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0693400" cy="7556500"/>
  <p:notesSz cx="10693400" cy="75565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46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26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06/11/2012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9448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sng">
                <a:solidFill>
                  <a:srgbClr val="FF8018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rgbClr val="FF00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26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06/11/2012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9448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sng">
                <a:solidFill>
                  <a:srgbClr val="FF8018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26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06/11/2012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9448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sng">
                <a:solidFill>
                  <a:srgbClr val="FF8018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26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06/11/2012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9448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26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06/11/2012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9448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191" y="347979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74191" y="640130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1"/>
                </a:lnTo>
                <a:lnTo>
                  <a:pt x="2240280" y="713231"/>
                </a:lnTo>
                <a:lnTo>
                  <a:pt x="2240280" y="0"/>
                </a:lnTo>
                <a:close/>
              </a:path>
            </a:pathLst>
          </a:custGeom>
          <a:solidFill>
            <a:srgbClr val="D91E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133344" y="639216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2"/>
                </a:lnTo>
                <a:lnTo>
                  <a:pt x="6784848" y="713232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5916" y="2627375"/>
            <a:ext cx="8481567" cy="1245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 u="sng">
                <a:solidFill>
                  <a:srgbClr val="FF8018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59611" y="1283207"/>
            <a:ext cx="8774176" cy="4899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1">
                <a:solidFill>
                  <a:srgbClr val="FF00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26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06/11/2012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263900" y="6461624"/>
            <a:ext cx="6517640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9448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CX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i0d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M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Yzl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4815" y="738123"/>
            <a:ext cx="691896" cy="6553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50592" y="1908555"/>
            <a:ext cx="4288535" cy="8382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53071" y="2131060"/>
            <a:ext cx="1191768" cy="4511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84960" y="3097276"/>
            <a:ext cx="7531608" cy="8686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14272" y="4374388"/>
            <a:ext cx="7839456" cy="6979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70832" y="5474715"/>
            <a:ext cx="1889759" cy="67360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2267" y="420624"/>
            <a:ext cx="277050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10" dirty="0">
                <a:solidFill>
                  <a:srgbClr val="FFFF00"/>
                </a:solidFill>
              </a:rPr>
              <a:t>C</a:t>
            </a:r>
            <a:r>
              <a:rPr u="none" spc="10" dirty="0">
                <a:solidFill>
                  <a:srgbClr val="FFFF00"/>
                </a:solidFill>
              </a:rPr>
              <a:t>O</a:t>
            </a:r>
            <a:r>
              <a:rPr u="none" dirty="0">
                <a:solidFill>
                  <a:srgbClr val="FFFF00"/>
                </a:solidFill>
              </a:rPr>
              <a:t>NF</a:t>
            </a:r>
            <a:r>
              <a:rPr u="none" spc="-10" dirty="0">
                <a:solidFill>
                  <a:srgbClr val="FFFF00"/>
                </a:solidFill>
              </a:rPr>
              <a:t>I</a:t>
            </a:r>
            <a:r>
              <a:rPr u="none" spc="5" dirty="0">
                <a:solidFill>
                  <a:srgbClr val="FFFF00"/>
                </a:solidFill>
              </a:rPr>
              <a:t>AN</a:t>
            </a:r>
            <a:r>
              <a:rPr u="none" spc="-10" dirty="0">
                <a:solidFill>
                  <a:srgbClr val="FFFF00"/>
                </a:solidFill>
              </a:rPr>
              <a:t>Ç</a:t>
            </a:r>
            <a:r>
              <a:rPr u="none" spc="5" dirty="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611" y="1283207"/>
            <a:ext cx="8625840" cy="4901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Confiança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acto de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deixar de analisar se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fato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 ou não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verdadeiro,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entregando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essa análise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à fonte de onde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provém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informação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absorvendo-a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simplesmente.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Confiar noutro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muitas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vezes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considerado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acto de amizade</a:t>
            </a:r>
            <a:r>
              <a:rPr sz="32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ou 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amor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entre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humanos,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costumam dar </a:t>
            </a: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provas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dessa confiança.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confiança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 muito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subjectiva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porque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não pode ser medida, é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preciso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ter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confiança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 quem se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confia para poder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confiar,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torna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confiança</a:t>
            </a:r>
            <a:r>
              <a:rPr sz="32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conceito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intrínseco.</a:t>
            </a:r>
            <a:endParaRPr sz="32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1051560"/>
            <a:ext cx="8544560" cy="3438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Confiança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 o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resultado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conhecimento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sobre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alguém.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Quanto</a:t>
            </a:r>
            <a:r>
              <a:rPr sz="32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informações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25" dirty="0">
                <a:solidFill>
                  <a:srgbClr val="FFFFFF"/>
                </a:solidFill>
                <a:latin typeface="Tw Cen MT"/>
                <a:cs typeface="Tw Cen MT"/>
              </a:rPr>
              <a:t>corre</a:t>
            </a:r>
            <a:r>
              <a:rPr sz="32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tas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sobre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quem</a:t>
            </a:r>
            <a:r>
              <a:rPr sz="32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necessitamos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confiar,</a:t>
            </a: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melhor,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formamos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conceito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positivo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dessa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pessoa.</a:t>
            </a:r>
            <a:endParaRPr sz="3200">
              <a:latin typeface="Tw Cen MT"/>
              <a:cs typeface="Tw Cen MT"/>
            </a:endParaRPr>
          </a:p>
          <a:p>
            <a:pPr marL="12700" marR="739775">
              <a:lnSpc>
                <a:spcPct val="100000"/>
              </a:lnSpc>
            </a:pP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grau 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confiança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duas pessoas é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determinado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pela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capacidade que elas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têm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prever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comportamento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outra.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429768"/>
            <a:ext cx="8453120" cy="5876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Também</a:t>
            </a:r>
            <a:r>
              <a:rPr sz="32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"a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expectativa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nasce no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seio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comunidade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comportamento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estável,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honesto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cooperativo,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baseado em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normas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compartilhadas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pelos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membros dessa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comunidade". Quando isso 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ocorre,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temos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condições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prever o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comportamento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outros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dada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circunstância. Confiança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 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previsibilidade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comportamento.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Ao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observar</a:t>
            </a:r>
            <a:r>
              <a:rPr sz="32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comportamento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alguém,</a:t>
            </a:r>
            <a:r>
              <a:rPr sz="32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somos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capazes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identificar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valores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determinam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porque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pessoas se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comportam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determinada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maneira.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6607" y="442468"/>
            <a:ext cx="7141464" cy="17434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34767" y="2371851"/>
            <a:ext cx="6096000" cy="377037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5547" y="682751"/>
            <a:ext cx="368554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10" dirty="0">
                <a:solidFill>
                  <a:srgbClr val="FFFF00"/>
                </a:solidFill>
              </a:rPr>
              <a:t>C</a:t>
            </a:r>
            <a:r>
              <a:rPr u="none" spc="10" dirty="0">
                <a:solidFill>
                  <a:srgbClr val="FFFF00"/>
                </a:solidFill>
              </a:rPr>
              <a:t>O</a:t>
            </a:r>
            <a:r>
              <a:rPr u="none" spc="5" dirty="0">
                <a:solidFill>
                  <a:srgbClr val="FFFF00"/>
                </a:solidFill>
              </a:rPr>
              <a:t>N</a:t>
            </a:r>
            <a:r>
              <a:rPr u="none" spc="-10" dirty="0">
                <a:solidFill>
                  <a:srgbClr val="FFFF00"/>
                </a:solidFill>
              </a:rPr>
              <a:t>C</a:t>
            </a:r>
            <a:r>
              <a:rPr u="none" spc="10" dirty="0">
                <a:solidFill>
                  <a:srgbClr val="FFFF00"/>
                </a:solidFill>
              </a:rPr>
              <a:t>O</a:t>
            </a:r>
            <a:r>
              <a:rPr u="none" spc="-10" dirty="0">
                <a:solidFill>
                  <a:srgbClr val="FFFF00"/>
                </a:solidFill>
              </a:rPr>
              <a:t>RR</a:t>
            </a:r>
            <a:r>
              <a:rPr u="none" dirty="0">
                <a:solidFill>
                  <a:srgbClr val="FFFF00"/>
                </a:solidFill>
              </a:rPr>
              <a:t>ÊN</a:t>
            </a:r>
            <a:r>
              <a:rPr u="none" spc="-10" dirty="0">
                <a:solidFill>
                  <a:srgbClr val="FFFF00"/>
                </a:solidFill>
              </a:rPr>
              <a:t>CI</a:t>
            </a:r>
            <a:r>
              <a:rPr u="none" spc="5" dirty="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090" y="1545336"/>
            <a:ext cx="8668385" cy="4413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 economia,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concorrência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corresponde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à situação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mercado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 que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diferentes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produtores/vendedores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1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200" b="1" spc="10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determinado</a:t>
            </a:r>
            <a:r>
              <a:rPr sz="3200" b="1" spc="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bem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serviço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actuam de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forma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independente face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aos </a:t>
            </a:r>
            <a:r>
              <a:rPr sz="3200" b="1" spc="-84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compradores/consumidores,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vista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 alcançar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 objectivo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seu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negócio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–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lucros,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vendas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e/ou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quota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mercado</a:t>
            </a:r>
            <a:r>
              <a:rPr sz="32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–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utilizando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diferentes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instrumentos,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tais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como os preços, a qualidade dos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produtos,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serviços</a:t>
            </a:r>
            <a:r>
              <a:rPr sz="32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após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venda.</a:t>
            </a:r>
            <a:endParaRPr sz="32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1194815"/>
            <a:ext cx="855980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É um estado dinâmico de um mercado que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estimula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empresas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investir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 a </a:t>
            </a:r>
            <a:r>
              <a:rPr sz="3600" b="1" spc="-20" dirty="0">
                <a:solidFill>
                  <a:srgbClr val="FFFFFF"/>
                </a:solidFill>
                <a:latin typeface="Tw Cen MT"/>
                <a:cs typeface="Tw Cen MT"/>
              </a:rPr>
              <a:t>inovar </a:t>
            </a:r>
            <a:r>
              <a:rPr sz="3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36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vista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 maximização</a:t>
            </a:r>
            <a:r>
              <a:rPr sz="3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dos seus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ganhos</a:t>
            </a:r>
            <a:r>
              <a:rPr sz="36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600" b="1" spc="-9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aproveitamento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óptimo dos </a:t>
            </a:r>
            <a:r>
              <a:rPr sz="3600" b="1" spc="10" dirty="0">
                <a:solidFill>
                  <a:srgbClr val="FFFFFF"/>
                </a:solidFill>
                <a:latin typeface="Tw Cen MT"/>
                <a:cs typeface="Tw Cen MT"/>
              </a:rPr>
              <a:t>recursos </a:t>
            </a:r>
            <a:r>
              <a:rPr sz="3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escassos disponíveis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mercado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10" dirty="0">
                <a:solidFill>
                  <a:srgbClr val="FFFFFF"/>
                </a:solidFill>
                <a:latin typeface="Tw Cen MT"/>
                <a:cs typeface="Tw Cen MT"/>
              </a:rPr>
              <a:t>concorrencial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é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aquele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cujo funcionamento é </a:t>
            </a:r>
            <a:r>
              <a:rPr sz="3600" b="1" spc="-94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feito de acordo com o </a:t>
            </a:r>
            <a:r>
              <a:rPr sz="3600" b="1" spc="15" dirty="0">
                <a:solidFill>
                  <a:srgbClr val="FFFFFF"/>
                </a:solidFill>
                <a:latin typeface="Tw Cen MT"/>
                <a:cs typeface="Tw Cen MT"/>
              </a:rPr>
              <a:t>livre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jogo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600" b="1" spc="30" dirty="0">
                <a:solidFill>
                  <a:srgbClr val="FFFFFF"/>
                </a:solidFill>
                <a:latin typeface="Tw Cen MT"/>
                <a:cs typeface="Tw Cen MT"/>
              </a:rPr>
              <a:t>oferta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3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procura,</a:t>
            </a:r>
            <a:r>
              <a:rPr sz="36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sem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intervenção</a:t>
            </a:r>
            <a:r>
              <a:rPr sz="36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3600" b="1" spc="-20" dirty="0">
                <a:solidFill>
                  <a:srgbClr val="FFFFFF"/>
                </a:solidFill>
                <a:latin typeface="Tw Cen MT"/>
                <a:cs typeface="Tw Cen MT"/>
              </a:rPr>
              <a:t>Estado.</a:t>
            </a:r>
            <a:endParaRPr sz="36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2596" y="420624"/>
            <a:ext cx="819023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5" dirty="0">
                <a:solidFill>
                  <a:srgbClr val="FFFF00"/>
                </a:solidFill>
              </a:rPr>
              <a:t>PRINCÍPIO</a:t>
            </a:r>
            <a:r>
              <a:rPr u="none" spc="-15" dirty="0">
                <a:solidFill>
                  <a:srgbClr val="FFFF00"/>
                </a:solidFill>
              </a:rPr>
              <a:t> </a:t>
            </a:r>
            <a:r>
              <a:rPr u="none" spc="-140" dirty="0">
                <a:solidFill>
                  <a:srgbClr val="FFFF00"/>
                </a:solidFill>
              </a:rPr>
              <a:t>DA</a:t>
            </a:r>
            <a:r>
              <a:rPr u="none" spc="-25" dirty="0">
                <a:solidFill>
                  <a:srgbClr val="FFFF00"/>
                </a:solidFill>
              </a:rPr>
              <a:t> </a:t>
            </a:r>
            <a:r>
              <a:rPr u="none" spc="-5" dirty="0">
                <a:solidFill>
                  <a:srgbClr val="FFFF00"/>
                </a:solidFill>
              </a:rPr>
              <a:t>LIVRE</a:t>
            </a:r>
            <a:r>
              <a:rPr u="none" spc="-25" dirty="0">
                <a:solidFill>
                  <a:srgbClr val="FFFF00"/>
                </a:solidFill>
              </a:rPr>
              <a:t> </a:t>
            </a:r>
            <a:r>
              <a:rPr u="none" dirty="0">
                <a:solidFill>
                  <a:srgbClr val="FFFF00"/>
                </a:solidFill>
              </a:rPr>
              <a:t>CONCORRÊNCIA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3829"/>
              </a:lnSpc>
              <a:spcBef>
                <a:spcPts val="90"/>
              </a:spcBef>
            </a:pPr>
            <a:r>
              <a:rPr spc="5" dirty="0"/>
              <a:t>Artigo </a:t>
            </a:r>
            <a:r>
              <a:rPr dirty="0"/>
              <a:t>81º,</a:t>
            </a:r>
            <a:r>
              <a:rPr spc="-35" dirty="0"/>
              <a:t> </a:t>
            </a:r>
            <a:r>
              <a:rPr spc="-5" dirty="0"/>
              <a:t>alínea</a:t>
            </a:r>
            <a:r>
              <a:rPr spc="10" dirty="0"/>
              <a:t> </a:t>
            </a:r>
            <a:r>
              <a:rPr dirty="0"/>
              <a:t>f)</a:t>
            </a:r>
            <a:r>
              <a:rPr spc="-10" dirty="0"/>
              <a:t> </a:t>
            </a:r>
            <a:r>
              <a:rPr spc="-5" dirty="0"/>
              <a:t>da</a:t>
            </a:r>
            <a:r>
              <a:rPr spc="5" dirty="0"/>
              <a:t> </a:t>
            </a:r>
            <a:r>
              <a:rPr spc="-5" dirty="0"/>
              <a:t>CRP</a:t>
            </a:r>
          </a:p>
          <a:p>
            <a:pPr marL="12700" marR="5080">
              <a:lnSpc>
                <a:spcPts val="4320"/>
              </a:lnSpc>
              <a:spcBef>
                <a:spcPts val="90"/>
              </a:spcBef>
            </a:pP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“Incumbe prioritariamente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Estado no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âmbito económico e social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assegurar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funcionamento eficiente dos mercados de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modo a garantir a equilibrada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concorrência </a:t>
            </a:r>
            <a:r>
              <a:rPr sz="3600" i="0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15" dirty="0">
                <a:solidFill>
                  <a:srgbClr val="FFFFFF"/>
                </a:solidFill>
                <a:latin typeface="Tw Cen MT"/>
                <a:cs typeface="Tw Cen MT"/>
              </a:rPr>
              <a:t>entre</a:t>
            </a:r>
            <a:r>
              <a:rPr sz="3600" i="0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as</a:t>
            </a:r>
            <a:r>
              <a:rPr sz="3600" i="0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empresas,</a:t>
            </a:r>
            <a:r>
              <a:rPr sz="3600" i="0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contrariar</a:t>
            </a:r>
            <a:r>
              <a:rPr sz="3600" i="0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formas</a:t>
            </a:r>
            <a:r>
              <a:rPr sz="3600" i="0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600" i="0" spc="-9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organização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monopolistas e a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reprimir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10" dirty="0">
                <a:solidFill>
                  <a:srgbClr val="FFFFFF"/>
                </a:solidFill>
                <a:latin typeface="Tw Cen MT"/>
                <a:cs typeface="Tw Cen MT"/>
              </a:rPr>
              <a:t>abusos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de posição dominante e outras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práticas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 lesivas</a:t>
            </a:r>
            <a:r>
              <a:rPr sz="3600" i="0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interesse</a:t>
            </a:r>
            <a:r>
              <a:rPr sz="3600" i="0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geral”</a:t>
            </a:r>
            <a:endParaRPr sz="36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hlinkClick r:id="rId2"/>
              </a:rPr>
              <a:t>http://www.youtube.com/watch?v=CX </a:t>
            </a:r>
            <a:r>
              <a:rPr u="none" spc="-1050" dirty="0"/>
              <a:t> </a:t>
            </a:r>
            <a:r>
              <a:rPr spc="-20" dirty="0"/>
              <a:t>CkxrUOfLY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4495" y="454659"/>
            <a:ext cx="5800344" cy="17221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90216" y="2338323"/>
            <a:ext cx="5715000" cy="3810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9932" y="420624"/>
            <a:ext cx="357505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10" dirty="0">
                <a:solidFill>
                  <a:srgbClr val="FFFF00"/>
                </a:solidFill>
              </a:rPr>
              <a:t>C</a:t>
            </a:r>
            <a:r>
              <a:rPr u="none" spc="10" dirty="0">
                <a:solidFill>
                  <a:srgbClr val="FFFF00"/>
                </a:solidFill>
              </a:rPr>
              <a:t>O</a:t>
            </a:r>
            <a:r>
              <a:rPr u="none" dirty="0">
                <a:solidFill>
                  <a:srgbClr val="FFFF00"/>
                </a:solidFill>
              </a:rPr>
              <a:t>M</a:t>
            </a:r>
            <a:r>
              <a:rPr u="none" spc="5" dirty="0">
                <a:solidFill>
                  <a:srgbClr val="FFFF00"/>
                </a:solidFill>
              </a:rPr>
              <a:t>UN</a:t>
            </a:r>
            <a:r>
              <a:rPr u="none" spc="-10" dirty="0">
                <a:solidFill>
                  <a:srgbClr val="FFFF00"/>
                </a:solidFill>
              </a:rPr>
              <a:t>IC</a:t>
            </a:r>
            <a:r>
              <a:rPr u="none" spc="5" dirty="0">
                <a:solidFill>
                  <a:srgbClr val="FFFF00"/>
                </a:solidFill>
              </a:rPr>
              <a:t>A</a:t>
            </a:r>
            <a:r>
              <a:rPr u="none" spc="-10" dirty="0">
                <a:solidFill>
                  <a:srgbClr val="FFFF00"/>
                </a:solidFill>
              </a:rPr>
              <a:t>Ç</a:t>
            </a:r>
            <a:r>
              <a:rPr u="none" spc="5" dirty="0">
                <a:solidFill>
                  <a:srgbClr val="FFFF00"/>
                </a:solidFill>
              </a:rPr>
              <a:t>ÃO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spc="25" dirty="0" smtClean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611" y="1039367"/>
            <a:ext cx="8589645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1" spc="-60" dirty="0">
                <a:solidFill>
                  <a:srgbClr val="FFFFFF"/>
                </a:solidFill>
                <a:latin typeface="Tw Cen MT"/>
                <a:cs typeface="Tw Cen MT"/>
              </a:rPr>
              <a:t>Toda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comunicação</a:t>
            </a:r>
            <a:r>
              <a:rPr sz="30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pressupõe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transmissão,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informação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conhecimento</a:t>
            </a:r>
            <a:r>
              <a:rPr sz="30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000" b="1" spc="-25" dirty="0">
                <a:solidFill>
                  <a:srgbClr val="FFFFFF"/>
                </a:solidFill>
                <a:latin typeface="Tw Cen MT"/>
                <a:cs typeface="Tw Cen MT"/>
              </a:rPr>
              <a:t>algo,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através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Tw Cen MT"/>
                <a:cs typeface="Tw Cen MT"/>
              </a:rPr>
              <a:t>código.</a:t>
            </a:r>
            <a:r>
              <a:rPr sz="3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significação</a:t>
            </a:r>
            <a:r>
              <a:rPr sz="30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constitui</a:t>
            </a:r>
            <a:r>
              <a:rPr sz="30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elementos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essenciais</a:t>
            </a:r>
            <a:r>
              <a:rPr sz="3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comunicação.</a:t>
            </a:r>
            <a:r>
              <a:rPr sz="3000" b="1" spc="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mensagem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só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terá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sentido,</a:t>
            </a:r>
            <a:r>
              <a:rPr sz="3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se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tiver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conta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as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25" dirty="0">
                <a:solidFill>
                  <a:srgbClr val="FFFFFF"/>
                </a:solidFill>
                <a:latin typeface="Tw Cen MT"/>
                <a:cs typeface="Tw Cen MT"/>
              </a:rPr>
              <a:t>regras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semântica.</a:t>
            </a:r>
            <a:r>
              <a:rPr sz="30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Na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análise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semântica,</a:t>
            </a:r>
            <a:r>
              <a:rPr sz="30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campo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estudo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vínculo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signo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realidade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que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exprime.</a:t>
            </a:r>
            <a:r>
              <a:rPr sz="3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Sob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aspeto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semântico,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palavras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(signos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linguísticos)</a:t>
            </a:r>
            <a:r>
              <a:rPr sz="3000" b="1" spc="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são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consideradas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na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sua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dimensão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referência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realidade,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buscando-se</a:t>
            </a:r>
            <a:r>
              <a:rPr sz="3000" b="1" spc="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sentido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significado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3000" b="1" spc="-7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nessa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relação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possuem.</a:t>
            </a:r>
            <a:endParaRPr sz="30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839" y="887475"/>
            <a:ext cx="7790688" cy="49408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hlinkClick r:id="rId2"/>
              </a:rPr>
              <a:t>http://www.youtube.com/watch?v=i0d </a:t>
            </a:r>
            <a:r>
              <a:rPr u="none" spc="-1050" dirty="0"/>
              <a:t> </a:t>
            </a:r>
            <a:r>
              <a:rPr dirty="0"/>
              <a:t>epaIKNW0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8707" y="420624"/>
            <a:ext cx="64001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dirty="0">
                <a:solidFill>
                  <a:srgbClr val="FFFF00"/>
                </a:solidFill>
              </a:rPr>
              <a:t>COMUNICAÇÃO</a:t>
            </a:r>
            <a:r>
              <a:rPr u="none" spc="-75" dirty="0">
                <a:solidFill>
                  <a:srgbClr val="FFFF00"/>
                </a:solidFill>
              </a:rPr>
              <a:t> </a:t>
            </a:r>
            <a:r>
              <a:rPr u="none" spc="-25" dirty="0">
                <a:solidFill>
                  <a:srgbClr val="FFFF00"/>
                </a:solidFill>
              </a:rPr>
              <a:t>UNILATERAL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611" y="1283207"/>
            <a:ext cx="8664575" cy="472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comunicação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pode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ser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unilateral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bilateral.</a:t>
            </a:r>
            <a:endParaRPr sz="28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comunicação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unilateral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só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exige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atuação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um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emissor,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enquanto 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recetor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 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passivo.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Estão neste caso os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locutores dos "mass media" como a rádio e a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televisão,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25" dirty="0">
                <a:solidFill>
                  <a:srgbClr val="FFFFFF"/>
                </a:solidFill>
                <a:latin typeface="Tw Cen MT"/>
                <a:cs typeface="Tw Cen MT"/>
              </a:rPr>
              <a:t>cartaz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parede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as suas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mensagens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publicitárias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propaganda,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 aquele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pronuncia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palestra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discurso.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comunicação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unilateral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distância,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frequentemente,</a:t>
            </a:r>
            <a:r>
              <a:rPr sz="2800" b="1" spc="-8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estabelecida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 emissor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vários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recetores, denominando-se, por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isso, difusão.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 o que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sucede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rádio,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televisão,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cinema e 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imprensa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escrita.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2923" y="420624"/>
            <a:ext cx="59950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dirty="0">
                <a:solidFill>
                  <a:srgbClr val="FFFF00"/>
                </a:solidFill>
              </a:rPr>
              <a:t>COMUNICAÇÃO</a:t>
            </a:r>
            <a:r>
              <a:rPr u="none" spc="-75" dirty="0">
                <a:solidFill>
                  <a:srgbClr val="FFFF00"/>
                </a:solidFill>
              </a:rPr>
              <a:t> </a:t>
            </a:r>
            <a:r>
              <a:rPr u="none" spc="-30" dirty="0">
                <a:solidFill>
                  <a:srgbClr val="FFFF00"/>
                </a:solidFill>
              </a:rPr>
              <a:t>BILATERAL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611" y="1283208"/>
            <a:ext cx="8620125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comunicação</a:t>
            </a:r>
            <a:r>
              <a:rPr sz="30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bilateral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exige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reciprocidade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entre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emissor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recetor,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se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veem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na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necessidade</a:t>
            </a:r>
            <a:r>
              <a:rPr sz="30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alternarem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papéis.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sucede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todas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conversas,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nos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w Cen MT"/>
                <a:cs typeface="Tw Cen MT"/>
              </a:rPr>
              <a:t>diálogos,</a:t>
            </a:r>
            <a:r>
              <a:rPr sz="30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nas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entrevistas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muitas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outras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situações.</a:t>
            </a:r>
            <a:r>
              <a:rPr sz="30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Aqui,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locutores</a:t>
            </a:r>
            <a:r>
              <a:rPr sz="3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veem-se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obrigados</a:t>
            </a:r>
            <a:r>
              <a:rPr sz="3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construir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a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alterar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sua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mensagem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000" b="1" spc="-78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acordo</a:t>
            </a:r>
            <a:r>
              <a:rPr sz="30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dados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se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definem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na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situação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comunicativa.</a:t>
            </a:r>
            <a:r>
              <a:rPr sz="30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comunicação</a:t>
            </a:r>
            <a:r>
              <a:rPr sz="30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bilateral</a:t>
            </a:r>
            <a:r>
              <a:rPr sz="3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permite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se </a:t>
            </a:r>
            <a:r>
              <a:rPr sz="3000" b="1" spc="-78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estabeleça</a:t>
            </a:r>
            <a:r>
              <a:rPr sz="30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troca</a:t>
            </a:r>
            <a:r>
              <a:rPr sz="30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 papéis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entre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emissor</a:t>
            </a:r>
            <a:r>
              <a:rPr sz="3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5" dirty="0">
                <a:solidFill>
                  <a:srgbClr val="FFFFFF"/>
                </a:solidFill>
                <a:latin typeface="Tw Cen MT"/>
                <a:cs typeface="Tw Cen MT"/>
              </a:rPr>
              <a:t>recetor.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Chama-se</a:t>
            </a:r>
            <a:r>
              <a:rPr sz="30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intercâmbio</a:t>
            </a:r>
            <a:r>
              <a:rPr sz="30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w Cen MT"/>
                <a:cs typeface="Tw Cen MT"/>
              </a:rPr>
              <a:t>troca</a:t>
            </a:r>
            <a:r>
              <a:rPr sz="30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mensagens </a:t>
            </a:r>
            <a:r>
              <a:rPr sz="3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daí</a:t>
            </a:r>
            <a:r>
              <a:rPr sz="3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Tw Cen MT"/>
                <a:cs typeface="Tw Cen MT"/>
              </a:rPr>
              <a:t>resultante.</a:t>
            </a:r>
            <a:endParaRPr sz="30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hlinkClick r:id="rId2"/>
              </a:rPr>
              <a:t>http://www.youtube.com/watch?v=Mf </a:t>
            </a:r>
            <a:r>
              <a:rPr u="none" spc="-1050" dirty="0"/>
              <a:t> </a:t>
            </a:r>
            <a:r>
              <a:rPr dirty="0"/>
              <a:t>AFiAhbirE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5611" y="396240"/>
            <a:ext cx="41236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5" dirty="0">
                <a:solidFill>
                  <a:srgbClr val="FFFF00"/>
                </a:solidFill>
              </a:rPr>
              <a:t>PÚBLICO</a:t>
            </a:r>
            <a:r>
              <a:rPr u="none" spc="-30" dirty="0">
                <a:solidFill>
                  <a:srgbClr val="FFFF00"/>
                </a:solidFill>
              </a:rPr>
              <a:t> </a:t>
            </a:r>
            <a:r>
              <a:rPr u="none" dirty="0">
                <a:solidFill>
                  <a:srgbClr val="FFFF00"/>
                </a:solidFill>
              </a:rPr>
              <a:t>EXTERNO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3565">
              <a:lnSpc>
                <a:spcPct val="100000"/>
              </a:lnSpc>
              <a:spcBef>
                <a:spcPts val="100"/>
              </a:spcBef>
            </a:pP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ser lembrado pelo público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externo?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4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que o público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externo </a:t>
            </a:r>
            <a:r>
              <a:rPr sz="3600" i="0" spc="10" dirty="0">
                <a:solidFill>
                  <a:srgbClr val="FFFFFF"/>
                </a:solidFill>
                <a:latin typeface="Tw Cen MT"/>
                <a:cs typeface="Tw Cen MT"/>
              </a:rPr>
              <a:t>lembre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de sua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empresa,</a:t>
            </a:r>
            <a:r>
              <a:rPr sz="3600" i="0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15" dirty="0">
                <a:solidFill>
                  <a:srgbClr val="FFFFFF"/>
                </a:solidFill>
                <a:latin typeface="Tw Cen MT"/>
                <a:cs typeface="Tw Cen MT"/>
              </a:rPr>
              <a:t>você</a:t>
            </a:r>
            <a:r>
              <a:rPr sz="3600" i="0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10" dirty="0">
                <a:solidFill>
                  <a:srgbClr val="FFFFFF"/>
                </a:solidFill>
                <a:latin typeface="Tw Cen MT"/>
                <a:cs typeface="Tw Cen MT"/>
              </a:rPr>
              <a:t>precisa</a:t>
            </a:r>
            <a:r>
              <a:rPr sz="3600" i="0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antes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600" i="0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nada </a:t>
            </a:r>
            <a:r>
              <a:rPr sz="3600" i="0" spc="-9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fazer valer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a sua confiança.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público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externo</a:t>
            </a:r>
            <a:r>
              <a:rPr sz="3600" i="0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são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consumidores</a:t>
            </a:r>
            <a:r>
              <a:rPr sz="3600" i="0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3600" i="0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empresa/</a:t>
            </a:r>
            <a:endParaRPr sz="36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</a:pP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/organização, </a:t>
            </a:r>
            <a:r>
              <a:rPr sz="3600" i="0" spc="-15" dirty="0">
                <a:solidFill>
                  <a:srgbClr val="FFFFFF"/>
                </a:solidFill>
                <a:latin typeface="Tw Cen MT"/>
                <a:cs typeface="Tw Cen MT"/>
              </a:rPr>
              <a:t>escolas,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imprensa,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grupos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organizados, </a:t>
            </a:r>
            <a:r>
              <a:rPr sz="3600" i="0" spc="-10" dirty="0">
                <a:solidFill>
                  <a:srgbClr val="FFFFFF"/>
                </a:solidFill>
                <a:latin typeface="Tw Cen MT"/>
                <a:cs typeface="Tw Cen MT"/>
              </a:rPr>
              <a:t>entidades, celebridades,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todos </a:t>
            </a:r>
            <a:r>
              <a:rPr sz="36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600" i="0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30" dirty="0">
                <a:solidFill>
                  <a:srgbClr val="FFFFFF"/>
                </a:solidFill>
                <a:latin typeface="Tw Cen MT"/>
                <a:cs typeface="Tw Cen MT"/>
              </a:rPr>
              <a:t>certa</a:t>
            </a:r>
            <a:r>
              <a:rPr sz="3600" i="0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10" dirty="0">
                <a:solidFill>
                  <a:srgbClr val="FFFFFF"/>
                </a:solidFill>
                <a:latin typeface="Tw Cen MT"/>
                <a:cs typeface="Tw Cen MT"/>
              </a:rPr>
              <a:t>forma</a:t>
            </a:r>
            <a:r>
              <a:rPr sz="3600" i="0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utilizam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600" i="0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10" dirty="0">
                <a:solidFill>
                  <a:srgbClr val="FFFFFF"/>
                </a:solidFill>
                <a:latin typeface="Tw Cen MT"/>
                <a:cs typeface="Tw Cen MT"/>
              </a:rPr>
              <a:t>serviços</a:t>
            </a:r>
            <a:r>
              <a:rPr sz="3600" i="0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3600" i="0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3600" i="0" spc="-94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produtos</a:t>
            </a:r>
            <a:r>
              <a:rPr sz="3600" i="0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3600" i="0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i="0" spc="10" dirty="0">
                <a:solidFill>
                  <a:srgbClr val="FFFFFF"/>
                </a:solidFill>
                <a:latin typeface="Tw Cen MT"/>
                <a:cs typeface="Tw Cen MT"/>
              </a:rPr>
              <a:t>empresa.</a:t>
            </a:r>
            <a:endParaRPr sz="36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1124712"/>
            <a:ext cx="8693150" cy="3438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As pessoas que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utilizam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seus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produtos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ou da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prestação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serviços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da sua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empresa precisam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saber que estão </a:t>
            </a:r>
            <a:r>
              <a:rPr sz="3200" b="1" spc="30" dirty="0">
                <a:solidFill>
                  <a:srgbClr val="FFFFFF"/>
                </a:solidFill>
                <a:latin typeface="Tw Cen MT"/>
                <a:cs typeface="Tw Cen MT"/>
              </a:rPr>
              <a:t>certos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se aliar a sua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empresa.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para isto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empresa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precisa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ter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 bom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diferencial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bom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relacionamento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seu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público</a:t>
            </a: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interno,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pois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público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interno serve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espelho para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pessoas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estão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lá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fora.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429768"/>
            <a:ext cx="8651240" cy="56330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Além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bom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tratamento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sua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empresa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precisa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ter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padrões 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confiabilidade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segurança,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pessoas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utilizam desta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empresa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tem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estarem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seguros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satisfeitas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 seus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produtos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e/ou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serviços.</a:t>
            </a:r>
            <a:endParaRPr sz="3200">
              <a:latin typeface="Tw Cen MT"/>
              <a:cs typeface="Tw Cen MT"/>
            </a:endParaRPr>
          </a:p>
          <a:p>
            <a:pPr marL="12700" marR="81280">
              <a:lnSpc>
                <a:spcPct val="100000"/>
              </a:lnSpc>
              <a:spcBef>
                <a:spcPts val="1920"/>
              </a:spcBef>
            </a:pP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Atendimento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preferencial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ter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posicionamento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no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mercado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são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palavras-chave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para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sucesso,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além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usar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estratégias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prender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seu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cliente,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este,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mesmo</a:t>
            </a:r>
            <a:r>
              <a:rPr sz="32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veja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produtos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32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baratos,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pense: - Não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troco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minha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empresa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por nada,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porque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ela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me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dá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tudo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que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eu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quero!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68879" y="591819"/>
            <a:ext cx="5758180" cy="5520055"/>
            <a:chOff x="2468879" y="591819"/>
            <a:chExt cx="5758180" cy="55200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05911" y="591819"/>
              <a:ext cx="4489703" cy="17556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68879" y="2359659"/>
              <a:ext cx="5757672" cy="375208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72788" y="493776"/>
            <a:ext cx="206946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10" dirty="0">
                <a:solidFill>
                  <a:srgbClr val="FFFF00"/>
                </a:solidFill>
              </a:rPr>
              <a:t>R</a:t>
            </a:r>
            <a:r>
              <a:rPr u="none" dirty="0">
                <a:solidFill>
                  <a:srgbClr val="FFFF00"/>
                </a:solidFill>
              </a:rPr>
              <a:t>E</a:t>
            </a:r>
            <a:r>
              <a:rPr u="none" spc="10" dirty="0">
                <a:solidFill>
                  <a:srgbClr val="FFFF00"/>
                </a:solidFill>
              </a:rPr>
              <a:t>S</a:t>
            </a:r>
            <a:r>
              <a:rPr u="none" dirty="0">
                <a:solidFill>
                  <a:srgbClr val="FFFF00"/>
                </a:solidFill>
              </a:rPr>
              <a:t>PE</a:t>
            </a:r>
            <a:r>
              <a:rPr u="none" spc="-10" dirty="0">
                <a:solidFill>
                  <a:srgbClr val="FFFF00"/>
                </a:solidFill>
              </a:rPr>
              <a:t>I</a:t>
            </a:r>
            <a:r>
              <a:rPr u="none" spc="-45" dirty="0">
                <a:solidFill>
                  <a:srgbClr val="FFFF00"/>
                </a:solidFill>
              </a:rPr>
              <a:t>T</a:t>
            </a:r>
            <a:r>
              <a:rPr u="none" spc="5" dirty="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3439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400" i="0" spc="-10" dirty="0">
                <a:solidFill>
                  <a:srgbClr val="FFFFFF"/>
                </a:solidFill>
                <a:latin typeface="Tw Cen MT"/>
                <a:cs typeface="Tw Cen MT"/>
              </a:rPr>
              <a:t>Respeito</a:t>
            </a:r>
            <a:r>
              <a:rPr sz="3400" i="0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3400" i="0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5" dirty="0">
                <a:solidFill>
                  <a:srgbClr val="FFFFFF"/>
                </a:solidFill>
                <a:latin typeface="Tw Cen MT"/>
                <a:cs typeface="Tw Cen MT"/>
              </a:rPr>
              <a:t>apreço</a:t>
            </a:r>
            <a:r>
              <a:rPr sz="3400" i="0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-30" dirty="0">
                <a:solidFill>
                  <a:srgbClr val="FFFFFF"/>
                </a:solidFill>
                <a:latin typeface="Tw Cen MT"/>
                <a:cs typeface="Tw Cen MT"/>
              </a:rPr>
              <a:t>por,</a:t>
            </a:r>
            <a:r>
              <a:rPr sz="34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3400" i="0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o sentido</a:t>
            </a:r>
            <a:r>
              <a:rPr sz="3400" i="0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3400" i="0" spc="-10" dirty="0">
                <a:solidFill>
                  <a:srgbClr val="FFFFFF"/>
                </a:solidFill>
                <a:latin typeface="Tw Cen MT"/>
                <a:cs typeface="Tw Cen MT"/>
              </a:rPr>
              <a:t>valor</a:t>
            </a:r>
            <a:r>
              <a:rPr sz="3400" i="0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400" i="0" spc="-8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-15" dirty="0">
                <a:solidFill>
                  <a:srgbClr val="FFFFFF"/>
                </a:solidFill>
                <a:latin typeface="Tw Cen MT"/>
                <a:cs typeface="Tw Cen MT"/>
              </a:rPr>
              <a:t>excelência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de,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pessoa, qualidade pessoal, </a:t>
            </a:r>
            <a:r>
              <a:rPr sz="34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-15" dirty="0">
                <a:solidFill>
                  <a:srgbClr val="FFFFFF"/>
                </a:solidFill>
                <a:latin typeface="Tw Cen MT"/>
                <a:cs typeface="Tw Cen MT"/>
              </a:rPr>
              <a:t>talento,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a manifestação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de uma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qualidade </a:t>
            </a:r>
            <a:r>
              <a:rPr sz="34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pessoal</a:t>
            </a:r>
            <a:r>
              <a:rPr sz="3400" i="0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3400" i="0" spc="-20" dirty="0">
                <a:solidFill>
                  <a:srgbClr val="FFFFFF"/>
                </a:solidFill>
                <a:latin typeface="Tw Cen MT"/>
                <a:cs typeface="Tw Cen MT"/>
              </a:rPr>
              <a:t>talento.</a:t>
            </a:r>
            <a:endParaRPr sz="3400">
              <a:latin typeface="Tw Cen MT"/>
              <a:cs typeface="Tw Cen MT"/>
            </a:endParaRPr>
          </a:p>
          <a:p>
            <a:pPr marL="12700" marR="56515">
              <a:lnSpc>
                <a:spcPct val="100000"/>
              </a:lnSpc>
            </a:pPr>
            <a:r>
              <a:rPr sz="3400" i="0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3400" i="0" spc="25" dirty="0">
                <a:solidFill>
                  <a:srgbClr val="FFFFFF"/>
                </a:solidFill>
                <a:latin typeface="Tw Cen MT"/>
                <a:cs typeface="Tw Cen MT"/>
              </a:rPr>
              <a:t>certos </a:t>
            </a:r>
            <a:r>
              <a:rPr sz="3400" i="0" spc="-10" dirty="0">
                <a:solidFill>
                  <a:srgbClr val="FFFFFF"/>
                </a:solidFill>
                <a:latin typeface="Tw Cen MT"/>
                <a:cs typeface="Tw Cen MT"/>
              </a:rPr>
              <a:t>aspectos,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400" i="0" spc="5" dirty="0">
                <a:solidFill>
                  <a:srgbClr val="FFFFFF"/>
                </a:solidFill>
                <a:latin typeface="Tw Cen MT"/>
                <a:cs typeface="Tw Cen MT"/>
              </a:rPr>
              <a:t>respeito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manifesta-se </a:t>
            </a:r>
            <a:r>
              <a:rPr sz="3400" i="0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um tipo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ética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3400" i="0" spc="-15" dirty="0">
                <a:solidFill>
                  <a:srgbClr val="FFFFFF"/>
                </a:solidFill>
                <a:latin typeface="Tw Cen MT"/>
                <a:cs typeface="Tw Cen MT"/>
              </a:rPr>
              <a:t>princípio,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tal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como no </a:t>
            </a:r>
            <a:r>
              <a:rPr sz="3400" i="0" spc="-8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conceito habitualmente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ensinado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de "[ter]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400" i="0" spc="5" dirty="0">
                <a:solidFill>
                  <a:srgbClr val="FFFFFF"/>
                </a:solidFill>
                <a:latin typeface="Tw Cen MT"/>
                <a:cs typeface="Tw Cen MT"/>
              </a:rPr>
              <a:t>respeito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pelos outros" ou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a Ética </a:t>
            </a:r>
            <a:r>
              <a:rPr sz="3400" i="0" spc="-5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400" i="0" dirty="0">
                <a:solidFill>
                  <a:srgbClr val="FFFFFF"/>
                </a:solidFill>
                <a:latin typeface="Tw Cen MT"/>
                <a:cs typeface="Tw Cen MT"/>
              </a:rPr>
              <a:t> reciprocidade.</a:t>
            </a:r>
            <a:endParaRPr sz="3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682751"/>
            <a:ext cx="8634730" cy="490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4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-20" dirty="0">
                <a:solidFill>
                  <a:srgbClr val="FFFFFF"/>
                </a:solidFill>
                <a:latin typeface="Tw Cen MT"/>
                <a:cs typeface="Tw Cen MT"/>
              </a:rPr>
              <a:t>Respeito</a:t>
            </a:r>
            <a:r>
              <a:rPr sz="4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também</a:t>
            </a:r>
            <a:r>
              <a:rPr sz="40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poderá</a:t>
            </a:r>
            <a:r>
              <a:rPr sz="40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ser</a:t>
            </a:r>
            <a:r>
              <a:rPr sz="40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chamado </a:t>
            </a:r>
            <a:r>
              <a:rPr sz="4000" b="1" spc="-10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4000" b="1" spc="-5" dirty="0">
                <a:solidFill>
                  <a:srgbClr val="FFFFFF"/>
                </a:solidFill>
                <a:latin typeface="Tw Cen MT"/>
                <a:cs typeface="Tw Cen MT"/>
              </a:rPr>
              <a:t>ética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da reciprocidade é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4000" b="1" spc="-5" dirty="0">
                <a:solidFill>
                  <a:srgbClr val="FFFFFF"/>
                </a:solidFill>
                <a:latin typeface="Tw Cen MT"/>
                <a:cs typeface="Tw Cen MT"/>
              </a:rPr>
              <a:t>princípio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moral geral,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que se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encontra </a:t>
            </a:r>
            <a:r>
              <a:rPr sz="4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praticamente em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todas as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religiões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-15" dirty="0">
                <a:solidFill>
                  <a:srgbClr val="FFFFFF"/>
                </a:solidFill>
                <a:latin typeface="Tw Cen MT"/>
                <a:cs typeface="Tw Cen MT"/>
              </a:rPr>
              <a:t>culturas,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frequentemente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4000" b="1" spc="35" dirty="0">
                <a:solidFill>
                  <a:srgbClr val="FFFFFF"/>
                </a:solidFill>
                <a:latin typeface="Tw Cen MT"/>
                <a:cs typeface="Tw Cen MT"/>
              </a:rPr>
              <a:t>regra </a:t>
            </a:r>
            <a:r>
              <a:rPr sz="40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fundamental.</a:t>
            </a:r>
            <a:r>
              <a:rPr sz="40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w Cen MT"/>
                <a:cs typeface="Tw Cen MT"/>
              </a:rPr>
              <a:t>Este</a:t>
            </a:r>
            <a:r>
              <a:rPr sz="40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facto</a:t>
            </a:r>
            <a:r>
              <a:rPr sz="40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10" dirty="0">
                <a:solidFill>
                  <a:srgbClr val="FFFFFF"/>
                </a:solidFill>
                <a:latin typeface="Tw Cen MT"/>
                <a:cs typeface="Tw Cen MT"/>
              </a:rPr>
              <a:t>sugere</a:t>
            </a:r>
            <a:r>
              <a:rPr sz="40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40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pode </a:t>
            </a:r>
            <a:r>
              <a:rPr sz="4000" b="1" spc="-10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w Cen MT"/>
                <a:cs typeface="Tw Cen MT"/>
              </a:rPr>
              <a:t>estar</a:t>
            </a:r>
            <a:r>
              <a:rPr sz="4000" b="1" spc="1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5" dirty="0">
                <a:solidFill>
                  <a:srgbClr val="FFFFFF"/>
                </a:solidFill>
                <a:latin typeface="Tw Cen MT"/>
                <a:cs typeface="Tw Cen MT"/>
              </a:rPr>
              <a:t>relacionada</a:t>
            </a:r>
            <a:r>
              <a:rPr sz="4000" b="1" spc="9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4000" b="1" spc="11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w Cen MT"/>
                <a:cs typeface="Tw Cen MT"/>
              </a:rPr>
              <a:t>aspectos</a:t>
            </a:r>
            <a:r>
              <a:rPr sz="4000" b="1" spc="1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10" dirty="0">
                <a:solidFill>
                  <a:srgbClr val="FFFFFF"/>
                </a:solidFill>
                <a:latin typeface="Tw Cen MT"/>
                <a:cs typeface="Tw Cen MT"/>
              </a:rPr>
              <a:t>inatos </a:t>
            </a:r>
            <a:r>
              <a:rPr sz="40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0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spc="15" dirty="0">
                <a:solidFill>
                  <a:srgbClr val="FFFFFF"/>
                </a:solidFill>
                <a:latin typeface="Tw Cen MT"/>
                <a:cs typeface="Tw Cen MT"/>
              </a:rPr>
              <a:t>natureza</a:t>
            </a:r>
            <a:r>
              <a:rPr sz="40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w Cen MT"/>
                <a:cs typeface="Tw Cen MT"/>
              </a:rPr>
              <a:t>humana.</a:t>
            </a:r>
            <a:endParaRPr sz="40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hlinkClick r:id="rId2"/>
              </a:rPr>
              <a:t>http://www.youtube.com/watch?v=Yzl </a:t>
            </a:r>
            <a:r>
              <a:rPr u="none" spc="-1050" dirty="0"/>
              <a:t> </a:t>
            </a:r>
            <a:r>
              <a:rPr dirty="0"/>
              <a:t>Hkkyhpmc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8.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Exigências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5" dirty="0">
                <a:solidFill>
                  <a:srgbClr val="000000"/>
                </a:solidFill>
              </a:rPr>
              <a:t> relação</a:t>
            </a:r>
            <a:r>
              <a:rPr spc="-5" dirty="0">
                <a:solidFill>
                  <a:srgbClr val="000000"/>
                </a:solidFill>
              </a:rPr>
              <a:t> ao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público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externo,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em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termos </a:t>
            </a:r>
            <a:r>
              <a:rPr spc="-10" dirty="0">
                <a:solidFill>
                  <a:srgbClr val="000000"/>
                </a:solidFill>
              </a:rPr>
              <a:t>de…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80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1460</Words>
  <Application>Microsoft Office PowerPoint</Application>
  <PresentationFormat>Personalizados</PresentationFormat>
  <Paragraphs>78</Paragraphs>
  <Slides>23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23</vt:i4>
      </vt:variant>
    </vt:vector>
  </HeadingPairs>
  <TitlesOfParts>
    <vt:vector size="26" baseType="lpstr">
      <vt:lpstr>Calibri</vt:lpstr>
      <vt:lpstr>Tw Cen MT</vt:lpstr>
      <vt:lpstr>Office Theme</vt:lpstr>
      <vt:lpstr>Apresentação do PowerPoint</vt:lpstr>
      <vt:lpstr>Apresentação do PowerPoint</vt:lpstr>
      <vt:lpstr>PÚBLICO EXTERNO</vt:lpstr>
      <vt:lpstr>Apresentação do PowerPoint</vt:lpstr>
      <vt:lpstr>Apresentação do PowerPoint</vt:lpstr>
      <vt:lpstr>Apresentação do PowerPoint</vt:lpstr>
      <vt:lpstr>RESPEITO</vt:lpstr>
      <vt:lpstr>Apresentação do PowerPoint</vt:lpstr>
      <vt:lpstr>http://www.youtube.com/watch?v=Yzl  Hkkyhpmc</vt:lpstr>
      <vt:lpstr>CONFIANÇA</vt:lpstr>
      <vt:lpstr>Apresentação do PowerPoint</vt:lpstr>
      <vt:lpstr>Apresentação do PowerPoint</vt:lpstr>
      <vt:lpstr>Apresentação do PowerPoint</vt:lpstr>
      <vt:lpstr>CONCORRÊNCIA</vt:lpstr>
      <vt:lpstr>Apresentação do PowerPoint</vt:lpstr>
      <vt:lpstr>PRINCÍPIO DA LIVRE CONCORRÊNCIA</vt:lpstr>
      <vt:lpstr>http://www.youtube.com/watch?v=CX  CkxrUOfLY</vt:lpstr>
      <vt:lpstr>Apresentação do PowerPoint</vt:lpstr>
      <vt:lpstr>COMUNICAÇÃO</vt:lpstr>
      <vt:lpstr>http://www.youtube.com/watch?v=i0d  epaIKNW0</vt:lpstr>
      <vt:lpstr>COMUNICAÇÃO UNILATERAL</vt:lpstr>
      <vt:lpstr>COMUNICAÇÃO BILATERAL</vt:lpstr>
      <vt:lpstr>http://www.youtube.com/watch?v=Mf  AFiAhbirE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Utilizador</cp:lastModifiedBy>
  <cp:revision>1</cp:revision>
  <dcterms:created xsi:type="dcterms:W3CDTF">2021-09-21T10:39:12Z</dcterms:created>
  <dcterms:modified xsi:type="dcterms:W3CDTF">2021-09-21T10:43:31Z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2012-11-15T00:00:00Z</vt:filetime>
  </property>
  <property fmtid="{D5CDD505-2E9C-101B-9397-08002B2CF9AE}" pid="3" name="LastSaved">
    <vt:filetime>2012-11-15T00:00:00Z</vt:filetime>
  </property>
</Properties>
</file>