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8" r:id="rId2"/>
    <p:sldId id="260" r:id="rId3"/>
    <p:sldId id="263" r:id="rId4"/>
    <p:sldId id="312" r:id="rId5"/>
    <p:sldId id="313" r:id="rId6"/>
    <p:sldId id="314" r:id="rId7"/>
    <p:sldId id="315" r:id="rId8"/>
    <p:sldId id="261" r:id="rId9"/>
    <p:sldId id="316" r:id="rId10"/>
    <p:sldId id="319" r:id="rId11"/>
    <p:sldId id="317" r:id="rId12"/>
    <p:sldId id="321" r:id="rId13"/>
    <p:sldId id="322" r:id="rId14"/>
    <p:sldId id="331" r:id="rId15"/>
    <p:sldId id="332" r:id="rId16"/>
    <p:sldId id="333" r:id="rId17"/>
    <p:sldId id="334" r:id="rId18"/>
    <p:sldId id="262" r:id="rId19"/>
    <p:sldId id="323" r:id="rId20"/>
    <p:sldId id="335" r:id="rId21"/>
    <p:sldId id="324" r:id="rId22"/>
    <p:sldId id="329" r:id="rId23"/>
    <p:sldId id="326" r:id="rId24"/>
    <p:sldId id="344" r:id="rId25"/>
    <p:sldId id="327" r:id="rId26"/>
    <p:sldId id="343" r:id="rId27"/>
    <p:sldId id="336" r:id="rId28"/>
    <p:sldId id="342" r:id="rId29"/>
    <p:sldId id="330" r:id="rId30"/>
    <p:sldId id="296" r:id="rId31"/>
    <p:sldId id="268" r:id="rId32"/>
    <p:sldId id="337" r:id="rId33"/>
    <p:sldId id="338" r:id="rId34"/>
    <p:sldId id="340" r:id="rId35"/>
    <p:sldId id="345" r:id="rId36"/>
    <p:sldId id="269" r:id="rId37"/>
    <p:sldId id="346" r:id="rId38"/>
    <p:sldId id="347" r:id="rId39"/>
    <p:sldId id="297" r:id="rId40"/>
    <p:sldId id="348" r:id="rId41"/>
    <p:sldId id="299" r:id="rId42"/>
    <p:sldId id="349" r:id="rId43"/>
    <p:sldId id="350" r:id="rId44"/>
    <p:sldId id="351" r:id="rId45"/>
    <p:sldId id="353" r:id="rId46"/>
    <p:sldId id="354" r:id="rId47"/>
    <p:sldId id="356" r:id="rId48"/>
    <p:sldId id="355" r:id="rId49"/>
    <p:sldId id="357" r:id="rId50"/>
    <p:sldId id="358" r:id="rId51"/>
    <p:sldId id="359" r:id="rId52"/>
    <p:sldId id="361" r:id="rId53"/>
    <p:sldId id="360" r:id="rId54"/>
    <p:sldId id="362" r:id="rId55"/>
    <p:sldId id="363" r:id="rId56"/>
    <p:sldId id="307" r:id="rId5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5538"/>
    <a:srgbClr val="F8B308"/>
    <a:srgbClr val="E6AF00"/>
    <a:srgbClr val="FFC301"/>
    <a:srgbClr val="FFFFCC"/>
    <a:srgbClr val="D2A000"/>
    <a:srgbClr val="000000"/>
    <a:srgbClr val="FFDF79"/>
    <a:srgbClr val="B9EB6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2" autoAdjust="0"/>
  </p:normalViewPr>
  <p:slideViewPr>
    <p:cSldViewPr>
      <p:cViewPr varScale="1">
        <p:scale>
          <a:sx n="68" d="100"/>
          <a:sy n="68" d="100"/>
        </p:scale>
        <p:origin x="13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79CE3-74EE-4665-938E-247065A65B93}" type="datetimeFigureOut">
              <a:rPr lang="pt-PT" smtClean="0"/>
              <a:pPr/>
              <a:t>17/09/2021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5BFE1-9573-4AA5-B611-A453B2FA6961}"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C7233972-EC06-4E46-B2CB-D62AB8CABBBB}" type="slidenum">
              <a:rPr lang="pt-PT" smtClean="0"/>
              <a:pPr/>
              <a:t>1</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039B2C06-B4D3-460A-9D80-A4D446352FBC}" type="datetimeFigureOut">
              <a:rPr lang="pt-PT" smtClean="0"/>
              <a:pPr/>
              <a:t>17/09/2021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96B1A2F3-2697-4981-9E48-F7148C0D66C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B2C06-B4D3-460A-9D80-A4D446352FBC}" type="datetimeFigureOut">
              <a:rPr lang="pt-PT" smtClean="0"/>
              <a:pPr/>
              <a:t>17/09/2021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1A2F3-2697-4981-9E48-F7148C0D66C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www.youtube.com/watch?v=OADdSdhf8j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0324"/>
            <a:ext cx="8229600" cy="296842"/>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gradFill>
        </p:spPr>
        <p:txBody>
          <a:bodyPr>
            <a:noAutofit/>
          </a:bodyPr>
          <a:lstStyle/>
          <a:p>
            <a:pPr algn="just">
              <a:tabLst>
                <a:tab pos="6283325" algn="l"/>
              </a:tabLst>
            </a:pPr>
            <a:r>
              <a:rPr lang="pt-PT" sz="1400" b="1" dirty="0">
                <a:solidFill>
                  <a:schemeClr val="bg1"/>
                </a:solidFill>
              </a:rPr>
              <a:t>Fundamentos do Desporto</a:t>
            </a:r>
            <a:r>
              <a:rPr lang="pt-PT" sz="1400" b="1" dirty="0"/>
              <a:t>	</a:t>
            </a:r>
          </a:p>
        </p:txBody>
      </p:sp>
      <p:cxnSp>
        <p:nvCxnSpPr>
          <p:cNvPr id="5" name="Conexão recta 4"/>
          <p:cNvCxnSpPr/>
          <p:nvPr/>
        </p:nvCxnSpPr>
        <p:spPr>
          <a:xfrm>
            <a:off x="500034" y="357166"/>
            <a:ext cx="8072494" cy="1588"/>
          </a:xfrm>
          <a:prstGeom prst="line">
            <a:avLst/>
          </a:prstGeom>
        </p:spPr>
        <p:style>
          <a:lnRef idx="1">
            <a:schemeClr val="dk1"/>
          </a:lnRef>
          <a:fillRef idx="0">
            <a:schemeClr val="dk1"/>
          </a:fillRef>
          <a:effectRef idx="0">
            <a:schemeClr val="dk1"/>
          </a:effectRef>
          <a:fontRef idx="minor">
            <a:schemeClr val="tx1"/>
          </a:fontRef>
        </p:style>
      </p:cxnSp>
      <p:pic>
        <p:nvPicPr>
          <p:cNvPr id="5122" name="Picture 2"/>
          <p:cNvPicPr>
            <a:picLocks noChangeAspect="1" noChangeArrowheads="1"/>
          </p:cNvPicPr>
          <p:nvPr/>
        </p:nvPicPr>
        <p:blipFill>
          <a:blip r:embed="rId3"/>
          <a:srcRect l="26903" t="10742" r="25329" b="68739"/>
          <a:stretch>
            <a:fillRect/>
          </a:stretch>
        </p:blipFill>
        <p:spPr bwMode="auto">
          <a:xfrm>
            <a:off x="694253" y="620688"/>
            <a:ext cx="7394980" cy="1785950"/>
          </a:xfrm>
          <a:prstGeom prst="rect">
            <a:avLst/>
          </a:prstGeom>
          <a:noFill/>
          <a:ln w="9525">
            <a:noFill/>
            <a:miter lim="800000"/>
            <a:headEnd/>
            <a:tailEnd/>
          </a:ln>
          <a:effectLst/>
        </p:spPr>
      </p:pic>
      <p:pic>
        <p:nvPicPr>
          <p:cNvPr id="6" name="Picture 2"/>
          <p:cNvPicPr>
            <a:picLocks noChangeAspect="1" noChangeArrowheads="1"/>
          </p:cNvPicPr>
          <p:nvPr/>
        </p:nvPicPr>
        <p:blipFill rotWithShape="1">
          <a:blip r:embed="rId3"/>
          <a:srcRect l="26903" t="69032" r="33346" b="6250"/>
          <a:stretch/>
        </p:blipFill>
        <p:spPr bwMode="auto">
          <a:xfrm>
            <a:off x="785786" y="2627086"/>
            <a:ext cx="8143932" cy="294505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bg1">
                <a:lumMod val="8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642942" y="-24"/>
            <a:ext cx="8286776" cy="500066"/>
          </a:xfrm>
        </p:spPr>
        <p:txBody>
          <a:bodyPr>
            <a:noAutofit/>
          </a:bodyPr>
          <a:lstStyle/>
          <a:p>
            <a:pPr lvl="1" algn="l" rtl="0">
              <a:spcBef>
                <a:spcPct val="0"/>
              </a:spcBef>
              <a:tabLst>
                <a:tab pos="628650" algn="l"/>
              </a:tabLst>
            </a:pPr>
            <a:r>
              <a:rPr lang="pt-PT" sz="2400" b="1" dirty="0">
                <a:solidFill>
                  <a:schemeClr val="tx1"/>
                </a:solidFill>
                <a:latin typeface="Calibri" panose="020F0502020204030204" pitchFamily="34" charset="0"/>
                <a:cs typeface="Arial" panose="020B0604020202020204" pitchFamily="34" charset="0"/>
              </a:rPr>
              <a:t>1.2 	</a:t>
            </a:r>
            <a:r>
              <a:rPr lang="pt-PT" sz="2200" b="1" dirty="0">
                <a:solidFill>
                  <a:schemeClr val="tx1"/>
                </a:solidFill>
                <a:latin typeface="Calibri" panose="020F0502020204030204" pitchFamily="34" charset="0"/>
                <a:cs typeface="Arial" panose="020B0604020202020204" pitchFamily="34" charset="0"/>
              </a:rPr>
              <a:t>Dimensões de análise do desenvolvimento humano</a:t>
            </a:r>
            <a:endParaRPr lang="pt-PT" sz="2200" b="1" dirty="0">
              <a:solidFill>
                <a:schemeClr val="tx1"/>
              </a:solidFill>
              <a:latin typeface="Calibri" panose="020F0502020204030204" pitchFamily="34" charset="0"/>
            </a:endParaRPr>
          </a:p>
        </p:txBody>
      </p:sp>
      <p:sp>
        <p:nvSpPr>
          <p:cNvPr id="7" name="CaixaDeTexto 6"/>
          <p:cNvSpPr txBox="1"/>
          <p:nvPr/>
        </p:nvSpPr>
        <p:spPr>
          <a:xfrm>
            <a:off x="285720" y="428604"/>
            <a:ext cx="8643998" cy="1310615"/>
          </a:xfrm>
          <a:prstGeom prst="rect">
            <a:avLst/>
          </a:prstGeom>
          <a:solidFill>
            <a:schemeClr val="accent6">
              <a:lumMod val="20000"/>
              <a:lumOff val="80000"/>
            </a:schemeClr>
          </a:solidFill>
        </p:spPr>
        <p:txBody>
          <a:bodyPr wrap="square" rtlCol="0">
            <a:spAutoFit/>
          </a:bodyPr>
          <a:lstStyle/>
          <a:p>
            <a:pPr marR="10170">
              <a:lnSpc>
                <a:spcPts val="1900"/>
              </a:lnSpc>
              <a:tabLst>
                <a:tab pos="355600" algn="l"/>
              </a:tabLst>
            </a:pPr>
            <a:r>
              <a:rPr lang="pt-PT" sz="1500" b="1" dirty="0">
                <a:solidFill>
                  <a:srgbClr val="00B0F0"/>
                </a:solidFill>
              </a:rPr>
              <a:t>	</a:t>
            </a:r>
            <a:r>
              <a:rPr lang="pt-PT" sz="1500" dirty="0"/>
              <a:t>A Tabela seguinte foi construída para mostrar a quantidade de dimensões de análise que se podem considerar no processo de treino – neste caso, do golfe, quando se entende o desporto como influenciador do desenvolvimento humano.</a:t>
            </a:r>
          </a:p>
          <a:p>
            <a:pPr marR="10170">
              <a:lnSpc>
                <a:spcPts val="1900"/>
              </a:lnSpc>
              <a:tabLst>
                <a:tab pos="355600" algn="l"/>
              </a:tabLst>
            </a:pPr>
            <a:r>
              <a:rPr lang="pt-PT" sz="1500" dirty="0"/>
              <a:t>	Esta informação pode ajudar a perceber as necessidades específicas de cada idade, e a forma como o desporto pode contribuir para o desenvolvimento do indivíduo. </a:t>
            </a:r>
          </a:p>
        </p:txBody>
      </p:sp>
      <p:pic>
        <p:nvPicPr>
          <p:cNvPr id="63491" name="Picture 3"/>
          <p:cNvPicPr>
            <a:picLocks noChangeAspect="1" noChangeArrowheads="1"/>
          </p:cNvPicPr>
          <p:nvPr/>
        </p:nvPicPr>
        <p:blipFill>
          <a:blip r:embed="rId2"/>
          <a:srcRect l="19802" t="11914" r="19802" b="3125"/>
          <a:stretch>
            <a:fillRect/>
          </a:stretch>
        </p:blipFill>
        <p:spPr bwMode="auto">
          <a:xfrm>
            <a:off x="1000100" y="1900895"/>
            <a:ext cx="7215238" cy="502856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bg1">
                <a:lumMod val="8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642942" y="-24"/>
            <a:ext cx="8286776" cy="500066"/>
          </a:xfrm>
        </p:spPr>
        <p:txBody>
          <a:bodyPr>
            <a:noAutofit/>
          </a:bodyPr>
          <a:lstStyle/>
          <a:p>
            <a:pPr lvl="1" algn="l" rtl="0">
              <a:spcBef>
                <a:spcPct val="0"/>
              </a:spcBef>
              <a:tabLst>
                <a:tab pos="628650" algn="l"/>
              </a:tabLst>
            </a:pPr>
            <a:r>
              <a:rPr lang="pt-PT" sz="2400" b="1" dirty="0">
                <a:solidFill>
                  <a:schemeClr val="tx1"/>
                </a:solidFill>
                <a:latin typeface="Calibri" panose="020F0502020204030204" pitchFamily="34" charset="0"/>
                <a:cs typeface="Arial" panose="020B0604020202020204" pitchFamily="34" charset="0"/>
              </a:rPr>
              <a:t>1.2 	</a:t>
            </a:r>
            <a:r>
              <a:rPr lang="pt-PT" sz="2200" b="1" dirty="0">
                <a:solidFill>
                  <a:schemeClr val="tx1"/>
                </a:solidFill>
                <a:latin typeface="Calibri" panose="020F0502020204030204" pitchFamily="34" charset="0"/>
                <a:cs typeface="Arial" panose="020B0604020202020204" pitchFamily="34" charset="0"/>
              </a:rPr>
              <a:t>Dimensões de análise do desenvolvimento humano</a:t>
            </a:r>
            <a:endParaRPr lang="pt-PT" sz="2200" b="1"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2"/>
          <a:srcRect l="21962" t="12695" r="18191" b="3320"/>
          <a:stretch>
            <a:fillRect/>
          </a:stretch>
        </p:blipFill>
        <p:spPr bwMode="auto">
          <a:xfrm>
            <a:off x="571472" y="571480"/>
            <a:ext cx="7786742" cy="614366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bg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1.3  	Principais fases do desenvolvimento  humano: infância, 			adolescência, idade adulta e </a:t>
            </a:r>
            <a:r>
              <a:rPr lang="pt-PT" sz="2400" b="1" dirty="0" err="1">
                <a:solidFill>
                  <a:schemeClr val="accent5">
                    <a:lumMod val="50000"/>
                  </a:schemeClr>
                </a:solidFill>
                <a:latin typeface="Calibri" panose="020F0502020204030204" pitchFamily="34" charset="0"/>
                <a:cs typeface="Arial" panose="020B0604020202020204" pitchFamily="34" charset="0"/>
              </a:rPr>
              <a:t>senescência</a:t>
            </a:r>
            <a:r>
              <a:rPr lang="pt-PT" sz="2400" b="1" dirty="0">
                <a:solidFill>
                  <a:schemeClr val="accent5">
                    <a:lumMod val="50000"/>
                  </a:schemeClr>
                </a:solidFill>
                <a:latin typeface="Calibri" panose="020F0502020204030204" pitchFamily="34" charset="0"/>
                <a:cs typeface="Arial" panose="020B0604020202020204" pitchFamily="34" charset="0"/>
              </a:rPr>
              <a:t> (envelhecimento)</a:t>
            </a:r>
            <a:endParaRPr lang="pt-PT" sz="2400" b="1" dirty="0">
              <a:solidFill>
                <a:schemeClr val="accent5">
                  <a:lumMod val="50000"/>
                </a:schemeClr>
              </a:solidFill>
              <a:latin typeface="Calibri" panose="020F0502020204030204" pitchFamily="34" charset="0"/>
            </a:endParaRPr>
          </a:p>
        </p:txBody>
      </p:sp>
      <p:sp>
        <p:nvSpPr>
          <p:cNvPr id="8" name="CaixaDeTexto 7"/>
          <p:cNvSpPr txBox="1"/>
          <p:nvPr/>
        </p:nvSpPr>
        <p:spPr>
          <a:xfrm>
            <a:off x="3428992" y="1154842"/>
            <a:ext cx="5429288" cy="830997"/>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tabLst>
                <a:tab pos="173038" algn="l"/>
              </a:tabLst>
            </a:pPr>
            <a:r>
              <a:rPr lang="pt-PT" sz="1600" dirty="0"/>
              <a:t>	Na realidade, raramente se encontram diferenças claras entre um dado nível e o nível anterior, pois a continuidade do desenvolvimento impossibilita esta separação absoluta.</a:t>
            </a:r>
          </a:p>
        </p:txBody>
      </p:sp>
      <p:sp>
        <p:nvSpPr>
          <p:cNvPr id="9" name="CaixaDeTexto 8"/>
          <p:cNvSpPr txBox="1"/>
          <p:nvPr/>
        </p:nvSpPr>
        <p:spPr>
          <a:xfrm>
            <a:off x="357158" y="1154842"/>
            <a:ext cx="2786082" cy="3323987"/>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nSpc>
                <a:spcPts val="2100"/>
              </a:lnSpc>
              <a:tabLst>
                <a:tab pos="173038" algn="l"/>
              </a:tabLst>
            </a:pPr>
            <a:r>
              <a:rPr lang="pt-PT" sz="1600" dirty="0"/>
              <a:t>	A continuidade particular do processo de desenvolvimento humano coloca dificuldades em fazer uma  subdivisão cronológica (temporal). </a:t>
            </a:r>
          </a:p>
          <a:p>
            <a:pPr>
              <a:lnSpc>
                <a:spcPts val="2100"/>
              </a:lnSpc>
            </a:pPr>
            <a:endParaRPr lang="pt-PT" sz="1600" dirty="0"/>
          </a:p>
          <a:p>
            <a:pPr>
              <a:lnSpc>
                <a:spcPts val="2100"/>
              </a:lnSpc>
              <a:tabLst>
                <a:tab pos="173038" algn="l"/>
              </a:tabLst>
            </a:pPr>
            <a:r>
              <a:rPr lang="pt-PT" sz="1600" dirty="0"/>
              <a:t>	Por ex., se somos todos diferentes, como definir um momento comum a todos, onde se possa dizer que terminou a 1ª infância e começou a 2ª infância?</a:t>
            </a:r>
          </a:p>
        </p:txBody>
      </p:sp>
      <p:sp>
        <p:nvSpPr>
          <p:cNvPr id="11" name="CaixaDeTexto 10"/>
          <p:cNvSpPr txBox="1"/>
          <p:nvPr/>
        </p:nvSpPr>
        <p:spPr>
          <a:xfrm>
            <a:off x="3428992" y="2154974"/>
            <a:ext cx="5429256" cy="1977464"/>
          </a:xfrm>
          <a:prstGeom prst="rect">
            <a:avLst/>
          </a:prstGeom>
          <a:solidFill>
            <a:srgbClr val="FFFFCC"/>
          </a:solidFill>
          <a:ln>
            <a:solidFill>
              <a:srgbClr val="FFFF99"/>
            </a:solidFill>
          </a:ln>
        </p:spPr>
        <p:txBody>
          <a:bodyPr wrap="square" rtlCol="0">
            <a:spAutoFit/>
          </a:bodyPr>
          <a:lstStyle/>
          <a:p>
            <a:pPr marR="10170">
              <a:lnSpc>
                <a:spcPts val="2100"/>
              </a:lnSpc>
              <a:tabLst>
                <a:tab pos="355600" algn="l"/>
              </a:tabLst>
            </a:pPr>
            <a:r>
              <a:rPr lang="pt-PT" sz="1600" b="1" dirty="0">
                <a:solidFill>
                  <a:srgbClr val="00B0F0"/>
                </a:solidFill>
              </a:rPr>
              <a:t>	</a:t>
            </a:r>
            <a:r>
              <a:rPr lang="pt-PT" sz="1600" b="1" dirty="0"/>
              <a:t>C</a:t>
            </a:r>
            <a:r>
              <a:rPr lang="pt-PT" sz="1600" dirty="0"/>
              <a:t>ertos processos maturativos ou de aprendizagem apresentam picos (períodos de grande aumento), por ex.  a existência de picos de crescimento ou a transição súbita para certos movimentos (de gatinhar para andar). </a:t>
            </a:r>
          </a:p>
          <a:p>
            <a:pPr marR="10170">
              <a:lnSpc>
                <a:spcPts val="2100"/>
              </a:lnSpc>
              <a:tabLst>
                <a:tab pos="355600" algn="l"/>
              </a:tabLst>
            </a:pPr>
            <a:endParaRPr lang="pt-PT" sz="1600" dirty="0"/>
          </a:p>
          <a:p>
            <a:pPr marR="10170">
              <a:lnSpc>
                <a:spcPts val="2100"/>
              </a:lnSpc>
              <a:tabLst>
                <a:tab pos="355600" algn="l"/>
              </a:tabLst>
            </a:pPr>
            <a:r>
              <a:rPr lang="pt-PT" sz="1600" dirty="0"/>
              <a:t>	Do mesmo modo também existem fases de considerável estabilidade do organismo e do seu comportamento.</a:t>
            </a:r>
          </a:p>
        </p:txBody>
      </p:sp>
      <p:sp>
        <p:nvSpPr>
          <p:cNvPr id="12" name="CaixaDeTexto 11"/>
          <p:cNvSpPr txBox="1"/>
          <p:nvPr/>
        </p:nvSpPr>
        <p:spPr>
          <a:xfrm>
            <a:off x="357158" y="4655304"/>
            <a:ext cx="8501122" cy="1631216"/>
          </a:xfrm>
          <a:prstGeom prst="rect">
            <a:avLst/>
          </a:prstGeom>
          <a:solidFill>
            <a:srgbClr val="FFFFCC"/>
          </a:solidFill>
          <a:ln>
            <a:solidFill>
              <a:schemeClr val="accent6">
                <a:lumMod val="75000"/>
              </a:schemeClr>
            </a:solidFill>
          </a:ln>
        </p:spPr>
        <p:txBody>
          <a:bodyPr wrap="square" rtlCol="0">
            <a:spAutoFit/>
          </a:bodyPr>
          <a:lstStyle/>
          <a:p>
            <a:pPr marR="10170">
              <a:lnSpc>
                <a:spcPts val="2400"/>
              </a:lnSpc>
              <a:tabLst>
                <a:tab pos="355600" algn="l"/>
              </a:tabLst>
            </a:pPr>
            <a:r>
              <a:rPr lang="pt-PT" b="1" dirty="0">
                <a:solidFill>
                  <a:srgbClr val="00B0F0"/>
                </a:solidFill>
              </a:rPr>
              <a:t>	</a:t>
            </a:r>
          </a:p>
          <a:p>
            <a:pPr marR="10170">
              <a:lnSpc>
                <a:spcPts val="2400"/>
              </a:lnSpc>
              <a:tabLst>
                <a:tab pos="355600" algn="l"/>
              </a:tabLst>
            </a:pPr>
            <a:r>
              <a:rPr lang="pt-PT" dirty="0"/>
              <a:t>	Devido à dificuldade de dividir o desenvolvimento em períodos com base no tempo (anos ou meses), considerou-se o conceito de </a:t>
            </a:r>
            <a:r>
              <a:rPr lang="pt-PT" b="1" dirty="0">
                <a:solidFill>
                  <a:srgbClr val="C00000"/>
                </a:solidFill>
              </a:rPr>
              <a:t>estádios </a:t>
            </a:r>
            <a:r>
              <a:rPr lang="pt-PT" dirty="0"/>
              <a:t>ou</a:t>
            </a:r>
            <a:r>
              <a:rPr lang="pt-PT" dirty="0">
                <a:solidFill>
                  <a:srgbClr val="C00000"/>
                </a:solidFill>
              </a:rPr>
              <a:t> </a:t>
            </a:r>
            <a:r>
              <a:rPr lang="pt-PT" b="1" dirty="0">
                <a:solidFill>
                  <a:srgbClr val="C00000"/>
                </a:solidFill>
              </a:rPr>
              <a:t>fases de desenvolvimento </a:t>
            </a:r>
            <a:r>
              <a:rPr lang="pt-PT" dirty="0"/>
              <a:t>que</a:t>
            </a:r>
            <a:r>
              <a:rPr lang="pt-PT" b="1" dirty="0">
                <a:solidFill>
                  <a:srgbClr val="C00000"/>
                </a:solidFill>
              </a:rPr>
              <a:t> </a:t>
            </a:r>
            <a:r>
              <a:rPr lang="pt-PT" dirty="0"/>
              <a:t>são períodos  de considerável estabilidade do organismo e do seu comportamento.</a:t>
            </a:r>
            <a:endParaRPr lang="pt-PT" b="1" dirty="0">
              <a:solidFill>
                <a:srgbClr val="C00000"/>
              </a:solidFill>
            </a:endParaRPr>
          </a:p>
          <a:p>
            <a:pPr marR="10170">
              <a:lnSpc>
                <a:spcPts val="2400"/>
              </a:lnSpc>
              <a:tabLst>
                <a:tab pos="355600" algn="l"/>
              </a:tabLst>
            </a:pP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501058" cy="642942"/>
          </a:xfrm>
        </p:spPr>
        <p:txBody>
          <a:bodyPr>
            <a:noAutofit/>
          </a:bodyPr>
          <a:lstStyle/>
          <a:p>
            <a:pPr algn="l">
              <a:lnSpc>
                <a:spcPts val="2300"/>
              </a:lnSpc>
              <a:tabLst>
                <a:tab pos="355600" algn="l"/>
                <a:tab pos="725488" algn="l"/>
              </a:tabLst>
            </a:pPr>
            <a:r>
              <a:rPr lang="pt-PT" sz="2200" b="1" dirty="0">
                <a:solidFill>
                  <a:schemeClr val="accent5">
                    <a:lumMod val="50000"/>
                  </a:schemeClr>
                </a:solidFill>
                <a:latin typeface="Calibri" panose="020F0502020204030204" pitchFamily="34" charset="0"/>
                <a:cs typeface="Arial" panose="020B0604020202020204" pitchFamily="34" charset="0"/>
              </a:rPr>
              <a:t>1.3  	Principais fases do desenvolvimento humano: infância, 				adolescência, idade adulta e </a:t>
            </a:r>
            <a:r>
              <a:rPr lang="pt-PT" sz="2200" b="1" dirty="0" err="1">
                <a:solidFill>
                  <a:schemeClr val="accent5">
                    <a:lumMod val="50000"/>
                  </a:schemeClr>
                </a:solidFill>
                <a:latin typeface="Calibri" panose="020F0502020204030204" pitchFamily="34" charset="0"/>
                <a:cs typeface="Arial" panose="020B0604020202020204" pitchFamily="34" charset="0"/>
              </a:rPr>
              <a:t>senescência</a:t>
            </a:r>
            <a:endParaRPr lang="pt-PT" sz="2200" b="1" dirty="0">
              <a:solidFill>
                <a:schemeClr val="accent5">
                  <a:lumMod val="50000"/>
                </a:schemeClr>
              </a:solidFill>
              <a:latin typeface="Calibri" panose="020F0502020204030204" pitchFamily="34" charset="0"/>
            </a:endParaRPr>
          </a:p>
        </p:txBody>
      </p:sp>
      <p:sp>
        <p:nvSpPr>
          <p:cNvPr id="8" name="CaixaDeTexto 7"/>
          <p:cNvSpPr txBox="1"/>
          <p:nvPr/>
        </p:nvSpPr>
        <p:spPr>
          <a:xfrm>
            <a:off x="714348" y="857232"/>
            <a:ext cx="7929618" cy="584775"/>
          </a:xfrm>
          <a:prstGeom prst="rect">
            <a:avLst/>
          </a:prstGeom>
          <a:solidFill>
            <a:srgbClr val="C8E6EE"/>
          </a:solidFill>
          <a:ln>
            <a:solidFill>
              <a:schemeClr val="tx2">
                <a:lumMod val="60000"/>
                <a:lumOff val="40000"/>
              </a:schemeClr>
            </a:solidFill>
          </a:ln>
        </p:spPr>
        <p:txBody>
          <a:bodyPr wrap="square" rtlCol="0">
            <a:spAutoFit/>
          </a:bodyPr>
          <a:lstStyle/>
          <a:p>
            <a:pPr>
              <a:tabLst>
                <a:tab pos="173038" algn="l"/>
              </a:tabLst>
            </a:pPr>
            <a:r>
              <a:rPr lang="pt-PT" sz="1600" dirty="0"/>
              <a:t>	A figura seguinte apresenta uma proposta de organização das fases de desenvolvimento, com base em critérios físicos e motores.</a:t>
            </a:r>
          </a:p>
        </p:txBody>
      </p:sp>
      <p:pic>
        <p:nvPicPr>
          <p:cNvPr id="51824" name="Picture 51824"/>
          <p:cNvPicPr>
            <a:picLocks noChangeAspect="1" noChangeArrowheads="1"/>
          </p:cNvPicPr>
          <p:nvPr/>
        </p:nvPicPr>
        <p:blipFill>
          <a:blip r:embed="rId2"/>
          <a:srcRect/>
          <a:stretch>
            <a:fillRect/>
          </a:stretch>
        </p:blipFill>
        <p:spPr bwMode="auto">
          <a:xfrm>
            <a:off x="964354" y="1650792"/>
            <a:ext cx="7108108" cy="5041035"/>
          </a:xfrm>
          <a:prstGeom prst="rect">
            <a:avLst/>
          </a:prstGeom>
          <a:noFill/>
          <a:ln w="28575">
            <a:solidFill>
              <a:srgbClr val="0070C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2A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1.3  	Principais fases do desenvolvimento  humano: infância, 			adolescência, idade adulta e </a:t>
            </a:r>
            <a:r>
              <a:rPr lang="pt-PT" sz="2400" b="1" dirty="0" err="1">
                <a:solidFill>
                  <a:schemeClr val="accent5">
                    <a:lumMod val="50000"/>
                  </a:schemeClr>
                </a:solidFill>
                <a:latin typeface="Calibri" panose="020F0502020204030204" pitchFamily="34" charset="0"/>
                <a:cs typeface="Arial" panose="020B0604020202020204" pitchFamily="34" charset="0"/>
              </a:rPr>
              <a:t>senescência</a:t>
            </a:r>
            <a:r>
              <a:rPr lang="pt-PT" sz="2400" b="1" dirty="0">
                <a:solidFill>
                  <a:schemeClr val="accent5">
                    <a:lumMod val="50000"/>
                  </a:schemeClr>
                </a:solidFill>
                <a:latin typeface="Calibri" panose="020F0502020204030204" pitchFamily="34" charset="0"/>
                <a:cs typeface="Arial" panose="020B0604020202020204" pitchFamily="34" charset="0"/>
              </a:rPr>
              <a:t> (envelhecimento)</a:t>
            </a:r>
            <a:endParaRPr lang="pt-PT" sz="2400" b="1" dirty="0">
              <a:solidFill>
                <a:schemeClr val="accent5">
                  <a:lumMod val="50000"/>
                </a:schemeClr>
              </a:solidFill>
              <a:latin typeface="Calibri" panose="020F0502020204030204" pitchFamily="34" charset="0"/>
            </a:endParaRPr>
          </a:p>
        </p:txBody>
      </p:sp>
      <p:sp>
        <p:nvSpPr>
          <p:cNvPr id="8" name="CaixaDeTexto 7"/>
          <p:cNvSpPr txBox="1"/>
          <p:nvPr/>
        </p:nvSpPr>
        <p:spPr>
          <a:xfrm>
            <a:off x="3428992" y="1154842"/>
            <a:ext cx="5429288" cy="218521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tabLst>
                <a:tab pos="173038" algn="l"/>
              </a:tabLst>
            </a:pPr>
            <a:r>
              <a:rPr lang="pt-PT" sz="1700" dirty="0"/>
              <a:t>	Se considerarmos o desenvolvimento apenas ao nível do desenvolvimento motor, concentramos a nossa atenção nas modificações observáveis do comportamento, ao nível dos movimentos.</a:t>
            </a:r>
          </a:p>
          <a:p>
            <a:pPr>
              <a:tabLst>
                <a:tab pos="173038" algn="l"/>
              </a:tabLst>
            </a:pPr>
            <a:r>
              <a:rPr lang="pt-PT" sz="1700" dirty="0"/>
              <a:t>	Como já vimos, a aquisição dos movimentos é feita em paralelo com o crescimento, a maturação e a prática. Quanto mais complexos são os movimentos, mais tarde é que a criança está preparada para os realizar. </a:t>
            </a:r>
          </a:p>
        </p:txBody>
      </p:sp>
      <p:sp>
        <p:nvSpPr>
          <p:cNvPr id="9" name="CaixaDeTexto 8"/>
          <p:cNvSpPr txBox="1"/>
          <p:nvPr/>
        </p:nvSpPr>
        <p:spPr>
          <a:xfrm>
            <a:off x="357158" y="1154842"/>
            <a:ext cx="2786082" cy="348429"/>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nSpc>
                <a:spcPts val="2100"/>
              </a:lnSpc>
              <a:tabLst>
                <a:tab pos="173038" algn="l"/>
              </a:tabLst>
            </a:pPr>
            <a:r>
              <a:rPr lang="pt-PT" sz="1600" dirty="0"/>
              <a:t>	RESUMO:</a:t>
            </a:r>
          </a:p>
        </p:txBody>
      </p:sp>
      <p:sp>
        <p:nvSpPr>
          <p:cNvPr id="11" name="CaixaDeTexto 10"/>
          <p:cNvSpPr txBox="1"/>
          <p:nvPr/>
        </p:nvSpPr>
        <p:spPr>
          <a:xfrm>
            <a:off x="285720" y="3552894"/>
            <a:ext cx="8572528" cy="2233560"/>
          </a:xfrm>
          <a:prstGeom prst="rect">
            <a:avLst/>
          </a:prstGeom>
          <a:solidFill>
            <a:srgbClr val="FFFFCC"/>
          </a:solidFill>
          <a:ln>
            <a:solidFill>
              <a:srgbClr val="FFFF99"/>
            </a:solidFill>
          </a:ln>
        </p:spPr>
        <p:txBody>
          <a:bodyPr wrap="square" rtlCol="0">
            <a:spAutoFit/>
          </a:bodyPr>
          <a:lstStyle/>
          <a:p>
            <a:pPr marR="10170">
              <a:lnSpc>
                <a:spcPts val="2100"/>
              </a:lnSpc>
              <a:tabLst>
                <a:tab pos="355600" algn="l"/>
              </a:tabLst>
            </a:pPr>
            <a:r>
              <a:rPr lang="pt-PT" sz="1600" dirty="0"/>
              <a:t>	As </a:t>
            </a:r>
            <a:r>
              <a:rPr lang="pt-PT" sz="1600" dirty="0" err="1"/>
              <a:t>atividades</a:t>
            </a:r>
            <a:r>
              <a:rPr lang="pt-PT" sz="1600" dirty="0"/>
              <a:t> desportiva estão organizadas por níveis de desenvolvimento, a que chamamos </a:t>
            </a:r>
            <a:r>
              <a:rPr lang="pt-PT" sz="1600" b="1" dirty="0"/>
              <a:t>escalões</a:t>
            </a:r>
            <a:r>
              <a:rPr lang="pt-PT" sz="1600" dirty="0"/>
              <a:t>. </a:t>
            </a:r>
          </a:p>
          <a:p>
            <a:pPr marR="10170">
              <a:lnSpc>
                <a:spcPts val="2100"/>
              </a:lnSpc>
              <a:tabLst>
                <a:tab pos="355600" algn="l"/>
              </a:tabLst>
            </a:pPr>
            <a:r>
              <a:rPr lang="pt-PT" sz="1600" dirty="0"/>
              <a:t>	Se observarmos bem, verificamos que  a organização dos escalões por idades não é a mesma em diferentes modalidades, que o número de escalões não é o mesmo e que mesmo geograficamente as divisões não são as mesmas. </a:t>
            </a:r>
          </a:p>
          <a:p>
            <a:pPr marR="10170">
              <a:lnSpc>
                <a:spcPts val="2100"/>
              </a:lnSpc>
              <a:tabLst>
                <a:tab pos="355600" algn="l"/>
              </a:tabLst>
            </a:pPr>
            <a:r>
              <a:rPr lang="pt-PT" sz="1600" dirty="0"/>
              <a:t>	A diferenciação, ainda que tendo algum fundamento na tradição de cada modalidade, considera inevitavelmente os requisitos e as necessidades específicas do conjunto de tarefas de cada modalidade, de </a:t>
            </a:r>
            <a:r>
              <a:rPr lang="pt-PT" sz="1600" dirty="0" err="1"/>
              <a:t>aspetos</a:t>
            </a:r>
            <a:r>
              <a:rPr lang="pt-PT" sz="1600" dirty="0"/>
              <a:t> biológicos ou da complexidade estrutural da </a:t>
            </a:r>
            <a:r>
              <a:rPr lang="pt-PT" sz="1600" dirty="0" err="1"/>
              <a:t>atividade</a:t>
            </a:r>
            <a:r>
              <a:rPr lang="pt-PT" sz="1600" dirty="0"/>
              <a:t> e da competição.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chemeClr>
            </a:gs>
            <a:gs pos="50000">
              <a:srgbClr val="FFD757"/>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1.4  	A Pirâmide do desenvolvimento  motor</a:t>
            </a:r>
            <a:endParaRPr lang="pt-PT" sz="2400" b="1" dirty="0">
              <a:solidFill>
                <a:schemeClr val="accent5">
                  <a:lumMod val="50000"/>
                </a:schemeClr>
              </a:solidFill>
              <a:latin typeface="Calibri" panose="020F0502020204030204" pitchFamily="34" charset="0"/>
            </a:endParaRPr>
          </a:p>
        </p:txBody>
      </p:sp>
      <p:sp>
        <p:nvSpPr>
          <p:cNvPr id="8" name="CaixaDeTexto 7"/>
          <p:cNvSpPr txBox="1"/>
          <p:nvPr/>
        </p:nvSpPr>
        <p:spPr>
          <a:xfrm>
            <a:off x="571472" y="857232"/>
            <a:ext cx="8143932" cy="3541611"/>
          </a:xfrm>
          <a:prstGeom prst="rect">
            <a:avLst/>
          </a:prstGeom>
          <a:noFill/>
          <a:ln w="38100">
            <a:solidFill>
              <a:schemeClr val="tx2">
                <a:lumMod val="60000"/>
                <a:lumOff val="40000"/>
              </a:schemeClr>
            </a:solidFill>
          </a:ln>
        </p:spPr>
        <p:txBody>
          <a:bodyPr wrap="square" rtlCol="0">
            <a:spAutoFit/>
          </a:bodyPr>
          <a:lstStyle/>
          <a:p>
            <a:pPr>
              <a:lnSpc>
                <a:spcPts val="2100"/>
              </a:lnSpc>
              <a:spcAft>
                <a:spcPts val="600"/>
              </a:spcAft>
              <a:tabLst>
                <a:tab pos="273050" algn="l"/>
              </a:tabLst>
            </a:pPr>
            <a:r>
              <a:rPr lang="pt-PT" sz="1600" dirty="0"/>
              <a:t>	O </a:t>
            </a:r>
            <a:r>
              <a:rPr lang="pt-PT" sz="1600" b="1" dirty="0"/>
              <a:t>desenvolvimento motor </a:t>
            </a:r>
            <a:r>
              <a:rPr lang="pt-PT" sz="1600" dirty="0"/>
              <a:t>pode ser entendido como </a:t>
            </a:r>
            <a:r>
              <a:rPr lang="pt-PT" sz="1600" b="1" dirty="0"/>
              <a:t>um processo evolutivo sequencial</a:t>
            </a:r>
            <a:r>
              <a:rPr lang="pt-PT" sz="1600" dirty="0"/>
              <a:t>, que está </a:t>
            </a:r>
            <a:r>
              <a:rPr lang="pt-PT" sz="1600" b="1" dirty="0"/>
              <a:t>dependente das </a:t>
            </a:r>
            <a:r>
              <a:rPr lang="pt-PT" sz="1600" b="1" dirty="0" err="1"/>
              <a:t>interações</a:t>
            </a:r>
            <a:r>
              <a:rPr lang="pt-PT" sz="1600" b="1" dirty="0"/>
              <a:t> entre maturação e aprendizagem</a:t>
            </a:r>
            <a:r>
              <a:rPr lang="pt-PT" sz="1600" dirty="0"/>
              <a:t>, e onde podem ser identificadas </a:t>
            </a:r>
            <a:r>
              <a:rPr lang="pt-PT" sz="1600" b="1" dirty="0"/>
              <a:t>fases</a:t>
            </a:r>
            <a:r>
              <a:rPr lang="pt-PT" sz="1600" dirty="0"/>
              <a:t> (ou estádios ou níveis), </a:t>
            </a:r>
            <a:r>
              <a:rPr lang="pt-PT" sz="1600" b="1" dirty="0"/>
              <a:t>de comportamento estável </a:t>
            </a:r>
            <a:r>
              <a:rPr lang="pt-PT" sz="1600" dirty="0"/>
              <a:t>ou, pelo menos, relativamente consistentes. </a:t>
            </a:r>
          </a:p>
          <a:p>
            <a:pPr>
              <a:lnSpc>
                <a:spcPts val="2100"/>
              </a:lnSpc>
              <a:spcAft>
                <a:spcPts val="600"/>
              </a:spcAft>
              <a:tabLst>
                <a:tab pos="273050" algn="l"/>
              </a:tabLst>
            </a:pPr>
            <a:r>
              <a:rPr lang="pt-PT" sz="1600" dirty="0"/>
              <a:t>	Muitas das competências adquiridas ao longo da vida são resultado </a:t>
            </a:r>
            <a:r>
              <a:rPr lang="pt-PT" sz="1600" dirty="0" err="1"/>
              <a:t>direto</a:t>
            </a:r>
            <a:r>
              <a:rPr lang="pt-PT" sz="1600" dirty="0"/>
              <a:t> da maturação dos diferentes sistemas, porém, cada ser é capaz de, dentro de certos limites, tornar-se único devido ao conjunto também único e individualizado das suas </a:t>
            </a:r>
            <a:r>
              <a:rPr lang="pt-PT" sz="1600" b="1" dirty="0"/>
              <a:t>experiências</a:t>
            </a:r>
            <a:r>
              <a:rPr lang="pt-PT" sz="1600" dirty="0"/>
              <a:t>.</a:t>
            </a:r>
          </a:p>
          <a:p>
            <a:pPr>
              <a:lnSpc>
                <a:spcPts val="2100"/>
              </a:lnSpc>
              <a:spcAft>
                <a:spcPts val="600"/>
              </a:spcAft>
              <a:tabLst>
                <a:tab pos="273050" algn="l"/>
              </a:tabLst>
            </a:pPr>
            <a:r>
              <a:rPr lang="pt-PT" sz="1600" dirty="0"/>
              <a:t>	As </a:t>
            </a:r>
            <a:r>
              <a:rPr lang="pt-PT" sz="1600" b="1" dirty="0"/>
              <a:t>competências individuais </a:t>
            </a:r>
            <a:r>
              <a:rPr lang="pt-PT" sz="1600" dirty="0"/>
              <a:t>são então o resultado de uma </a:t>
            </a:r>
            <a:r>
              <a:rPr lang="pt-PT" sz="1600" b="1" dirty="0"/>
              <a:t>herança genética </a:t>
            </a:r>
            <a:r>
              <a:rPr lang="pt-PT" sz="1600" dirty="0"/>
              <a:t>e das suas </a:t>
            </a:r>
            <a:r>
              <a:rPr lang="pt-PT" sz="1600" b="1" dirty="0"/>
              <a:t>experiências</a:t>
            </a:r>
            <a:r>
              <a:rPr lang="pt-PT" sz="1600" dirty="0"/>
              <a:t>. </a:t>
            </a:r>
          </a:p>
          <a:p>
            <a:pPr>
              <a:lnSpc>
                <a:spcPts val="2100"/>
              </a:lnSpc>
              <a:spcAft>
                <a:spcPts val="600"/>
              </a:spcAft>
              <a:tabLst>
                <a:tab pos="273050" algn="l"/>
              </a:tabLst>
            </a:pPr>
            <a:r>
              <a:rPr lang="pt-PT" sz="1600" dirty="0"/>
              <a:t>	</a:t>
            </a:r>
            <a:r>
              <a:rPr lang="pt-PT" sz="1600" b="1" dirty="0">
                <a:solidFill>
                  <a:schemeClr val="accent5">
                    <a:lumMod val="50000"/>
                  </a:schemeClr>
                </a:solidFill>
              </a:rPr>
              <a:t>Por exemplo, algumas variáveis morfológicas, como a altura, são muito influenciadas por herança parental, e outras, como as habilidades motoras e algumas capacidades físicas, são muito dependentes do conjunto de experiências a que cada indivíduo tem acesso.</a:t>
            </a:r>
          </a:p>
        </p:txBody>
      </p:sp>
      <p:sp>
        <p:nvSpPr>
          <p:cNvPr id="6" name="CaixaDeTexto 5"/>
          <p:cNvSpPr txBox="1"/>
          <p:nvPr/>
        </p:nvSpPr>
        <p:spPr>
          <a:xfrm>
            <a:off x="1000100" y="4929198"/>
            <a:ext cx="7358114" cy="1169551"/>
          </a:xfrm>
          <a:prstGeom prst="rect">
            <a:avLst/>
          </a:prstGeom>
          <a:solidFill>
            <a:srgbClr val="FFFFCC"/>
          </a:solidFill>
          <a:ln w="38100">
            <a:solidFill>
              <a:srgbClr val="FF0000"/>
            </a:solidFill>
          </a:ln>
        </p:spPr>
        <p:txBody>
          <a:bodyPr wrap="square" rtlCol="0">
            <a:spAutoFit/>
          </a:bodyPr>
          <a:lstStyle/>
          <a:p>
            <a:pPr marR="10170">
              <a:lnSpc>
                <a:spcPts val="2100"/>
              </a:lnSpc>
              <a:tabLst>
                <a:tab pos="355600" algn="l"/>
              </a:tabLst>
            </a:pPr>
            <a:r>
              <a:rPr lang="pt-PT" dirty="0"/>
              <a:t>	</a:t>
            </a:r>
          </a:p>
          <a:p>
            <a:pPr marR="10170">
              <a:lnSpc>
                <a:spcPts val="2100"/>
              </a:lnSpc>
              <a:tabLst>
                <a:tab pos="355600" algn="l"/>
              </a:tabLst>
            </a:pPr>
            <a:r>
              <a:rPr lang="pt-PT" dirty="0"/>
              <a:t>	Em cada instante do processo de desenvolvimento, cada ser é uma combinação única de variáveis genéticas e ambientais.</a:t>
            </a:r>
          </a:p>
          <a:p>
            <a:pPr marR="10170">
              <a:lnSpc>
                <a:spcPts val="2100"/>
              </a:lnSpc>
              <a:tabLst>
                <a:tab pos="355600" algn="l"/>
              </a:tabLst>
            </a:pP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642942" y="-24"/>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1.4  	A Pirâmide do desenvolvimento  motor</a:t>
            </a:r>
            <a:endParaRPr lang="pt-PT" sz="2400" b="1" dirty="0">
              <a:solidFill>
                <a:schemeClr val="accent5">
                  <a:lumMod val="50000"/>
                </a:schemeClr>
              </a:solidFill>
              <a:latin typeface="Calibri" panose="020F0502020204030204" pitchFamily="34" charset="0"/>
            </a:endParaRPr>
          </a:p>
        </p:txBody>
      </p:sp>
      <p:grpSp>
        <p:nvGrpSpPr>
          <p:cNvPr id="1026" name="Group 40541"/>
          <p:cNvGrpSpPr>
            <a:grpSpLocks/>
          </p:cNvGrpSpPr>
          <p:nvPr/>
        </p:nvGrpSpPr>
        <p:grpSpPr bwMode="auto">
          <a:xfrm>
            <a:off x="-642974" y="2643182"/>
            <a:ext cx="5000692" cy="3286148"/>
            <a:chOff x="0" y="0"/>
            <a:chExt cx="3661584" cy="2065591"/>
          </a:xfrm>
        </p:grpSpPr>
        <p:sp>
          <p:nvSpPr>
            <p:cNvPr id="2089" name="Shape 2089"/>
            <p:cNvSpPr>
              <a:spLocks/>
            </p:cNvSpPr>
            <p:nvPr/>
          </p:nvSpPr>
          <p:spPr bwMode="auto">
            <a:xfrm>
              <a:off x="947127" y="4347"/>
              <a:ext cx="312915" cy="512051"/>
            </a:xfrm>
            <a:custGeom>
              <a:avLst/>
              <a:gdLst>
                <a:gd name="T0" fmla="*/ 0 w 312915"/>
                <a:gd name="T1" fmla="*/ 0 h 512051"/>
                <a:gd name="T2" fmla="*/ 312915 w 312915"/>
                <a:gd name="T3" fmla="*/ 512051 h 512051"/>
              </a:gdLst>
              <a:ahLst/>
              <a:cxnLst>
                <a:cxn ang="0">
                  <a:pos x="312915" y="0"/>
                </a:cxn>
                <a:cxn ang="0">
                  <a:pos x="312915" y="512051"/>
                </a:cxn>
                <a:cxn ang="0">
                  <a:pos x="0" y="486473"/>
                </a:cxn>
                <a:cxn ang="0">
                  <a:pos x="312915" y="0"/>
                </a:cxn>
              </a:cxnLst>
              <a:rect l="T0" t="T1" r="T2" b="T3"/>
              <a:pathLst>
                <a:path w="312915" h="512051">
                  <a:moveTo>
                    <a:pt x="312915" y="0"/>
                  </a:moveTo>
                  <a:lnTo>
                    <a:pt x="312915" y="512051"/>
                  </a:lnTo>
                  <a:lnTo>
                    <a:pt x="0" y="486473"/>
                  </a:lnTo>
                  <a:lnTo>
                    <a:pt x="312915" y="0"/>
                  </a:lnTo>
                  <a:close/>
                </a:path>
              </a:pathLst>
            </a:custGeom>
            <a:solidFill>
              <a:srgbClr val="EE3423"/>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0" name="Shape 2090"/>
            <p:cNvSpPr>
              <a:spLocks/>
            </p:cNvSpPr>
            <p:nvPr/>
          </p:nvSpPr>
          <p:spPr bwMode="auto">
            <a:xfrm>
              <a:off x="631416" y="490825"/>
              <a:ext cx="628625" cy="541973"/>
            </a:xfrm>
            <a:custGeom>
              <a:avLst/>
              <a:gdLst>
                <a:gd name="T0" fmla="*/ 0 w 628625"/>
                <a:gd name="T1" fmla="*/ 0 h 541973"/>
                <a:gd name="T2" fmla="*/ 628625 w 628625"/>
                <a:gd name="T3" fmla="*/ 541973 h 541973"/>
              </a:gdLst>
              <a:ahLst/>
              <a:cxnLst>
                <a:cxn ang="0">
                  <a:pos x="315709" y="0"/>
                </a:cxn>
                <a:cxn ang="0">
                  <a:pos x="628625" y="25578"/>
                </a:cxn>
                <a:cxn ang="0">
                  <a:pos x="628625" y="541973"/>
                </a:cxn>
                <a:cxn ang="0">
                  <a:pos x="0" y="490817"/>
                </a:cxn>
                <a:cxn ang="0">
                  <a:pos x="315709" y="0"/>
                </a:cxn>
              </a:cxnLst>
              <a:rect l="T0" t="T1" r="T2" b="T3"/>
              <a:pathLst>
                <a:path w="628625" h="541973">
                  <a:moveTo>
                    <a:pt x="315709" y="0"/>
                  </a:moveTo>
                  <a:lnTo>
                    <a:pt x="628625" y="25578"/>
                  </a:lnTo>
                  <a:lnTo>
                    <a:pt x="628625" y="541973"/>
                  </a:lnTo>
                  <a:lnTo>
                    <a:pt x="0" y="490817"/>
                  </a:lnTo>
                  <a:lnTo>
                    <a:pt x="315709" y="0"/>
                  </a:lnTo>
                  <a:close/>
                </a:path>
              </a:pathLst>
            </a:custGeom>
            <a:solidFill>
              <a:srgbClr val="CE2D1E"/>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1" name="Shape 2091"/>
            <p:cNvSpPr>
              <a:spLocks/>
            </p:cNvSpPr>
            <p:nvPr/>
          </p:nvSpPr>
          <p:spPr bwMode="auto">
            <a:xfrm>
              <a:off x="315708" y="981646"/>
              <a:ext cx="944334" cy="567550"/>
            </a:xfrm>
            <a:custGeom>
              <a:avLst/>
              <a:gdLst>
                <a:gd name="T0" fmla="*/ 0 w 944334"/>
                <a:gd name="T1" fmla="*/ 0 h 567550"/>
                <a:gd name="T2" fmla="*/ 944334 w 944334"/>
                <a:gd name="T3" fmla="*/ 567550 h 567550"/>
              </a:gdLst>
              <a:ahLst/>
              <a:cxnLst>
                <a:cxn ang="0">
                  <a:pos x="315709" y="0"/>
                </a:cxn>
                <a:cxn ang="0">
                  <a:pos x="944334" y="51143"/>
                </a:cxn>
                <a:cxn ang="0">
                  <a:pos x="944334" y="567550"/>
                </a:cxn>
                <a:cxn ang="0">
                  <a:pos x="0" y="490817"/>
                </a:cxn>
                <a:cxn ang="0">
                  <a:pos x="315709" y="0"/>
                </a:cxn>
              </a:cxnLst>
              <a:rect l="T0" t="T1" r="T2" b="T3"/>
              <a:pathLst>
                <a:path w="944334" h="567550">
                  <a:moveTo>
                    <a:pt x="315709" y="0"/>
                  </a:moveTo>
                  <a:lnTo>
                    <a:pt x="944334" y="51143"/>
                  </a:lnTo>
                  <a:lnTo>
                    <a:pt x="944334" y="567550"/>
                  </a:lnTo>
                  <a:lnTo>
                    <a:pt x="0" y="490817"/>
                  </a:lnTo>
                  <a:lnTo>
                    <a:pt x="315709" y="0"/>
                  </a:lnTo>
                  <a:close/>
                </a:path>
              </a:pathLst>
            </a:custGeom>
            <a:solidFill>
              <a:srgbClr val="B12416"/>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2" name="Shape 2092"/>
            <p:cNvSpPr>
              <a:spLocks/>
            </p:cNvSpPr>
            <p:nvPr/>
          </p:nvSpPr>
          <p:spPr bwMode="auto">
            <a:xfrm>
              <a:off x="0" y="1472466"/>
              <a:ext cx="1260031" cy="593115"/>
            </a:xfrm>
            <a:custGeom>
              <a:avLst/>
              <a:gdLst>
                <a:gd name="T0" fmla="*/ 0 w 1260031"/>
                <a:gd name="T1" fmla="*/ 0 h 593115"/>
                <a:gd name="T2" fmla="*/ 1260031 w 1260031"/>
                <a:gd name="T3" fmla="*/ 593115 h 593115"/>
              </a:gdLst>
              <a:ahLst/>
              <a:cxnLst>
                <a:cxn ang="0">
                  <a:pos x="315709" y="0"/>
                </a:cxn>
                <a:cxn ang="0">
                  <a:pos x="1260031" y="76721"/>
                </a:cxn>
                <a:cxn ang="0">
                  <a:pos x="1260031" y="593115"/>
                </a:cxn>
                <a:cxn ang="0">
                  <a:pos x="0" y="490817"/>
                </a:cxn>
                <a:cxn ang="0">
                  <a:pos x="315709" y="0"/>
                </a:cxn>
              </a:cxnLst>
              <a:rect l="T0" t="T1" r="T2" b="T3"/>
              <a:pathLst>
                <a:path w="1260031" h="593115">
                  <a:moveTo>
                    <a:pt x="315709" y="0"/>
                  </a:moveTo>
                  <a:lnTo>
                    <a:pt x="1260031" y="76721"/>
                  </a:lnTo>
                  <a:lnTo>
                    <a:pt x="1260031" y="593115"/>
                  </a:lnTo>
                  <a:lnTo>
                    <a:pt x="0" y="490817"/>
                  </a:lnTo>
                  <a:lnTo>
                    <a:pt x="315709" y="0"/>
                  </a:lnTo>
                  <a:close/>
                </a:path>
              </a:pathLst>
            </a:custGeom>
            <a:solidFill>
              <a:srgbClr val="941B0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3" name="Shape 2093"/>
            <p:cNvSpPr>
              <a:spLocks/>
            </p:cNvSpPr>
            <p:nvPr/>
          </p:nvSpPr>
          <p:spPr bwMode="auto">
            <a:xfrm>
              <a:off x="1260036" y="4349"/>
              <a:ext cx="312903" cy="512051"/>
            </a:xfrm>
            <a:custGeom>
              <a:avLst/>
              <a:gdLst>
                <a:gd name="T0" fmla="*/ 0 w 312903"/>
                <a:gd name="T1" fmla="*/ 0 h 512051"/>
                <a:gd name="T2" fmla="*/ 312903 w 312903"/>
                <a:gd name="T3" fmla="*/ 512051 h 512051"/>
              </a:gdLst>
              <a:ahLst/>
              <a:cxnLst>
                <a:cxn ang="0">
                  <a:pos x="0" y="0"/>
                </a:cxn>
                <a:cxn ang="0">
                  <a:pos x="312903" y="486473"/>
                </a:cxn>
                <a:cxn ang="0">
                  <a:pos x="0" y="512051"/>
                </a:cxn>
                <a:cxn ang="0">
                  <a:pos x="0" y="0"/>
                </a:cxn>
              </a:cxnLst>
              <a:rect l="T0" t="T1" r="T2" b="T3"/>
              <a:pathLst>
                <a:path w="312903" h="512051">
                  <a:moveTo>
                    <a:pt x="0" y="0"/>
                  </a:moveTo>
                  <a:lnTo>
                    <a:pt x="312903" y="486473"/>
                  </a:lnTo>
                  <a:lnTo>
                    <a:pt x="0" y="512051"/>
                  </a:lnTo>
                  <a:lnTo>
                    <a:pt x="0" y="0"/>
                  </a:lnTo>
                  <a:close/>
                </a:path>
              </a:pathLst>
            </a:custGeom>
            <a:solidFill>
              <a:srgbClr val="F16541"/>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4" name="Shape 2094"/>
            <p:cNvSpPr>
              <a:spLocks/>
            </p:cNvSpPr>
            <p:nvPr/>
          </p:nvSpPr>
          <p:spPr bwMode="auto">
            <a:xfrm>
              <a:off x="1260039" y="0"/>
              <a:ext cx="2401545" cy="490817"/>
            </a:xfrm>
            <a:custGeom>
              <a:avLst/>
              <a:gdLst>
                <a:gd name="T0" fmla="*/ 0 w 2401545"/>
                <a:gd name="T1" fmla="*/ 0 h 490817"/>
                <a:gd name="T2" fmla="*/ 2401545 w 2401545"/>
                <a:gd name="T3" fmla="*/ 490817 h 490817"/>
              </a:gdLst>
              <a:ahLst/>
              <a:cxnLst>
                <a:cxn ang="0">
                  <a:pos x="0" y="0"/>
                </a:cxn>
                <a:cxn ang="0">
                  <a:pos x="2401545" y="0"/>
                </a:cxn>
                <a:cxn ang="0">
                  <a:pos x="2401545" y="490817"/>
                </a:cxn>
                <a:cxn ang="0">
                  <a:pos x="312903" y="490817"/>
                </a:cxn>
                <a:cxn ang="0">
                  <a:pos x="0" y="4343"/>
                </a:cxn>
                <a:cxn ang="0">
                  <a:pos x="0" y="0"/>
                </a:cxn>
              </a:cxnLst>
              <a:rect l="T0" t="T1" r="T2" b="T3"/>
              <a:pathLst>
                <a:path w="2401545" h="490817">
                  <a:moveTo>
                    <a:pt x="0" y="0"/>
                  </a:moveTo>
                  <a:lnTo>
                    <a:pt x="2401545" y="0"/>
                  </a:lnTo>
                  <a:lnTo>
                    <a:pt x="2401545" y="490817"/>
                  </a:lnTo>
                  <a:lnTo>
                    <a:pt x="312903" y="490817"/>
                  </a:lnTo>
                  <a:lnTo>
                    <a:pt x="0" y="4343"/>
                  </a:lnTo>
                  <a:lnTo>
                    <a:pt x="0" y="0"/>
                  </a:lnTo>
                  <a:close/>
                </a:path>
              </a:pathLst>
            </a:custGeom>
            <a:solidFill>
              <a:srgbClr val="F3F3F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5" name="Shape 2095"/>
            <p:cNvSpPr>
              <a:spLocks/>
            </p:cNvSpPr>
            <p:nvPr/>
          </p:nvSpPr>
          <p:spPr bwMode="auto">
            <a:xfrm>
              <a:off x="1260042" y="490821"/>
              <a:ext cx="628612" cy="541972"/>
            </a:xfrm>
            <a:custGeom>
              <a:avLst/>
              <a:gdLst>
                <a:gd name="T0" fmla="*/ 0 w 628612"/>
                <a:gd name="T1" fmla="*/ 0 h 541972"/>
                <a:gd name="T2" fmla="*/ 628612 w 628612"/>
                <a:gd name="T3" fmla="*/ 541972 h 541972"/>
              </a:gdLst>
              <a:ahLst/>
              <a:cxnLst>
                <a:cxn ang="0">
                  <a:pos x="312903" y="0"/>
                </a:cxn>
                <a:cxn ang="0">
                  <a:pos x="628612" y="490817"/>
                </a:cxn>
                <a:cxn ang="0">
                  <a:pos x="0" y="541972"/>
                </a:cxn>
                <a:cxn ang="0">
                  <a:pos x="0" y="25578"/>
                </a:cxn>
                <a:cxn ang="0">
                  <a:pos x="312903" y="0"/>
                </a:cxn>
              </a:cxnLst>
              <a:rect l="T0" t="T1" r="T2" b="T3"/>
              <a:pathLst>
                <a:path w="628612" h="541972">
                  <a:moveTo>
                    <a:pt x="312903" y="0"/>
                  </a:moveTo>
                  <a:lnTo>
                    <a:pt x="628612" y="490817"/>
                  </a:lnTo>
                  <a:lnTo>
                    <a:pt x="0" y="541972"/>
                  </a:lnTo>
                  <a:lnTo>
                    <a:pt x="0" y="25578"/>
                  </a:lnTo>
                  <a:lnTo>
                    <a:pt x="312903" y="0"/>
                  </a:lnTo>
                  <a:close/>
                </a:path>
              </a:pathLst>
            </a:custGeom>
            <a:solidFill>
              <a:srgbClr val="D75A3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6" name="Shape 2096"/>
            <p:cNvSpPr>
              <a:spLocks/>
            </p:cNvSpPr>
            <p:nvPr/>
          </p:nvSpPr>
          <p:spPr bwMode="auto">
            <a:xfrm>
              <a:off x="1572942" y="490821"/>
              <a:ext cx="2088642" cy="490817"/>
            </a:xfrm>
            <a:custGeom>
              <a:avLst/>
              <a:gdLst>
                <a:gd name="T0" fmla="*/ 0 w 2088642"/>
                <a:gd name="T1" fmla="*/ 0 h 490817"/>
                <a:gd name="T2" fmla="*/ 2088642 w 2088642"/>
                <a:gd name="T3" fmla="*/ 490817 h 490817"/>
              </a:gdLst>
              <a:ahLst/>
              <a:cxnLst>
                <a:cxn ang="0">
                  <a:pos x="0" y="0"/>
                </a:cxn>
                <a:cxn ang="0">
                  <a:pos x="2088642" y="0"/>
                </a:cxn>
                <a:cxn ang="0">
                  <a:pos x="2088642" y="490817"/>
                </a:cxn>
                <a:cxn ang="0">
                  <a:pos x="315709" y="490817"/>
                </a:cxn>
                <a:cxn ang="0">
                  <a:pos x="0" y="0"/>
                </a:cxn>
              </a:cxnLst>
              <a:rect l="T0" t="T1" r="T2" b="T3"/>
              <a:pathLst>
                <a:path w="2088642" h="490817">
                  <a:moveTo>
                    <a:pt x="0" y="0"/>
                  </a:moveTo>
                  <a:lnTo>
                    <a:pt x="2088642" y="0"/>
                  </a:lnTo>
                  <a:lnTo>
                    <a:pt x="2088642" y="490817"/>
                  </a:lnTo>
                  <a:lnTo>
                    <a:pt x="315709" y="490817"/>
                  </a:lnTo>
                  <a:lnTo>
                    <a:pt x="0" y="0"/>
                  </a:lnTo>
                  <a:close/>
                </a:path>
              </a:pathLst>
            </a:custGeom>
            <a:solidFill>
              <a:srgbClr val="E1E2E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7" name="Shape 2097"/>
            <p:cNvSpPr>
              <a:spLocks/>
            </p:cNvSpPr>
            <p:nvPr/>
          </p:nvSpPr>
          <p:spPr bwMode="auto">
            <a:xfrm>
              <a:off x="1260029" y="981642"/>
              <a:ext cx="944334" cy="567550"/>
            </a:xfrm>
            <a:custGeom>
              <a:avLst/>
              <a:gdLst>
                <a:gd name="T0" fmla="*/ 0 w 944334"/>
                <a:gd name="T1" fmla="*/ 0 h 567550"/>
                <a:gd name="T2" fmla="*/ 944334 w 944334"/>
                <a:gd name="T3" fmla="*/ 567550 h 567550"/>
              </a:gdLst>
              <a:ahLst/>
              <a:cxnLst>
                <a:cxn ang="0">
                  <a:pos x="628625" y="0"/>
                </a:cxn>
                <a:cxn ang="0">
                  <a:pos x="944334" y="490817"/>
                </a:cxn>
                <a:cxn ang="0">
                  <a:pos x="0" y="567550"/>
                </a:cxn>
                <a:cxn ang="0">
                  <a:pos x="0" y="51156"/>
                </a:cxn>
                <a:cxn ang="0">
                  <a:pos x="628625" y="0"/>
                </a:cxn>
              </a:cxnLst>
              <a:rect l="T0" t="T1" r="T2" b="T3"/>
              <a:pathLst>
                <a:path w="944334" h="567550">
                  <a:moveTo>
                    <a:pt x="628625" y="0"/>
                  </a:moveTo>
                  <a:lnTo>
                    <a:pt x="944334" y="490817"/>
                  </a:lnTo>
                  <a:lnTo>
                    <a:pt x="0" y="567550"/>
                  </a:lnTo>
                  <a:lnTo>
                    <a:pt x="0" y="51156"/>
                  </a:lnTo>
                  <a:lnTo>
                    <a:pt x="628625" y="0"/>
                  </a:lnTo>
                  <a:close/>
                </a:path>
              </a:pathLst>
            </a:custGeom>
            <a:solidFill>
              <a:srgbClr val="BF503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8" name="Shape 2098"/>
            <p:cNvSpPr>
              <a:spLocks/>
            </p:cNvSpPr>
            <p:nvPr/>
          </p:nvSpPr>
          <p:spPr bwMode="auto">
            <a:xfrm>
              <a:off x="1888651" y="981642"/>
              <a:ext cx="1772933" cy="490817"/>
            </a:xfrm>
            <a:custGeom>
              <a:avLst/>
              <a:gdLst>
                <a:gd name="T0" fmla="*/ 0 w 1772933"/>
                <a:gd name="T1" fmla="*/ 0 h 490817"/>
                <a:gd name="T2" fmla="*/ 1772933 w 1772933"/>
                <a:gd name="T3" fmla="*/ 490817 h 490817"/>
              </a:gdLst>
              <a:ahLst/>
              <a:cxnLst>
                <a:cxn ang="0">
                  <a:pos x="0" y="0"/>
                </a:cxn>
                <a:cxn ang="0">
                  <a:pos x="1772933" y="0"/>
                </a:cxn>
                <a:cxn ang="0">
                  <a:pos x="1772933" y="490817"/>
                </a:cxn>
                <a:cxn ang="0">
                  <a:pos x="315709" y="490817"/>
                </a:cxn>
                <a:cxn ang="0">
                  <a:pos x="0" y="0"/>
                </a:cxn>
              </a:cxnLst>
              <a:rect l="T0" t="T1" r="T2" b="T3"/>
              <a:pathLst>
                <a:path w="1772933" h="490817">
                  <a:moveTo>
                    <a:pt x="0" y="0"/>
                  </a:moveTo>
                  <a:lnTo>
                    <a:pt x="1772933" y="0"/>
                  </a:lnTo>
                  <a:lnTo>
                    <a:pt x="1772933" y="490817"/>
                  </a:lnTo>
                  <a:lnTo>
                    <a:pt x="315709" y="490817"/>
                  </a:lnTo>
                  <a:lnTo>
                    <a:pt x="0" y="0"/>
                  </a:lnTo>
                  <a:close/>
                </a:path>
              </a:pathLst>
            </a:custGeom>
            <a:solidFill>
              <a:srgbClr val="D1D2D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9" name="Shape 2099"/>
            <p:cNvSpPr>
              <a:spLocks/>
            </p:cNvSpPr>
            <p:nvPr/>
          </p:nvSpPr>
          <p:spPr bwMode="auto">
            <a:xfrm>
              <a:off x="1260038" y="1472463"/>
              <a:ext cx="1260031" cy="593128"/>
            </a:xfrm>
            <a:custGeom>
              <a:avLst/>
              <a:gdLst>
                <a:gd name="T0" fmla="*/ 0 w 1260031"/>
                <a:gd name="T1" fmla="*/ 0 h 593128"/>
                <a:gd name="T2" fmla="*/ 1260031 w 1260031"/>
                <a:gd name="T3" fmla="*/ 593128 h 593128"/>
              </a:gdLst>
              <a:ahLst/>
              <a:cxnLst>
                <a:cxn ang="0">
                  <a:pos x="944321" y="0"/>
                </a:cxn>
                <a:cxn ang="0">
                  <a:pos x="1260031" y="490817"/>
                </a:cxn>
                <a:cxn ang="0">
                  <a:pos x="0" y="593128"/>
                </a:cxn>
                <a:cxn ang="0">
                  <a:pos x="0" y="76733"/>
                </a:cxn>
                <a:cxn ang="0">
                  <a:pos x="944321" y="0"/>
                </a:cxn>
              </a:cxnLst>
              <a:rect l="T0" t="T1" r="T2" b="T3"/>
              <a:pathLst>
                <a:path w="1260031" h="593128">
                  <a:moveTo>
                    <a:pt x="944321" y="0"/>
                  </a:moveTo>
                  <a:lnTo>
                    <a:pt x="1260031" y="490817"/>
                  </a:lnTo>
                  <a:lnTo>
                    <a:pt x="0" y="593128"/>
                  </a:lnTo>
                  <a:lnTo>
                    <a:pt x="0" y="76733"/>
                  </a:lnTo>
                  <a:lnTo>
                    <a:pt x="944321" y="0"/>
                  </a:lnTo>
                  <a:close/>
                </a:path>
              </a:pathLst>
            </a:custGeom>
            <a:solidFill>
              <a:srgbClr val="A7442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0" name="Shape 2100"/>
            <p:cNvSpPr>
              <a:spLocks/>
            </p:cNvSpPr>
            <p:nvPr/>
          </p:nvSpPr>
          <p:spPr bwMode="auto">
            <a:xfrm>
              <a:off x="2204361" y="1472463"/>
              <a:ext cx="1457224" cy="490817"/>
            </a:xfrm>
            <a:custGeom>
              <a:avLst/>
              <a:gdLst>
                <a:gd name="T0" fmla="*/ 0 w 1457224"/>
                <a:gd name="T1" fmla="*/ 0 h 490817"/>
                <a:gd name="T2" fmla="*/ 1457224 w 1457224"/>
                <a:gd name="T3" fmla="*/ 490817 h 490817"/>
              </a:gdLst>
              <a:ahLst/>
              <a:cxnLst>
                <a:cxn ang="0">
                  <a:pos x="0" y="0"/>
                </a:cxn>
                <a:cxn ang="0">
                  <a:pos x="1457224" y="0"/>
                </a:cxn>
                <a:cxn ang="0">
                  <a:pos x="1457224" y="490817"/>
                </a:cxn>
                <a:cxn ang="0">
                  <a:pos x="315709" y="490817"/>
                </a:cxn>
                <a:cxn ang="0">
                  <a:pos x="0" y="0"/>
                </a:cxn>
              </a:cxnLst>
              <a:rect l="T0" t="T1" r="T2" b="T3"/>
              <a:pathLst>
                <a:path w="1457224" h="490817">
                  <a:moveTo>
                    <a:pt x="0" y="0"/>
                  </a:moveTo>
                  <a:lnTo>
                    <a:pt x="1457224" y="0"/>
                  </a:lnTo>
                  <a:lnTo>
                    <a:pt x="1457224" y="490817"/>
                  </a:lnTo>
                  <a:lnTo>
                    <a:pt x="315709" y="490817"/>
                  </a:lnTo>
                  <a:lnTo>
                    <a:pt x="0" y="0"/>
                  </a:lnTo>
                  <a:close/>
                </a:path>
              </a:pathLst>
            </a:custGeom>
            <a:solidFill>
              <a:srgbClr val="C0C2C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1" name="Shape 2101"/>
            <p:cNvSpPr>
              <a:spLocks/>
            </p:cNvSpPr>
            <p:nvPr/>
          </p:nvSpPr>
          <p:spPr bwMode="auto">
            <a:xfrm>
              <a:off x="2297748" y="1200585"/>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2" name="Shape 2102"/>
            <p:cNvSpPr>
              <a:spLocks/>
            </p:cNvSpPr>
            <p:nvPr/>
          </p:nvSpPr>
          <p:spPr bwMode="auto">
            <a:xfrm>
              <a:off x="2341677" y="1200586"/>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3" name="Shape 2103"/>
            <p:cNvSpPr>
              <a:spLocks/>
            </p:cNvSpPr>
            <p:nvPr/>
          </p:nvSpPr>
          <p:spPr bwMode="auto">
            <a:xfrm>
              <a:off x="2375974" y="1200586"/>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4" name="Shape 2104"/>
            <p:cNvSpPr>
              <a:spLocks/>
            </p:cNvSpPr>
            <p:nvPr/>
          </p:nvSpPr>
          <p:spPr bwMode="auto">
            <a:xfrm>
              <a:off x="2418862" y="1199230"/>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5" name="Shape 2105"/>
            <p:cNvSpPr>
              <a:spLocks/>
            </p:cNvSpPr>
            <p:nvPr/>
          </p:nvSpPr>
          <p:spPr bwMode="auto">
            <a:xfrm>
              <a:off x="2483522"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6" name="Shape 2106"/>
            <p:cNvSpPr>
              <a:spLocks/>
            </p:cNvSpPr>
            <p:nvPr/>
          </p:nvSpPr>
          <p:spPr bwMode="auto">
            <a:xfrm>
              <a:off x="2569904" y="1199974"/>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7" name="Shape 2107"/>
            <p:cNvSpPr>
              <a:spLocks/>
            </p:cNvSpPr>
            <p:nvPr/>
          </p:nvSpPr>
          <p:spPr bwMode="auto">
            <a:xfrm>
              <a:off x="2595373" y="1200539"/>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50"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8" name="Shape 2108"/>
            <p:cNvSpPr>
              <a:spLocks/>
            </p:cNvSpPr>
            <p:nvPr/>
          </p:nvSpPr>
          <p:spPr bwMode="auto">
            <a:xfrm>
              <a:off x="2635800" y="1200585"/>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51"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9" name="Shape 2109"/>
            <p:cNvSpPr>
              <a:spLocks/>
            </p:cNvSpPr>
            <p:nvPr/>
          </p:nvSpPr>
          <p:spPr bwMode="auto">
            <a:xfrm>
              <a:off x="2715307" y="1199974"/>
              <a:ext cx="33687" cy="84062"/>
            </a:xfrm>
            <a:custGeom>
              <a:avLst/>
              <a:gdLst>
                <a:gd name="T0" fmla="*/ 0 w 33687"/>
                <a:gd name="T1" fmla="*/ 0 h 84062"/>
                <a:gd name="T2" fmla="*/ 33687 w 33687"/>
                <a:gd name="T3" fmla="*/ 84062 h 84062"/>
              </a:gdLst>
              <a:ahLst/>
              <a:cxnLst>
                <a:cxn ang="0">
                  <a:pos x="22708" y="0"/>
                </a:cxn>
                <a:cxn ang="0">
                  <a:pos x="33687" y="1455"/>
                </a:cxn>
                <a:cxn ang="0">
                  <a:pos x="33687" y="12047"/>
                </a:cxn>
                <a:cxn ang="0">
                  <a:pos x="23190" y="8458"/>
                </a:cxn>
                <a:cxn ang="0">
                  <a:pos x="10681" y="9563"/>
                </a:cxn>
                <a:cxn ang="0">
                  <a:pos x="10681" y="74854"/>
                </a:cxn>
                <a:cxn ang="0">
                  <a:pos x="21476" y="75464"/>
                </a:cxn>
                <a:cxn ang="0">
                  <a:pos x="33687" y="73573"/>
                </a:cxn>
                <a:cxn ang="0">
                  <a:pos x="33687" y="82021"/>
                </a:cxn>
                <a:cxn ang="0">
                  <a:pos x="19393" y="84062"/>
                </a:cxn>
                <a:cxn ang="0">
                  <a:pos x="0" y="83071"/>
                </a:cxn>
                <a:cxn ang="0">
                  <a:pos x="0" y="1715"/>
                </a:cxn>
                <a:cxn ang="0">
                  <a:pos x="22708" y="0"/>
                </a:cxn>
              </a:cxnLst>
              <a:rect l="T0" t="T1" r="T2" b="T3"/>
              <a:pathLst>
                <a:path w="33687" h="84062">
                  <a:moveTo>
                    <a:pt x="22708" y="0"/>
                  </a:moveTo>
                  <a:lnTo>
                    <a:pt x="33687" y="1455"/>
                  </a:lnTo>
                  <a:lnTo>
                    <a:pt x="33687" y="12047"/>
                  </a:lnTo>
                  <a:lnTo>
                    <a:pt x="23190" y="8458"/>
                  </a:lnTo>
                  <a:cubicBezTo>
                    <a:pt x="17666" y="8458"/>
                    <a:pt x="13500" y="8954"/>
                    <a:pt x="10681" y="9563"/>
                  </a:cubicBezTo>
                  <a:lnTo>
                    <a:pt x="10681" y="74854"/>
                  </a:lnTo>
                  <a:cubicBezTo>
                    <a:pt x="13373" y="75349"/>
                    <a:pt x="17297" y="75464"/>
                    <a:pt x="21476" y="75464"/>
                  </a:cubicBezTo>
                  <a:lnTo>
                    <a:pt x="33687" y="73573"/>
                  </a:lnTo>
                  <a:lnTo>
                    <a:pt x="33687" y="82021"/>
                  </a:lnTo>
                  <a:lnTo>
                    <a:pt x="19393"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0" name="Shape 2110"/>
            <p:cNvSpPr>
              <a:spLocks/>
            </p:cNvSpPr>
            <p:nvPr/>
          </p:nvSpPr>
          <p:spPr bwMode="auto">
            <a:xfrm>
              <a:off x="2748995" y="1201428"/>
              <a:ext cx="34181" cy="80566"/>
            </a:xfrm>
            <a:custGeom>
              <a:avLst/>
              <a:gdLst>
                <a:gd name="T0" fmla="*/ 0 w 34181"/>
                <a:gd name="T1" fmla="*/ 0 h 80566"/>
                <a:gd name="T2" fmla="*/ 34181 w 34181"/>
                <a:gd name="T3" fmla="*/ 80566 h 80566"/>
              </a:gdLst>
              <a:ahLst/>
              <a:cxnLst>
                <a:cxn ang="0">
                  <a:pos x="0" y="0"/>
                </a:cxn>
                <a:cxn ang="0">
                  <a:pos x="8805" y="1167"/>
                </a:cxn>
                <a:cxn ang="0">
                  <a:pos x="22523" y="8845"/>
                </a:cxn>
                <a:cxn ang="0">
                  <a:pos x="34181" y="38551"/>
                </a:cxn>
                <a:cxn ang="0">
                  <a:pos x="22269" y="70694"/>
                </a:cxn>
                <a:cxn ang="0">
                  <a:pos x="7111" y="79551"/>
                </a:cxn>
                <a:cxn ang="0">
                  <a:pos x="0" y="80566"/>
                </a:cxn>
                <a:cxn ang="0">
                  <a:pos x="0" y="72118"/>
                </a:cxn>
                <a:cxn ang="0">
                  <a:pos x="2919" y="71666"/>
                </a:cxn>
                <a:cxn ang="0">
                  <a:pos x="23005" y="38919"/>
                </a:cxn>
                <a:cxn ang="0">
                  <a:pos x="14769" y="15641"/>
                </a:cxn>
                <a:cxn ang="0">
                  <a:pos x="0" y="10592"/>
                </a:cxn>
                <a:cxn ang="0">
                  <a:pos x="0" y="0"/>
                </a:cxn>
              </a:cxnLst>
              <a:rect l="T0" t="T1" r="T2" b="T3"/>
              <a:pathLst>
                <a:path w="34181" h="80566">
                  <a:moveTo>
                    <a:pt x="0" y="0"/>
                  </a:moveTo>
                  <a:lnTo>
                    <a:pt x="8805" y="1167"/>
                  </a:lnTo>
                  <a:cubicBezTo>
                    <a:pt x="14360" y="2898"/>
                    <a:pt x="18903" y="5473"/>
                    <a:pt x="22523" y="8845"/>
                  </a:cubicBezTo>
                  <a:cubicBezTo>
                    <a:pt x="29876" y="15602"/>
                    <a:pt x="34181" y="25178"/>
                    <a:pt x="34181" y="38551"/>
                  </a:cubicBezTo>
                  <a:cubicBezTo>
                    <a:pt x="34181" y="52051"/>
                    <a:pt x="30003" y="63087"/>
                    <a:pt x="22269" y="70694"/>
                  </a:cubicBezTo>
                  <a:cubicBezTo>
                    <a:pt x="18402" y="74561"/>
                    <a:pt x="13277" y="77539"/>
                    <a:pt x="7111" y="79551"/>
                  </a:cubicBezTo>
                  <a:lnTo>
                    <a:pt x="0" y="80566"/>
                  </a:lnTo>
                  <a:lnTo>
                    <a:pt x="0" y="72118"/>
                  </a:lnTo>
                  <a:lnTo>
                    <a:pt x="2919" y="71666"/>
                  </a:lnTo>
                  <a:cubicBezTo>
                    <a:pt x="16033" y="67030"/>
                    <a:pt x="23005" y="55664"/>
                    <a:pt x="23005" y="38919"/>
                  </a:cubicBezTo>
                  <a:cubicBezTo>
                    <a:pt x="23069" y="29159"/>
                    <a:pt x="20338" y="21180"/>
                    <a:pt x="14769" y="15641"/>
                  </a:cubicBezTo>
                  <a:lnTo>
                    <a:pt x="0" y="10592"/>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0" name="Shape 53840"/>
            <p:cNvSpPr>
              <a:spLocks/>
            </p:cNvSpPr>
            <p:nvPr/>
          </p:nvSpPr>
          <p:spPr bwMode="auto">
            <a:xfrm>
              <a:off x="2797025" y="1200596"/>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2" name="Shape 2112"/>
            <p:cNvSpPr>
              <a:spLocks/>
            </p:cNvSpPr>
            <p:nvPr/>
          </p:nvSpPr>
          <p:spPr bwMode="auto">
            <a:xfrm>
              <a:off x="2824147" y="1200591"/>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501"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3" name="Shape 2113"/>
            <p:cNvSpPr>
              <a:spLocks/>
            </p:cNvSpPr>
            <p:nvPr/>
          </p:nvSpPr>
          <p:spPr bwMode="auto">
            <a:xfrm>
              <a:off x="2925013"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4" name="Shape 2114"/>
            <p:cNvSpPr>
              <a:spLocks/>
            </p:cNvSpPr>
            <p:nvPr/>
          </p:nvSpPr>
          <p:spPr bwMode="auto">
            <a:xfrm>
              <a:off x="2985378" y="1200579"/>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5" name="Shape 2115"/>
            <p:cNvSpPr>
              <a:spLocks/>
            </p:cNvSpPr>
            <p:nvPr/>
          </p:nvSpPr>
          <p:spPr bwMode="auto">
            <a:xfrm>
              <a:off x="3056667" y="1200583"/>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6" name="Shape 2116"/>
            <p:cNvSpPr>
              <a:spLocks/>
            </p:cNvSpPr>
            <p:nvPr/>
          </p:nvSpPr>
          <p:spPr bwMode="auto">
            <a:xfrm>
              <a:off x="3111641" y="1200586"/>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7" name="Shape 2117"/>
            <p:cNvSpPr>
              <a:spLocks/>
            </p:cNvSpPr>
            <p:nvPr/>
          </p:nvSpPr>
          <p:spPr bwMode="auto">
            <a:xfrm>
              <a:off x="3145944" y="1200586"/>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8" name="Shape 2118"/>
            <p:cNvSpPr>
              <a:spLocks/>
            </p:cNvSpPr>
            <p:nvPr/>
          </p:nvSpPr>
          <p:spPr bwMode="auto">
            <a:xfrm>
              <a:off x="3192992" y="1199974"/>
              <a:ext cx="25464" cy="83325"/>
            </a:xfrm>
            <a:custGeom>
              <a:avLst/>
              <a:gdLst>
                <a:gd name="T0" fmla="*/ 0 w 25464"/>
                <a:gd name="T1" fmla="*/ 0 h 83325"/>
                <a:gd name="T2" fmla="*/ 25464 w 25464"/>
                <a:gd name="T3" fmla="*/ 83325 h 83325"/>
              </a:gdLst>
              <a:ahLst/>
              <a:cxnLst>
                <a:cxn ang="0">
                  <a:pos x="20485" y="0"/>
                </a:cxn>
                <a:cxn ang="0">
                  <a:pos x="25464" y="565"/>
                </a:cxn>
                <a:cxn ang="0">
                  <a:pos x="25464" y="9379"/>
                </a:cxn>
                <a:cxn ang="0">
                  <a:pos x="21234" y="8217"/>
                </a:cxn>
                <a:cxn ang="0">
                  <a:pos x="10681" y="9195"/>
                </a:cxn>
                <a:cxn ang="0">
                  <a:pos x="10681" y="39383"/>
                </a:cxn>
                <a:cxn ang="0">
                  <a:pos x="21603" y="39383"/>
                </a:cxn>
                <a:cxn ang="0">
                  <a:pos x="25464" y="38160"/>
                </a:cxn>
                <a:cxn ang="0">
                  <a:pos x="25464" y="49159"/>
                </a:cxn>
                <a:cxn ang="0">
                  <a:pos x="20739" y="47485"/>
                </a:cxn>
                <a:cxn ang="0">
                  <a:pos x="10681" y="47485"/>
                </a:cxn>
                <a:cxn ang="0">
                  <a:pos x="10681" y="83325"/>
                </a:cxn>
                <a:cxn ang="0">
                  <a:pos x="0" y="83325"/>
                </a:cxn>
                <a:cxn ang="0">
                  <a:pos x="0" y="1715"/>
                </a:cxn>
                <a:cxn ang="0">
                  <a:pos x="20485" y="0"/>
                </a:cxn>
              </a:cxnLst>
              <a:rect l="T0" t="T1" r="T2" b="T3"/>
              <a:pathLst>
                <a:path w="25464" h="83325">
                  <a:moveTo>
                    <a:pt x="20485" y="0"/>
                  </a:moveTo>
                  <a:lnTo>
                    <a:pt x="25464" y="565"/>
                  </a:lnTo>
                  <a:lnTo>
                    <a:pt x="25464" y="9379"/>
                  </a:lnTo>
                  <a:lnTo>
                    <a:pt x="21234" y="8217"/>
                  </a:lnTo>
                  <a:cubicBezTo>
                    <a:pt x="16078" y="8217"/>
                    <a:pt x="12395" y="8712"/>
                    <a:pt x="10681" y="9195"/>
                  </a:cubicBezTo>
                  <a:lnTo>
                    <a:pt x="10681" y="39383"/>
                  </a:lnTo>
                  <a:lnTo>
                    <a:pt x="21603" y="39383"/>
                  </a:lnTo>
                  <a:lnTo>
                    <a:pt x="25464" y="38160"/>
                  </a:lnTo>
                  <a:lnTo>
                    <a:pt x="25464" y="49159"/>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9" name="Shape 2119"/>
            <p:cNvSpPr>
              <a:spLocks/>
            </p:cNvSpPr>
            <p:nvPr/>
          </p:nvSpPr>
          <p:spPr bwMode="auto">
            <a:xfrm>
              <a:off x="3218456" y="1200538"/>
              <a:ext cx="28410" cy="82760"/>
            </a:xfrm>
            <a:custGeom>
              <a:avLst/>
              <a:gdLst>
                <a:gd name="T0" fmla="*/ 0 w 28410"/>
                <a:gd name="T1" fmla="*/ 0 h 82760"/>
                <a:gd name="T2" fmla="*/ 28410 w 28410"/>
                <a:gd name="T3" fmla="*/ 82760 h 82760"/>
              </a:gdLst>
              <a:ahLst/>
              <a:cxnLst>
                <a:cxn ang="0">
                  <a:pos x="0" y="0"/>
                </a:cxn>
                <a:cxn ang="0">
                  <a:pos x="9339" y="1059"/>
                </a:cxn>
                <a:cxn ang="0">
                  <a:pos x="18961" y="6179"/>
                </a:cxn>
                <a:cxn ang="0">
                  <a:pos x="25464" y="21889"/>
                </a:cxn>
                <a:cxn ang="0">
                  <a:pos x="9880" y="42997"/>
                </a:cxn>
                <a:cxn ang="0">
                  <a:pos x="9880" y="43365"/>
                </a:cxn>
                <a:cxn ang="0">
                  <a:pos x="22034" y="60053"/>
                </a:cxn>
                <a:cxn ang="0">
                  <a:pos x="28410" y="82760"/>
                </a:cxn>
                <a:cxn ang="0">
                  <a:pos x="17361" y="82760"/>
                </a:cxn>
                <a:cxn ang="0">
                  <a:pos x="11849" y="62999"/>
                </a:cxn>
                <a:cxn ang="0">
                  <a:pos x="6272" y="50816"/>
                </a:cxn>
                <a:cxn ang="0">
                  <a:pos x="0" y="48594"/>
                </a:cxn>
                <a:cxn ang="0">
                  <a:pos x="0" y="37596"/>
                </a:cxn>
                <a:cxn ang="0">
                  <a:pos x="9738" y="34513"/>
                </a:cxn>
                <a:cxn ang="0">
                  <a:pos x="14783" y="23121"/>
                </a:cxn>
                <a:cxn ang="0">
                  <a:pos x="9511" y="11429"/>
                </a:cxn>
                <a:cxn ang="0">
                  <a:pos x="0" y="8815"/>
                </a:cxn>
                <a:cxn ang="0">
                  <a:pos x="0" y="0"/>
                </a:cxn>
              </a:cxnLst>
              <a:rect l="T0" t="T1" r="T2" b="T3"/>
              <a:pathLst>
                <a:path w="28410" h="82760">
                  <a:moveTo>
                    <a:pt x="0" y="0"/>
                  </a:moveTo>
                  <a:lnTo>
                    <a:pt x="9339" y="1059"/>
                  </a:lnTo>
                  <a:cubicBezTo>
                    <a:pt x="13252" y="2163"/>
                    <a:pt x="16383" y="3849"/>
                    <a:pt x="18961" y="6179"/>
                  </a:cubicBezTo>
                  <a:cubicBezTo>
                    <a:pt x="23126" y="9862"/>
                    <a:pt x="25464" y="15501"/>
                    <a:pt x="25464" y="21889"/>
                  </a:cubicBezTo>
                  <a:cubicBezTo>
                    <a:pt x="25464" y="32811"/>
                    <a:pt x="18593" y="40050"/>
                    <a:pt x="9880" y="42997"/>
                  </a:cubicBezTo>
                  <a:lnTo>
                    <a:pt x="9880" y="43365"/>
                  </a:lnTo>
                  <a:cubicBezTo>
                    <a:pt x="16256" y="45574"/>
                    <a:pt x="20066" y="51467"/>
                    <a:pt x="22034" y="60053"/>
                  </a:cubicBezTo>
                  <a:cubicBezTo>
                    <a:pt x="24727" y="71584"/>
                    <a:pt x="26695" y="79560"/>
                    <a:pt x="28410" y="82760"/>
                  </a:cubicBezTo>
                  <a:lnTo>
                    <a:pt x="17361" y="82760"/>
                  </a:lnTo>
                  <a:cubicBezTo>
                    <a:pt x="16015" y="80296"/>
                    <a:pt x="14173" y="73311"/>
                    <a:pt x="11849" y="62999"/>
                  </a:cubicBezTo>
                  <a:cubicBezTo>
                    <a:pt x="10617" y="57290"/>
                    <a:pt x="8896" y="53363"/>
                    <a:pt x="6272" y="50816"/>
                  </a:cubicBezTo>
                  <a:lnTo>
                    <a:pt x="0" y="48594"/>
                  </a:lnTo>
                  <a:lnTo>
                    <a:pt x="0" y="37596"/>
                  </a:lnTo>
                  <a:lnTo>
                    <a:pt x="9738" y="34513"/>
                  </a:lnTo>
                  <a:cubicBezTo>
                    <a:pt x="12973" y="31770"/>
                    <a:pt x="14783" y="27846"/>
                    <a:pt x="14783" y="23121"/>
                  </a:cubicBezTo>
                  <a:cubicBezTo>
                    <a:pt x="14783" y="17781"/>
                    <a:pt x="12852" y="13945"/>
                    <a:pt x="9511" y="11429"/>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0" name="Shape 2120"/>
            <p:cNvSpPr>
              <a:spLocks/>
            </p:cNvSpPr>
            <p:nvPr/>
          </p:nvSpPr>
          <p:spPr bwMode="auto">
            <a:xfrm>
              <a:off x="2052337"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1" name="Shape 2121"/>
            <p:cNvSpPr>
              <a:spLocks/>
            </p:cNvSpPr>
            <p:nvPr/>
          </p:nvSpPr>
          <p:spPr bwMode="auto">
            <a:xfrm>
              <a:off x="2096267"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2" name="Shape 2122"/>
            <p:cNvSpPr>
              <a:spLocks/>
            </p:cNvSpPr>
            <p:nvPr/>
          </p:nvSpPr>
          <p:spPr bwMode="auto">
            <a:xfrm>
              <a:off x="2130564"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3" name="Shape 2123"/>
            <p:cNvSpPr>
              <a:spLocks/>
            </p:cNvSpPr>
            <p:nvPr/>
          </p:nvSpPr>
          <p:spPr bwMode="auto">
            <a:xfrm>
              <a:off x="2173453" y="718634"/>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12"/>
                    <a:pt x="1715" y="22466"/>
                  </a:cubicBezTo>
                  <a:cubicBezTo>
                    <a:pt x="1715" y="9576"/>
                    <a:pt x="12395"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4" name="Shape 2124"/>
            <p:cNvSpPr>
              <a:spLocks/>
            </p:cNvSpPr>
            <p:nvPr/>
          </p:nvSpPr>
          <p:spPr bwMode="auto">
            <a:xfrm>
              <a:off x="2238111"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5" name="Shape 2125"/>
            <p:cNvSpPr>
              <a:spLocks/>
            </p:cNvSpPr>
            <p:nvPr/>
          </p:nvSpPr>
          <p:spPr bwMode="auto">
            <a:xfrm>
              <a:off x="2324494"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6" name="Shape 2126"/>
            <p:cNvSpPr>
              <a:spLocks/>
            </p:cNvSpPr>
            <p:nvPr/>
          </p:nvSpPr>
          <p:spPr bwMode="auto">
            <a:xfrm>
              <a:off x="2384133" y="719990"/>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64"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7" name="Shape 2127"/>
            <p:cNvSpPr>
              <a:spLocks/>
            </p:cNvSpPr>
            <p:nvPr/>
          </p:nvSpPr>
          <p:spPr bwMode="auto">
            <a:xfrm>
              <a:off x="2463641"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8" name="Shape 2128"/>
            <p:cNvSpPr>
              <a:spLocks/>
            </p:cNvSpPr>
            <p:nvPr/>
          </p:nvSpPr>
          <p:spPr bwMode="auto">
            <a:xfrm>
              <a:off x="2544381" y="719379"/>
              <a:ext cx="33681" cy="84062"/>
            </a:xfrm>
            <a:custGeom>
              <a:avLst/>
              <a:gdLst>
                <a:gd name="T0" fmla="*/ 0 w 33681"/>
                <a:gd name="T1" fmla="*/ 0 h 84062"/>
                <a:gd name="T2" fmla="*/ 33681 w 33681"/>
                <a:gd name="T3" fmla="*/ 84062 h 84062"/>
              </a:gdLst>
              <a:ahLst/>
              <a:cxnLst>
                <a:cxn ang="0">
                  <a:pos x="22708" y="0"/>
                </a:cxn>
                <a:cxn ang="0">
                  <a:pos x="33681" y="1454"/>
                </a:cxn>
                <a:cxn ang="0">
                  <a:pos x="33681" y="12055"/>
                </a:cxn>
                <a:cxn ang="0">
                  <a:pos x="23190" y="8471"/>
                </a:cxn>
                <a:cxn ang="0">
                  <a:pos x="10668" y="9563"/>
                </a:cxn>
                <a:cxn ang="0">
                  <a:pos x="10668" y="74854"/>
                </a:cxn>
                <a:cxn ang="0">
                  <a:pos x="21476" y="75464"/>
                </a:cxn>
                <a:cxn ang="0">
                  <a:pos x="33681" y="73573"/>
                </a:cxn>
                <a:cxn ang="0">
                  <a:pos x="33681" y="82021"/>
                </a:cxn>
                <a:cxn ang="0">
                  <a:pos x="19380" y="84062"/>
                </a:cxn>
                <a:cxn ang="0">
                  <a:pos x="0" y="83071"/>
                </a:cxn>
                <a:cxn ang="0">
                  <a:pos x="0" y="1715"/>
                </a:cxn>
                <a:cxn ang="0">
                  <a:pos x="22708" y="0"/>
                </a:cxn>
              </a:cxnLst>
              <a:rect l="T0" t="T1" r="T2" b="T3"/>
              <a:pathLst>
                <a:path w="33681" h="84062">
                  <a:moveTo>
                    <a:pt x="22708" y="0"/>
                  </a:moveTo>
                  <a:lnTo>
                    <a:pt x="33681" y="1454"/>
                  </a:lnTo>
                  <a:lnTo>
                    <a:pt x="33681" y="12055"/>
                  </a:lnTo>
                  <a:lnTo>
                    <a:pt x="23190" y="8471"/>
                  </a:lnTo>
                  <a:cubicBezTo>
                    <a:pt x="17666" y="8471"/>
                    <a:pt x="13500" y="8954"/>
                    <a:pt x="10668" y="9563"/>
                  </a:cubicBezTo>
                  <a:lnTo>
                    <a:pt x="10668" y="74854"/>
                  </a:lnTo>
                  <a:cubicBezTo>
                    <a:pt x="13373" y="75349"/>
                    <a:pt x="17297" y="75464"/>
                    <a:pt x="21476" y="75464"/>
                  </a:cubicBezTo>
                  <a:lnTo>
                    <a:pt x="33681" y="73573"/>
                  </a:lnTo>
                  <a:lnTo>
                    <a:pt x="33681" y="82021"/>
                  </a:lnTo>
                  <a:lnTo>
                    <a:pt x="19380"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9" name="Shape 2129"/>
            <p:cNvSpPr>
              <a:spLocks/>
            </p:cNvSpPr>
            <p:nvPr/>
          </p:nvSpPr>
          <p:spPr bwMode="auto">
            <a:xfrm>
              <a:off x="2578062" y="720833"/>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8"/>
                </a:cxn>
                <a:cxn ang="0">
                  <a:pos x="0" y="1060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4"/>
                    <a:pt x="14776" y="15648"/>
                  </a:cubicBezTo>
                  <a:lnTo>
                    <a:pt x="0" y="1060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0" name="Shape 2130"/>
            <p:cNvSpPr>
              <a:spLocks/>
            </p:cNvSpPr>
            <p:nvPr/>
          </p:nvSpPr>
          <p:spPr bwMode="auto">
            <a:xfrm>
              <a:off x="2618123" y="719991"/>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1" name="Shape 2131"/>
            <p:cNvSpPr>
              <a:spLocks/>
            </p:cNvSpPr>
            <p:nvPr/>
          </p:nvSpPr>
          <p:spPr bwMode="auto">
            <a:xfrm>
              <a:off x="2652426" y="719991"/>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2" name="Shape 2132"/>
            <p:cNvSpPr>
              <a:spLocks/>
            </p:cNvSpPr>
            <p:nvPr/>
          </p:nvSpPr>
          <p:spPr bwMode="auto">
            <a:xfrm>
              <a:off x="2696779" y="719995"/>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488"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3" name="Shape 2133"/>
            <p:cNvSpPr>
              <a:spLocks/>
            </p:cNvSpPr>
            <p:nvPr/>
          </p:nvSpPr>
          <p:spPr bwMode="auto">
            <a:xfrm>
              <a:off x="2797645"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4" name="Shape 2134"/>
            <p:cNvSpPr>
              <a:spLocks/>
            </p:cNvSpPr>
            <p:nvPr/>
          </p:nvSpPr>
          <p:spPr bwMode="auto">
            <a:xfrm>
              <a:off x="2858009"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5" name="Shape 2135"/>
            <p:cNvSpPr>
              <a:spLocks/>
            </p:cNvSpPr>
            <p:nvPr/>
          </p:nvSpPr>
          <p:spPr bwMode="auto">
            <a:xfrm>
              <a:off x="2929298" y="719989"/>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6" name="Shape 2136"/>
            <p:cNvSpPr>
              <a:spLocks/>
            </p:cNvSpPr>
            <p:nvPr/>
          </p:nvSpPr>
          <p:spPr bwMode="auto">
            <a:xfrm>
              <a:off x="2984273"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47"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47"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7" name="Shape 2137"/>
            <p:cNvSpPr>
              <a:spLocks/>
            </p:cNvSpPr>
            <p:nvPr/>
          </p:nvSpPr>
          <p:spPr bwMode="auto">
            <a:xfrm>
              <a:off x="3018569"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62"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62"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8" name="Shape 2138"/>
            <p:cNvSpPr>
              <a:spLocks/>
            </p:cNvSpPr>
            <p:nvPr/>
          </p:nvSpPr>
          <p:spPr bwMode="auto">
            <a:xfrm>
              <a:off x="3065629" y="719990"/>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9" name="Shape 2139"/>
            <p:cNvSpPr>
              <a:spLocks/>
            </p:cNvSpPr>
            <p:nvPr/>
          </p:nvSpPr>
          <p:spPr bwMode="auto">
            <a:xfrm>
              <a:off x="1725122" y="218943"/>
              <a:ext cx="44552" cy="82715"/>
            </a:xfrm>
            <a:custGeom>
              <a:avLst/>
              <a:gdLst>
                <a:gd name="T0" fmla="*/ 0 w 44552"/>
                <a:gd name="T1" fmla="*/ 0 h 82715"/>
                <a:gd name="T2" fmla="*/ 44552 w 44552"/>
                <a:gd name="T3" fmla="*/ 82715 h 82715"/>
              </a:gdLst>
              <a:ahLst/>
              <a:cxnLst>
                <a:cxn ang="0">
                  <a:pos x="0" y="0"/>
                </a:cxn>
                <a:cxn ang="0">
                  <a:pos x="44552" y="0"/>
                </a:cxn>
                <a:cxn ang="0">
                  <a:pos x="44552" y="8954"/>
                </a:cxn>
                <a:cxn ang="0">
                  <a:pos x="10681" y="8954"/>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4"/>
                  </a:lnTo>
                  <a:lnTo>
                    <a:pt x="10681" y="8954"/>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0" name="Shape 2140"/>
            <p:cNvSpPr>
              <a:spLocks/>
            </p:cNvSpPr>
            <p:nvPr/>
          </p:nvSpPr>
          <p:spPr bwMode="auto">
            <a:xfrm>
              <a:off x="1769053" y="218944"/>
              <a:ext cx="34296" cy="82703"/>
            </a:xfrm>
            <a:custGeom>
              <a:avLst/>
              <a:gdLst>
                <a:gd name="T0" fmla="*/ 0 w 34296"/>
                <a:gd name="T1" fmla="*/ 0 h 82703"/>
                <a:gd name="T2" fmla="*/ 34296 w 34296"/>
                <a:gd name="T3" fmla="*/ 82703 h 82703"/>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3"/>
                </a:cxn>
                <a:cxn ang="0">
                  <a:pos x="0" y="82703"/>
                </a:cxn>
                <a:cxn ang="0">
                  <a:pos x="28105" y="0"/>
                </a:cxn>
              </a:cxnLst>
              <a:rect l="T0" t="T1" r="T2" b="T3"/>
              <a:pathLst>
                <a:path w="34296" h="82703">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1" name="Shape 2141"/>
            <p:cNvSpPr>
              <a:spLocks/>
            </p:cNvSpPr>
            <p:nvPr/>
          </p:nvSpPr>
          <p:spPr bwMode="auto">
            <a:xfrm>
              <a:off x="1803349" y="218944"/>
              <a:ext cx="34906" cy="82703"/>
            </a:xfrm>
            <a:custGeom>
              <a:avLst/>
              <a:gdLst>
                <a:gd name="T0" fmla="*/ 0 w 34906"/>
                <a:gd name="T1" fmla="*/ 0 h 82703"/>
                <a:gd name="T2" fmla="*/ 34906 w 34906"/>
                <a:gd name="T3" fmla="*/ 82703 h 82703"/>
              </a:gdLst>
              <a:ahLst/>
              <a:cxnLst>
                <a:cxn ang="0">
                  <a:pos x="0" y="0"/>
                </a:cxn>
                <a:cxn ang="0">
                  <a:pos x="6686" y="0"/>
                </a:cxn>
                <a:cxn ang="0">
                  <a:pos x="34906" y="82703"/>
                </a:cxn>
                <a:cxn ang="0">
                  <a:pos x="23501" y="82703"/>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06" h="82703">
                  <a:moveTo>
                    <a:pt x="0" y="0"/>
                  </a:moveTo>
                  <a:lnTo>
                    <a:pt x="6686" y="0"/>
                  </a:lnTo>
                  <a:lnTo>
                    <a:pt x="34906" y="82703"/>
                  </a:lnTo>
                  <a:lnTo>
                    <a:pt x="23501" y="82703"/>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2" name="Shape 2142"/>
            <p:cNvSpPr>
              <a:spLocks/>
            </p:cNvSpPr>
            <p:nvPr/>
          </p:nvSpPr>
          <p:spPr bwMode="auto">
            <a:xfrm>
              <a:off x="1846238" y="217588"/>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3" name="Shape 2143"/>
            <p:cNvSpPr>
              <a:spLocks/>
            </p:cNvSpPr>
            <p:nvPr/>
          </p:nvSpPr>
          <p:spPr bwMode="auto">
            <a:xfrm>
              <a:off x="1910898"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4" name="Shape 2144"/>
            <p:cNvSpPr>
              <a:spLocks/>
            </p:cNvSpPr>
            <p:nvPr/>
          </p:nvSpPr>
          <p:spPr bwMode="auto">
            <a:xfrm>
              <a:off x="1997285"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5" name="Shape 2145"/>
            <p:cNvSpPr>
              <a:spLocks/>
            </p:cNvSpPr>
            <p:nvPr/>
          </p:nvSpPr>
          <p:spPr bwMode="auto">
            <a:xfrm>
              <a:off x="2053470" y="217588"/>
              <a:ext cx="50076" cy="85420"/>
            </a:xfrm>
            <a:custGeom>
              <a:avLst/>
              <a:gdLst>
                <a:gd name="T0" fmla="*/ 0 w 50076"/>
                <a:gd name="T1" fmla="*/ 0 h 85420"/>
                <a:gd name="T2" fmla="*/ 50076 w 50076"/>
                <a:gd name="T3" fmla="*/ 85420 h 85420"/>
              </a:gdLst>
              <a:ahLst/>
              <a:cxnLst>
                <a:cxn ang="0">
                  <a:pos x="28473" y="0"/>
                </a:cxn>
                <a:cxn ang="0">
                  <a:pos x="46761" y="4051"/>
                </a:cxn>
                <a:cxn ang="0">
                  <a:pos x="43815" y="12764"/>
                </a:cxn>
                <a:cxn ang="0">
                  <a:pos x="28105" y="8839"/>
                </a:cxn>
                <a:cxn ang="0">
                  <a:pos x="12522" y="21234"/>
                </a:cxn>
                <a:cxn ang="0">
                  <a:pos x="28969" y="37186"/>
                </a:cxn>
                <a:cxn ang="0">
                  <a:pos x="50076" y="61481"/>
                </a:cxn>
                <a:cxn ang="0">
                  <a:pos x="21108" y="85420"/>
                </a:cxn>
                <a:cxn ang="0">
                  <a:pos x="0" y="80010"/>
                </a:cxn>
                <a:cxn ang="0">
                  <a:pos x="2705" y="71057"/>
                </a:cxn>
                <a:cxn ang="0">
                  <a:pos x="21844" y="76454"/>
                </a:cxn>
                <a:cxn ang="0">
                  <a:pos x="39154" y="62344"/>
                </a:cxn>
                <a:cxn ang="0">
                  <a:pos x="23571" y="45898"/>
                </a:cxn>
                <a:cxn ang="0">
                  <a:pos x="1727" y="22466"/>
                </a:cxn>
                <a:cxn ang="0">
                  <a:pos x="28473" y="0"/>
                </a:cxn>
              </a:cxnLst>
              <a:rect l="T0" t="T1" r="T2" b="T3"/>
              <a:pathLst>
                <a:path w="50076" h="85420">
                  <a:moveTo>
                    <a:pt x="28473" y="0"/>
                  </a:moveTo>
                  <a:cubicBezTo>
                    <a:pt x="36945" y="0"/>
                    <a:pt x="43078" y="1968"/>
                    <a:pt x="46761" y="4051"/>
                  </a:cubicBezTo>
                  <a:lnTo>
                    <a:pt x="43815" y="12764"/>
                  </a:lnTo>
                  <a:cubicBezTo>
                    <a:pt x="41110" y="11290"/>
                    <a:pt x="35598" y="8839"/>
                    <a:pt x="28105" y="8839"/>
                  </a:cubicBezTo>
                  <a:cubicBezTo>
                    <a:pt x="16815" y="8839"/>
                    <a:pt x="12522" y="15596"/>
                    <a:pt x="12522" y="21234"/>
                  </a:cubicBezTo>
                  <a:cubicBezTo>
                    <a:pt x="12522" y="28969"/>
                    <a:pt x="17552" y="32766"/>
                    <a:pt x="28969" y="37186"/>
                  </a:cubicBezTo>
                  <a:cubicBezTo>
                    <a:pt x="42952" y="42583"/>
                    <a:pt x="50076" y="49340"/>
                    <a:pt x="50076" y="61481"/>
                  </a:cubicBezTo>
                  <a:cubicBezTo>
                    <a:pt x="50076" y="74244"/>
                    <a:pt x="40627" y="85420"/>
                    <a:pt x="21108" y="85420"/>
                  </a:cubicBezTo>
                  <a:cubicBezTo>
                    <a:pt x="13132" y="85420"/>
                    <a:pt x="4420" y="82957"/>
                    <a:pt x="0" y="80010"/>
                  </a:cubicBezTo>
                  <a:lnTo>
                    <a:pt x="2705" y="71057"/>
                  </a:lnTo>
                  <a:cubicBezTo>
                    <a:pt x="7493" y="74003"/>
                    <a:pt x="14478" y="76454"/>
                    <a:pt x="21844" y="76454"/>
                  </a:cubicBezTo>
                  <a:cubicBezTo>
                    <a:pt x="32766" y="76454"/>
                    <a:pt x="39154" y="70688"/>
                    <a:pt x="39154" y="62344"/>
                  </a:cubicBezTo>
                  <a:cubicBezTo>
                    <a:pt x="39154" y="54610"/>
                    <a:pt x="34735" y="50190"/>
                    <a:pt x="23571" y="45898"/>
                  </a:cubicBezTo>
                  <a:cubicBezTo>
                    <a:pt x="10071" y="41110"/>
                    <a:pt x="1727" y="34125"/>
                    <a:pt x="1727" y="22466"/>
                  </a:cubicBezTo>
                  <a:cubicBezTo>
                    <a:pt x="1727" y="9576"/>
                    <a:pt x="12395" y="0"/>
                    <a:pt x="2847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6" name="Shape 2146"/>
            <p:cNvSpPr>
              <a:spLocks/>
            </p:cNvSpPr>
            <p:nvPr/>
          </p:nvSpPr>
          <p:spPr bwMode="auto">
            <a:xfrm>
              <a:off x="2118143" y="218324"/>
              <a:ext cx="25464" cy="83325"/>
            </a:xfrm>
            <a:custGeom>
              <a:avLst/>
              <a:gdLst>
                <a:gd name="T0" fmla="*/ 0 w 25464"/>
                <a:gd name="T1" fmla="*/ 0 h 83325"/>
                <a:gd name="T2" fmla="*/ 25464 w 25464"/>
                <a:gd name="T3" fmla="*/ 83325 h 83325"/>
              </a:gdLst>
              <a:ahLst/>
              <a:cxnLst>
                <a:cxn ang="0">
                  <a:pos x="20485" y="0"/>
                </a:cxn>
                <a:cxn ang="0">
                  <a:pos x="25464" y="1477"/>
                </a:cxn>
                <a:cxn ang="0">
                  <a:pos x="25464" y="9807"/>
                </a:cxn>
                <a:cxn ang="0">
                  <a:pos x="20739" y="8471"/>
                </a:cxn>
                <a:cxn ang="0">
                  <a:pos x="10681" y="9335"/>
                </a:cxn>
                <a:cxn ang="0">
                  <a:pos x="10681" y="41478"/>
                </a:cxn>
                <a:cxn ang="0">
                  <a:pos x="19507" y="42342"/>
                </a:cxn>
                <a:cxn ang="0">
                  <a:pos x="25464" y="40557"/>
                </a:cxn>
                <a:cxn ang="0">
                  <a:pos x="25464" y="49947"/>
                </a:cxn>
                <a:cxn ang="0">
                  <a:pos x="19266" y="50927"/>
                </a:cxn>
                <a:cxn ang="0">
                  <a:pos x="10681" y="50190"/>
                </a:cxn>
                <a:cxn ang="0">
                  <a:pos x="10681" y="83325"/>
                </a:cxn>
                <a:cxn ang="0">
                  <a:pos x="0" y="83325"/>
                </a:cxn>
                <a:cxn ang="0">
                  <a:pos x="0" y="1600"/>
                </a:cxn>
                <a:cxn ang="0">
                  <a:pos x="20485" y="0"/>
                </a:cxn>
              </a:cxnLst>
              <a:rect l="T0" t="T1" r="T2" b="T3"/>
              <a:pathLst>
                <a:path w="25464" h="83325">
                  <a:moveTo>
                    <a:pt x="20485" y="0"/>
                  </a:moveTo>
                  <a:lnTo>
                    <a:pt x="25464" y="1477"/>
                  </a:lnTo>
                  <a:lnTo>
                    <a:pt x="25464" y="9807"/>
                  </a:lnTo>
                  <a:lnTo>
                    <a:pt x="20739" y="8471"/>
                  </a:lnTo>
                  <a:cubicBezTo>
                    <a:pt x="16078" y="8471"/>
                    <a:pt x="12522" y="8839"/>
                    <a:pt x="10681" y="9335"/>
                  </a:cubicBezTo>
                  <a:lnTo>
                    <a:pt x="10681" y="41478"/>
                  </a:lnTo>
                  <a:cubicBezTo>
                    <a:pt x="13005" y="42101"/>
                    <a:pt x="15951" y="42342"/>
                    <a:pt x="19507" y="42342"/>
                  </a:cubicBezTo>
                  <a:lnTo>
                    <a:pt x="25464" y="40557"/>
                  </a:lnTo>
                  <a:lnTo>
                    <a:pt x="25464" y="49947"/>
                  </a:lnTo>
                  <a:lnTo>
                    <a:pt x="19266" y="50927"/>
                  </a:lnTo>
                  <a:cubicBezTo>
                    <a:pt x="16078" y="50927"/>
                    <a:pt x="13132" y="50813"/>
                    <a:pt x="10681" y="50190"/>
                  </a:cubicBezTo>
                  <a:lnTo>
                    <a:pt x="10681" y="83325"/>
                  </a:lnTo>
                  <a:lnTo>
                    <a:pt x="0" y="83325"/>
                  </a:lnTo>
                  <a:lnTo>
                    <a:pt x="0" y="1600"/>
                  </a:lnTo>
                  <a:cubicBezTo>
                    <a:pt x="5156" y="737"/>
                    <a:pt x="11900"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7" name="Shape 2147"/>
            <p:cNvSpPr>
              <a:spLocks/>
            </p:cNvSpPr>
            <p:nvPr/>
          </p:nvSpPr>
          <p:spPr bwMode="auto">
            <a:xfrm>
              <a:off x="2143606" y="219800"/>
              <a:ext cx="25464" cy="48470"/>
            </a:xfrm>
            <a:custGeom>
              <a:avLst/>
              <a:gdLst>
                <a:gd name="T0" fmla="*/ 0 w 25464"/>
                <a:gd name="T1" fmla="*/ 0 h 48470"/>
                <a:gd name="T2" fmla="*/ 25464 w 25464"/>
                <a:gd name="T3" fmla="*/ 48470 h 48470"/>
              </a:gdLst>
              <a:ahLst/>
              <a:cxnLst>
                <a:cxn ang="0">
                  <a:pos x="0" y="0"/>
                </a:cxn>
                <a:cxn ang="0">
                  <a:pos x="18224" y="5407"/>
                </a:cxn>
                <a:cxn ang="0">
                  <a:pos x="25464" y="22704"/>
                </a:cxn>
                <a:cxn ang="0">
                  <a:pos x="19088" y="40370"/>
                </a:cxn>
                <a:cxn ang="0">
                  <a:pos x="8236" y="47167"/>
                </a:cxn>
                <a:cxn ang="0">
                  <a:pos x="0" y="48470"/>
                </a:cxn>
                <a:cxn ang="0">
                  <a:pos x="0" y="39080"/>
                </a:cxn>
                <a:cxn ang="0">
                  <a:pos x="9247" y="36309"/>
                </a:cxn>
                <a:cxn ang="0">
                  <a:pos x="14783" y="23199"/>
                </a:cxn>
                <a:cxn ang="0">
                  <a:pos x="9449" y="11001"/>
                </a:cxn>
                <a:cxn ang="0">
                  <a:pos x="0" y="8330"/>
                </a:cxn>
                <a:cxn ang="0">
                  <a:pos x="0" y="0"/>
                </a:cxn>
              </a:cxnLst>
              <a:rect l="T0" t="T1" r="T2" b="T3"/>
              <a:pathLst>
                <a:path w="25464" h="48470">
                  <a:moveTo>
                    <a:pt x="0" y="0"/>
                  </a:moveTo>
                  <a:lnTo>
                    <a:pt x="18224" y="5407"/>
                  </a:lnTo>
                  <a:cubicBezTo>
                    <a:pt x="22758" y="9331"/>
                    <a:pt x="25464" y="15338"/>
                    <a:pt x="25464" y="22704"/>
                  </a:cubicBezTo>
                  <a:cubicBezTo>
                    <a:pt x="25464" y="30184"/>
                    <a:pt x="23254" y="36077"/>
                    <a:pt x="19088" y="40370"/>
                  </a:cubicBezTo>
                  <a:cubicBezTo>
                    <a:pt x="16262" y="43380"/>
                    <a:pt x="12547" y="45650"/>
                    <a:pt x="8236" y="47167"/>
                  </a:cubicBezTo>
                  <a:lnTo>
                    <a:pt x="0" y="48470"/>
                  </a:lnTo>
                  <a:lnTo>
                    <a:pt x="0" y="39080"/>
                  </a:lnTo>
                  <a:lnTo>
                    <a:pt x="9247" y="36309"/>
                  </a:lnTo>
                  <a:cubicBezTo>
                    <a:pt x="12821" y="33318"/>
                    <a:pt x="14783" y="28902"/>
                    <a:pt x="14783" y="23199"/>
                  </a:cubicBezTo>
                  <a:cubicBezTo>
                    <a:pt x="14783" y="17738"/>
                    <a:pt x="12852" y="13687"/>
                    <a:pt x="9449" y="11001"/>
                  </a:cubicBezTo>
                  <a:lnTo>
                    <a:pt x="0" y="833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8" name="Shape 2148"/>
            <p:cNvSpPr>
              <a:spLocks/>
            </p:cNvSpPr>
            <p:nvPr/>
          </p:nvSpPr>
          <p:spPr bwMode="auto">
            <a:xfrm>
              <a:off x="2183430"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9" name="Shape 2149"/>
            <p:cNvSpPr>
              <a:spLocks/>
            </p:cNvSpPr>
            <p:nvPr/>
          </p:nvSpPr>
          <p:spPr bwMode="auto">
            <a:xfrm>
              <a:off x="2238892" y="217598"/>
              <a:ext cx="62827" cy="85408"/>
            </a:xfrm>
            <a:custGeom>
              <a:avLst/>
              <a:gdLst>
                <a:gd name="T0" fmla="*/ 0 w 62827"/>
                <a:gd name="T1" fmla="*/ 0 h 85408"/>
                <a:gd name="T2" fmla="*/ 62827 w 62827"/>
                <a:gd name="T3" fmla="*/ 85408 h 85408"/>
              </a:gdLst>
              <a:ahLst/>
              <a:cxnLst>
                <a:cxn ang="0">
                  <a:pos x="43193" y="0"/>
                </a:cxn>
                <a:cxn ang="0">
                  <a:pos x="62827" y="3670"/>
                </a:cxn>
                <a:cxn ang="0">
                  <a:pos x="60249" y="12395"/>
                </a:cxn>
                <a:cxn ang="0">
                  <a:pos x="43561" y="8954"/>
                </a:cxn>
                <a:cxn ang="0">
                  <a:pos x="11278" y="43066"/>
                </a:cxn>
                <a:cxn ang="0">
                  <a:pos x="43066" y="76327"/>
                </a:cxn>
                <a:cxn ang="0">
                  <a:pos x="60490" y="72885"/>
                </a:cxn>
                <a:cxn ang="0">
                  <a:pos x="62700" y="81356"/>
                </a:cxn>
                <a:cxn ang="0">
                  <a:pos x="40856" y="85408"/>
                </a:cxn>
                <a:cxn ang="0">
                  <a:pos x="0" y="43434"/>
                </a:cxn>
                <a:cxn ang="0">
                  <a:pos x="43193" y="0"/>
                </a:cxn>
              </a:cxnLst>
              <a:rect l="T0" t="T1" r="T2" b="T3"/>
              <a:pathLst>
                <a:path w="62827" h="85408">
                  <a:moveTo>
                    <a:pt x="43193" y="0"/>
                  </a:moveTo>
                  <a:cubicBezTo>
                    <a:pt x="53492" y="0"/>
                    <a:pt x="60008" y="2210"/>
                    <a:pt x="62827" y="3670"/>
                  </a:cubicBezTo>
                  <a:lnTo>
                    <a:pt x="60249" y="12395"/>
                  </a:lnTo>
                  <a:cubicBezTo>
                    <a:pt x="56198" y="10427"/>
                    <a:pt x="50432" y="8954"/>
                    <a:pt x="43561" y="8954"/>
                  </a:cubicBezTo>
                  <a:cubicBezTo>
                    <a:pt x="24168" y="8954"/>
                    <a:pt x="11278" y="21349"/>
                    <a:pt x="11278" y="43066"/>
                  </a:cubicBezTo>
                  <a:cubicBezTo>
                    <a:pt x="11278" y="63322"/>
                    <a:pt x="22936" y="76327"/>
                    <a:pt x="43066" y="76327"/>
                  </a:cubicBezTo>
                  <a:cubicBezTo>
                    <a:pt x="49568" y="76327"/>
                    <a:pt x="56198" y="74968"/>
                    <a:pt x="60490" y="72885"/>
                  </a:cubicBezTo>
                  <a:lnTo>
                    <a:pt x="62700" y="81356"/>
                  </a:lnTo>
                  <a:cubicBezTo>
                    <a:pt x="58776" y="83312"/>
                    <a:pt x="50927" y="85408"/>
                    <a:pt x="40856" y="85408"/>
                  </a:cubicBezTo>
                  <a:cubicBezTo>
                    <a:pt x="17539" y="85408"/>
                    <a:pt x="0" y="70561"/>
                    <a:pt x="0" y="43434"/>
                  </a:cubicBezTo>
                  <a:cubicBezTo>
                    <a:pt x="0" y="17539"/>
                    <a:pt x="17539" y="0"/>
                    <a:pt x="4319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1" name="Shape 53841"/>
            <p:cNvSpPr>
              <a:spLocks/>
            </p:cNvSpPr>
            <p:nvPr/>
          </p:nvSpPr>
          <p:spPr bwMode="auto">
            <a:xfrm>
              <a:off x="2314971" y="218949"/>
              <a:ext cx="10668" cy="82702"/>
            </a:xfrm>
            <a:custGeom>
              <a:avLst/>
              <a:gdLst>
                <a:gd name="T0" fmla="*/ 0 w 10668"/>
                <a:gd name="T1" fmla="*/ 0 h 82702"/>
                <a:gd name="T2" fmla="*/ 10668 w 10668"/>
                <a:gd name="T3" fmla="*/ 82702 h 82702"/>
              </a:gdLst>
              <a:ahLst/>
              <a:cxnLst>
                <a:cxn ang="0">
                  <a:pos x="0" y="0"/>
                </a:cxn>
                <a:cxn ang="0">
                  <a:pos x="10668" y="0"/>
                </a:cxn>
                <a:cxn ang="0">
                  <a:pos x="10668" y="82702"/>
                </a:cxn>
                <a:cxn ang="0">
                  <a:pos x="0" y="82702"/>
                </a:cxn>
                <a:cxn ang="0">
                  <a:pos x="0" y="0"/>
                </a:cxn>
              </a:cxnLst>
              <a:rect l="T0" t="T1" r="T2" b="T3"/>
              <a:pathLst>
                <a:path w="10668" h="82702">
                  <a:moveTo>
                    <a:pt x="0" y="0"/>
                  </a:moveTo>
                  <a:lnTo>
                    <a:pt x="10668" y="0"/>
                  </a:lnTo>
                  <a:lnTo>
                    <a:pt x="10668"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1" name="Shape 2151"/>
            <p:cNvSpPr>
              <a:spLocks/>
            </p:cNvSpPr>
            <p:nvPr/>
          </p:nvSpPr>
          <p:spPr bwMode="auto">
            <a:xfrm>
              <a:off x="2338027"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2" name="Shape 2152"/>
            <p:cNvSpPr>
              <a:spLocks/>
            </p:cNvSpPr>
            <p:nvPr/>
          </p:nvSpPr>
          <p:spPr bwMode="auto">
            <a:xfrm>
              <a:off x="2372330"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3" name="Shape 2153"/>
            <p:cNvSpPr>
              <a:spLocks/>
            </p:cNvSpPr>
            <p:nvPr/>
          </p:nvSpPr>
          <p:spPr bwMode="auto">
            <a:xfrm>
              <a:off x="2419383" y="218943"/>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2" name="Shape 53842"/>
            <p:cNvSpPr>
              <a:spLocks/>
            </p:cNvSpPr>
            <p:nvPr/>
          </p:nvSpPr>
          <p:spPr bwMode="auto">
            <a:xfrm>
              <a:off x="2477303" y="218949"/>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5" name="Shape 2155"/>
            <p:cNvSpPr>
              <a:spLocks/>
            </p:cNvSpPr>
            <p:nvPr/>
          </p:nvSpPr>
          <p:spPr bwMode="auto">
            <a:xfrm>
              <a:off x="2500978" y="218941"/>
              <a:ext cx="60376" cy="82715"/>
            </a:xfrm>
            <a:custGeom>
              <a:avLst/>
              <a:gdLst>
                <a:gd name="T0" fmla="*/ 0 w 60376"/>
                <a:gd name="T1" fmla="*/ 0 h 82715"/>
                <a:gd name="T2" fmla="*/ 60376 w 60376"/>
                <a:gd name="T3" fmla="*/ 82715 h 82715"/>
              </a:gdLst>
              <a:ahLst/>
              <a:cxnLst>
                <a:cxn ang="0">
                  <a:pos x="3924" y="0"/>
                </a:cxn>
                <a:cxn ang="0">
                  <a:pos x="59766" y="0"/>
                </a:cxn>
                <a:cxn ang="0">
                  <a:pos x="59766" y="6503"/>
                </a:cxn>
                <a:cxn ang="0">
                  <a:pos x="14110" y="73381"/>
                </a:cxn>
                <a:cxn ang="0">
                  <a:pos x="14110" y="73749"/>
                </a:cxn>
                <a:cxn ang="0">
                  <a:pos x="60376" y="73749"/>
                </a:cxn>
                <a:cxn ang="0">
                  <a:pos x="60376" y="82715"/>
                </a:cxn>
                <a:cxn ang="0">
                  <a:pos x="0" y="82715"/>
                </a:cxn>
                <a:cxn ang="0">
                  <a:pos x="0" y="76454"/>
                </a:cxn>
                <a:cxn ang="0">
                  <a:pos x="45898" y="9335"/>
                </a:cxn>
                <a:cxn ang="0">
                  <a:pos x="45898" y="8966"/>
                </a:cxn>
                <a:cxn ang="0">
                  <a:pos x="3924" y="8966"/>
                </a:cxn>
                <a:cxn ang="0">
                  <a:pos x="3924" y="0"/>
                </a:cxn>
              </a:cxnLst>
              <a:rect l="T0" t="T1" r="T2" b="T3"/>
              <a:pathLst>
                <a:path w="60376" h="82715">
                  <a:moveTo>
                    <a:pt x="3924" y="0"/>
                  </a:moveTo>
                  <a:lnTo>
                    <a:pt x="59766" y="0"/>
                  </a:lnTo>
                  <a:lnTo>
                    <a:pt x="59766" y="6503"/>
                  </a:lnTo>
                  <a:lnTo>
                    <a:pt x="14110" y="73381"/>
                  </a:lnTo>
                  <a:lnTo>
                    <a:pt x="14110" y="73749"/>
                  </a:lnTo>
                  <a:lnTo>
                    <a:pt x="60376" y="73749"/>
                  </a:lnTo>
                  <a:lnTo>
                    <a:pt x="60376" y="82715"/>
                  </a:lnTo>
                  <a:lnTo>
                    <a:pt x="0" y="82715"/>
                  </a:lnTo>
                  <a:lnTo>
                    <a:pt x="0" y="76454"/>
                  </a:lnTo>
                  <a:lnTo>
                    <a:pt x="45898" y="9335"/>
                  </a:lnTo>
                  <a:lnTo>
                    <a:pt x="45898" y="8966"/>
                  </a:lnTo>
                  <a:lnTo>
                    <a:pt x="3924" y="8966"/>
                  </a:lnTo>
                  <a:lnTo>
                    <a:pt x="3924"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6" name="Shape 2156"/>
            <p:cNvSpPr>
              <a:spLocks/>
            </p:cNvSpPr>
            <p:nvPr/>
          </p:nvSpPr>
          <p:spPr bwMode="auto">
            <a:xfrm>
              <a:off x="2568220"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7" name="Shape 2157"/>
            <p:cNvSpPr>
              <a:spLocks/>
            </p:cNvSpPr>
            <p:nvPr/>
          </p:nvSpPr>
          <p:spPr bwMode="auto">
            <a:xfrm>
              <a:off x="2602522"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8" name="Shape 2158"/>
            <p:cNvSpPr>
              <a:spLocks/>
            </p:cNvSpPr>
            <p:nvPr/>
          </p:nvSpPr>
          <p:spPr bwMode="auto">
            <a:xfrm>
              <a:off x="2649576" y="218333"/>
              <a:ext cx="33681" cy="84061"/>
            </a:xfrm>
            <a:custGeom>
              <a:avLst/>
              <a:gdLst>
                <a:gd name="T0" fmla="*/ 0 w 33681"/>
                <a:gd name="T1" fmla="*/ 0 h 84061"/>
                <a:gd name="T2" fmla="*/ 33681 w 33681"/>
                <a:gd name="T3" fmla="*/ 84061 h 84061"/>
              </a:gdLst>
              <a:ahLst/>
              <a:cxnLst>
                <a:cxn ang="0">
                  <a:pos x="22708" y="0"/>
                </a:cxn>
                <a:cxn ang="0">
                  <a:pos x="33681" y="1454"/>
                </a:cxn>
                <a:cxn ang="0">
                  <a:pos x="33681" y="12045"/>
                </a:cxn>
                <a:cxn ang="0">
                  <a:pos x="23190" y="8458"/>
                </a:cxn>
                <a:cxn ang="0">
                  <a:pos x="10668" y="9563"/>
                </a:cxn>
                <a:cxn ang="0">
                  <a:pos x="10668" y="74854"/>
                </a:cxn>
                <a:cxn ang="0">
                  <a:pos x="21476" y="75463"/>
                </a:cxn>
                <a:cxn ang="0">
                  <a:pos x="33681" y="73573"/>
                </a:cxn>
                <a:cxn ang="0">
                  <a:pos x="33681" y="82021"/>
                </a:cxn>
                <a:cxn ang="0">
                  <a:pos x="19380" y="84061"/>
                </a:cxn>
                <a:cxn ang="0">
                  <a:pos x="0" y="83071"/>
                </a:cxn>
                <a:cxn ang="0">
                  <a:pos x="0" y="1714"/>
                </a:cxn>
                <a:cxn ang="0">
                  <a:pos x="22708" y="0"/>
                </a:cxn>
              </a:cxnLst>
              <a:rect l="T0" t="T1" r="T2" b="T3"/>
              <a:pathLst>
                <a:path w="33681" h="84061">
                  <a:moveTo>
                    <a:pt x="22708" y="0"/>
                  </a:moveTo>
                  <a:lnTo>
                    <a:pt x="33681" y="1454"/>
                  </a:lnTo>
                  <a:lnTo>
                    <a:pt x="33681" y="12045"/>
                  </a:lnTo>
                  <a:lnTo>
                    <a:pt x="23190" y="8458"/>
                  </a:lnTo>
                  <a:cubicBezTo>
                    <a:pt x="17666" y="8458"/>
                    <a:pt x="13500" y="8954"/>
                    <a:pt x="10668" y="9563"/>
                  </a:cubicBezTo>
                  <a:lnTo>
                    <a:pt x="10668" y="74854"/>
                  </a:lnTo>
                  <a:cubicBezTo>
                    <a:pt x="13373" y="75349"/>
                    <a:pt x="17297" y="75463"/>
                    <a:pt x="21476" y="75463"/>
                  </a:cubicBezTo>
                  <a:lnTo>
                    <a:pt x="33681" y="73573"/>
                  </a:lnTo>
                  <a:lnTo>
                    <a:pt x="33681" y="82021"/>
                  </a:lnTo>
                  <a:lnTo>
                    <a:pt x="19380" y="84061"/>
                  </a:lnTo>
                  <a:cubicBezTo>
                    <a:pt x="11773" y="84061"/>
                    <a:pt x="5397" y="83693"/>
                    <a:pt x="0" y="83071"/>
                  </a:cubicBezTo>
                  <a:lnTo>
                    <a:pt x="0" y="1714"/>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9" name="Shape 2159"/>
            <p:cNvSpPr>
              <a:spLocks/>
            </p:cNvSpPr>
            <p:nvPr/>
          </p:nvSpPr>
          <p:spPr bwMode="auto">
            <a:xfrm>
              <a:off x="2683257" y="219787"/>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2"/>
                </a:cxn>
                <a:cxn ang="0">
                  <a:pos x="0" y="1059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0"/>
                    <a:pt x="14776" y="15642"/>
                  </a:cubicBezTo>
                  <a:lnTo>
                    <a:pt x="0" y="1059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0" name="Shape 2160"/>
            <p:cNvSpPr>
              <a:spLocks/>
            </p:cNvSpPr>
            <p:nvPr/>
          </p:nvSpPr>
          <p:spPr bwMode="auto">
            <a:xfrm>
              <a:off x="2723318"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1" name="Shape 2161"/>
            <p:cNvSpPr>
              <a:spLocks/>
            </p:cNvSpPr>
            <p:nvPr/>
          </p:nvSpPr>
          <p:spPr bwMode="auto">
            <a:xfrm>
              <a:off x="2757621"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2" name="Shape 2162"/>
            <p:cNvSpPr>
              <a:spLocks/>
            </p:cNvSpPr>
            <p:nvPr/>
          </p:nvSpPr>
          <p:spPr bwMode="auto">
            <a:xfrm>
              <a:off x="2604510"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3" name="Shape 2163"/>
            <p:cNvSpPr>
              <a:spLocks/>
            </p:cNvSpPr>
            <p:nvPr/>
          </p:nvSpPr>
          <p:spPr bwMode="auto">
            <a:xfrm>
              <a:off x="2648440" y="1650505"/>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4" name="Shape 2164"/>
            <p:cNvSpPr>
              <a:spLocks/>
            </p:cNvSpPr>
            <p:nvPr/>
          </p:nvSpPr>
          <p:spPr bwMode="auto">
            <a:xfrm>
              <a:off x="2682737" y="1650505"/>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5" name="Shape 2165"/>
            <p:cNvSpPr>
              <a:spLocks/>
            </p:cNvSpPr>
            <p:nvPr/>
          </p:nvSpPr>
          <p:spPr bwMode="auto">
            <a:xfrm>
              <a:off x="2725626" y="1649149"/>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12"/>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6" name="Shape 2166"/>
            <p:cNvSpPr>
              <a:spLocks/>
            </p:cNvSpPr>
            <p:nvPr/>
          </p:nvSpPr>
          <p:spPr bwMode="auto">
            <a:xfrm>
              <a:off x="2790285"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7" name="Shape 2167"/>
            <p:cNvSpPr>
              <a:spLocks/>
            </p:cNvSpPr>
            <p:nvPr/>
          </p:nvSpPr>
          <p:spPr bwMode="auto">
            <a:xfrm>
              <a:off x="2876667" y="1649893"/>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8" name="Shape 2168"/>
            <p:cNvSpPr>
              <a:spLocks/>
            </p:cNvSpPr>
            <p:nvPr/>
          </p:nvSpPr>
          <p:spPr bwMode="auto">
            <a:xfrm>
              <a:off x="2902137" y="1650458"/>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63"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9" name="Shape 2169"/>
            <p:cNvSpPr>
              <a:spLocks/>
            </p:cNvSpPr>
            <p:nvPr/>
          </p:nvSpPr>
          <p:spPr bwMode="auto">
            <a:xfrm>
              <a:off x="2942688"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0" name="Shape 2170"/>
            <p:cNvSpPr>
              <a:spLocks/>
            </p:cNvSpPr>
            <p:nvPr/>
          </p:nvSpPr>
          <p:spPr bwMode="auto">
            <a:xfrm>
              <a:off x="3003052"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1" name="Shape 2171"/>
            <p:cNvSpPr>
              <a:spLocks/>
            </p:cNvSpPr>
            <p:nvPr/>
          </p:nvSpPr>
          <p:spPr bwMode="auto">
            <a:xfrm>
              <a:off x="3062812" y="1650504"/>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2" name="Shape 2172"/>
            <p:cNvSpPr>
              <a:spLocks/>
            </p:cNvSpPr>
            <p:nvPr/>
          </p:nvSpPr>
          <p:spPr bwMode="auto">
            <a:xfrm>
              <a:off x="3120729"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3" name="Shape 2173"/>
            <p:cNvSpPr>
              <a:spLocks/>
            </p:cNvSpPr>
            <p:nvPr/>
          </p:nvSpPr>
          <p:spPr bwMode="auto">
            <a:xfrm>
              <a:off x="3174837" y="1650499"/>
              <a:ext cx="63932" cy="82715"/>
            </a:xfrm>
            <a:custGeom>
              <a:avLst/>
              <a:gdLst>
                <a:gd name="T0" fmla="*/ 0 w 63932"/>
                <a:gd name="T1" fmla="*/ 0 h 82715"/>
                <a:gd name="T2" fmla="*/ 63932 w 63932"/>
                <a:gd name="T3" fmla="*/ 82715 h 82715"/>
              </a:gdLst>
              <a:ahLst/>
              <a:cxnLst>
                <a:cxn ang="0">
                  <a:pos x="978" y="0"/>
                </a:cxn>
                <a:cxn ang="0">
                  <a:pos x="13373" y="0"/>
                </a:cxn>
                <a:cxn ang="0">
                  <a:pos x="24295" y="19393"/>
                </a:cxn>
                <a:cxn ang="0">
                  <a:pos x="31903" y="33388"/>
                </a:cxn>
                <a:cxn ang="0">
                  <a:pos x="32271" y="33388"/>
                </a:cxn>
                <a:cxn ang="0">
                  <a:pos x="39764" y="19393"/>
                </a:cxn>
                <a:cxn ang="0">
                  <a:pos x="51041" y="0"/>
                </a:cxn>
                <a:cxn ang="0">
                  <a:pos x="63322" y="0"/>
                </a:cxn>
                <a:cxn ang="0">
                  <a:pos x="38164" y="40259"/>
                </a:cxn>
                <a:cxn ang="0">
                  <a:pos x="63932" y="82715"/>
                </a:cxn>
                <a:cxn ang="0">
                  <a:pos x="51537" y="82715"/>
                </a:cxn>
                <a:cxn ang="0">
                  <a:pos x="40983" y="64427"/>
                </a:cxn>
                <a:cxn ang="0">
                  <a:pos x="31407" y="48108"/>
                </a:cxn>
                <a:cxn ang="0">
                  <a:pos x="31166" y="48108"/>
                </a:cxn>
                <a:cxn ang="0">
                  <a:pos x="22213" y="64554"/>
                </a:cxn>
                <a:cxn ang="0">
                  <a:pos x="12268" y="82715"/>
                </a:cxn>
                <a:cxn ang="0">
                  <a:pos x="0" y="82715"/>
                </a:cxn>
                <a:cxn ang="0">
                  <a:pos x="25273" y="40868"/>
                </a:cxn>
                <a:cxn ang="0">
                  <a:pos x="978" y="0"/>
                </a:cxn>
              </a:cxnLst>
              <a:rect l="T0" t="T1" r="T2" b="T3"/>
              <a:pathLst>
                <a:path w="63932" h="82715">
                  <a:moveTo>
                    <a:pt x="978" y="0"/>
                  </a:moveTo>
                  <a:lnTo>
                    <a:pt x="13373" y="0"/>
                  </a:lnTo>
                  <a:lnTo>
                    <a:pt x="24295" y="19393"/>
                  </a:lnTo>
                  <a:cubicBezTo>
                    <a:pt x="27356" y="24790"/>
                    <a:pt x="29693" y="28969"/>
                    <a:pt x="31903" y="33388"/>
                  </a:cubicBezTo>
                  <a:lnTo>
                    <a:pt x="32271" y="33388"/>
                  </a:lnTo>
                  <a:cubicBezTo>
                    <a:pt x="34595" y="28473"/>
                    <a:pt x="36690" y="24676"/>
                    <a:pt x="39764" y="19393"/>
                  </a:cubicBezTo>
                  <a:lnTo>
                    <a:pt x="51041" y="0"/>
                  </a:lnTo>
                  <a:lnTo>
                    <a:pt x="63322" y="0"/>
                  </a:lnTo>
                  <a:lnTo>
                    <a:pt x="38164" y="40259"/>
                  </a:lnTo>
                  <a:lnTo>
                    <a:pt x="63932" y="82715"/>
                  </a:lnTo>
                  <a:lnTo>
                    <a:pt x="51537" y="82715"/>
                  </a:lnTo>
                  <a:lnTo>
                    <a:pt x="40983" y="64427"/>
                  </a:lnTo>
                  <a:cubicBezTo>
                    <a:pt x="36690" y="57442"/>
                    <a:pt x="33986" y="52896"/>
                    <a:pt x="31407" y="48108"/>
                  </a:cubicBezTo>
                  <a:lnTo>
                    <a:pt x="31166" y="48108"/>
                  </a:lnTo>
                  <a:cubicBezTo>
                    <a:pt x="28829" y="52896"/>
                    <a:pt x="26505" y="57315"/>
                    <a:pt x="22213" y="64554"/>
                  </a:cubicBezTo>
                  <a:lnTo>
                    <a:pt x="12268" y="82715"/>
                  </a:lnTo>
                  <a:lnTo>
                    <a:pt x="0" y="82715"/>
                  </a:lnTo>
                  <a:lnTo>
                    <a:pt x="25273" y="40868"/>
                  </a:lnTo>
                  <a:lnTo>
                    <a:pt x="978"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4" name="Shape 2174"/>
            <p:cNvSpPr>
              <a:spLocks/>
            </p:cNvSpPr>
            <p:nvPr/>
          </p:nvSpPr>
          <p:spPr bwMode="auto">
            <a:xfrm>
              <a:off x="3243797" y="1650505"/>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5" name="Shape 2175"/>
            <p:cNvSpPr>
              <a:spLocks/>
            </p:cNvSpPr>
            <p:nvPr/>
          </p:nvSpPr>
          <p:spPr bwMode="auto">
            <a:xfrm>
              <a:off x="3278100" y="1650505"/>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grpSp>
      <p:sp>
        <p:nvSpPr>
          <p:cNvPr id="93" name="CaixaDeTexto 92"/>
          <p:cNvSpPr txBox="1"/>
          <p:nvPr/>
        </p:nvSpPr>
        <p:spPr>
          <a:xfrm>
            <a:off x="714348" y="709838"/>
            <a:ext cx="7572428" cy="861774"/>
          </a:xfrm>
          <a:prstGeom prst="rect">
            <a:avLst/>
          </a:prstGeom>
          <a:noFill/>
        </p:spPr>
        <p:txBody>
          <a:bodyPr wrap="square" rtlCol="0">
            <a:spAutoFit/>
          </a:bodyPr>
          <a:lstStyle/>
          <a:p>
            <a:pPr>
              <a:lnSpc>
                <a:spcPts val="2000"/>
              </a:lnSpc>
              <a:tabLst>
                <a:tab pos="177800" algn="l"/>
              </a:tabLst>
            </a:pPr>
            <a:r>
              <a:rPr lang="pt-PT" sz="1600" dirty="0">
                <a:latin typeface="Times New Roman" pitchFamily="18" charset="0"/>
                <a:cs typeface="Times New Roman" pitchFamily="18" charset="0"/>
              </a:rPr>
              <a:t>	A pirâmide de desenvolvimento motor supõe que a motricidade evolui de uma forte componente reflexa e desordenada (movimentos reflexos) para uma motricidade especializada (fase da especialização).</a:t>
            </a:r>
          </a:p>
        </p:txBody>
      </p:sp>
      <p:sp>
        <p:nvSpPr>
          <p:cNvPr id="94" name="CaixaDeTexto 93"/>
          <p:cNvSpPr txBox="1"/>
          <p:nvPr/>
        </p:nvSpPr>
        <p:spPr>
          <a:xfrm>
            <a:off x="4929190" y="5287376"/>
            <a:ext cx="4214810" cy="784830"/>
          </a:xfrm>
          <a:prstGeom prst="rect">
            <a:avLst/>
          </a:prstGeom>
          <a:noFill/>
          <a:ln>
            <a:solidFill>
              <a:schemeClr val="accent1"/>
            </a:solidFill>
          </a:ln>
        </p:spPr>
        <p:txBody>
          <a:bodyPr wrap="square" rtlCol="0">
            <a:spAutoFit/>
          </a:bodyPr>
          <a:lstStyle/>
          <a:p>
            <a:pPr>
              <a:tabLst>
                <a:tab pos="177800" algn="l"/>
              </a:tabLst>
            </a:pPr>
            <a:r>
              <a:rPr lang="pt-PT" sz="1500" dirty="0">
                <a:latin typeface="Times New Roman" pitchFamily="18" charset="0"/>
                <a:cs typeface="Times New Roman" pitchFamily="18" charset="0"/>
              </a:rPr>
              <a:t>	As primeiras formas estáveis de movimento são sobretudo de natureza </a:t>
            </a:r>
            <a:r>
              <a:rPr lang="pt-PT" sz="1500" b="1" dirty="0">
                <a:latin typeface="Times New Roman" pitchFamily="18" charset="0"/>
                <a:cs typeface="Times New Roman" pitchFamily="18" charset="0"/>
              </a:rPr>
              <a:t>reflexa</a:t>
            </a:r>
            <a:r>
              <a:rPr lang="pt-PT" sz="1500" dirty="0">
                <a:latin typeface="Times New Roman" pitchFamily="18" charset="0"/>
                <a:cs typeface="Times New Roman" pitchFamily="18" charset="0"/>
              </a:rPr>
              <a:t>. (do nascimento aos 2 meses)</a:t>
            </a:r>
          </a:p>
        </p:txBody>
      </p:sp>
      <p:cxnSp>
        <p:nvCxnSpPr>
          <p:cNvPr id="95" name="Conexão recta unidireccional 94"/>
          <p:cNvCxnSpPr/>
          <p:nvPr/>
        </p:nvCxnSpPr>
        <p:spPr>
          <a:xfrm>
            <a:off x="4500562" y="5429264"/>
            <a:ext cx="35719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CaixaDeTexto 96"/>
          <p:cNvSpPr txBox="1"/>
          <p:nvPr/>
        </p:nvSpPr>
        <p:spPr>
          <a:xfrm>
            <a:off x="4929190" y="4270725"/>
            <a:ext cx="4214810" cy="1015663"/>
          </a:xfrm>
          <a:prstGeom prst="rect">
            <a:avLst/>
          </a:prstGeom>
          <a:noFill/>
          <a:ln>
            <a:solidFill>
              <a:schemeClr val="accent1"/>
            </a:solidFill>
          </a:ln>
        </p:spPr>
        <p:txBody>
          <a:bodyPr wrap="square" rtlCol="0">
            <a:spAutoFit/>
          </a:bodyPr>
          <a:lstStyle/>
          <a:p>
            <a:pPr>
              <a:tabLst>
                <a:tab pos="177800" algn="l"/>
              </a:tabLst>
            </a:pPr>
            <a:r>
              <a:rPr lang="pt-PT" sz="1500" dirty="0">
                <a:latin typeface="Times New Roman" pitchFamily="18" charset="0"/>
                <a:cs typeface="Times New Roman" pitchFamily="18" charset="0"/>
              </a:rPr>
              <a:t>	Movimentos voluntários e relativamente consistentes de criança para criança. </a:t>
            </a:r>
          </a:p>
          <a:p>
            <a:pPr>
              <a:tabLst>
                <a:tab pos="177800" algn="l"/>
              </a:tabLst>
            </a:pPr>
            <a:r>
              <a:rPr lang="pt-PT" sz="1500" dirty="0">
                <a:latin typeface="Times New Roman" pitchFamily="18" charset="0"/>
                <a:cs typeface="Times New Roman" pitchFamily="18" charset="0"/>
              </a:rPr>
              <a:t>O comportamento motor apresenta sequências evolutivas muito previsíveis.</a:t>
            </a:r>
          </a:p>
        </p:txBody>
      </p:sp>
      <p:cxnSp>
        <p:nvCxnSpPr>
          <p:cNvPr id="98" name="Conexão recta unidireccional 97"/>
          <p:cNvCxnSpPr/>
          <p:nvPr/>
        </p:nvCxnSpPr>
        <p:spPr>
          <a:xfrm>
            <a:off x="4500562" y="4641858"/>
            <a:ext cx="35719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CaixaDeTexto 98"/>
          <p:cNvSpPr txBox="1"/>
          <p:nvPr/>
        </p:nvSpPr>
        <p:spPr>
          <a:xfrm>
            <a:off x="4929222" y="3501426"/>
            <a:ext cx="4214810" cy="784830"/>
          </a:xfrm>
          <a:prstGeom prst="rect">
            <a:avLst/>
          </a:prstGeom>
          <a:noFill/>
          <a:ln>
            <a:solidFill>
              <a:schemeClr val="accent1"/>
            </a:solidFill>
          </a:ln>
        </p:spPr>
        <p:txBody>
          <a:bodyPr wrap="square" rtlCol="0">
            <a:spAutoFit/>
          </a:bodyPr>
          <a:lstStyle/>
          <a:p>
            <a:pPr>
              <a:tabLst>
                <a:tab pos="177800" algn="l"/>
              </a:tabLst>
            </a:pPr>
            <a:r>
              <a:rPr lang="pt-PT" sz="1500" dirty="0">
                <a:latin typeface="Times New Roman" pitchFamily="18" charset="0"/>
                <a:cs typeface="Times New Roman" pitchFamily="18" charset="0"/>
              </a:rPr>
              <a:t>	Corresponde ao reordenamento das formas rudimentares, e à sua combinação, em padrões cada vez mais eficientes de resposta.</a:t>
            </a:r>
          </a:p>
        </p:txBody>
      </p:sp>
      <p:cxnSp>
        <p:nvCxnSpPr>
          <p:cNvPr id="100" name="Conexão recta unidireccional 99"/>
          <p:cNvCxnSpPr/>
          <p:nvPr/>
        </p:nvCxnSpPr>
        <p:spPr>
          <a:xfrm>
            <a:off x="4429124" y="3856040"/>
            <a:ext cx="35719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CaixaDeTexto 100"/>
          <p:cNvSpPr txBox="1"/>
          <p:nvPr/>
        </p:nvSpPr>
        <p:spPr>
          <a:xfrm>
            <a:off x="4929222" y="2714620"/>
            <a:ext cx="4214810" cy="784830"/>
          </a:xfrm>
          <a:prstGeom prst="rect">
            <a:avLst/>
          </a:prstGeom>
          <a:noFill/>
          <a:ln>
            <a:solidFill>
              <a:schemeClr val="accent1"/>
            </a:solidFill>
          </a:ln>
        </p:spPr>
        <p:txBody>
          <a:bodyPr wrap="square" rtlCol="0">
            <a:spAutoFit/>
          </a:bodyPr>
          <a:lstStyle/>
          <a:p>
            <a:pPr>
              <a:tabLst>
                <a:tab pos="177800" algn="l"/>
              </a:tabLst>
            </a:pPr>
            <a:r>
              <a:rPr lang="pt-PT" sz="1500" dirty="0">
                <a:latin typeface="Times New Roman" pitchFamily="18" charset="0"/>
                <a:cs typeface="Times New Roman" pitchFamily="18" charset="0"/>
              </a:rPr>
              <a:t>	Aplicação dos comportamentos (movimentos) a contextos muito específicos, como as </a:t>
            </a:r>
            <a:r>
              <a:rPr lang="pt-PT" sz="1500" dirty="0" err="1">
                <a:latin typeface="Times New Roman" pitchFamily="18" charset="0"/>
                <a:cs typeface="Times New Roman" pitchFamily="18" charset="0"/>
              </a:rPr>
              <a:t>atividades</a:t>
            </a:r>
            <a:r>
              <a:rPr lang="pt-PT" sz="1500" dirty="0">
                <a:latin typeface="Times New Roman" pitchFamily="18" charset="0"/>
                <a:cs typeface="Times New Roman" pitchFamily="18" charset="0"/>
              </a:rPr>
              <a:t> desportivas. </a:t>
            </a:r>
          </a:p>
        </p:txBody>
      </p:sp>
      <p:cxnSp>
        <p:nvCxnSpPr>
          <p:cNvPr id="102" name="Conexão recta unidireccional 101"/>
          <p:cNvCxnSpPr/>
          <p:nvPr/>
        </p:nvCxnSpPr>
        <p:spPr>
          <a:xfrm>
            <a:off x="4429124" y="3069234"/>
            <a:ext cx="357190"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642942" y="-24"/>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1.4  	A Pirâmide do desenvolvimento  motor</a:t>
            </a:r>
            <a:endParaRPr lang="pt-PT" sz="2400" b="1" dirty="0">
              <a:solidFill>
                <a:schemeClr val="accent5">
                  <a:lumMod val="50000"/>
                </a:schemeClr>
              </a:solidFill>
              <a:latin typeface="Calibri" panose="020F0502020204030204" pitchFamily="34" charset="0"/>
            </a:endParaRPr>
          </a:p>
        </p:txBody>
      </p:sp>
      <p:grpSp>
        <p:nvGrpSpPr>
          <p:cNvPr id="2" name="Group 40541"/>
          <p:cNvGrpSpPr>
            <a:grpSpLocks/>
          </p:cNvGrpSpPr>
          <p:nvPr/>
        </p:nvGrpSpPr>
        <p:grpSpPr bwMode="auto">
          <a:xfrm>
            <a:off x="0" y="1500174"/>
            <a:ext cx="2786050" cy="2214578"/>
            <a:chOff x="0" y="0"/>
            <a:chExt cx="3661584" cy="2065591"/>
          </a:xfrm>
        </p:grpSpPr>
        <p:sp>
          <p:nvSpPr>
            <p:cNvPr id="2089" name="Shape 2089"/>
            <p:cNvSpPr>
              <a:spLocks/>
            </p:cNvSpPr>
            <p:nvPr/>
          </p:nvSpPr>
          <p:spPr bwMode="auto">
            <a:xfrm>
              <a:off x="947127" y="4347"/>
              <a:ext cx="312915" cy="512051"/>
            </a:xfrm>
            <a:custGeom>
              <a:avLst/>
              <a:gdLst>
                <a:gd name="T0" fmla="*/ 0 w 312915"/>
                <a:gd name="T1" fmla="*/ 0 h 512051"/>
                <a:gd name="T2" fmla="*/ 312915 w 312915"/>
                <a:gd name="T3" fmla="*/ 512051 h 512051"/>
              </a:gdLst>
              <a:ahLst/>
              <a:cxnLst>
                <a:cxn ang="0">
                  <a:pos x="312915" y="0"/>
                </a:cxn>
                <a:cxn ang="0">
                  <a:pos x="312915" y="512051"/>
                </a:cxn>
                <a:cxn ang="0">
                  <a:pos x="0" y="486473"/>
                </a:cxn>
                <a:cxn ang="0">
                  <a:pos x="312915" y="0"/>
                </a:cxn>
              </a:cxnLst>
              <a:rect l="T0" t="T1" r="T2" b="T3"/>
              <a:pathLst>
                <a:path w="312915" h="512051">
                  <a:moveTo>
                    <a:pt x="312915" y="0"/>
                  </a:moveTo>
                  <a:lnTo>
                    <a:pt x="312915" y="512051"/>
                  </a:lnTo>
                  <a:lnTo>
                    <a:pt x="0" y="486473"/>
                  </a:lnTo>
                  <a:lnTo>
                    <a:pt x="312915" y="0"/>
                  </a:lnTo>
                  <a:close/>
                </a:path>
              </a:pathLst>
            </a:custGeom>
            <a:solidFill>
              <a:srgbClr val="EE3423"/>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0" name="Shape 2090"/>
            <p:cNvSpPr>
              <a:spLocks/>
            </p:cNvSpPr>
            <p:nvPr/>
          </p:nvSpPr>
          <p:spPr bwMode="auto">
            <a:xfrm>
              <a:off x="631416" y="490825"/>
              <a:ext cx="628625" cy="541973"/>
            </a:xfrm>
            <a:custGeom>
              <a:avLst/>
              <a:gdLst>
                <a:gd name="T0" fmla="*/ 0 w 628625"/>
                <a:gd name="T1" fmla="*/ 0 h 541973"/>
                <a:gd name="T2" fmla="*/ 628625 w 628625"/>
                <a:gd name="T3" fmla="*/ 541973 h 541973"/>
              </a:gdLst>
              <a:ahLst/>
              <a:cxnLst>
                <a:cxn ang="0">
                  <a:pos x="315709" y="0"/>
                </a:cxn>
                <a:cxn ang="0">
                  <a:pos x="628625" y="25578"/>
                </a:cxn>
                <a:cxn ang="0">
                  <a:pos x="628625" y="541973"/>
                </a:cxn>
                <a:cxn ang="0">
                  <a:pos x="0" y="490817"/>
                </a:cxn>
                <a:cxn ang="0">
                  <a:pos x="315709" y="0"/>
                </a:cxn>
              </a:cxnLst>
              <a:rect l="T0" t="T1" r="T2" b="T3"/>
              <a:pathLst>
                <a:path w="628625" h="541973">
                  <a:moveTo>
                    <a:pt x="315709" y="0"/>
                  </a:moveTo>
                  <a:lnTo>
                    <a:pt x="628625" y="25578"/>
                  </a:lnTo>
                  <a:lnTo>
                    <a:pt x="628625" y="541973"/>
                  </a:lnTo>
                  <a:lnTo>
                    <a:pt x="0" y="490817"/>
                  </a:lnTo>
                  <a:lnTo>
                    <a:pt x="315709" y="0"/>
                  </a:lnTo>
                  <a:close/>
                </a:path>
              </a:pathLst>
            </a:custGeom>
            <a:solidFill>
              <a:srgbClr val="CE2D1E"/>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1" name="Shape 2091"/>
            <p:cNvSpPr>
              <a:spLocks/>
            </p:cNvSpPr>
            <p:nvPr/>
          </p:nvSpPr>
          <p:spPr bwMode="auto">
            <a:xfrm>
              <a:off x="315708" y="981646"/>
              <a:ext cx="944334" cy="567550"/>
            </a:xfrm>
            <a:custGeom>
              <a:avLst/>
              <a:gdLst>
                <a:gd name="T0" fmla="*/ 0 w 944334"/>
                <a:gd name="T1" fmla="*/ 0 h 567550"/>
                <a:gd name="T2" fmla="*/ 944334 w 944334"/>
                <a:gd name="T3" fmla="*/ 567550 h 567550"/>
              </a:gdLst>
              <a:ahLst/>
              <a:cxnLst>
                <a:cxn ang="0">
                  <a:pos x="315709" y="0"/>
                </a:cxn>
                <a:cxn ang="0">
                  <a:pos x="944334" y="51143"/>
                </a:cxn>
                <a:cxn ang="0">
                  <a:pos x="944334" y="567550"/>
                </a:cxn>
                <a:cxn ang="0">
                  <a:pos x="0" y="490817"/>
                </a:cxn>
                <a:cxn ang="0">
                  <a:pos x="315709" y="0"/>
                </a:cxn>
              </a:cxnLst>
              <a:rect l="T0" t="T1" r="T2" b="T3"/>
              <a:pathLst>
                <a:path w="944334" h="567550">
                  <a:moveTo>
                    <a:pt x="315709" y="0"/>
                  </a:moveTo>
                  <a:lnTo>
                    <a:pt x="944334" y="51143"/>
                  </a:lnTo>
                  <a:lnTo>
                    <a:pt x="944334" y="567550"/>
                  </a:lnTo>
                  <a:lnTo>
                    <a:pt x="0" y="490817"/>
                  </a:lnTo>
                  <a:lnTo>
                    <a:pt x="315709" y="0"/>
                  </a:lnTo>
                  <a:close/>
                </a:path>
              </a:pathLst>
            </a:custGeom>
            <a:solidFill>
              <a:srgbClr val="B12416"/>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2" name="Shape 2092"/>
            <p:cNvSpPr>
              <a:spLocks/>
            </p:cNvSpPr>
            <p:nvPr/>
          </p:nvSpPr>
          <p:spPr bwMode="auto">
            <a:xfrm>
              <a:off x="0" y="1472466"/>
              <a:ext cx="1260031" cy="593115"/>
            </a:xfrm>
            <a:custGeom>
              <a:avLst/>
              <a:gdLst>
                <a:gd name="T0" fmla="*/ 0 w 1260031"/>
                <a:gd name="T1" fmla="*/ 0 h 593115"/>
                <a:gd name="T2" fmla="*/ 1260031 w 1260031"/>
                <a:gd name="T3" fmla="*/ 593115 h 593115"/>
              </a:gdLst>
              <a:ahLst/>
              <a:cxnLst>
                <a:cxn ang="0">
                  <a:pos x="315709" y="0"/>
                </a:cxn>
                <a:cxn ang="0">
                  <a:pos x="1260031" y="76721"/>
                </a:cxn>
                <a:cxn ang="0">
                  <a:pos x="1260031" y="593115"/>
                </a:cxn>
                <a:cxn ang="0">
                  <a:pos x="0" y="490817"/>
                </a:cxn>
                <a:cxn ang="0">
                  <a:pos x="315709" y="0"/>
                </a:cxn>
              </a:cxnLst>
              <a:rect l="T0" t="T1" r="T2" b="T3"/>
              <a:pathLst>
                <a:path w="1260031" h="593115">
                  <a:moveTo>
                    <a:pt x="315709" y="0"/>
                  </a:moveTo>
                  <a:lnTo>
                    <a:pt x="1260031" y="76721"/>
                  </a:lnTo>
                  <a:lnTo>
                    <a:pt x="1260031" y="593115"/>
                  </a:lnTo>
                  <a:lnTo>
                    <a:pt x="0" y="490817"/>
                  </a:lnTo>
                  <a:lnTo>
                    <a:pt x="315709" y="0"/>
                  </a:lnTo>
                  <a:close/>
                </a:path>
              </a:pathLst>
            </a:custGeom>
            <a:solidFill>
              <a:srgbClr val="941B0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3" name="Shape 2093"/>
            <p:cNvSpPr>
              <a:spLocks/>
            </p:cNvSpPr>
            <p:nvPr/>
          </p:nvSpPr>
          <p:spPr bwMode="auto">
            <a:xfrm>
              <a:off x="1260036" y="4349"/>
              <a:ext cx="312903" cy="512051"/>
            </a:xfrm>
            <a:custGeom>
              <a:avLst/>
              <a:gdLst>
                <a:gd name="T0" fmla="*/ 0 w 312903"/>
                <a:gd name="T1" fmla="*/ 0 h 512051"/>
                <a:gd name="T2" fmla="*/ 312903 w 312903"/>
                <a:gd name="T3" fmla="*/ 512051 h 512051"/>
              </a:gdLst>
              <a:ahLst/>
              <a:cxnLst>
                <a:cxn ang="0">
                  <a:pos x="0" y="0"/>
                </a:cxn>
                <a:cxn ang="0">
                  <a:pos x="312903" y="486473"/>
                </a:cxn>
                <a:cxn ang="0">
                  <a:pos x="0" y="512051"/>
                </a:cxn>
                <a:cxn ang="0">
                  <a:pos x="0" y="0"/>
                </a:cxn>
              </a:cxnLst>
              <a:rect l="T0" t="T1" r="T2" b="T3"/>
              <a:pathLst>
                <a:path w="312903" h="512051">
                  <a:moveTo>
                    <a:pt x="0" y="0"/>
                  </a:moveTo>
                  <a:lnTo>
                    <a:pt x="312903" y="486473"/>
                  </a:lnTo>
                  <a:lnTo>
                    <a:pt x="0" y="512051"/>
                  </a:lnTo>
                  <a:lnTo>
                    <a:pt x="0" y="0"/>
                  </a:lnTo>
                  <a:close/>
                </a:path>
              </a:pathLst>
            </a:custGeom>
            <a:solidFill>
              <a:srgbClr val="F16541"/>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4" name="Shape 2094"/>
            <p:cNvSpPr>
              <a:spLocks/>
            </p:cNvSpPr>
            <p:nvPr/>
          </p:nvSpPr>
          <p:spPr bwMode="auto">
            <a:xfrm>
              <a:off x="1260039" y="0"/>
              <a:ext cx="2401545" cy="490817"/>
            </a:xfrm>
            <a:custGeom>
              <a:avLst/>
              <a:gdLst>
                <a:gd name="T0" fmla="*/ 0 w 2401545"/>
                <a:gd name="T1" fmla="*/ 0 h 490817"/>
                <a:gd name="T2" fmla="*/ 2401545 w 2401545"/>
                <a:gd name="T3" fmla="*/ 490817 h 490817"/>
              </a:gdLst>
              <a:ahLst/>
              <a:cxnLst>
                <a:cxn ang="0">
                  <a:pos x="0" y="0"/>
                </a:cxn>
                <a:cxn ang="0">
                  <a:pos x="2401545" y="0"/>
                </a:cxn>
                <a:cxn ang="0">
                  <a:pos x="2401545" y="490817"/>
                </a:cxn>
                <a:cxn ang="0">
                  <a:pos x="312903" y="490817"/>
                </a:cxn>
                <a:cxn ang="0">
                  <a:pos x="0" y="4343"/>
                </a:cxn>
                <a:cxn ang="0">
                  <a:pos x="0" y="0"/>
                </a:cxn>
              </a:cxnLst>
              <a:rect l="T0" t="T1" r="T2" b="T3"/>
              <a:pathLst>
                <a:path w="2401545" h="490817">
                  <a:moveTo>
                    <a:pt x="0" y="0"/>
                  </a:moveTo>
                  <a:lnTo>
                    <a:pt x="2401545" y="0"/>
                  </a:lnTo>
                  <a:lnTo>
                    <a:pt x="2401545" y="490817"/>
                  </a:lnTo>
                  <a:lnTo>
                    <a:pt x="312903" y="490817"/>
                  </a:lnTo>
                  <a:lnTo>
                    <a:pt x="0" y="4343"/>
                  </a:lnTo>
                  <a:lnTo>
                    <a:pt x="0" y="0"/>
                  </a:lnTo>
                  <a:close/>
                </a:path>
              </a:pathLst>
            </a:custGeom>
            <a:solidFill>
              <a:srgbClr val="F3F3F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5" name="Shape 2095"/>
            <p:cNvSpPr>
              <a:spLocks/>
            </p:cNvSpPr>
            <p:nvPr/>
          </p:nvSpPr>
          <p:spPr bwMode="auto">
            <a:xfrm>
              <a:off x="1260042" y="490821"/>
              <a:ext cx="628612" cy="541972"/>
            </a:xfrm>
            <a:custGeom>
              <a:avLst/>
              <a:gdLst>
                <a:gd name="T0" fmla="*/ 0 w 628612"/>
                <a:gd name="T1" fmla="*/ 0 h 541972"/>
                <a:gd name="T2" fmla="*/ 628612 w 628612"/>
                <a:gd name="T3" fmla="*/ 541972 h 541972"/>
              </a:gdLst>
              <a:ahLst/>
              <a:cxnLst>
                <a:cxn ang="0">
                  <a:pos x="312903" y="0"/>
                </a:cxn>
                <a:cxn ang="0">
                  <a:pos x="628612" y="490817"/>
                </a:cxn>
                <a:cxn ang="0">
                  <a:pos x="0" y="541972"/>
                </a:cxn>
                <a:cxn ang="0">
                  <a:pos x="0" y="25578"/>
                </a:cxn>
                <a:cxn ang="0">
                  <a:pos x="312903" y="0"/>
                </a:cxn>
              </a:cxnLst>
              <a:rect l="T0" t="T1" r="T2" b="T3"/>
              <a:pathLst>
                <a:path w="628612" h="541972">
                  <a:moveTo>
                    <a:pt x="312903" y="0"/>
                  </a:moveTo>
                  <a:lnTo>
                    <a:pt x="628612" y="490817"/>
                  </a:lnTo>
                  <a:lnTo>
                    <a:pt x="0" y="541972"/>
                  </a:lnTo>
                  <a:lnTo>
                    <a:pt x="0" y="25578"/>
                  </a:lnTo>
                  <a:lnTo>
                    <a:pt x="312903" y="0"/>
                  </a:lnTo>
                  <a:close/>
                </a:path>
              </a:pathLst>
            </a:custGeom>
            <a:solidFill>
              <a:srgbClr val="D75A3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6" name="Shape 2096"/>
            <p:cNvSpPr>
              <a:spLocks/>
            </p:cNvSpPr>
            <p:nvPr/>
          </p:nvSpPr>
          <p:spPr bwMode="auto">
            <a:xfrm>
              <a:off x="1572942" y="490821"/>
              <a:ext cx="2088642" cy="490817"/>
            </a:xfrm>
            <a:custGeom>
              <a:avLst/>
              <a:gdLst>
                <a:gd name="T0" fmla="*/ 0 w 2088642"/>
                <a:gd name="T1" fmla="*/ 0 h 490817"/>
                <a:gd name="T2" fmla="*/ 2088642 w 2088642"/>
                <a:gd name="T3" fmla="*/ 490817 h 490817"/>
              </a:gdLst>
              <a:ahLst/>
              <a:cxnLst>
                <a:cxn ang="0">
                  <a:pos x="0" y="0"/>
                </a:cxn>
                <a:cxn ang="0">
                  <a:pos x="2088642" y="0"/>
                </a:cxn>
                <a:cxn ang="0">
                  <a:pos x="2088642" y="490817"/>
                </a:cxn>
                <a:cxn ang="0">
                  <a:pos x="315709" y="490817"/>
                </a:cxn>
                <a:cxn ang="0">
                  <a:pos x="0" y="0"/>
                </a:cxn>
              </a:cxnLst>
              <a:rect l="T0" t="T1" r="T2" b="T3"/>
              <a:pathLst>
                <a:path w="2088642" h="490817">
                  <a:moveTo>
                    <a:pt x="0" y="0"/>
                  </a:moveTo>
                  <a:lnTo>
                    <a:pt x="2088642" y="0"/>
                  </a:lnTo>
                  <a:lnTo>
                    <a:pt x="2088642" y="490817"/>
                  </a:lnTo>
                  <a:lnTo>
                    <a:pt x="315709" y="490817"/>
                  </a:lnTo>
                  <a:lnTo>
                    <a:pt x="0" y="0"/>
                  </a:lnTo>
                  <a:close/>
                </a:path>
              </a:pathLst>
            </a:custGeom>
            <a:solidFill>
              <a:srgbClr val="E1E2E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7" name="Shape 2097"/>
            <p:cNvSpPr>
              <a:spLocks/>
            </p:cNvSpPr>
            <p:nvPr/>
          </p:nvSpPr>
          <p:spPr bwMode="auto">
            <a:xfrm>
              <a:off x="1260029" y="981642"/>
              <a:ext cx="944334" cy="567550"/>
            </a:xfrm>
            <a:custGeom>
              <a:avLst/>
              <a:gdLst>
                <a:gd name="T0" fmla="*/ 0 w 944334"/>
                <a:gd name="T1" fmla="*/ 0 h 567550"/>
                <a:gd name="T2" fmla="*/ 944334 w 944334"/>
                <a:gd name="T3" fmla="*/ 567550 h 567550"/>
              </a:gdLst>
              <a:ahLst/>
              <a:cxnLst>
                <a:cxn ang="0">
                  <a:pos x="628625" y="0"/>
                </a:cxn>
                <a:cxn ang="0">
                  <a:pos x="944334" y="490817"/>
                </a:cxn>
                <a:cxn ang="0">
                  <a:pos x="0" y="567550"/>
                </a:cxn>
                <a:cxn ang="0">
                  <a:pos x="0" y="51156"/>
                </a:cxn>
                <a:cxn ang="0">
                  <a:pos x="628625" y="0"/>
                </a:cxn>
              </a:cxnLst>
              <a:rect l="T0" t="T1" r="T2" b="T3"/>
              <a:pathLst>
                <a:path w="944334" h="567550">
                  <a:moveTo>
                    <a:pt x="628625" y="0"/>
                  </a:moveTo>
                  <a:lnTo>
                    <a:pt x="944334" y="490817"/>
                  </a:lnTo>
                  <a:lnTo>
                    <a:pt x="0" y="567550"/>
                  </a:lnTo>
                  <a:lnTo>
                    <a:pt x="0" y="51156"/>
                  </a:lnTo>
                  <a:lnTo>
                    <a:pt x="628625" y="0"/>
                  </a:lnTo>
                  <a:close/>
                </a:path>
              </a:pathLst>
            </a:custGeom>
            <a:solidFill>
              <a:srgbClr val="BF503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8" name="Shape 2098"/>
            <p:cNvSpPr>
              <a:spLocks/>
            </p:cNvSpPr>
            <p:nvPr/>
          </p:nvSpPr>
          <p:spPr bwMode="auto">
            <a:xfrm>
              <a:off x="1888651" y="981642"/>
              <a:ext cx="1772933" cy="490817"/>
            </a:xfrm>
            <a:custGeom>
              <a:avLst/>
              <a:gdLst>
                <a:gd name="T0" fmla="*/ 0 w 1772933"/>
                <a:gd name="T1" fmla="*/ 0 h 490817"/>
                <a:gd name="T2" fmla="*/ 1772933 w 1772933"/>
                <a:gd name="T3" fmla="*/ 490817 h 490817"/>
              </a:gdLst>
              <a:ahLst/>
              <a:cxnLst>
                <a:cxn ang="0">
                  <a:pos x="0" y="0"/>
                </a:cxn>
                <a:cxn ang="0">
                  <a:pos x="1772933" y="0"/>
                </a:cxn>
                <a:cxn ang="0">
                  <a:pos x="1772933" y="490817"/>
                </a:cxn>
                <a:cxn ang="0">
                  <a:pos x="315709" y="490817"/>
                </a:cxn>
                <a:cxn ang="0">
                  <a:pos x="0" y="0"/>
                </a:cxn>
              </a:cxnLst>
              <a:rect l="T0" t="T1" r="T2" b="T3"/>
              <a:pathLst>
                <a:path w="1772933" h="490817">
                  <a:moveTo>
                    <a:pt x="0" y="0"/>
                  </a:moveTo>
                  <a:lnTo>
                    <a:pt x="1772933" y="0"/>
                  </a:lnTo>
                  <a:lnTo>
                    <a:pt x="1772933" y="490817"/>
                  </a:lnTo>
                  <a:lnTo>
                    <a:pt x="315709" y="490817"/>
                  </a:lnTo>
                  <a:lnTo>
                    <a:pt x="0" y="0"/>
                  </a:lnTo>
                  <a:close/>
                </a:path>
              </a:pathLst>
            </a:custGeom>
            <a:solidFill>
              <a:srgbClr val="D1D2D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9" name="Shape 2099"/>
            <p:cNvSpPr>
              <a:spLocks/>
            </p:cNvSpPr>
            <p:nvPr/>
          </p:nvSpPr>
          <p:spPr bwMode="auto">
            <a:xfrm>
              <a:off x="1260038" y="1472463"/>
              <a:ext cx="1260031" cy="593128"/>
            </a:xfrm>
            <a:custGeom>
              <a:avLst/>
              <a:gdLst>
                <a:gd name="T0" fmla="*/ 0 w 1260031"/>
                <a:gd name="T1" fmla="*/ 0 h 593128"/>
                <a:gd name="T2" fmla="*/ 1260031 w 1260031"/>
                <a:gd name="T3" fmla="*/ 593128 h 593128"/>
              </a:gdLst>
              <a:ahLst/>
              <a:cxnLst>
                <a:cxn ang="0">
                  <a:pos x="944321" y="0"/>
                </a:cxn>
                <a:cxn ang="0">
                  <a:pos x="1260031" y="490817"/>
                </a:cxn>
                <a:cxn ang="0">
                  <a:pos x="0" y="593128"/>
                </a:cxn>
                <a:cxn ang="0">
                  <a:pos x="0" y="76733"/>
                </a:cxn>
                <a:cxn ang="0">
                  <a:pos x="944321" y="0"/>
                </a:cxn>
              </a:cxnLst>
              <a:rect l="T0" t="T1" r="T2" b="T3"/>
              <a:pathLst>
                <a:path w="1260031" h="593128">
                  <a:moveTo>
                    <a:pt x="944321" y="0"/>
                  </a:moveTo>
                  <a:lnTo>
                    <a:pt x="1260031" y="490817"/>
                  </a:lnTo>
                  <a:lnTo>
                    <a:pt x="0" y="593128"/>
                  </a:lnTo>
                  <a:lnTo>
                    <a:pt x="0" y="76733"/>
                  </a:lnTo>
                  <a:lnTo>
                    <a:pt x="944321" y="0"/>
                  </a:lnTo>
                  <a:close/>
                </a:path>
              </a:pathLst>
            </a:custGeom>
            <a:solidFill>
              <a:srgbClr val="A7442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0" name="Shape 2100"/>
            <p:cNvSpPr>
              <a:spLocks/>
            </p:cNvSpPr>
            <p:nvPr/>
          </p:nvSpPr>
          <p:spPr bwMode="auto">
            <a:xfrm>
              <a:off x="2204361" y="1472463"/>
              <a:ext cx="1457224" cy="490817"/>
            </a:xfrm>
            <a:custGeom>
              <a:avLst/>
              <a:gdLst>
                <a:gd name="T0" fmla="*/ 0 w 1457224"/>
                <a:gd name="T1" fmla="*/ 0 h 490817"/>
                <a:gd name="T2" fmla="*/ 1457224 w 1457224"/>
                <a:gd name="T3" fmla="*/ 490817 h 490817"/>
              </a:gdLst>
              <a:ahLst/>
              <a:cxnLst>
                <a:cxn ang="0">
                  <a:pos x="0" y="0"/>
                </a:cxn>
                <a:cxn ang="0">
                  <a:pos x="1457224" y="0"/>
                </a:cxn>
                <a:cxn ang="0">
                  <a:pos x="1457224" y="490817"/>
                </a:cxn>
                <a:cxn ang="0">
                  <a:pos x="315709" y="490817"/>
                </a:cxn>
                <a:cxn ang="0">
                  <a:pos x="0" y="0"/>
                </a:cxn>
              </a:cxnLst>
              <a:rect l="T0" t="T1" r="T2" b="T3"/>
              <a:pathLst>
                <a:path w="1457224" h="490817">
                  <a:moveTo>
                    <a:pt x="0" y="0"/>
                  </a:moveTo>
                  <a:lnTo>
                    <a:pt x="1457224" y="0"/>
                  </a:lnTo>
                  <a:lnTo>
                    <a:pt x="1457224" y="490817"/>
                  </a:lnTo>
                  <a:lnTo>
                    <a:pt x="315709" y="490817"/>
                  </a:lnTo>
                  <a:lnTo>
                    <a:pt x="0" y="0"/>
                  </a:lnTo>
                  <a:close/>
                </a:path>
              </a:pathLst>
            </a:custGeom>
            <a:solidFill>
              <a:srgbClr val="C0C2C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1" name="Shape 2101"/>
            <p:cNvSpPr>
              <a:spLocks/>
            </p:cNvSpPr>
            <p:nvPr/>
          </p:nvSpPr>
          <p:spPr bwMode="auto">
            <a:xfrm>
              <a:off x="2297748" y="1200585"/>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2" name="Shape 2102"/>
            <p:cNvSpPr>
              <a:spLocks/>
            </p:cNvSpPr>
            <p:nvPr/>
          </p:nvSpPr>
          <p:spPr bwMode="auto">
            <a:xfrm>
              <a:off x="2341677" y="1200586"/>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3" name="Shape 2103"/>
            <p:cNvSpPr>
              <a:spLocks/>
            </p:cNvSpPr>
            <p:nvPr/>
          </p:nvSpPr>
          <p:spPr bwMode="auto">
            <a:xfrm>
              <a:off x="2375974" y="1200586"/>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4" name="Shape 2104"/>
            <p:cNvSpPr>
              <a:spLocks/>
            </p:cNvSpPr>
            <p:nvPr/>
          </p:nvSpPr>
          <p:spPr bwMode="auto">
            <a:xfrm>
              <a:off x="2418862" y="1199230"/>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5" name="Shape 2105"/>
            <p:cNvSpPr>
              <a:spLocks/>
            </p:cNvSpPr>
            <p:nvPr/>
          </p:nvSpPr>
          <p:spPr bwMode="auto">
            <a:xfrm>
              <a:off x="2483522"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6" name="Shape 2106"/>
            <p:cNvSpPr>
              <a:spLocks/>
            </p:cNvSpPr>
            <p:nvPr/>
          </p:nvSpPr>
          <p:spPr bwMode="auto">
            <a:xfrm>
              <a:off x="2569904" y="1199974"/>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7" name="Shape 2107"/>
            <p:cNvSpPr>
              <a:spLocks/>
            </p:cNvSpPr>
            <p:nvPr/>
          </p:nvSpPr>
          <p:spPr bwMode="auto">
            <a:xfrm>
              <a:off x="2595373" y="1200539"/>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50"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8" name="Shape 2108"/>
            <p:cNvSpPr>
              <a:spLocks/>
            </p:cNvSpPr>
            <p:nvPr/>
          </p:nvSpPr>
          <p:spPr bwMode="auto">
            <a:xfrm>
              <a:off x="2635800" y="1200585"/>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51"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9" name="Shape 2109"/>
            <p:cNvSpPr>
              <a:spLocks/>
            </p:cNvSpPr>
            <p:nvPr/>
          </p:nvSpPr>
          <p:spPr bwMode="auto">
            <a:xfrm>
              <a:off x="2715307" y="1199974"/>
              <a:ext cx="33687" cy="84062"/>
            </a:xfrm>
            <a:custGeom>
              <a:avLst/>
              <a:gdLst>
                <a:gd name="T0" fmla="*/ 0 w 33687"/>
                <a:gd name="T1" fmla="*/ 0 h 84062"/>
                <a:gd name="T2" fmla="*/ 33687 w 33687"/>
                <a:gd name="T3" fmla="*/ 84062 h 84062"/>
              </a:gdLst>
              <a:ahLst/>
              <a:cxnLst>
                <a:cxn ang="0">
                  <a:pos x="22708" y="0"/>
                </a:cxn>
                <a:cxn ang="0">
                  <a:pos x="33687" y="1455"/>
                </a:cxn>
                <a:cxn ang="0">
                  <a:pos x="33687" y="12047"/>
                </a:cxn>
                <a:cxn ang="0">
                  <a:pos x="23190" y="8458"/>
                </a:cxn>
                <a:cxn ang="0">
                  <a:pos x="10681" y="9563"/>
                </a:cxn>
                <a:cxn ang="0">
                  <a:pos x="10681" y="74854"/>
                </a:cxn>
                <a:cxn ang="0">
                  <a:pos x="21476" y="75464"/>
                </a:cxn>
                <a:cxn ang="0">
                  <a:pos x="33687" y="73573"/>
                </a:cxn>
                <a:cxn ang="0">
                  <a:pos x="33687" y="82021"/>
                </a:cxn>
                <a:cxn ang="0">
                  <a:pos x="19393" y="84062"/>
                </a:cxn>
                <a:cxn ang="0">
                  <a:pos x="0" y="83071"/>
                </a:cxn>
                <a:cxn ang="0">
                  <a:pos x="0" y="1715"/>
                </a:cxn>
                <a:cxn ang="0">
                  <a:pos x="22708" y="0"/>
                </a:cxn>
              </a:cxnLst>
              <a:rect l="T0" t="T1" r="T2" b="T3"/>
              <a:pathLst>
                <a:path w="33687" h="84062">
                  <a:moveTo>
                    <a:pt x="22708" y="0"/>
                  </a:moveTo>
                  <a:lnTo>
                    <a:pt x="33687" y="1455"/>
                  </a:lnTo>
                  <a:lnTo>
                    <a:pt x="33687" y="12047"/>
                  </a:lnTo>
                  <a:lnTo>
                    <a:pt x="23190" y="8458"/>
                  </a:lnTo>
                  <a:cubicBezTo>
                    <a:pt x="17666" y="8458"/>
                    <a:pt x="13500" y="8954"/>
                    <a:pt x="10681" y="9563"/>
                  </a:cubicBezTo>
                  <a:lnTo>
                    <a:pt x="10681" y="74854"/>
                  </a:lnTo>
                  <a:cubicBezTo>
                    <a:pt x="13373" y="75349"/>
                    <a:pt x="17297" y="75464"/>
                    <a:pt x="21476" y="75464"/>
                  </a:cubicBezTo>
                  <a:lnTo>
                    <a:pt x="33687" y="73573"/>
                  </a:lnTo>
                  <a:lnTo>
                    <a:pt x="33687" y="82021"/>
                  </a:lnTo>
                  <a:lnTo>
                    <a:pt x="19393"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0" name="Shape 2110"/>
            <p:cNvSpPr>
              <a:spLocks/>
            </p:cNvSpPr>
            <p:nvPr/>
          </p:nvSpPr>
          <p:spPr bwMode="auto">
            <a:xfrm>
              <a:off x="2748995" y="1201428"/>
              <a:ext cx="34181" cy="80566"/>
            </a:xfrm>
            <a:custGeom>
              <a:avLst/>
              <a:gdLst>
                <a:gd name="T0" fmla="*/ 0 w 34181"/>
                <a:gd name="T1" fmla="*/ 0 h 80566"/>
                <a:gd name="T2" fmla="*/ 34181 w 34181"/>
                <a:gd name="T3" fmla="*/ 80566 h 80566"/>
              </a:gdLst>
              <a:ahLst/>
              <a:cxnLst>
                <a:cxn ang="0">
                  <a:pos x="0" y="0"/>
                </a:cxn>
                <a:cxn ang="0">
                  <a:pos x="8805" y="1167"/>
                </a:cxn>
                <a:cxn ang="0">
                  <a:pos x="22523" y="8845"/>
                </a:cxn>
                <a:cxn ang="0">
                  <a:pos x="34181" y="38551"/>
                </a:cxn>
                <a:cxn ang="0">
                  <a:pos x="22269" y="70694"/>
                </a:cxn>
                <a:cxn ang="0">
                  <a:pos x="7111" y="79551"/>
                </a:cxn>
                <a:cxn ang="0">
                  <a:pos x="0" y="80566"/>
                </a:cxn>
                <a:cxn ang="0">
                  <a:pos x="0" y="72118"/>
                </a:cxn>
                <a:cxn ang="0">
                  <a:pos x="2919" y="71666"/>
                </a:cxn>
                <a:cxn ang="0">
                  <a:pos x="23005" y="38919"/>
                </a:cxn>
                <a:cxn ang="0">
                  <a:pos x="14769" y="15641"/>
                </a:cxn>
                <a:cxn ang="0">
                  <a:pos x="0" y="10592"/>
                </a:cxn>
                <a:cxn ang="0">
                  <a:pos x="0" y="0"/>
                </a:cxn>
              </a:cxnLst>
              <a:rect l="T0" t="T1" r="T2" b="T3"/>
              <a:pathLst>
                <a:path w="34181" h="80566">
                  <a:moveTo>
                    <a:pt x="0" y="0"/>
                  </a:moveTo>
                  <a:lnTo>
                    <a:pt x="8805" y="1167"/>
                  </a:lnTo>
                  <a:cubicBezTo>
                    <a:pt x="14360" y="2898"/>
                    <a:pt x="18903" y="5473"/>
                    <a:pt x="22523" y="8845"/>
                  </a:cubicBezTo>
                  <a:cubicBezTo>
                    <a:pt x="29876" y="15602"/>
                    <a:pt x="34181" y="25178"/>
                    <a:pt x="34181" y="38551"/>
                  </a:cubicBezTo>
                  <a:cubicBezTo>
                    <a:pt x="34181" y="52051"/>
                    <a:pt x="30003" y="63087"/>
                    <a:pt x="22269" y="70694"/>
                  </a:cubicBezTo>
                  <a:cubicBezTo>
                    <a:pt x="18402" y="74561"/>
                    <a:pt x="13277" y="77539"/>
                    <a:pt x="7111" y="79551"/>
                  </a:cubicBezTo>
                  <a:lnTo>
                    <a:pt x="0" y="80566"/>
                  </a:lnTo>
                  <a:lnTo>
                    <a:pt x="0" y="72118"/>
                  </a:lnTo>
                  <a:lnTo>
                    <a:pt x="2919" y="71666"/>
                  </a:lnTo>
                  <a:cubicBezTo>
                    <a:pt x="16033" y="67030"/>
                    <a:pt x="23005" y="55664"/>
                    <a:pt x="23005" y="38919"/>
                  </a:cubicBezTo>
                  <a:cubicBezTo>
                    <a:pt x="23069" y="29159"/>
                    <a:pt x="20338" y="21180"/>
                    <a:pt x="14769" y="15641"/>
                  </a:cubicBezTo>
                  <a:lnTo>
                    <a:pt x="0" y="10592"/>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0" name="Shape 53840"/>
            <p:cNvSpPr>
              <a:spLocks/>
            </p:cNvSpPr>
            <p:nvPr/>
          </p:nvSpPr>
          <p:spPr bwMode="auto">
            <a:xfrm>
              <a:off x="2797025" y="1200596"/>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2" name="Shape 2112"/>
            <p:cNvSpPr>
              <a:spLocks/>
            </p:cNvSpPr>
            <p:nvPr/>
          </p:nvSpPr>
          <p:spPr bwMode="auto">
            <a:xfrm>
              <a:off x="2824147" y="1200591"/>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501"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3" name="Shape 2113"/>
            <p:cNvSpPr>
              <a:spLocks/>
            </p:cNvSpPr>
            <p:nvPr/>
          </p:nvSpPr>
          <p:spPr bwMode="auto">
            <a:xfrm>
              <a:off x="2925013"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4" name="Shape 2114"/>
            <p:cNvSpPr>
              <a:spLocks/>
            </p:cNvSpPr>
            <p:nvPr/>
          </p:nvSpPr>
          <p:spPr bwMode="auto">
            <a:xfrm>
              <a:off x="2985378" y="1200579"/>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5" name="Shape 2115"/>
            <p:cNvSpPr>
              <a:spLocks/>
            </p:cNvSpPr>
            <p:nvPr/>
          </p:nvSpPr>
          <p:spPr bwMode="auto">
            <a:xfrm>
              <a:off x="3056667" y="1200583"/>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6" name="Shape 2116"/>
            <p:cNvSpPr>
              <a:spLocks/>
            </p:cNvSpPr>
            <p:nvPr/>
          </p:nvSpPr>
          <p:spPr bwMode="auto">
            <a:xfrm>
              <a:off x="3111641" y="1200586"/>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7" name="Shape 2117"/>
            <p:cNvSpPr>
              <a:spLocks/>
            </p:cNvSpPr>
            <p:nvPr/>
          </p:nvSpPr>
          <p:spPr bwMode="auto">
            <a:xfrm>
              <a:off x="3145944" y="1200586"/>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8" name="Shape 2118"/>
            <p:cNvSpPr>
              <a:spLocks/>
            </p:cNvSpPr>
            <p:nvPr/>
          </p:nvSpPr>
          <p:spPr bwMode="auto">
            <a:xfrm>
              <a:off x="3192992" y="1199974"/>
              <a:ext cx="25464" cy="83325"/>
            </a:xfrm>
            <a:custGeom>
              <a:avLst/>
              <a:gdLst>
                <a:gd name="T0" fmla="*/ 0 w 25464"/>
                <a:gd name="T1" fmla="*/ 0 h 83325"/>
                <a:gd name="T2" fmla="*/ 25464 w 25464"/>
                <a:gd name="T3" fmla="*/ 83325 h 83325"/>
              </a:gdLst>
              <a:ahLst/>
              <a:cxnLst>
                <a:cxn ang="0">
                  <a:pos x="20485" y="0"/>
                </a:cxn>
                <a:cxn ang="0">
                  <a:pos x="25464" y="565"/>
                </a:cxn>
                <a:cxn ang="0">
                  <a:pos x="25464" y="9379"/>
                </a:cxn>
                <a:cxn ang="0">
                  <a:pos x="21234" y="8217"/>
                </a:cxn>
                <a:cxn ang="0">
                  <a:pos x="10681" y="9195"/>
                </a:cxn>
                <a:cxn ang="0">
                  <a:pos x="10681" y="39383"/>
                </a:cxn>
                <a:cxn ang="0">
                  <a:pos x="21603" y="39383"/>
                </a:cxn>
                <a:cxn ang="0">
                  <a:pos x="25464" y="38160"/>
                </a:cxn>
                <a:cxn ang="0">
                  <a:pos x="25464" y="49159"/>
                </a:cxn>
                <a:cxn ang="0">
                  <a:pos x="20739" y="47485"/>
                </a:cxn>
                <a:cxn ang="0">
                  <a:pos x="10681" y="47485"/>
                </a:cxn>
                <a:cxn ang="0">
                  <a:pos x="10681" y="83325"/>
                </a:cxn>
                <a:cxn ang="0">
                  <a:pos x="0" y="83325"/>
                </a:cxn>
                <a:cxn ang="0">
                  <a:pos x="0" y="1715"/>
                </a:cxn>
                <a:cxn ang="0">
                  <a:pos x="20485" y="0"/>
                </a:cxn>
              </a:cxnLst>
              <a:rect l="T0" t="T1" r="T2" b="T3"/>
              <a:pathLst>
                <a:path w="25464" h="83325">
                  <a:moveTo>
                    <a:pt x="20485" y="0"/>
                  </a:moveTo>
                  <a:lnTo>
                    <a:pt x="25464" y="565"/>
                  </a:lnTo>
                  <a:lnTo>
                    <a:pt x="25464" y="9379"/>
                  </a:lnTo>
                  <a:lnTo>
                    <a:pt x="21234" y="8217"/>
                  </a:lnTo>
                  <a:cubicBezTo>
                    <a:pt x="16078" y="8217"/>
                    <a:pt x="12395" y="8712"/>
                    <a:pt x="10681" y="9195"/>
                  </a:cubicBezTo>
                  <a:lnTo>
                    <a:pt x="10681" y="39383"/>
                  </a:lnTo>
                  <a:lnTo>
                    <a:pt x="21603" y="39383"/>
                  </a:lnTo>
                  <a:lnTo>
                    <a:pt x="25464" y="38160"/>
                  </a:lnTo>
                  <a:lnTo>
                    <a:pt x="25464" y="49159"/>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9" name="Shape 2119"/>
            <p:cNvSpPr>
              <a:spLocks/>
            </p:cNvSpPr>
            <p:nvPr/>
          </p:nvSpPr>
          <p:spPr bwMode="auto">
            <a:xfrm>
              <a:off x="3218456" y="1200538"/>
              <a:ext cx="28410" cy="82760"/>
            </a:xfrm>
            <a:custGeom>
              <a:avLst/>
              <a:gdLst>
                <a:gd name="T0" fmla="*/ 0 w 28410"/>
                <a:gd name="T1" fmla="*/ 0 h 82760"/>
                <a:gd name="T2" fmla="*/ 28410 w 28410"/>
                <a:gd name="T3" fmla="*/ 82760 h 82760"/>
              </a:gdLst>
              <a:ahLst/>
              <a:cxnLst>
                <a:cxn ang="0">
                  <a:pos x="0" y="0"/>
                </a:cxn>
                <a:cxn ang="0">
                  <a:pos x="9339" y="1059"/>
                </a:cxn>
                <a:cxn ang="0">
                  <a:pos x="18961" y="6179"/>
                </a:cxn>
                <a:cxn ang="0">
                  <a:pos x="25464" y="21889"/>
                </a:cxn>
                <a:cxn ang="0">
                  <a:pos x="9880" y="42997"/>
                </a:cxn>
                <a:cxn ang="0">
                  <a:pos x="9880" y="43365"/>
                </a:cxn>
                <a:cxn ang="0">
                  <a:pos x="22034" y="60053"/>
                </a:cxn>
                <a:cxn ang="0">
                  <a:pos x="28410" y="82760"/>
                </a:cxn>
                <a:cxn ang="0">
                  <a:pos x="17361" y="82760"/>
                </a:cxn>
                <a:cxn ang="0">
                  <a:pos x="11849" y="62999"/>
                </a:cxn>
                <a:cxn ang="0">
                  <a:pos x="6272" y="50816"/>
                </a:cxn>
                <a:cxn ang="0">
                  <a:pos x="0" y="48594"/>
                </a:cxn>
                <a:cxn ang="0">
                  <a:pos x="0" y="37596"/>
                </a:cxn>
                <a:cxn ang="0">
                  <a:pos x="9738" y="34513"/>
                </a:cxn>
                <a:cxn ang="0">
                  <a:pos x="14783" y="23121"/>
                </a:cxn>
                <a:cxn ang="0">
                  <a:pos x="9511" y="11429"/>
                </a:cxn>
                <a:cxn ang="0">
                  <a:pos x="0" y="8815"/>
                </a:cxn>
                <a:cxn ang="0">
                  <a:pos x="0" y="0"/>
                </a:cxn>
              </a:cxnLst>
              <a:rect l="T0" t="T1" r="T2" b="T3"/>
              <a:pathLst>
                <a:path w="28410" h="82760">
                  <a:moveTo>
                    <a:pt x="0" y="0"/>
                  </a:moveTo>
                  <a:lnTo>
                    <a:pt x="9339" y="1059"/>
                  </a:lnTo>
                  <a:cubicBezTo>
                    <a:pt x="13252" y="2163"/>
                    <a:pt x="16383" y="3849"/>
                    <a:pt x="18961" y="6179"/>
                  </a:cubicBezTo>
                  <a:cubicBezTo>
                    <a:pt x="23126" y="9862"/>
                    <a:pt x="25464" y="15501"/>
                    <a:pt x="25464" y="21889"/>
                  </a:cubicBezTo>
                  <a:cubicBezTo>
                    <a:pt x="25464" y="32811"/>
                    <a:pt x="18593" y="40050"/>
                    <a:pt x="9880" y="42997"/>
                  </a:cubicBezTo>
                  <a:lnTo>
                    <a:pt x="9880" y="43365"/>
                  </a:lnTo>
                  <a:cubicBezTo>
                    <a:pt x="16256" y="45574"/>
                    <a:pt x="20066" y="51467"/>
                    <a:pt x="22034" y="60053"/>
                  </a:cubicBezTo>
                  <a:cubicBezTo>
                    <a:pt x="24727" y="71584"/>
                    <a:pt x="26695" y="79560"/>
                    <a:pt x="28410" y="82760"/>
                  </a:cubicBezTo>
                  <a:lnTo>
                    <a:pt x="17361" y="82760"/>
                  </a:lnTo>
                  <a:cubicBezTo>
                    <a:pt x="16015" y="80296"/>
                    <a:pt x="14173" y="73311"/>
                    <a:pt x="11849" y="62999"/>
                  </a:cubicBezTo>
                  <a:cubicBezTo>
                    <a:pt x="10617" y="57290"/>
                    <a:pt x="8896" y="53363"/>
                    <a:pt x="6272" y="50816"/>
                  </a:cubicBezTo>
                  <a:lnTo>
                    <a:pt x="0" y="48594"/>
                  </a:lnTo>
                  <a:lnTo>
                    <a:pt x="0" y="37596"/>
                  </a:lnTo>
                  <a:lnTo>
                    <a:pt x="9738" y="34513"/>
                  </a:lnTo>
                  <a:cubicBezTo>
                    <a:pt x="12973" y="31770"/>
                    <a:pt x="14783" y="27846"/>
                    <a:pt x="14783" y="23121"/>
                  </a:cubicBezTo>
                  <a:cubicBezTo>
                    <a:pt x="14783" y="17781"/>
                    <a:pt x="12852" y="13945"/>
                    <a:pt x="9511" y="11429"/>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0" name="Shape 2120"/>
            <p:cNvSpPr>
              <a:spLocks/>
            </p:cNvSpPr>
            <p:nvPr/>
          </p:nvSpPr>
          <p:spPr bwMode="auto">
            <a:xfrm>
              <a:off x="2052337"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1" name="Shape 2121"/>
            <p:cNvSpPr>
              <a:spLocks/>
            </p:cNvSpPr>
            <p:nvPr/>
          </p:nvSpPr>
          <p:spPr bwMode="auto">
            <a:xfrm>
              <a:off x="2096267"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2" name="Shape 2122"/>
            <p:cNvSpPr>
              <a:spLocks/>
            </p:cNvSpPr>
            <p:nvPr/>
          </p:nvSpPr>
          <p:spPr bwMode="auto">
            <a:xfrm>
              <a:off x="2130564"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3" name="Shape 2123"/>
            <p:cNvSpPr>
              <a:spLocks/>
            </p:cNvSpPr>
            <p:nvPr/>
          </p:nvSpPr>
          <p:spPr bwMode="auto">
            <a:xfrm>
              <a:off x="2173453" y="718634"/>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12"/>
                    <a:pt x="1715" y="22466"/>
                  </a:cubicBezTo>
                  <a:cubicBezTo>
                    <a:pt x="1715" y="9576"/>
                    <a:pt x="12395"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4" name="Shape 2124"/>
            <p:cNvSpPr>
              <a:spLocks/>
            </p:cNvSpPr>
            <p:nvPr/>
          </p:nvSpPr>
          <p:spPr bwMode="auto">
            <a:xfrm>
              <a:off x="2238111"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5" name="Shape 2125"/>
            <p:cNvSpPr>
              <a:spLocks/>
            </p:cNvSpPr>
            <p:nvPr/>
          </p:nvSpPr>
          <p:spPr bwMode="auto">
            <a:xfrm>
              <a:off x="2324494"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6" name="Shape 2126"/>
            <p:cNvSpPr>
              <a:spLocks/>
            </p:cNvSpPr>
            <p:nvPr/>
          </p:nvSpPr>
          <p:spPr bwMode="auto">
            <a:xfrm>
              <a:off x="2384133" y="719990"/>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64"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7" name="Shape 2127"/>
            <p:cNvSpPr>
              <a:spLocks/>
            </p:cNvSpPr>
            <p:nvPr/>
          </p:nvSpPr>
          <p:spPr bwMode="auto">
            <a:xfrm>
              <a:off x="2463641"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8" name="Shape 2128"/>
            <p:cNvSpPr>
              <a:spLocks/>
            </p:cNvSpPr>
            <p:nvPr/>
          </p:nvSpPr>
          <p:spPr bwMode="auto">
            <a:xfrm>
              <a:off x="2544381" y="719379"/>
              <a:ext cx="33681" cy="84062"/>
            </a:xfrm>
            <a:custGeom>
              <a:avLst/>
              <a:gdLst>
                <a:gd name="T0" fmla="*/ 0 w 33681"/>
                <a:gd name="T1" fmla="*/ 0 h 84062"/>
                <a:gd name="T2" fmla="*/ 33681 w 33681"/>
                <a:gd name="T3" fmla="*/ 84062 h 84062"/>
              </a:gdLst>
              <a:ahLst/>
              <a:cxnLst>
                <a:cxn ang="0">
                  <a:pos x="22708" y="0"/>
                </a:cxn>
                <a:cxn ang="0">
                  <a:pos x="33681" y="1454"/>
                </a:cxn>
                <a:cxn ang="0">
                  <a:pos x="33681" y="12055"/>
                </a:cxn>
                <a:cxn ang="0">
                  <a:pos x="23190" y="8471"/>
                </a:cxn>
                <a:cxn ang="0">
                  <a:pos x="10668" y="9563"/>
                </a:cxn>
                <a:cxn ang="0">
                  <a:pos x="10668" y="74854"/>
                </a:cxn>
                <a:cxn ang="0">
                  <a:pos x="21476" y="75464"/>
                </a:cxn>
                <a:cxn ang="0">
                  <a:pos x="33681" y="73573"/>
                </a:cxn>
                <a:cxn ang="0">
                  <a:pos x="33681" y="82021"/>
                </a:cxn>
                <a:cxn ang="0">
                  <a:pos x="19380" y="84062"/>
                </a:cxn>
                <a:cxn ang="0">
                  <a:pos x="0" y="83071"/>
                </a:cxn>
                <a:cxn ang="0">
                  <a:pos x="0" y="1715"/>
                </a:cxn>
                <a:cxn ang="0">
                  <a:pos x="22708" y="0"/>
                </a:cxn>
              </a:cxnLst>
              <a:rect l="T0" t="T1" r="T2" b="T3"/>
              <a:pathLst>
                <a:path w="33681" h="84062">
                  <a:moveTo>
                    <a:pt x="22708" y="0"/>
                  </a:moveTo>
                  <a:lnTo>
                    <a:pt x="33681" y="1454"/>
                  </a:lnTo>
                  <a:lnTo>
                    <a:pt x="33681" y="12055"/>
                  </a:lnTo>
                  <a:lnTo>
                    <a:pt x="23190" y="8471"/>
                  </a:lnTo>
                  <a:cubicBezTo>
                    <a:pt x="17666" y="8471"/>
                    <a:pt x="13500" y="8954"/>
                    <a:pt x="10668" y="9563"/>
                  </a:cubicBezTo>
                  <a:lnTo>
                    <a:pt x="10668" y="74854"/>
                  </a:lnTo>
                  <a:cubicBezTo>
                    <a:pt x="13373" y="75349"/>
                    <a:pt x="17297" y="75464"/>
                    <a:pt x="21476" y="75464"/>
                  </a:cubicBezTo>
                  <a:lnTo>
                    <a:pt x="33681" y="73573"/>
                  </a:lnTo>
                  <a:lnTo>
                    <a:pt x="33681" y="82021"/>
                  </a:lnTo>
                  <a:lnTo>
                    <a:pt x="19380"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9" name="Shape 2129"/>
            <p:cNvSpPr>
              <a:spLocks/>
            </p:cNvSpPr>
            <p:nvPr/>
          </p:nvSpPr>
          <p:spPr bwMode="auto">
            <a:xfrm>
              <a:off x="2578062" y="720833"/>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8"/>
                </a:cxn>
                <a:cxn ang="0">
                  <a:pos x="0" y="1060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4"/>
                    <a:pt x="14776" y="15648"/>
                  </a:cubicBezTo>
                  <a:lnTo>
                    <a:pt x="0" y="1060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0" name="Shape 2130"/>
            <p:cNvSpPr>
              <a:spLocks/>
            </p:cNvSpPr>
            <p:nvPr/>
          </p:nvSpPr>
          <p:spPr bwMode="auto">
            <a:xfrm>
              <a:off x="2618123" y="719991"/>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1" name="Shape 2131"/>
            <p:cNvSpPr>
              <a:spLocks/>
            </p:cNvSpPr>
            <p:nvPr/>
          </p:nvSpPr>
          <p:spPr bwMode="auto">
            <a:xfrm>
              <a:off x="2652426" y="719991"/>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2" name="Shape 2132"/>
            <p:cNvSpPr>
              <a:spLocks/>
            </p:cNvSpPr>
            <p:nvPr/>
          </p:nvSpPr>
          <p:spPr bwMode="auto">
            <a:xfrm>
              <a:off x="2696779" y="719995"/>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488"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3" name="Shape 2133"/>
            <p:cNvSpPr>
              <a:spLocks/>
            </p:cNvSpPr>
            <p:nvPr/>
          </p:nvSpPr>
          <p:spPr bwMode="auto">
            <a:xfrm>
              <a:off x="2797645"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4" name="Shape 2134"/>
            <p:cNvSpPr>
              <a:spLocks/>
            </p:cNvSpPr>
            <p:nvPr/>
          </p:nvSpPr>
          <p:spPr bwMode="auto">
            <a:xfrm>
              <a:off x="2858009"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5" name="Shape 2135"/>
            <p:cNvSpPr>
              <a:spLocks/>
            </p:cNvSpPr>
            <p:nvPr/>
          </p:nvSpPr>
          <p:spPr bwMode="auto">
            <a:xfrm>
              <a:off x="2929298" y="719989"/>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6" name="Shape 2136"/>
            <p:cNvSpPr>
              <a:spLocks/>
            </p:cNvSpPr>
            <p:nvPr/>
          </p:nvSpPr>
          <p:spPr bwMode="auto">
            <a:xfrm>
              <a:off x="2984273"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47"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47"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7" name="Shape 2137"/>
            <p:cNvSpPr>
              <a:spLocks/>
            </p:cNvSpPr>
            <p:nvPr/>
          </p:nvSpPr>
          <p:spPr bwMode="auto">
            <a:xfrm>
              <a:off x="3018569"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62"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62"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8" name="Shape 2138"/>
            <p:cNvSpPr>
              <a:spLocks/>
            </p:cNvSpPr>
            <p:nvPr/>
          </p:nvSpPr>
          <p:spPr bwMode="auto">
            <a:xfrm>
              <a:off x="3065629" y="719990"/>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9" name="Shape 2139"/>
            <p:cNvSpPr>
              <a:spLocks/>
            </p:cNvSpPr>
            <p:nvPr/>
          </p:nvSpPr>
          <p:spPr bwMode="auto">
            <a:xfrm>
              <a:off x="1725122" y="218943"/>
              <a:ext cx="44552" cy="82715"/>
            </a:xfrm>
            <a:custGeom>
              <a:avLst/>
              <a:gdLst>
                <a:gd name="T0" fmla="*/ 0 w 44552"/>
                <a:gd name="T1" fmla="*/ 0 h 82715"/>
                <a:gd name="T2" fmla="*/ 44552 w 44552"/>
                <a:gd name="T3" fmla="*/ 82715 h 82715"/>
              </a:gdLst>
              <a:ahLst/>
              <a:cxnLst>
                <a:cxn ang="0">
                  <a:pos x="0" y="0"/>
                </a:cxn>
                <a:cxn ang="0">
                  <a:pos x="44552" y="0"/>
                </a:cxn>
                <a:cxn ang="0">
                  <a:pos x="44552" y="8954"/>
                </a:cxn>
                <a:cxn ang="0">
                  <a:pos x="10681" y="8954"/>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4"/>
                  </a:lnTo>
                  <a:lnTo>
                    <a:pt x="10681" y="8954"/>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0" name="Shape 2140"/>
            <p:cNvSpPr>
              <a:spLocks/>
            </p:cNvSpPr>
            <p:nvPr/>
          </p:nvSpPr>
          <p:spPr bwMode="auto">
            <a:xfrm>
              <a:off x="1769053" y="218944"/>
              <a:ext cx="34296" cy="82703"/>
            </a:xfrm>
            <a:custGeom>
              <a:avLst/>
              <a:gdLst>
                <a:gd name="T0" fmla="*/ 0 w 34296"/>
                <a:gd name="T1" fmla="*/ 0 h 82703"/>
                <a:gd name="T2" fmla="*/ 34296 w 34296"/>
                <a:gd name="T3" fmla="*/ 82703 h 82703"/>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3"/>
                </a:cxn>
                <a:cxn ang="0">
                  <a:pos x="0" y="82703"/>
                </a:cxn>
                <a:cxn ang="0">
                  <a:pos x="28105" y="0"/>
                </a:cxn>
              </a:cxnLst>
              <a:rect l="T0" t="T1" r="T2" b="T3"/>
              <a:pathLst>
                <a:path w="34296" h="82703">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1" name="Shape 2141"/>
            <p:cNvSpPr>
              <a:spLocks/>
            </p:cNvSpPr>
            <p:nvPr/>
          </p:nvSpPr>
          <p:spPr bwMode="auto">
            <a:xfrm>
              <a:off x="1803349" y="218944"/>
              <a:ext cx="34906" cy="82703"/>
            </a:xfrm>
            <a:custGeom>
              <a:avLst/>
              <a:gdLst>
                <a:gd name="T0" fmla="*/ 0 w 34906"/>
                <a:gd name="T1" fmla="*/ 0 h 82703"/>
                <a:gd name="T2" fmla="*/ 34906 w 34906"/>
                <a:gd name="T3" fmla="*/ 82703 h 82703"/>
              </a:gdLst>
              <a:ahLst/>
              <a:cxnLst>
                <a:cxn ang="0">
                  <a:pos x="0" y="0"/>
                </a:cxn>
                <a:cxn ang="0">
                  <a:pos x="6686" y="0"/>
                </a:cxn>
                <a:cxn ang="0">
                  <a:pos x="34906" y="82703"/>
                </a:cxn>
                <a:cxn ang="0">
                  <a:pos x="23501" y="82703"/>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06" h="82703">
                  <a:moveTo>
                    <a:pt x="0" y="0"/>
                  </a:moveTo>
                  <a:lnTo>
                    <a:pt x="6686" y="0"/>
                  </a:lnTo>
                  <a:lnTo>
                    <a:pt x="34906" y="82703"/>
                  </a:lnTo>
                  <a:lnTo>
                    <a:pt x="23501" y="82703"/>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2" name="Shape 2142"/>
            <p:cNvSpPr>
              <a:spLocks/>
            </p:cNvSpPr>
            <p:nvPr/>
          </p:nvSpPr>
          <p:spPr bwMode="auto">
            <a:xfrm>
              <a:off x="1846238" y="217588"/>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3" name="Shape 2143"/>
            <p:cNvSpPr>
              <a:spLocks/>
            </p:cNvSpPr>
            <p:nvPr/>
          </p:nvSpPr>
          <p:spPr bwMode="auto">
            <a:xfrm>
              <a:off x="1910898"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4" name="Shape 2144"/>
            <p:cNvSpPr>
              <a:spLocks/>
            </p:cNvSpPr>
            <p:nvPr/>
          </p:nvSpPr>
          <p:spPr bwMode="auto">
            <a:xfrm>
              <a:off x="1997285"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5" name="Shape 2145"/>
            <p:cNvSpPr>
              <a:spLocks/>
            </p:cNvSpPr>
            <p:nvPr/>
          </p:nvSpPr>
          <p:spPr bwMode="auto">
            <a:xfrm>
              <a:off x="2053470" y="217588"/>
              <a:ext cx="50076" cy="85420"/>
            </a:xfrm>
            <a:custGeom>
              <a:avLst/>
              <a:gdLst>
                <a:gd name="T0" fmla="*/ 0 w 50076"/>
                <a:gd name="T1" fmla="*/ 0 h 85420"/>
                <a:gd name="T2" fmla="*/ 50076 w 50076"/>
                <a:gd name="T3" fmla="*/ 85420 h 85420"/>
              </a:gdLst>
              <a:ahLst/>
              <a:cxnLst>
                <a:cxn ang="0">
                  <a:pos x="28473" y="0"/>
                </a:cxn>
                <a:cxn ang="0">
                  <a:pos x="46761" y="4051"/>
                </a:cxn>
                <a:cxn ang="0">
                  <a:pos x="43815" y="12764"/>
                </a:cxn>
                <a:cxn ang="0">
                  <a:pos x="28105" y="8839"/>
                </a:cxn>
                <a:cxn ang="0">
                  <a:pos x="12522" y="21234"/>
                </a:cxn>
                <a:cxn ang="0">
                  <a:pos x="28969" y="37186"/>
                </a:cxn>
                <a:cxn ang="0">
                  <a:pos x="50076" y="61481"/>
                </a:cxn>
                <a:cxn ang="0">
                  <a:pos x="21108" y="85420"/>
                </a:cxn>
                <a:cxn ang="0">
                  <a:pos x="0" y="80010"/>
                </a:cxn>
                <a:cxn ang="0">
                  <a:pos x="2705" y="71057"/>
                </a:cxn>
                <a:cxn ang="0">
                  <a:pos x="21844" y="76454"/>
                </a:cxn>
                <a:cxn ang="0">
                  <a:pos x="39154" y="62344"/>
                </a:cxn>
                <a:cxn ang="0">
                  <a:pos x="23571" y="45898"/>
                </a:cxn>
                <a:cxn ang="0">
                  <a:pos x="1727" y="22466"/>
                </a:cxn>
                <a:cxn ang="0">
                  <a:pos x="28473" y="0"/>
                </a:cxn>
              </a:cxnLst>
              <a:rect l="T0" t="T1" r="T2" b="T3"/>
              <a:pathLst>
                <a:path w="50076" h="85420">
                  <a:moveTo>
                    <a:pt x="28473" y="0"/>
                  </a:moveTo>
                  <a:cubicBezTo>
                    <a:pt x="36945" y="0"/>
                    <a:pt x="43078" y="1968"/>
                    <a:pt x="46761" y="4051"/>
                  </a:cubicBezTo>
                  <a:lnTo>
                    <a:pt x="43815" y="12764"/>
                  </a:lnTo>
                  <a:cubicBezTo>
                    <a:pt x="41110" y="11290"/>
                    <a:pt x="35598" y="8839"/>
                    <a:pt x="28105" y="8839"/>
                  </a:cubicBezTo>
                  <a:cubicBezTo>
                    <a:pt x="16815" y="8839"/>
                    <a:pt x="12522" y="15596"/>
                    <a:pt x="12522" y="21234"/>
                  </a:cubicBezTo>
                  <a:cubicBezTo>
                    <a:pt x="12522" y="28969"/>
                    <a:pt x="17552" y="32766"/>
                    <a:pt x="28969" y="37186"/>
                  </a:cubicBezTo>
                  <a:cubicBezTo>
                    <a:pt x="42952" y="42583"/>
                    <a:pt x="50076" y="49340"/>
                    <a:pt x="50076" y="61481"/>
                  </a:cubicBezTo>
                  <a:cubicBezTo>
                    <a:pt x="50076" y="74244"/>
                    <a:pt x="40627" y="85420"/>
                    <a:pt x="21108" y="85420"/>
                  </a:cubicBezTo>
                  <a:cubicBezTo>
                    <a:pt x="13132" y="85420"/>
                    <a:pt x="4420" y="82957"/>
                    <a:pt x="0" y="80010"/>
                  </a:cubicBezTo>
                  <a:lnTo>
                    <a:pt x="2705" y="71057"/>
                  </a:lnTo>
                  <a:cubicBezTo>
                    <a:pt x="7493" y="74003"/>
                    <a:pt x="14478" y="76454"/>
                    <a:pt x="21844" y="76454"/>
                  </a:cubicBezTo>
                  <a:cubicBezTo>
                    <a:pt x="32766" y="76454"/>
                    <a:pt x="39154" y="70688"/>
                    <a:pt x="39154" y="62344"/>
                  </a:cubicBezTo>
                  <a:cubicBezTo>
                    <a:pt x="39154" y="54610"/>
                    <a:pt x="34735" y="50190"/>
                    <a:pt x="23571" y="45898"/>
                  </a:cubicBezTo>
                  <a:cubicBezTo>
                    <a:pt x="10071" y="41110"/>
                    <a:pt x="1727" y="34125"/>
                    <a:pt x="1727" y="22466"/>
                  </a:cubicBezTo>
                  <a:cubicBezTo>
                    <a:pt x="1727" y="9576"/>
                    <a:pt x="12395" y="0"/>
                    <a:pt x="2847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6" name="Shape 2146"/>
            <p:cNvSpPr>
              <a:spLocks/>
            </p:cNvSpPr>
            <p:nvPr/>
          </p:nvSpPr>
          <p:spPr bwMode="auto">
            <a:xfrm>
              <a:off x="2118143" y="218324"/>
              <a:ext cx="25464" cy="83325"/>
            </a:xfrm>
            <a:custGeom>
              <a:avLst/>
              <a:gdLst>
                <a:gd name="T0" fmla="*/ 0 w 25464"/>
                <a:gd name="T1" fmla="*/ 0 h 83325"/>
                <a:gd name="T2" fmla="*/ 25464 w 25464"/>
                <a:gd name="T3" fmla="*/ 83325 h 83325"/>
              </a:gdLst>
              <a:ahLst/>
              <a:cxnLst>
                <a:cxn ang="0">
                  <a:pos x="20485" y="0"/>
                </a:cxn>
                <a:cxn ang="0">
                  <a:pos x="25464" y="1477"/>
                </a:cxn>
                <a:cxn ang="0">
                  <a:pos x="25464" y="9807"/>
                </a:cxn>
                <a:cxn ang="0">
                  <a:pos x="20739" y="8471"/>
                </a:cxn>
                <a:cxn ang="0">
                  <a:pos x="10681" y="9335"/>
                </a:cxn>
                <a:cxn ang="0">
                  <a:pos x="10681" y="41478"/>
                </a:cxn>
                <a:cxn ang="0">
                  <a:pos x="19507" y="42342"/>
                </a:cxn>
                <a:cxn ang="0">
                  <a:pos x="25464" y="40557"/>
                </a:cxn>
                <a:cxn ang="0">
                  <a:pos x="25464" y="49947"/>
                </a:cxn>
                <a:cxn ang="0">
                  <a:pos x="19266" y="50927"/>
                </a:cxn>
                <a:cxn ang="0">
                  <a:pos x="10681" y="50190"/>
                </a:cxn>
                <a:cxn ang="0">
                  <a:pos x="10681" y="83325"/>
                </a:cxn>
                <a:cxn ang="0">
                  <a:pos x="0" y="83325"/>
                </a:cxn>
                <a:cxn ang="0">
                  <a:pos x="0" y="1600"/>
                </a:cxn>
                <a:cxn ang="0">
                  <a:pos x="20485" y="0"/>
                </a:cxn>
              </a:cxnLst>
              <a:rect l="T0" t="T1" r="T2" b="T3"/>
              <a:pathLst>
                <a:path w="25464" h="83325">
                  <a:moveTo>
                    <a:pt x="20485" y="0"/>
                  </a:moveTo>
                  <a:lnTo>
                    <a:pt x="25464" y="1477"/>
                  </a:lnTo>
                  <a:lnTo>
                    <a:pt x="25464" y="9807"/>
                  </a:lnTo>
                  <a:lnTo>
                    <a:pt x="20739" y="8471"/>
                  </a:lnTo>
                  <a:cubicBezTo>
                    <a:pt x="16078" y="8471"/>
                    <a:pt x="12522" y="8839"/>
                    <a:pt x="10681" y="9335"/>
                  </a:cubicBezTo>
                  <a:lnTo>
                    <a:pt x="10681" y="41478"/>
                  </a:lnTo>
                  <a:cubicBezTo>
                    <a:pt x="13005" y="42101"/>
                    <a:pt x="15951" y="42342"/>
                    <a:pt x="19507" y="42342"/>
                  </a:cubicBezTo>
                  <a:lnTo>
                    <a:pt x="25464" y="40557"/>
                  </a:lnTo>
                  <a:lnTo>
                    <a:pt x="25464" y="49947"/>
                  </a:lnTo>
                  <a:lnTo>
                    <a:pt x="19266" y="50927"/>
                  </a:lnTo>
                  <a:cubicBezTo>
                    <a:pt x="16078" y="50927"/>
                    <a:pt x="13132" y="50813"/>
                    <a:pt x="10681" y="50190"/>
                  </a:cubicBezTo>
                  <a:lnTo>
                    <a:pt x="10681" y="83325"/>
                  </a:lnTo>
                  <a:lnTo>
                    <a:pt x="0" y="83325"/>
                  </a:lnTo>
                  <a:lnTo>
                    <a:pt x="0" y="1600"/>
                  </a:lnTo>
                  <a:cubicBezTo>
                    <a:pt x="5156" y="737"/>
                    <a:pt x="11900"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7" name="Shape 2147"/>
            <p:cNvSpPr>
              <a:spLocks/>
            </p:cNvSpPr>
            <p:nvPr/>
          </p:nvSpPr>
          <p:spPr bwMode="auto">
            <a:xfrm>
              <a:off x="2143606" y="219800"/>
              <a:ext cx="25464" cy="48470"/>
            </a:xfrm>
            <a:custGeom>
              <a:avLst/>
              <a:gdLst>
                <a:gd name="T0" fmla="*/ 0 w 25464"/>
                <a:gd name="T1" fmla="*/ 0 h 48470"/>
                <a:gd name="T2" fmla="*/ 25464 w 25464"/>
                <a:gd name="T3" fmla="*/ 48470 h 48470"/>
              </a:gdLst>
              <a:ahLst/>
              <a:cxnLst>
                <a:cxn ang="0">
                  <a:pos x="0" y="0"/>
                </a:cxn>
                <a:cxn ang="0">
                  <a:pos x="18224" y="5407"/>
                </a:cxn>
                <a:cxn ang="0">
                  <a:pos x="25464" y="22704"/>
                </a:cxn>
                <a:cxn ang="0">
                  <a:pos x="19088" y="40370"/>
                </a:cxn>
                <a:cxn ang="0">
                  <a:pos x="8236" y="47167"/>
                </a:cxn>
                <a:cxn ang="0">
                  <a:pos x="0" y="48470"/>
                </a:cxn>
                <a:cxn ang="0">
                  <a:pos x="0" y="39080"/>
                </a:cxn>
                <a:cxn ang="0">
                  <a:pos x="9247" y="36309"/>
                </a:cxn>
                <a:cxn ang="0">
                  <a:pos x="14783" y="23199"/>
                </a:cxn>
                <a:cxn ang="0">
                  <a:pos x="9449" y="11001"/>
                </a:cxn>
                <a:cxn ang="0">
                  <a:pos x="0" y="8330"/>
                </a:cxn>
                <a:cxn ang="0">
                  <a:pos x="0" y="0"/>
                </a:cxn>
              </a:cxnLst>
              <a:rect l="T0" t="T1" r="T2" b="T3"/>
              <a:pathLst>
                <a:path w="25464" h="48470">
                  <a:moveTo>
                    <a:pt x="0" y="0"/>
                  </a:moveTo>
                  <a:lnTo>
                    <a:pt x="18224" y="5407"/>
                  </a:lnTo>
                  <a:cubicBezTo>
                    <a:pt x="22758" y="9331"/>
                    <a:pt x="25464" y="15338"/>
                    <a:pt x="25464" y="22704"/>
                  </a:cubicBezTo>
                  <a:cubicBezTo>
                    <a:pt x="25464" y="30184"/>
                    <a:pt x="23254" y="36077"/>
                    <a:pt x="19088" y="40370"/>
                  </a:cubicBezTo>
                  <a:cubicBezTo>
                    <a:pt x="16262" y="43380"/>
                    <a:pt x="12547" y="45650"/>
                    <a:pt x="8236" y="47167"/>
                  </a:cubicBezTo>
                  <a:lnTo>
                    <a:pt x="0" y="48470"/>
                  </a:lnTo>
                  <a:lnTo>
                    <a:pt x="0" y="39080"/>
                  </a:lnTo>
                  <a:lnTo>
                    <a:pt x="9247" y="36309"/>
                  </a:lnTo>
                  <a:cubicBezTo>
                    <a:pt x="12821" y="33318"/>
                    <a:pt x="14783" y="28902"/>
                    <a:pt x="14783" y="23199"/>
                  </a:cubicBezTo>
                  <a:cubicBezTo>
                    <a:pt x="14783" y="17738"/>
                    <a:pt x="12852" y="13687"/>
                    <a:pt x="9449" y="11001"/>
                  </a:cubicBezTo>
                  <a:lnTo>
                    <a:pt x="0" y="833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8" name="Shape 2148"/>
            <p:cNvSpPr>
              <a:spLocks/>
            </p:cNvSpPr>
            <p:nvPr/>
          </p:nvSpPr>
          <p:spPr bwMode="auto">
            <a:xfrm>
              <a:off x="2183430"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9" name="Shape 2149"/>
            <p:cNvSpPr>
              <a:spLocks/>
            </p:cNvSpPr>
            <p:nvPr/>
          </p:nvSpPr>
          <p:spPr bwMode="auto">
            <a:xfrm>
              <a:off x="2238892" y="217598"/>
              <a:ext cx="62827" cy="85408"/>
            </a:xfrm>
            <a:custGeom>
              <a:avLst/>
              <a:gdLst>
                <a:gd name="T0" fmla="*/ 0 w 62827"/>
                <a:gd name="T1" fmla="*/ 0 h 85408"/>
                <a:gd name="T2" fmla="*/ 62827 w 62827"/>
                <a:gd name="T3" fmla="*/ 85408 h 85408"/>
              </a:gdLst>
              <a:ahLst/>
              <a:cxnLst>
                <a:cxn ang="0">
                  <a:pos x="43193" y="0"/>
                </a:cxn>
                <a:cxn ang="0">
                  <a:pos x="62827" y="3670"/>
                </a:cxn>
                <a:cxn ang="0">
                  <a:pos x="60249" y="12395"/>
                </a:cxn>
                <a:cxn ang="0">
                  <a:pos x="43561" y="8954"/>
                </a:cxn>
                <a:cxn ang="0">
                  <a:pos x="11278" y="43066"/>
                </a:cxn>
                <a:cxn ang="0">
                  <a:pos x="43066" y="76327"/>
                </a:cxn>
                <a:cxn ang="0">
                  <a:pos x="60490" y="72885"/>
                </a:cxn>
                <a:cxn ang="0">
                  <a:pos x="62700" y="81356"/>
                </a:cxn>
                <a:cxn ang="0">
                  <a:pos x="40856" y="85408"/>
                </a:cxn>
                <a:cxn ang="0">
                  <a:pos x="0" y="43434"/>
                </a:cxn>
                <a:cxn ang="0">
                  <a:pos x="43193" y="0"/>
                </a:cxn>
              </a:cxnLst>
              <a:rect l="T0" t="T1" r="T2" b="T3"/>
              <a:pathLst>
                <a:path w="62827" h="85408">
                  <a:moveTo>
                    <a:pt x="43193" y="0"/>
                  </a:moveTo>
                  <a:cubicBezTo>
                    <a:pt x="53492" y="0"/>
                    <a:pt x="60008" y="2210"/>
                    <a:pt x="62827" y="3670"/>
                  </a:cubicBezTo>
                  <a:lnTo>
                    <a:pt x="60249" y="12395"/>
                  </a:lnTo>
                  <a:cubicBezTo>
                    <a:pt x="56198" y="10427"/>
                    <a:pt x="50432" y="8954"/>
                    <a:pt x="43561" y="8954"/>
                  </a:cubicBezTo>
                  <a:cubicBezTo>
                    <a:pt x="24168" y="8954"/>
                    <a:pt x="11278" y="21349"/>
                    <a:pt x="11278" y="43066"/>
                  </a:cubicBezTo>
                  <a:cubicBezTo>
                    <a:pt x="11278" y="63322"/>
                    <a:pt x="22936" y="76327"/>
                    <a:pt x="43066" y="76327"/>
                  </a:cubicBezTo>
                  <a:cubicBezTo>
                    <a:pt x="49568" y="76327"/>
                    <a:pt x="56198" y="74968"/>
                    <a:pt x="60490" y="72885"/>
                  </a:cubicBezTo>
                  <a:lnTo>
                    <a:pt x="62700" y="81356"/>
                  </a:lnTo>
                  <a:cubicBezTo>
                    <a:pt x="58776" y="83312"/>
                    <a:pt x="50927" y="85408"/>
                    <a:pt x="40856" y="85408"/>
                  </a:cubicBezTo>
                  <a:cubicBezTo>
                    <a:pt x="17539" y="85408"/>
                    <a:pt x="0" y="70561"/>
                    <a:pt x="0" y="43434"/>
                  </a:cubicBezTo>
                  <a:cubicBezTo>
                    <a:pt x="0" y="17539"/>
                    <a:pt x="17539" y="0"/>
                    <a:pt x="4319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1" name="Shape 53841"/>
            <p:cNvSpPr>
              <a:spLocks/>
            </p:cNvSpPr>
            <p:nvPr/>
          </p:nvSpPr>
          <p:spPr bwMode="auto">
            <a:xfrm>
              <a:off x="2314971" y="218949"/>
              <a:ext cx="10668" cy="82702"/>
            </a:xfrm>
            <a:custGeom>
              <a:avLst/>
              <a:gdLst>
                <a:gd name="T0" fmla="*/ 0 w 10668"/>
                <a:gd name="T1" fmla="*/ 0 h 82702"/>
                <a:gd name="T2" fmla="*/ 10668 w 10668"/>
                <a:gd name="T3" fmla="*/ 82702 h 82702"/>
              </a:gdLst>
              <a:ahLst/>
              <a:cxnLst>
                <a:cxn ang="0">
                  <a:pos x="0" y="0"/>
                </a:cxn>
                <a:cxn ang="0">
                  <a:pos x="10668" y="0"/>
                </a:cxn>
                <a:cxn ang="0">
                  <a:pos x="10668" y="82702"/>
                </a:cxn>
                <a:cxn ang="0">
                  <a:pos x="0" y="82702"/>
                </a:cxn>
                <a:cxn ang="0">
                  <a:pos x="0" y="0"/>
                </a:cxn>
              </a:cxnLst>
              <a:rect l="T0" t="T1" r="T2" b="T3"/>
              <a:pathLst>
                <a:path w="10668" h="82702">
                  <a:moveTo>
                    <a:pt x="0" y="0"/>
                  </a:moveTo>
                  <a:lnTo>
                    <a:pt x="10668" y="0"/>
                  </a:lnTo>
                  <a:lnTo>
                    <a:pt x="10668"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1" name="Shape 2151"/>
            <p:cNvSpPr>
              <a:spLocks/>
            </p:cNvSpPr>
            <p:nvPr/>
          </p:nvSpPr>
          <p:spPr bwMode="auto">
            <a:xfrm>
              <a:off x="2338027"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2" name="Shape 2152"/>
            <p:cNvSpPr>
              <a:spLocks/>
            </p:cNvSpPr>
            <p:nvPr/>
          </p:nvSpPr>
          <p:spPr bwMode="auto">
            <a:xfrm>
              <a:off x="2372330"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3" name="Shape 2153"/>
            <p:cNvSpPr>
              <a:spLocks/>
            </p:cNvSpPr>
            <p:nvPr/>
          </p:nvSpPr>
          <p:spPr bwMode="auto">
            <a:xfrm>
              <a:off x="2419383" y="218943"/>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2" name="Shape 53842"/>
            <p:cNvSpPr>
              <a:spLocks/>
            </p:cNvSpPr>
            <p:nvPr/>
          </p:nvSpPr>
          <p:spPr bwMode="auto">
            <a:xfrm>
              <a:off x="2477303" y="218949"/>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5" name="Shape 2155"/>
            <p:cNvSpPr>
              <a:spLocks/>
            </p:cNvSpPr>
            <p:nvPr/>
          </p:nvSpPr>
          <p:spPr bwMode="auto">
            <a:xfrm>
              <a:off x="2500978" y="218941"/>
              <a:ext cx="60376" cy="82715"/>
            </a:xfrm>
            <a:custGeom>
              <a:avLst/>
              <a:gdLst>
                <a:gd name="T0" fmla="*/ 0 w 60376"/>
                <a:gd name="T1" fmla="*/ 0 h 82715"/>
                <a:gd name="T2" fmla="*/ 60376 w 60376"/>
                <a:gd name="T3" fmla="*/ 82715 h 82715"/>
              </a:gdLst>
              <a:ahLst/>
              <a:cxnLst>
                <a:cxn ang="0">
                  <a:pos x="3924" y="0"/>
                </a:cxn>
                <a:cxn ang="0">
                  <a:pos x="59766" y="0"/>
                </a:cxn>
                <a:cxn ang="0">
                  <a:pos x="59766" y="6503"/>
                </a:cxn>
                <a:cxn ang="0">
                  <a:pos x="14110" y="73381"/>
                </a:cxn>
                <a:cxn ang="0">
                  <a:pos x="14110" y="73749"/>
                </a:cxn>
                <a:cxn ang="0">
                  <a:pos x="60376" y="73749"/>
                </a:cxn>
                <a:cxn ang="0">
                  <a:pos x="60376" y="82715"/>
                </a:cxn>
                <a:cxn ang="0">
                  <a:pos x="0" y="82715"/>
                </a:cxn>
                <a:cxn ang="0">
                  <a:pos x="0" y="76454"/>
                </a:cxn>
                <a:cxn ang="0">
                  <a:pos x="45898" y="9335"/>
                </a:cxn>
                <a:cxn ang="0">
                  <a:pos x="45898" y="8966"/>
                </a:cxn>
                <a:cxn ang="0">
                  <a:pos x="3924" y="8966"/>
                </a:cxn>
                <a:cxn ang="0">
                  <a:pos x="3924" y="0"/>
                </a:cxn>
              </a:cxnLst>
              <a:rect l="T0" t="T1" r="T2" b="T3"/>
              <a:pathLst>
                <a:path w="60376" h="82715">
                  <a:moveTo>
                    <a:pt x="3924" y="0"/>
                  </a:moveTo>
                  <a:lnTo>
                    <a:pt x="59766" y="0"/>
                  </a:lnTo>
                  <a:lnTo>
                    <a:pt x="59766" y="6503"/>
                  </a:lnTo>
                  <a:lnTo>
                    <a:pt x="14110" y="73381"/>
                  </a:lnTo>
                  <a:lnTo>
                    <a:pt x="14110" y="73749"/>
                  </a:lnTo>
                  <a:lnTo>
                    <a:pt x="60376" y="73749"/>
                  </a:lnTo>
                  <a:lnTo>
                    <a:pt x="60376" y="82715"/>
                  </a:lnTo>
                  <a:lnTo>
                    <a:pt x="0" y="82715"/>
                  </a:lnTo>
                  <a:lnTo>
                    <a:pt x="0" y="76454"/>
                  </a:lnTo>
                  <a:lnTo>
                    <a:pt x="45898" y="9335"/>
                  </a:lnTo>
                  <a:lnTo>
                    <a:pt x="45898" y="8966"/>
                  </a:lnTo>
                  <a:lnTo>
                    <a:pt x="3924" y="8966"/>
                  </a:lnTo>
                  <a:lnTo>
                    <a:pt x="3924"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6" name="Shape 2156"/>
            <p:cNvSpPr>
              <a:spLocks/>
            </p:cNvSpPr>
            <p:nvPr/>
          </p:nvSpPr>
          <p:spPr bwMode="auto">
            <a:xfrm>
              <a:off x="2568220"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7" name="Shape 2157"/>
            <p:cNvSpPr>
              <a:spLocks/>
            </p:cNvSpPr>
            <p:nvPr/>
          </p:nvSpPr>
          <p:spPr bwMode="auto">
            <a:xfrm>
              <a:off x="2602522"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8" name="Shape 2158"/>
            <p:cNvSpPr>
              <a:spLocks/>
            </p:cNvSpPr>
            <p:nvPr/>
          </p:nvSpPr>
          <p:spPr bwMode="auto">
            <a:xfrm>
              <a:off x="2649576" y="218333"/>
              <a:ext cx="33681" cy="84061"/>
            </a:xfrm>
            <a:custGeom>
              <a:avLst/>
              <a:gdLst>
                <a:gd name="T0" fmla="*/ 0 w 33681"/>
                <a:gd name="T1" fmla="*/ 0 h 84061"/>
                <a:gd name="T2" fmla="*/ 33681 w 33681"/>
                <a:gd name="T3" fmla="*/ 84061 h 84061"/>
              </a:gdLst>
              <a:ahLst/>
              <a:cxnLst>
                <a:cxn ang="0">
                  <a:pos x="22708" y="0"/>
                </a:cxn>
                <a:cxn ang="0">
                  <a:pos x="33681" y="1454"/>
                </a:cxn>
                <a:cxn ang="0">
                  <a:pos x="33681" y="12045"/>
                </a:cxn>
                <a:cxn ang="0">
                  <a:pos x="23190" y="8458"/>
                </a:cxn>
                <a:cxn ang="0">
                  <a:pos x="10668" y="9563"/>
                </a:cxn>
                <a:cxn ang="0">
                  <a:pos x="10668" y="74854"/>
                </a:cxn>
                <a:cxn ang="0">
                  <a:pos x="21476" y="75463"/>
                </a:cxn>
                <a:cxn ang="0">
                  <a:pos x="33681" y="73573"/>
                </a:cxn>
                <a:cxn ang="0">
                  <a:pos x="33681" y="82021"/>
                </a:cxn>
                <a:cxn ang="0">
                  <a:pos x="19380" y="84061"/>
                </a:cxn>
                <a:cxn ang="0">
                  <a:pos x="0" y="83071"/>
                </a:cxn>
                <a:cxn ang="0">
                  <a:pos x="0" y="1714"/>
                </a:cxn>
                <a:cxn ang="0">
                  <a:pos x="22708" y="0"/>
                </a:cxn>
              </a:cxnLst>
              <a:rect l="T0" t="T1" r="T2" b="T3"/>
              <a:pathLst>
                <a:path w="33681" h="84061">
                  <a:moveTo>
                    <a:pt x="22708" y="0"/>
                  </a:moveTo>
                  <a:lnTo>
                    <a:pt x="33681" y="1454"/>
                  </a:lnTo>
                  <a:lnTo>
                    <a:pt x="33681" y="12045"/>
                  </a:lnTo>
                  <a:lnTo>
                    <a:pt x="23190" y="8458"/>
                  </a:lnTo>
                  <a:cubicBezTo>
                    <a:pt x="17666" y="8458"/>
                    <a:pt x="13500" y="8954"/>
                    <a:pt x="10668" y="9563"/>
                  </a:cubicBezTo>
                  <a:lnTo>
                    <a:pt x="10668" y="74854"/>
                  </a:lnTo>
                  <a:cubicBezTo>
                    <a:pt x="13373" y="75349"/>
                    <a:pt x="17297" y="75463"/>
                    <a:pt x="21476" y="75463"/>
                  </a:cubicBezTo>
                  <a:lnTo>
                    <a:pt x="33681" y="73573"/>
                  </a:lnTo>
                  <a:lnTo>
                    <a:pt x="33681" y="82021"/>
                  </a:lnTo>
                  <a:lnTo>
                    <a:pt x="19380" y="84061"/>
                  </a:lnTo>
                  <a:cubicBezTo>
                    <a:pt x="11773" y="84061"/>
                    <a:pt x="5397" y="83693"/>
                    <a:pt x="0" y="83071"/>
                  </a:cubicBezTo>
                  <a:lnTo>
                    <a:pt x="0" y="1714"/>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9" name="Shape 2159"/>
            <p:cNvSpPr>
              <a:spLocks/>
            </p:cNvSpPr>
            <p:nvPr/>
          </p:nvSpPr>
          <p:spPr bwMode="auto">
            <a:xfrm>
              <a:off x="2683257" y="219787"/>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2"/>
                </a:cxn>
                <a:cxn ang="0">
                  <a:pos x="0" y="1059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0"/>
                    <a:pt x="14776" y="15642"/>
                  </a:cubicBezTo>
                  <a:lnTo>
                    <a:pt x="0" y="1059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0" name="Shape 2160"/>
            <p:cNvSpPr>
              <a:spLocks/>
            </p:cNvSpPr>
            <p:nvPr/>
          </p:nvSpPr>
          <p:spPr bwMode="auto">
            <a:xfrm>
              <a:off x="2723318"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1" name="Shape 2161"/>
            <p:cNvSpPr>
              <a:spLocks/>
            </p:cNvSpPr>
            <p:nvPr/>
          </p:nvSpPr>
          <p:spPr bwMode="auto">
            <a:xfrm>
              <a:off x="2757621"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2" name="Shape 2162"/>
            <p:cNvSpPr>
              <a:spLocks/>
            </p:cNvSpPr>
            <p:nvPr/>
          </p:nvSpPr>
          <p:spPr bwMode="auto">
            <a:xfrm>
              <a:off x="2604510"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3" name="Shape 2163"/>
            <p:cNvSpPr>
              <a:spLocks/>
            </p:cNvSpPr>
            <p:nvPr/>
          </p:nvSpPr>
          <p:spPr bwMode="auto">
            <a:xfrm>
              <a:off x="2648440" y="1650505"/>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4" name="Shape 2164"/>
            <p:cNvSpPr>
              <a:spLocks/>
            </p:cNvSpPr>
            <p:nvPr/>
          </p:nvSpPr>
          <p:spPr bwMode="auto">
            <a:xfrm>
              <a:off x="2682737" y="1650505"/>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5" name="Shape 2165"/>
            <p:cNvSpPr>
              <a:spLocks/>
            </p:cNvSpPr>
            <p:nvPr/>
          </p:nvSpPr>
          <p:spPr bwMode="auto">
            <a:xfrm>
              <a:off x="2725626" y="1649149"/>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12"/>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6" name="Shape 2166"/>
            <p:cNvSpPr>
              <a:spLocks/>
            </p:cNvSpPr>
            <p:nvPr/>
          </p:nvSpPr>
          <p:spPr bwMode="auto">
            <a:xfrm>
              <a:off x="2790285"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7" name="Shape 2167"/>
            <p:cNvSpPr>
              <a:spLocks/>
            </p:cNvSpPr>
            <p:nvPr/>
          </p:nvSpPr>
          <p:spPr bwMode="auto">
            <a:xfrm>
              <a:off x="2876667" y="1649893"/>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8" name="Shape 2168"/>
            <p:cNvSpPr>
              <a:spLocks/>
            </p:cNvSpPr>
            <p:nvPr/>
          </p:nvSpPr>
          <p:spPr bwMode="auto">
            <a:xfrm>
              <a:off x="2902137" y="1650458"/>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63"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9" name="Shape 2169"/>
            <p:cNvSpPr>
              <a:spLocks/>
            </p:cNvSpPr>
            <p:nvPr/>
          </p:nvSpPr>
          <p:spPr bwMode="auto">
            <a:xfrm>
              <a:off x="2942688"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0" name="Shape 2170"/>
            <p:cNvSpPr>
              <a:spLocks/>
            </p:cNvSpPr>
            <p:nvPr/>
          </p:nvSpPr>
          <p:spPr bwMode="auto">
            <a:xfrm>
              <a:off x="3003052"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1" name="Shape 2171"/>
            <p:cNvSpPr>
              <a:spLocks/>
            </p:cNvSpPr>
            <p:nvPr/>
          </p:nvSpPr>
          <p:spPr bwMode="auto">
            <a:xfrm>
              <a:off x="3062812" y="1650504"/>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2" name="Shape 2172"/>
            <p:cNvSpPr>
              <a:spLocks/>
            </p:cNvSpPr>
            <p:nvPr/>
          </p:nvSpPr>
          <p:spPr bwMode="auto">
            <a:xfrm>
              <a:off x="3120729"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3" name="Shape 2173"/>
            <p:cNvSpPr>
              <a:spLocks/>
            </p:cNvSpPr>
            <p:nvPr/>
          </p:nvSpPr>
          <p:spPr bwMode="auto">
            <a:xfrm>
              <a:off x="3174837" y="1650499"/>
              <a:ext cx="63932" cy="82715"/>
            </a:xfrm>
            <a:custGeom>
              <a:avLst/>
              <a:gdLst>
                <a:gd name="T0" fmla="*/ 0 w 63932"/>
                <a:gd name="T1" fmla="*/ 0 h 82715"/>
                <a:gd name="T2" fmla="*/ 63932 w 63932"/>
                <a:gd name="T3" fmla="*/ 82715 h 82715"/>
              </a:gdLst>
              <a:ahLst/>
              <a:cxnLst>
                <a:cxn ang="0">
                  <a:pos x="978" y="0"/>
                </a:cxn>
                <a:cxn ang="0">
                  <a:pos x="13373" y="0"/>
                </a:cxn>
                <a:cxn ang="0">
                  <a:pos x="24295" y="19393"/>
                </a:cxn>
                <a:cxn ang="0">
                  <a:pos x="31903" y="33388"/>
                </a:cxn>
                <a:cxn ang="0">
                  <a:pos x="32271" y="33388"/>
                </a:cxn>
                <a:cxn ang="0">
                  <a:pos x="39764" y="19393"/>
                </a:cxn>
                <a:cxn ang="0">
                  <a:pos x="51041" y="0"/>
                </a:cxn>
                <a:cxn ang="0">
                  <a:pos x="63322" y="0"/>
                </a:cxn>
                <a:cxn ang="0">
                  <a:pos x="38164" y="40259"/>
                </a:cxn>
                <a:cxn ang="0">
                  <a:pos x="63932" y="82715"/>
                </a:cxn>
                <a:cxn ang="0">
                  <a:pos x="51537" y="82715"/>
                </a:cxn>
                <a:cxn ang="0">
                  <a:pos x="40983" y="64427"/>
                </a:cxn>
                <a:cxn ang="0">
                  <a:pos x="31407" y="48108"/>
                </a:cxn>
                <a:cxn ang="0">
                  <a:pos x="31166" y="48108"/>
                </a:cxn>
                <a:cxn ang="0">
                  <a:pos x="22213" y="64554"/>
                </a:cxn>
                <a:cxn ang="0">
                  <a:pos x="12268" y="82715"/>
                </a:cxn>
                <a:cxn ang="0">
                  <a:pos x="0" y="82715"/>
                </a:cxn>
                <a:cxn ang="0">
                  <a:pos x="25273" y="40868"/>
                </a:cxn>
                <a:cxn ang="0">
                  <a:pos x="978" y="0"/>
                </a:cxn>
              </a:cxnLst>
              <a:rect l="T0" t="T1" r="T2" b="T3"/>
              <a:pathLst>
                <a:path w="63932" h="82715">
                  <a:moveTo>
                    <a:pt x="978" y="0"/>
                  </a:moveTo>
                  <a:lnTo>
                    <a:pt x="13373" y="0"/>
                  </a:lnTo>
                  <a:lnTo>
                    <a:pt x="24295" y="19393"/>
                  </a:lnTo>
                  <a:cubicBezTo>
                    <a:pt x="27356" y="24790"/>
                    <a:pt x="29693" y="28969"/>
                    <a:pt x="31903" y="33388"/>
                  </a:cubicBezTo>
                  <a:lnTo>
                    <a:pt x="32271" y="33388"/>
                  </a:lnTo>
                  <a:cubicBezTo>
                    <a:pt x="34595" y="28473"/>
                    <a:pt x="36690" y="24676"/>
                    <a:pt x="39764" y="19393"/>
                  </a:cubicBezTo>
                  <a:lnTo>
                    <a:pt x="51041" y="0"/>
                  </a:lnTo>
                  <a:lnTo>
                    <a:pt x="63322" y="0"/>
                  </a:lnTo>
                  <a:lnTo>
                    <a:pt x="38164" y="40259"/>
                  </a:lnTo>
                  <a:lnTo>
                    <a:pt x="63932" y="82715"/>
                  </a:lnTo>
                  <a:lnTo>
                    <a:pt x="51537" y="82715"/>
                  </a:lnTo>
                  <a:lnTo>
                    <a:pt x="40983" y="64427"/>
                  </a:lnTo>
                  <a:cubicBezTo>
                    <a:pt x="36690" y="57442"/>
                    <a:pt x="33986" y="52896"/>
                    <a:pt x="31407" y="48108"/>
                  </a:cubicBezTo>
                  <a:lnTo>
                    <a:pt x="31166" y="48108"/>
                  </a:lnTo>
                  <a:cubicBezTo>
                    <a:pt x="28829" y="52896"/>
                    <a:pt x="26505" y="57315"/>
                    <a:pt x="22213" y="64554"/>
                  </a:cubicBezTo>
                  <a:lnTo>
                    <a:pt x="12268" y="82715"/>
                  </a:lnTo>
                  <a:lnTo>
                    <a:pt x="0" y="82715"/>
                  </a:lnTo>
                  <a:lnTo>
                    <a:pt x="25273" y="40868"/>
                  </a:lnTo>
                  <a:lnTo>
                    <a:pt x="978"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4" name="Shape 2174"/>
            <p:cNvSpPr>
              <a:spLocks/>
            </p:cNvSpPr>
            <p:nvPr/>
          </p:nvSpPr>
          <p:spPr bwMode="auto">
            <a:xfrm>
              <a:off x="3243797" y="1650505"/>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5" name="Shape 2175"/>
            <p:cNvSpPr>
              <a:spLocks/>
            </p:cNvSpPr>
            <p:nvPr/>
          </p:nvSpPr>
          <p:spPr bwMode="auto">
            <a:xfrm>
              <a:off x="3278100" y="1650505"/>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grpSp>
      <p:sp>
        <p:nvSpPr>
          <p:cNvPr id="97" name="CaixaDeTexto 96"/>
          <p:cNvSpPr txBox="1"/>
          <p:nvPr/>
        </p:nvSpPr>
        <p:spPr>
          <a:xfrm>
            <a:off x="3000364" y="1428736"/>
            <a:ext cx="6143636" cy="4647426"/>
          </a:xfrm>
          <a:prstGeom prst="rect">
            <a:avLst/>
          </a:prstGeom>
          <a:noFill/>
        </p:spPr>
        <p:txBody>
          <a:bodyPr wrap="square" rtlCol="0">
            <a:spAutoFit/>
          </a:bodyPr>
          <a:lstStyle/>
          <a:p>
            <a:pPr>
              <a:tabLst>
                <a:tab pos="177800" algn="l"/>
              </a:tabLst>
            </a:pPr>
            <a:r>
              <a:rPr lang="pt-PT" sz="1600" dirty="0">
                <a:latin typeface="Times New Roman" pitchFamily="18" charset="0"/>
                <a:cs typeface="Times New Roman" pitchFamily="18" charset="0"/>
              </a:rPr>
              <a:t>	</a:t>
            </a:r>
            <a:r>
              <a:rPr lang="pt-PT" sz="1600" b="1" dirty="0">
                <a:latin typeface="Times New Roman" pitchFamily="18" charset="0"/>
                <a:cs typeface="Times New Roman" pitchFamily="18" charset="0"/>
              </a:rPr>
              <a:t>Princípios</a:t>
            </a:r>
            <a:r>
              <a:rPr lang="pt-PT" sz="1600" dirty="0">
                <a:latin typeface="Times New Roman" pitchFamily="18" charset="0"/>
                <a:cs typeface="Times New Roman" pitchFamily="18" charset="0"/>
              </a:rPr>
              <a:t>:</a:t>
            </a:r>
          </a:p>
          <a:p>
            <a:pPr>
              <a:tabLst>
                <a:tab pos="177800" algn="l"/>
              </a:tabLst>
            </a:pPr>
            <a:r>
              <a:rPr lang="pt-PT" sz="1600" dirty="0">
                <a:latin typeface="Times New Roman" pitchFamily="18" charset="0"/>
                <a:cs typeface="Times New Roman" pitchFamily="18" charset="0"/>
              </a:rPr>
              <a:t>	</a:t>
            </a:r>
          </a:p>
          <a:p>
            <a:pPr>
              <a:tabLst>
                <a:tab pos="177800" algn="l"/>
              </a:tabLst>
            </a:pPr>
            <a:r>
              <a:rPr lang="pt-PT" sz="1600" dirty="0">
                <a:latin typeface="Times New Roman" pitchFamily="18" charset="0"/>
                <a:cs typeface="Times New Roman" pitchFamily="18" charset="0"/>
              </a:rPr>
              <a:t>	- </a:t>
            </a:r>
            <a:r>
              <a:rPr lang="pt-PT" sz="1600" i="1" u="sng" dirty="0" err="1">
                <a:latin typeface="Times New Roman" pitchFamily="18" charset="0"/>
                <a:cs typeface="Times New Roman" pitchFamily="18" charset="0"/>
              </a:rPr>
              <a:t>invariância</a:t>
            </a:r>
            <a:r>
              <a:rPr lang="pt-PT" sz="1600" i="1" u="sng" dirty="0">
                <a:latin typeface="Times New Roman" pitchFamily="18" charset="0"/>
                <a:cs typeface="Times New Roman" pitchFamily="18" charset="0"/>
              </a:rPr>
              <a:t> da sequência</a:t>
            </a:r>
            <a:r>
              <a:rPr lang="pt-PT" sz="1600" dirty="0">
                <a:latin typeface="Times New Roman" pitchFamily="18" charset="0"/>
                <a:cs typeface="Times New Roman" pitchFamily="18" charset="0"/>
              </a:rPr>
              <a:t>: os movimentos surgem na mesma sequência, de criança para criança.</a:t>
            </a:r>
          </a:p>
          <a:p>
            <a:pPr>
              <a:tabLst>
                <a:tab pos="177800" algn="l"/>
              </a:tabLst>
            </a:pPr>
            <a:r>
              <a:rPr lang="pt-PT" sz="1600" dirty="0">
                <a:latin typeface="Times New Roman" pitchFamily="18" charset="0"/>
                <a:cs typeface="Times New Roman" pitchFamily="18" charset="0"/>
              </a:rPr>
              <a:t>	</a:t>
            </a:r>
          </a:p>
          <a:p>
            <a:pPr>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cronologia variável</a:t>
            </a:r>
            <a:r>
              <a:rPr lang="pt-PT" sz="1600" dirty="0">
                <a:latin typeface="Times New Roman" pitchFamily="18" charset="0"/>
                <a:cs typeface="Times New Roman" pitchFamily="18" charset="0"/>
              </a:rPr>
              <a:t>: o tempo em que cada comportamento se manifesta é extremamente dependente de </a:t>
            </a:r>
            <a:r>
              <a:rPr lang="pt-PT" sz="1600" dirty="0" err="1">
                <a:latin typeface="Times New Roman" pitchFamily="18" charset="0"/>
                <a:cs typeface="Times New Roman" pitchFamily="18" charset="0"/>
              </a:rPr>
              <a:t>fatores</a:t>
            </a:r>
            <a:r>
              <a:rPr lang="pt-PT" sz="1600" dirty="0">
                <a:latin typeface="Times New Roman" pitchFamily="18" charset="0"/>
                <a:cs typeface="Times New Roman" pitchFamily="18" charset="0"/>
              </a:rPr>
              <a:t> </a:t>
            </a:r>
            <a:r>
              <a:rPr lang="pt-PT" sz="1600" b="1" dirty="0" err="1">
                <a:latin typeface="Times New Roman" pitchFamily="18" charset="0"/>
                <a:cs typeface="Times New Roman" pitchFamily="18" charset="0"/>
              </a:rPr>
              <a:t>biossociais</a:t>
            </a:r>
            <a:r>
              <a:rPr lang="pt-PT" sz="1600" dirty="0">
                <a:latin typeface="Times New Roman" pitchFamily="18" charset="0"/>
                <a:cs typeface="Times New Roman" pitchFamily="18" charset="0"/>
              </a:rPr>
              <a:t> (qualidade de estimulação, condições ambientais, espaço habitacional, entre outros). </a:t>
            </a:r>
          </a:p>
          <a:p>
            <a:pPr>
              <a:tabLst>
                <a:tab pos="177800" algn="l"/>
              </a:tabLst>
            </a:pPr>
            <a:endParaRPr lang="pt-PT" sz="1600" dirty="0">
              <a:latin typeface="Times New Roman" pitchFamily="18" charset="0"/>
              <a:cs typeface="Times New Roman" pitchFamily="18" charset="0"/>
            </a:endParaRPr>
          </a:p>
          <a:p>
            <a:pPr>
              <a:tabLst>
                <a:tab pos="177800" algn="l"/>
              </a:tabLst>
            </a:pPr>
            <a:endParaRPr lang="pt-PT" sz="1600" dirty="0">
              <a:latin typeface="Times New Roman" pitchFamily="18" charset="0"/>
              <a:cs typeface="Times New Roman" pitchFamily="18" charset="0"/>
            </a:endParaRPr>
          </a:p>
          <a:p>
            <a:pPr>
              <a:lnSpc>
                <a:spcPct val="150000"/>
              </a:lnSpc>
              <a:tabLst>
                <a:tab pos="177800" algn="l"/>
              </a:tabLst>
            </a:pPr>
            <a:r>
              <a:rPr lang="pt-PT" sz="1600" dirty="0">
                <a:latin typeface="Times New Roman" pitchFamily="18" charset="0"/>
                <a:cs typeface="Times New Roman" pitchFamily="18" charset="0"/>
              </a:rPr>
              <a:t>	A fase dos movimentos rudimentares termina normalmente pelos 2 anos de idade e compreende duas </a:t>
            </a:r>
            <a:r>
              <a:rPr lang="pt-PT" sz="1600" dirty="0" err="1">
                <a:latin typeface="Times New Roman" pitchFamily="18" charset="0"/>
                <a:cs typeface="Times New Roman" pitchFamily="18" charset="0"/>
              </a:rPr>
              <a:t>subfases</a:t>
            </a:r>
            <a:r>
              <a:rPr lang="pt-PT" sz="1600" dirty="0">
                <a:latin typeface="Times New Roman" pitchFamily="18" charset="0"/>
                <a:cs typeface="Times New Roman" pitchFamily="18" charset="0"/>
              </a:rPr>
              <a:t>:</a:t>
            </a:r>
          </a:p>
          <a:p>
            <a:pPr>
              <a:lnSpc>
                <a:spcPct val="150000"/>
              </a:lnSpc>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inibição reflexa</a:t>
            </a:r>
            <a:r>
              <a:rPr lang="pt-PT" sz="1600" dirty="0">
                <a:latin typeface="Times New Roman" pitchFamily="18" charset="0"/>
                <a:cs typeface="Times New Roman" pitchFamily="18" charset="0"/>
              </a:rPr>
              <a:t> - desaparecimento dos reflexos primitivos;</a:t>
            </a:r>
          </a:p>
          <a:p>
            <a:pPr>
              <a:lnSpc>
                <a:spcPct val="150000"/>
              </a:lnSpc>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pré-controlo</a:t>
            </a:r>
            <a:r>
              <a:rPr lang="pt-PT" sz="1600" dirty="0">
                <a:latin typeface="Times New Roman" pitchFamily="18" charset="0"/>
                <a:cs typeface="Times New Roman" pitchFamily="18" charset="0"/>
              </a:rPr>
              <a:t>  - aumento acentuado do controlo motor e adaptação do comportamento ao contexto.</a:t>
            </a:r>
          </a:p>
        </p:txBody>
      </p:sp>
      <p:sp>
        <p:nvSpPr>
          <p:cNvPr id="96" name="CaixaDeTexto 95"/>
          <p:cNvSpPr txBox="1"/>
          <p:nvPr/>
        </p:nvSpPr>
        <p:spPr>
          <a:xfrm>
            <a:off x="642910" y="785794"/>
            <a:ext cx="507209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FASE RUDIMENTAR - </a:t>
            </a:r>
            <a:r>
              <a:rPr lang="pt-PT" sz="1600" u="sng" dirty="0"/>
              <a:t>ATÉ AO 2.º ANO DE IDADE</a:t>
            </a:r>
            <a:r>
              <a:rPr lang="pt-PT" sz="1600" dirty="0"/>
              <a:t> </a:t>
            </a:r>
          </a:p>
        </p:txBody>
      </p:sp>
      <p:sp>
        <p:nvSpPr>
          <p:cNvPr id="93" name="Rectângulo 92"/>
          <p:cNvSpPr/>
          <p:nvPr/>
        </p:nvSpPr>
        <p:spPr>
          <a:xfrm>
            <a:off x="1670612" y="2604372"/>
            <a:ext cx="936000" cy="396000"/>
          </a:xfrm>
          <a:prstGeom prst="rect">
            <a:avLst/>
          </a:prstGeom>
          <a:solidFill>
            <a:schemeClr val="accent1">
              <a:alpha val="1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285728"/>
            <a:ext cx="3643338" cy="1015663"/>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400" b="1" dirty="0"/>
              <a:t>1.ª INFÂNCIA </a:t>
            </a:r>
          </a:p>
          <a:p>
            <a:pPr algn="just"/>
            <a:r>
              <a:rPr lang="pt-PT" sz="1400" b="1" dirty="0"/>
              <a:t>INICIAL – </a:t>
            </a:r>
            <a:r>
              <a:rPr lang="pt-PT" sz="1400" u="sng" dirty="0"/>
              <a:t>ATÉ 2.º ANO DE IDADE</a:t>
            </a:r>
          </a:p>
          <a:p>
            <a:pPr algn="just"/>
            <a:endParaRPr lang="pt-PT" sz="1600" dirty="0"/>
          </a:p>
          <a:p>
            <a:pPr algn="just"/>
            <a:r>
              <a:rPr lang="pt-PT" sz="1600" dirty="0"/>
              <a:t>MOVIMENTOS RUDIMENTARES</a:t>
            </a:r>
          </a:p>
        </p:txBody>
      </p:sp>
      <p:sp>
        <p:nvSpPr>
          <p:cNvPr id="7" name="Título 1"/>
          <p:cNvSpPr txBox="1">
            <a:spLocks/>
          </p:cNvSpPr>
          <p:nvPr/>
        </p:nvSpPr>
        <p:spPr>
          <a:xfrm>
            <a:off x="-32" y="-71462"/>
            <a:ext cx="1857356" cy="35719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300"/>
              </a:lnSpc>
              <a:spcBef>
                <a:spcPct val="0"/>
              </a:spcBef>
              <a:spcAft>
                <a:spcPts val="0"/>
              </a:spcAft>
              <a:buClrTx/>
              <a:buSzTx/>
              <a:buFontTx/>
              <a:buNone/>
              <a:tabLst>
                <a:tab pos="355600" algn="l"/>
                <a:tab pos="725488" algn="l"/>
              </a:tabLst>
              <a:defRPr/>
            </a:pPr>
            <a:r>
              <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Arial" panose="020B0604020202020204" pitchFamily="34" charset="0"/>
              </a:rPr>
              <a:t>(continuação)</a:t>
            </a:r>
            <a:endPar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mj-cs"/>
            </a:endParaRPr>
          </a:p>
        </p:txBody>
      </p:sp>
      <p:pic>
        <p:nvPicPr>
          <p:cNvPr id="2050" name="Picture 2"/>
          <p:cNvPicPr>
            <a:picLocks noChangeAspect="1" noChangeArrowheads="1"/>
          </p:cNvPicPr>
          <p:nvPr/>
        </p:nvPicPr>
        <p:blipFill>
          <a:blip r:embed="rId2"/>
          <a:srcRect l="55454" t="32226" r="7759" b="25781"/>
          <a:stretch>
            <a:fillRect/>
          </a:stretch>
        </p:blipFill>
        <p:spPr bwMode="auto">
          <a:xfrm>
            <a:off x="5857884" y="71414"/>
            <a:ext cx="3214710" cy="2063172"/>
          </a:xfrm>
          <a:prstGeom prst="rect">
            <a:avLst/>
          </a:prstGeom>
          <a:noFill/>
          <a:ln w="9525">
            <a:noFill/>
            <a:miter lim="800000"/>
            <a:headEnd/>
            <a:tailEnd/>
          </a:ln>
          <a:effectLst/>
        </p:spPr>
      </p:pic>
      <p:sp>
        <p:nvSpPr>
          <p:cNvPr id="11" name="CaixaDeTexto 10"/>
          <p:cNvSpPr txBox="1"/>
          <p:nvPr/>
        </p:nvSpPr>
        <p:spPr>
          <a:xfrm>
            <a:off x="142876" y="1357298"/>
            <a:ext cx="8858280" cy="2246769"/>
          </a:xfrm>
          <a:prstGeom prst="rect">
            <a:avLst/>
          </a:prstGeom>
          <a:noFill/>
        </p:spPr>
        <p:txBody>
          <a:bodyPr wrap="square" rtlCol="0">
            <a:spAutoFit/>
          </a:bodyPr>
          <a:lstStyle/>
          <a:p>
            <a:pPr>
              <a:lnSpc>
                <a:spcPts val="2100"/>
              </a:lnSpc>
              <a:buFontTx/>
              <a:buChar char="-"/>
              <a:tabLst>
                <a:tab pos="173038" algn="l"/>
              </a:tabLst>
            </a:pPr>
            <a:r>
              <a:rPr lang="pt-PT" sz="1500" dirty="0"/>
              <a:t> 	São as primeiras formas de movimentos voluntários;</a:t>
            </a:r>
          </a:p>
          <a:p>
            <a:pPr>
              <a:lnSpc>
                <a:spcPts val="2100"/>
              </a:lnSpc>
              <a:buFontTx/>
              <a:buChar char="-"/>
              <a:tabLst>
                <a:tab pos="173038" algn="l"/>
              </a:tabLst>
            </a:pPr>
            <a:r>
              <a:rPr lang="pt-PT" sz="1500" dirty="0"/>
              <a:t> 	fase de grande exploração do ambiente; </a:t>
            </a:r>
          </a:p>
          <a:p>
            <a:pPr>
              <a:lnSpc>
                <a:spcPts val="2100"/>
              </a:lnSpc>
              <a:tabLst>
                <a:tab pos="173038" algn="l"/>
              </a:tabLst>
            </a:pPr>
            <a:r>
              <a:rPr lang="pt-PT" sz="1500" dirty="0"/>
              <a:t>	Os movimentos rudimentares </a:t>
            </a:r>
            <a:r>
              <a:rPr lang="pt-PT" sz="1500" b="1" dirty="0"/>
              <a:t>são determinados de forma </a:t>
            </a:r>
          </a:p>
          <a:p>
            <a:pPr>
              <a:lnSpc>
                <a:spcPts val="2100"/>
              </a:lnSpc>
              <a:tabLst>
                <a:tab pos="173038" algn="l"/>
              </a:tabLst>
            </a:pPr>
            <a:r>
              <a:rPr lang="pt-PT" sz="1500" b="1" dirty="0" err="1"/>
              <a:t>maturacional</a:t>
            </a:r>
            <a:r>
              <a:rPr lang="pt-PT" sz="1500" b="1" dirty="0"/>
              <a:t> e caracterizam-se por uma sequência de aparecimento previsível</a:t>
            </a:r>
            <a:r>
              <a:rPr lang="pt-PT" sz="1500" dirty="0"/>
              <a:t>. Esta sequência é resistente a alterações em condições normais. Esta fase se inicia do nascimento, até aos 2 anos de idade. Envolve </a:t>
            </a:r>
            <a:r>
              <a:rPr lang="pt-PT" sz="1500" i="1" u="sng" dirty="0"/>
              <a:t>movimentos estabilizadores</a:t>
            </a:r>
            <a:r>
              <a:rPr lang="pt-PT" sz="1500" dirty="0"/>
              <a:t>, como obter o controle da cabeça, pescoço e músculos do tronco; </a:t>
            </a:r>
            <a:r>
              <a:rPr lang="pt-PT" sz="1500" i="1" u="sng" dirty="0"/>
              <a:t>tarefas manipulativas</a:t>
            </a:r>
            <a:r>
              <a:rPr lang="pt-PT" sz="1500" dirty="0"/>
              <a:t> de alcançar, agarrar e soltar, e os </a:t>
            </a:r>
            <a:r>
              <a:rPr lang="pt-PT" sz="1500" i="1" u="sng" dirty="0"/>
              <a:t>movimentos locomotores </a:t>
            </a:r>
            <a:r>
              <a:rPr lang="pt-PT" sz="1500" dirty="0"/>
              <a:t>de arrastar-se, engatinhar e caminhar.</a:t>
            </a:r>
          </a:p>
          <a:p>
            <a:pPr>
              <a:lnSpc>
                <a:spcPts val="2100"/>
              </a:lnSpc>
              <a:tabLst>
                <a:tab pos="173038" algn="l"/>
              </a:tabLst>
            </a:pPr>
            <a:r>
              <a:rPr lang="pt-PT" sz="1500" dirty="0"/>
              <a:t>(Lima </a:t>
            </a:r>
            <a:r>
              <a:rPr lang="pt-PT" sz="1500" dirty="0" err="1"/>
              <a:t>et</a:t>
            </a:r>
            <a:r>
              <a:rPr lang="pt-PT" sz="1500" dirty="0"/>
              <a:t> al., 2017)</a:t>
            </a:r>
            <a:endParaRPr lang="pt-PT" sz="1500" b="1" dirty="0"/>
          </a:p>
        </p:txBody>
      </p:sp>
      <p:sp>
        <p:nvSpPr>
          <p:cNvPr id="9" name="CaixaDeTexto 8"/>
          <p:cNvSpPr txBox="1"/>
          <p:nvPr/>
        </p:nvSpPr>
        <p:spPr>
          <a:xfrm>
            <a:off x="7286644" y="4572008"/>
            <a:ext cx="1428760" cy="276999"/>
          </a:xfrm>
          <a:prstGeom prst="rect">
            <a:avLst/>
          </a:prstGeom>
          <a:noFill/>
        </p:spPr>
        <p:txBody>
          <a:bodyPr wrap="square" rtlCol="0">
            <a:spAutoFit/>
          </a:bodyPr>
          <a:lstStyle/>
          <a:p>
            <a:r>
              <a:rPr lang="pt-PT" sz="1200" dirty="0"/>
              <a:t>(Leite, s. d.)</a:t>
            </a:r>
          </a:p>
        </p:txBody>
      </p:sp>
      <p:sp>
        <p:nvSpPr>
          <p:cNvPr id="10" name="CaixaDeTexto 9"/>
          <p:cNvSpPr txBox="1"/>
          <p:nvPr/>
        </p:nvSpPr>
        <p:spPr>
          <a:xfrm>
            <a:off x="285720" y="3571876"/>
            <a:ext cx="3071834" cy="584775"/>
          </a:xfrm>
          <a:prstGeom prst="rect">
            <a:avLst/>
          </a:prstGeom>
          <a:noFill/>
        </p:spPr>
        <p:txBody>
          <a:bodyPr wrap="square" rtlCol="0">
            <a:spAutoFit/>
          </a:bodyPr>
          <a:lstStyle/>
          <a:p>
            <a:r>
              <a:rPr lang="pt-PT" sz="1600" b="1" dirty="0"/>
              <a:t>CATEGORIAS DE MOVIMENTOS</a:t>
            </a:r>
            <a:r>
              <a:rPr lang="pt-PT" sz="1600" dirty="0"/>
              <a:t>:</a:t>
            </a:r>
          </a:p>
          <a:p>
            <a:r>
              <a:rPr lang="pt-PT" sz="1600" b="1" u="sng" dirty="0"/>
              <a:t>Movimentos Estabilizadores</a:t>
            </a:r>
            <a:endParaRPr lang="pt-PT" sz="1600" dirty="0"/>
          </a:p>
        </p:txBody>
      </p:sp>
      <p:pic>
        <p:nvPicPr>
          <p:cNvPr id="13" name="Picture 4"/>
          <p:cNvPicPr>
            <a:picLocks noChangeAspect="1" noChangeArrowheads="1"/>
          </p:cNvPicPr>
          <p:nvPr/>
        </p:nvPicPr>
        <p:blipFill>
          <a:blip r:embed="rId3"/>
          <a:srcRect l="14861" t="42187" r="54941" b="16797"/>
          <a:stretch>
            <a:fillRect/>
          </a:stretch>
        </p:blipFill>
        <p:spPr bwMode="auto">
          <a:xfrm>
            <a:off x="5214942" y="4157835"/>
            <a:ext cx="3442385" cy="2628751"/>
          </a:xfrm>
          <a:prstGeom prst="rect">
            <a:avLst/>
          </a:prstGeom>
          <a:noFill/>
          <a:ln w="9525">
            <a:noFill/>
            <a:miter lim="800000"/>
            <a:headEnd/>
            <a:tailEnd/>
          </a:ln>
          <a:effectLst/>
        </p:spPr>
      </p:pic>
      <p:pic>
        <p:nvPicPr>
          <p:cNvPr id="14" name="Picture 5"/>
          <p:cNvPicPr>
            <a:picLocks noChangeAspect="1" noChangeArrowheads="1"/>
          </p:cNvPicPr>
          <p:nvPr/>
        </p:nvPicPr>
        <p:blipFill>
          <a:blip r:embed="rId4"/>
          <a:srcRect l="57650" t="25390" r="8858" b="28711"/>
          <a:stretch>
            <a:fillRect/>
          </a:stretch>
        </p:blipFill>
        <p:spPr bwMode="auto">
          <a:xfrm>
            <a:off x="357158" y="4215989"/>
            <a:ext cx="3429024" cy="2642035"/>
          </a:xfrm>
          <a:prstGeom prst="rect">
            <a:avLst/>
          </a:prstGeom>
          <a:noFill/>
          <a:ln w="9525">
            <a:noFill/>
            <a:miter lim="800000"/>
            <a:headEnd/>
            <a:tailEnd/>
          </a:ln>
          <a:effectLst/>
        </p:spPr>
      </p:pic>
      <p:sp>
        <p:nvSpPr>
          <p:cNvPr id="15" name="CaixaDeTexto 14"/>
          <p:cNvSpPr txBox="1"/>
          <p:nvPr/>
        </p:nvSpPr>
        <p:spPr>
          <a:xfrm>
            <a:off x="7715240" y="3714752"/>
            <a:ext cx="1428760" cy="276999"/>
          </a:xfrm>
          <a:prstGeom prst="rect">
            <a:avLst/>
          </a:prstGeom>
          <a:noFill/>
        </p:spPr>
        <p:txBody>
          <a:bodyPr wrap="square" rtlCol="0">
            <a:spAutoFit/>
          </a:bodyPr>
          <a:lstStyle/>
          <a:p>
            <a:r>
              <a:rPr lang="pt-PT" sz="1200" dirty="0"/>
              <a:t>(Leite, s.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42910" y="375802"/>
            <a:ext cx="507209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RUDIMENTARES - </a:t>
            </a:r>
            <a:r>
              <a:rPr lang="pt-PT" sz="1600" u="sng" dirty="0"/>
              <a:t>ATÉ AO 2.º ANO DE IDADE</a:t>
            </a:r>
            <a:r>
              <a:rPr lang="pt-PT" sz="1600" dirty="0"/>
              <a:t> </a:t>
            </a:r>
          </a:p>
        </p:txBody>
      </p:sp>
      <p:sp>
        <p:nvSpPr>
          <p:cNvPr id="7" name="Título 1"/>
          <p:cNvSpPr txBox="1">
            <a:spLocks/>
          </p:cNvSpPr>
          <p:nvPr/>
        </p:nvSpPr>
        <p:spPr>
          <a:xfrm>
            <a:off x="0" y="-142900"/>
            <a:ext cx="1857356" cy="4286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300"/>
              </a:lnSpc>
              <a:spcBef>
                <a:spcPct val="0"/>
              </a:spcBef>
              <a:spcAft>
                <a:spcPts val="0"/>
              </a:spcAft>
              <a:buClrTx/>
              <a:buSzTx/>
              <a:buFontTx/>
              <a:buNone/>
              <a:tabLst>
                <a:tab pos="355600" algn="l"/>
                <a:tab pos="725488" algn="l"/>
              </a:tabLst>
              <a:defRPr/>
            </a:pPr>
            <a:r>
              <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Arial" panose="020B0604020202020204" pitchFamily="34" charset="0"/>
              </a:rPr>
              <a:t>(continuação)</a:t>
            </a:r>
            <a:endPar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mj-cs"/>
            </a:endParaRPr>
          </a:p>
        </p:txBody>
      </p:sp>
      <p:sp>
        <p:nvSpPr>
          <p:cNvPr id="12" name="CaixaDeTexto 11"/>
          <p:cNvSpPr txBox="1"/>
          <p:nvPr/>
        </p:nvSpPr>
        <p:spPr>
          <a:xfrm>
            <a:off x="214282" y="1142984"/>
            <a:ext cx="3571900" cy="923330"/>
          </a:xfrm>
          <a:prstGeom prst="rect">
            <a:avLst/>
          </a:prstGeom>
          <a:noFill/>
        </p:spPr>
        <p:txBody>
          <a:bodyPr wrap="square" rtlCol="0">
            <a:spAutoFit/>
          </a:bodyPr>
          <a:lstStyle/>
          <a:p>
            <a:r>
              <a:rPr lang="pt-PT" b="1" dirty="0"/>
              <a:t>CATEGORIAS DE MOVIMENTOS</a:t>
            </a:r>
            <a:r>
              <a:rPr lang="pt-PT" dirty="0"/>
              <a:t>:</a:t>
            </a:r>
          </a:p>
          <a:p>
            <a:endParaRPr lang="pt-PT" b="1" u="sng" dirty="0"/>
          </a:p>
          <a:p>
            <a:r>
              <a:rPr lang="pt-PT" sz="1600" b="1" u="sng" dirty="0"/>
              <a:t>Movimentos Locomotores</a:t>
            </a:r>
            <a:endParaRPr lang="pt-PT" sz="1600" dirty="0"/>
          </a:p>
        </p:txBody>
      </p:sp>
      <p:pic>
        <p:nvPicPr>
          <p:cNvPr id="9" name="Picture 2"/>
          <p:cNvPicPr>
            <a:picLocks noChangeAspect="1" noChangeArrowheads="1"/>
          </p:cNvPicPr>
          <p:nvPr/>
        </p:nvPicPr>
        <p:blipFill>
          <a:blip r:embed="rId2"/>
          <a:srcRect l="56552" t="42969" r="8309" b="18945"/>
          <a:stretch>
            <a:fillRect/>
          </a:stretch>
        </p:blipFill>
        <p:spPr bwMode="auto">
          <a:xfrm>
            <a:off x="142843" y="2281383"/>
            <a:ext cx="4103105" cy="2500330"/>
          </a:xfrm>
          <a:prstGeom prst="rect">
            <a:avLst/>
          </a:prstGeom>
          <a:noFill/>
          <a:ln w="9525">
            <a:noFill/>
            <a:miter lim="800000"/>
            <a:headEnd/>
            <a:tailEnd/>
          </a:ln>
          <a:effectLst/>
        </p:spPr>
      </p:pic>
      <p:sp>
        <p:nvSpPr>
          <p:cNvPr id="10" name="CaixaDeTexto 9"/>
          <p:cNvSpPr txBox="1"/>
          <p:nvPr/>
        </p:nvSpPr>
        <p:spPr>
          <a:xfrm>
            <a:off x="4857752" y="1714488"/>
            <a:ext cx="3071834" cy="338554"/>
          </a:xfrm>
          <a:prstGeom prst="rect">
            <a:avLst/>
          </a:prstGeom>
          <a:noFill/>
        </p:spPr>
        <p:txBody>
          <a:bodyPr wrap="square" rtlCol="0">
            <a:spAutoFit/>
          </a:bodyPr>
          <a:lstStyle/>
          <a:p>
            <a:r>
              <a:rPr lang="pt-PT" sz="1600" b="1" u="sng" dirty="0"/>
              <a:t>Movimentos Manipulativos</a:t>
            </a:r>
            <a:endParaRPr lang="pt-PT" sz="1600" dirty="0"/>
          </a:p>
        </p:txBody>
      </p:sp>
      <p:pic>
        <p:nvPicPr>
          <p:cNvPr id="13" name="Picture 3"/>
          <p:cNvPicPr>
            <a:picLocks noChangeAspect="1" noChangeArrowheads="1"/>
          </p:cNvPicPr>
          <p:nvPr/>
        </p:nvPicPr>
        <p:blipFill>
          <a:blip r:embed="rId3"/>
          <a:srcRect l="15373" t="31250" r="50586" b="23828"/>
          <a:stretch>
            <a:fillRect/>
          </a:stretch>
        </p:blipFill>
        <p:spPr bwMode="auto">
          <a:xfrm>
            <a:off x="4929190" y="2281383"/>
            <a:ext cx="3857652" cy="2862129"/>
          </a:xfrm>
          <a:prstGeom prst="rect">
            <a:avLst/>
          </a:prstGeom>
          <a:noFill/>
          <a:ln w="9525">
            <a:noFill/>
            <a:miter lim="800000"/>
            <a:headEnd/>
            <a:tailEnd/>
          </a:ln>
          <a:effectLst/>
        </p:spPr>
      </p:pic>
      <p:sp>
        <p:nvSpPr>
          <p:cNvPr id="8" name="CaixaDeTexto 7"/>
          <p:cNvSpPr txBox="1"/>
          <p:nvPr/>
        </p:nvSpPr>
        <p:spPr>
          <a:xfrm>
            <a:off x="7715272" y="5223703"/>
            <a:ext cx="1428760" cy="276999"/>
          </a:xfrm>
          <a:prstGeom prst="rect">
            <a:avLst/>
          </a:prstGeom>
          <a:noFill/>
        </p:spPr>
        <p:txBody>
          <a:bodyPr wrap="square" rtlCol="0">
            <a:spAutoFit/>
          </a:bodyPr>
          <a:lstStyle/>
          <a:p>
            <a:r>
              <a:rPr lang="pt-PT" sz="1200" dirty="0"/>
              <a:t>(Leite, s.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bg2">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Rectângulo 8"/>
          <p:cNvSpPr/>
          <p:nvPr/>
        </p:nvSpPr>
        <p:spPr>
          <a:xfrm>
            <a:off x="7045924" y="6202940"/>
            <a:ext cx="1812356" cy="369332"/>
          </a:xfrm>
          <a:prstGeom prst="rect">
            <a:avLst/>
          </a:prstGeom>
        </p:spPr>
        <p:txBody>
          <a:bodyPr wrap="none">
            <a:spAutoFit/>
          </a:bodyPr>
          <a:lstStyle/>
          <a:p>
            <a:pPr algn="ctr"/>
            <a:r>
              <a:rPr lang="pt-PT" b="1" dirty="0"/>
              <a:t>Ana Cristina </a:t>
            </a:r>
            <a:r>
              <a:rPr lang="pt-PT" b="1" dirty="0" err="1"/>
              <a:t>Arez</a:t>
            </a:r>
            <a:endParaRPr lang="pt-PT" b="1" dirty="0"/>
          </a:p>
        </p:txBody>
      </p:sp>
      <p:sp>
        <p:nvSpPr>
          <p:cNvPr id="10" name="Título 1"/>
          <p:cNvSpPr>
            <a:spLocks noGrp="1"/>
          </p:cNvSpPr>
          <p:nvPr>
            <p:ph type="title"/>
          </p:nvPr>
        </p:nvSpPr>
        <p:spPr>
          <a:xfrm>
            <a:off x="467544" y="2204864"/>
            <a:ext cx="8390736" cy="922114"/>
          </a:xfrm>
        </p:spPr>
        <p:txBody>
          <a:bodyPr>
            <a:noAutofit/>
          </a:bodyPr>
          <a:lstStyle/>
          <a:p>
            <a:pPr algn="l"/>
            <a:r>
              <a:rPr lang="pt-PT" sz="3200" b="1" dirty="0">
                <a:solidFill>
                  <a:schemeClr val="accent5">
                    <a:lumMod val="50000"/>
                  </a:schemeClr>
                </a:solidFill>
                <a:latin typeface="Calibri" panose="020F0502020204030204" pitchFamily="34" charset="0"/>
                <a:cs typeface="Arial" panose="020B0604020202020204" pitchFamily="34" charset="0"/>
              </a:rPr>
              <a:t>Tema 1. 	Aprendizagem e Desenvolvimento 		Humano</a:t>
            </a:r>
            <a:endParaRPr lang="pt-PT" sz="3200" b="1" dirty="0">
              <a:solidFill>
                <a:schemeClr val="accent5">
                  <a:lumMod val="50000"/>
                </a:schemeClr>
              </a:solidFill>
              <a:latin typeface="Calibri" panose="020F0502020204030204" pitchFamily="34" charset="0"/>
            </a:endParaRPr>
          </a:p>
        </p:txBody>
      </p:sp>
      <p:sp>
        <p:nvSpPr>
          <p:cNvPr id="11" name="Marcador de Posição de Conteúdo 2"/>
          <p:cNvSpPr>
            <a:spLocks noGrp="1"/>
          </p:cNvSpPr>
          <p:nvPr>
            <p:ph idx="1"/>
          </p:nvPr>
        </p:nvSpPr>
        <p:spPr>
          <a:xfrm>
            <a:off x="323528" y="3429000"/>
            <a:ext cx="8568952" cy="2156250"/>
          </a:xfrm>
        </p:spPr>
        <p:txBody>
          <a:bodyPr>
            <a:normAutofit/>
          </a:bodyPr>
          <a:lstStyle/>
          <a:p>
            <a:pPr marL="804863" lvl="1" indent="-347663" algn="just">
              <a:spcBef>
                <a:spcPts val="0"/>
              </a:spcBef>
              <a:spcAft>
                <a:spcPts val="600"/>
              </a:spcAft>
              <a:buFont typeface="Wingdings" panose="05000000000000000000" pitchFamily="2" charset="2"/>
              <a:buChar char="ü"/>
            </a:pPr>
            <a:r>
              <a:rPr lang="pt-PT" sz="2200" b="1" dirty="0">
                <a:latin typeface="Calibri" panose="020F0502020204030204" pitchFamily="34" charset="0"/>
                <a:cs typeface="Arial" panose="020B0604020202020204" pitchFamily="34" charset="0"/>
              </a:rPr>
              <a:t>Desenvolvimento, maturação, crescimento e aprendizagem</a:t>
            </a:r>
          </a:p>
          <a:p>
            <a:pPr marL="804863" lvl="1" indent="-347663" algn="just">
              <a:spcBef>
                <a:spcPts val="0"/>
              </a:spcBef>
              <a:spcAft>
                <a:spcPts val="600"/>
              </a:spcAft>
              <a:buFont typeface="Wingdings" panose="05000000000000000000" pitchFamily="2" charset="2"/>
              <a:buChar char="ü"/>
            </a:pPr>
            <a:r>
              <a:rPr lang="pt-PT" sz="2200" b="1" dirty="0">
                <a:latin typeface="Calibri" panose="020F0502020204030204" pitchFamily="34" charset="0"/>
                <a:cs typeface="Arial" panose="020B0604020202020204" pitchFamily="34" charset="0"/>
              </a:rPr>
              <a:t>Dimensões de análise do desenvolvimento humano</a:t>
            </a:r>
          </a:p>
          <a:p>
            <a:pPr marL="804863" lvl="1" indent="-347663" algn="just">
              <a:spcBef>
                <a:spcPts val="0"/>
              </a:spcBef>
              <a:spcAft>
                <a:spcPts val="600"/>
              </a:spcAft>
              <a:buFont typeface="Wingdings" panose="05000000000000000000" pitchFamily="2" charset="2"/>
              <a:buChar char="ü"/>
            </a:pPr>
            <a:r>
              <a:rPr lang="pt-PT" sz="2200" b="1" dirty="0">
                <a:latin typeface="Calibri" panose="020F0502020204030204" pitchFamily="34" charset="0"/>
                <a:cs typeface="Arial" panose="020B0604020202020204" pitchFamily="34" charset="0"/>
              </a:rPr>
              <a:t>Principais fases do desenvolvimento humano</a:t>
            </a:r>
          </a:p>
          <a:p>
            <a:pPr marL="804863" lvl="1" indent="-347663" algn="just">
              <a:spcBef>
                <a:spcPts val="0"/>
              </a:spcBef>
              <a:spcAft>
                <a:spcPts val="600"/>
              </a:spcAft>
              <a:buFont typeface="Wingdings" panose="05000000000000000000" pitchFamily="2" charset="2"/>
              <a:buChar char="ü"/>
            </a:pPr>
            <a:r>
              <a:rPr lang="pt-PT" sz="2200" b="1" dirty="0">
                <a:latin typeface="Calibri" panose="020F0502020204030204" pitchFamily="34" charset="0"/>
                <a:cs typeface="Arial" panose="020B0604020202020204" pitchFamily="34" charset="0"/>
              </a:rPr>
              <a:t>Pirâmide do desenvolvimento motor</a:t>
            </a:r>
          </a:p>
          <a:p>
            <a:pPr marL="804863" lvl="1" indent="-347663" algn="just">
              <a:spcBef>
                <a:spcPts val="0"/>
              </a:spcBef>
              <a:spcAft>
                <a:spcPts val="600"/>
              </a:spcAft>
              <a:buFont typeface="Wingdings" panose="05000000000000000000" pitchFamily="2" charset="2"/>
              <a:buChar char="ü"/>
            </a:pPr>
            <a:r>
              <a:rPr lang="pt-PT" sz="2200" b="1" dirty="0">
                <a:latin typeface="Calibri" panose="020F0502020204030204" pitchFamily="34" charset="0"/>
                <a:cs typeface="Arial" panose="020B0604020202020204" pitchFamily="34" charset="0"/>
              </a:rPr>
              <a:t>Períodos sensíveis e períodos críticos de desenvolvimento </a:t>
            </a:r>
          </a:p>
          <a:p>
            <a:pPr marL="804863" lvl="1" indent="-347663" algn="just">
              <a:spcBef>
                <a:spcPts val="0"/>
              </a:spcBef>
              <a:spcAft>
                <a:spcPts val="600"/>
              </a:spcAft>
              <a:buFont typeface="Wingdings" panose="05000000000000000000" pitchFamily="2" charset="2"/>
              <a:buChar char="ü"/>
            </a:pPr>
            <a:endParaRPr lang="pt-PT" sz="2200" b="1" dirty="0">
              <a:latin typeface="Calibri" panose="020F0502020204030204" pitchFamily="34" charset="0"/>
              <a:cs typeface="Arial" panose="020B0604020202020204" pitchFamily="34" charset="0"/>
            </a:endParaRPr>
          </a:p>
          <a:p>
            <a:pPr marL="0" indent="0" algn="just">
              <a:spcBef>
                <a:spcPts val="0"/>
              </a:spcBef>
              <a:spcAft>
                <a:spcPts val="600"/>
              </a:spcAft>
              <a:buNone/>
            </a:pPr>
            <a:endParaRPr lang="pt-PT" sz="2200" b="1" dirty="0">
              <a:latin typeface="Calibri" panose="020F050202020403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2DBCB0E9-4B32-4245-8DB6-57706155432D}"/>
              </a:ext>
            </a:extLst>
          </p:cNvPr>
          <p:cNvSpPr txBox="1"/>
          <p:nvPr/>
        </p:nvSpPr>
        <p:spPr>
          <a:xfrm>
            <a:off x="15172" y="255159"/>
            <a:ext cx="6961406" cy="461665"/>
          </a:xfrm>
          <a:prstGeom prst="rect">
            <a:avLst/>
          </a:prstGeom>
          <a:noFill/>
        </p:spPr>
        <p:txBody>
          <a:bodyPr wrap="square" rtlCol="0">
            <a:spAutoFit/>
          </a:bodyPr>
          <a:lstStyle/>
          <a:p>
            <a:r>
              <a:rPr kumimoji="0" lang="pt-PT" sz="2400" b="0" i="0" u="none" strike="noStrike" kern="1200" cap="none" spc="0" normalizeH="0" baseline="0" noProof="0" dirty="0">
                <a:ln>
                  <a:noFill/>
                </a:ln>
                <a:solidFill>
                  <a:srgbClr val="C00000"/>
                </a:solidFill>
                <a:effectLst/>
                <a:uLnTx/>
                <a:uFillTx/>
                <a:latin typeface="Arial Black" pitchFamily="34" charset="0"/>
                <a:ea typeface="+mj-ea"/>
                <a:cs typeface="+mj-cs"/>
              </a:rPr>
              <a:t>Escola Secundária de Silves</a:t>
            </a:r>
            <a:endParaRPr lang="pt-PT" sz="2400" dirty="0">
              <a:solidFill>
                <a:srgbClr val="C00000"/>
              </a:solidFill>
            </a:endParaRPr>
          </a:p>
        </p:txBody>
      </p:sp>
      <p:pic>
        <p:nvPicPr>
          <p:cNvPr id="8" name="Imagem 7">
            <a:extLst>
              <a:ext uri="{FF2B5EF4-FFF2-40B4-BE49-F238E27FC236}">
                <a16:creationId xmlns:a16="http://schemas.microsoft.com/office/drawing/2014/main" id="{8F4D0395-09C5-47D7-9113-C9CCC43AF7F5}"/>
              </a:ext>
            </a:extLst>
          </p:cNvPr>
          <p:cNvPicPr/>
          <p:nvPr/>
        </p:nvPicPr>
        <p:blipFill>
          <a:blip r:embed="rId2" cstate="print">
            <a:grayscl/>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Lst>
          </a:blip>
          <a:srcRect/>
          <a:stretch>
            <a:fillRect/>
          </a:stretch>
        </p:blipFill>
        <p:spPr bwMode="auto">
          <a:xfrm>
            <a:off x="6516216" y="255159"/>
            <a:ext cx="2405234" cy="166167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642942" y="-24"/>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1.4  	A Pirâmide do desenvolvimento  motor</a:t>
            </a:r>
            <a:endParaRPr lang="pt-PT" sz="2400" b="1" dirty="0">
              <a:solidFill>
                <a:schemeClr val="accent5">
                  <a:lumMod val="50000"/>
                </a:schemeClr>
              </a:solidFill>
              <a:latin typeface="Calibri" panose="020F0502020204030204" pitchFamily="34" charset="0"/>
            </a:endParaRPr>
          </a:p>
        </p:txBody>
      </p:sp>
      <p:grpSp>
        <p:nvGrpSpPr>
          <p:cNvPr id="2" name="Group 40541"/>
          <p:cNvGrpSpPr>
            <a:grpSpLocks/>
          </p:cNvGrpSpPr>
          <p:nvPr/>
        </p:nvGrpSpPr>
        <p:grpSpPr bwMode="auto">
          <a:xfrm>
            <a:off x="0" y="1428736"/>
            <a:ext cx="2786050" cy="2214578"/>
            <a:chOff x="0" y="0"/>
            <a:chExt cx="3661584" cy="2065591"/>
          </a:xfrm>
        </p:grpSpPr>
        <p:sp>
          <p:nvSpPr>
            <p:cNvPr id="2089" name="Shape 2089"/>
            <p:cNvSpPr>
              <a:spLocks/>
            </p:cNvSpPr>
            <p:nvPr/>
          </p:nvSpPr>
          <p:spPr bwMode="auto">
            <a:xfrm>
              <a:off x="947127" y="4347"/>
              <a:ext cx="312915" cy="512051"/>
            </a:xfrm>
            <a:custGeom>
              <a:avLst/>
              <a:gdLst>
                <a:gd name="T0" fmla="*/ 0 w 312915"/>
                <a:gd name="T1" fmla="*/ 0 h 512051"/>
                <a:gd name="T2" fmla="*/ 312915 w 312915"/>
                <a:gd name="T3" fmla="*/ 512051 h 512051"/>
              </a:gdLst>
              <a:ahLst/>
              <a:cxnLst>
                <a:cxn ang="0">
                  <a:pos x="312915" y="0"/>
                </a:cxn>
                <a:cxn ang="0">
                  <a:pos x="312915" y="512051"/>
                </a:cxn>
                <a:cxn ang="0">
                  <a:pos x="0" y="486473"/>
                </a:cxn>
                <a:cxn ang="0">
                  <a:pos x="312915" y="0"/>
                </a:cxn>
              </a:cxnLst>
              <a:rect l="T0" t="T1" r="T2" b="T3"/>
              <a:pathLst>
                <a:path w="312915" h="512051">
                  <a:moveTo>
                    <a:pt x="312915" y="0"/>
                  </a:moveTo>
                  <a:lnTo>
                    <a:pt x="312915" y="512051"/>
                  </a:lnTo>
                  <a:lnTo>
                    <a:pt x="0" y="486473"/>
                  </a:lnTo>
                  <a:lnTo>
                    <a:pt x="312915" y="0"/>
                  </a:lnTo>
                  <a:close/>
                </a:path>
              </a:pathLst>
            </a:custGeom>
            <a:solidFill>
              <a:srgbClr val="EE3423"/>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0" name="Shape 2090"/>
            <p:cNvSpPr>
              <a:spLocks/>
            </p:cNvSpPr>
            <p:nvPr/>
          </p:nvSpPr>
          <p:spPr bwMode="auto">
            <a:xfrm>
              <a:off x="631416" y="490825"/>
              <a:ext cx="628625" cy="541973"/>
            </a:xfrm>
            <a:custGeom>
              <a:avLst/>
              <a:gdLst>
                <a:gd name="T0" fmla="*/ 0 w 628625"/>
                <a:gd name="T1" fmla="*/ 0 h 541973"/>
                <a:gd name="T2" fmla="*/ 628625 w 628625"/>
                <a:gd name="T3" fmla="*/ 541973 h 541973"/>
              </a:gdLst>
              <a:ahLst/>
              <a:cxnLst>
                <a:cxn ang="0">
                  <a:pos x="315709" y="0"/>
                </a:cxn>
                <a:cxn ang="0">
                  <a:pos x="628625" y="25578"/>
                </a:cxn>
                <a:cxn ang="0">
                  <a:pos x="628625" y="541973"/>
                </a:cxn>
                <a:cxn ang="0">
                  <a:pos x="0" y="490817"/>
                </a:cxn>
                <a:cxn ang="0">
                  <a:pos x="315709" y="0"/>
                </a:cxn>
              </a:cxnLst>
              <a:rect l="T0" t="T1" r="T2" b="T3"/>
              <a:pathLst>
                <a:path w="628625" h="541973">
                  <a:moveTo>
                    <a:pt x="315709" y="0"/>
                  </a:moveTo>
                  <a:lnTo>
                    <a:pt x="628625" y="25578"/>
                  </a:lnTo>
                  <a:lnTo>
                    <a:pt x="628625" y="541973"/>
                  </a:lnTo>
                  <a:lnTo>
                    <a:pt x="0" y="490817"/>
                  </a:lnTo>
                  <a:lnTo>
                    <a:pt x="315709" y="0"/>
                  </a:lnTo>
                  <a:close/>
                </a:path>
              </a:pathLst>
            </a:custGeom>
            <a:solidFill>
              <a:srgbClr val="CE2D1E"/>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1" name="Shape 2091"/>
            <p:cNvSpPr>
              <a:spLocks/>
            </p:cNvSpPr>
            <p:nvPr/>
          </p:nvSpPr>
          <p:spPr bwMode="auto">
            <a:xfrm>
              <a:off x="315708" y="981646"/>
              <a:ext cx="944334" cy="567550"/>
            </a:xfrm>
            <a:custGeom>
              <a:avLst/>
              <a:gdLst>
                <a:gd name="T0" fmla="*/ 0 w 944334"/>
                <a:gd name="T1" fmla="*/ 0 h 567550"/>
                <a:gd name="T2" fmla="*/ 944334 w 944334"/>
                <a:gd name="T3" fmla="*/ 567550 h 567550"/>
              </a:gdLst>
              <a:ahLst/>
              <a:cxnLst>
                <a:cxn ang="0">
                  <a:pos x="315709" y="0"/>
                </a:cxn>
                <a:cxn ang="0">
                  <a:pos x="944334" y="51143"/>
                </a:cxn>
                <a:cxn ang="0">
                  <a:pos x="944334" y="567550"/>
                </a:cxn>
                <a:cxn ang="0">
                  <a:pos x="0" y="490817"/>
                </a:cxn>
                <a:cxn ang="0">
                  <a:pos x="315709" y="0"/>
                </a:cxn>
              </a:cxnLst>
              <a:rect l="T0" t="T1" r="T2" b="T3"/>
              <a:pathLst>
                <a:path w="944334" h="567550">
                  <a:moveTo>
                    <a:pt x="315709" y="0"/>
                  </a:moveTo>
                  <a:lnTo>
                    <a:pt x="944334" y="51143"/>
                  </a:lnTo>
                  <a:lnTo>
                    <a:pt x="944334" y="567550"/>
                  </a:lnTo>
                  <a:lnTo>
                    <a:pt x="0" y="490817"/>
                  </a:lnTo>
                  <a:lnTo>
                    <a:pt x="315709" y="0"/>
                  </a:lnTo>
                  <a:close/>
                </a:path>
              </a:pathLst>
            </a:custGeom>
            <a:solidFill>
              <a:srgbClr val="B12416"/>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2" name="Shape 2092"/>
            <p:cNvSpPr>
              <a:spLocks/>
            </p:cNvSpPr>
            <p:nvPr/>
          </p:nvSpPr>
          <p:spPr bwMode="auto">
            <a:xfrm>
              <a:off x="0" y="1472466"/>
              <a:ext cx="1260031" cy="593115"/>
            </a:xfrm>
            <a:custGeom>
              <a:avLst/>
              <a:gdLst>
                <a:gd name="T0" fmla="*/ 0 w 1260031"/>
                <a:gd name="T1" fmla="*/ 0 h 593115"/>
                <a:gd name="T2" fmla="*/ 1260031 w 1260031"/>
                <a:gd name="T3" fmla="*/ 593115 h 593115"/>
              </a:gdLst>
              <a:ahLst/>
              <a:cxnLst>
                <a:cxn ang="0">
                  <a:pos x="315709" y="0"/>
                </a:cxn>
                <a:cxn ang="0">
                  <a:pos x="1260031" y="76721"/>
                </a:cxn>
                <a:cxn ang="0">
                  <a:pos x="1260031" y="593115"/>
                </a:cxn>
                <a:cxn ang="0">
                  <a:pos x="0" y="490817"/>
                </a:cxn>
                <a:cxn ang="0">
                  <a:pos x="315709" y="0"/>
                </a:cxn>
              </a:cxnLst>
              <a:rect l="T0" t="T1" r="T2" b="T3"/>
              <a:pathLst>
                <a:path w="1260031" h="593115">
                  <a:moveTo>
                    <a:pt x="315709" y="0"/>
                  </a:moveTo>
                  <a:lnTo>
                    <a:pt x="1260031" y="76721"/>
                  </a:lnTo>
                  <a:lnTo>
                    <a:pt x="1260031" y="593115"/>
                  </a:lnTo>
                  <a:lnTo>
                    <a:pt x="0" y="490817"/>
                  </a:lnTo>
                  <a:lnTo>
                    <a:pt x="315709" y="0"/>
                  </a:lnTo>
                  <a:close/>
                </a:path>
              </a:pathLst>
            </a:custGeom>
            <a:solidFill>
              <a:srgbClr val="941B0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3" name="Shape 2093"/>
            <p:cNvSpPr>
              <a:spLocks/>
            </p:cNvSpPr>
            <p:nvPr/>
          </p:nvSpPr>
          <p:spPr bwMode="auto">
            <a:xfrm>
              <a:off x="1260036" y="4349"/>
              <a:ext cx="312903" cy="512051"/>
            </a:xfrm>
            <a:custGeom>
              <a:avLst/>
              <a:gdLst>
                <a:gd name="T0" fmla="*/ 0 w 312903"/>
                <a:gd name="T1" fmla="*/ 0 h 512051"/>
                <a:gd name="T2" fmla="*/ 312903 w 312903"/>
                <a:gd name="T3" fmla="*/ 512051 h 512051"/>
              </a:gdLst>
              <a:ahLst/>
              <a:cxnLst>
                <a:cxn ang="0">
                  <a:pos x="0" y="0"/>
                </a:cxn>
                <a:cxn ang="0">
                  <a:pos x="312903" y="486473"/>
                </a:cxn>
                <a:cxn ang="0">
                  <a:pos x="0" y="512051"/>
                </a:cxn>
                <a:cxn ang="0">
                  <a:pos x="0" y="0"/>
                </a:cxn>
              </a:cxnLst>
              <a:rect l="T0" t="T1" r="T2" b="T3"/>
              <a:pathLst>
                <a:path w="312903" h="512051">
                  <a:moveTo>
                    <a:pt x="0" y="0"/>
                  </a:moveTo>
                  <a:lnTo>
                    <a:pt x="312903" y="486473"/>
                  </a:lnTo>
                  <a:lnTo>
                    <a:pt x="0" y="512051"/>
                  </a:lnTo>
                  <a:lnTo>
                    <a:pt x="0" y="0"/>
                  </a:lnTo>
                  <a:close/>
                </a:path>
              </a:pathLst>
            </a:custGeom>
            <a:solidFill>
              <a:srgbClr val="F16541"/>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4" name="Shape 2094"/>
            <p:cNvSpPr>
              <a:spLocks/>
            </p:cNvSpPr>
            <p:nvPr/>
          </p:nvSpPr>
          <p:spPr bwMode="auto">
            <a:xfrm>
              <a:off x="1260039" y="0"/>
              <a:ext cx="2401545" cy="490817"/>
            </a:xfrm>
            <a:custGeom>
              <a:avLst/>
              <a:gdLst>
                <a:gd name="T0" fmla="*/ 0 w 2401545"/>
                <a:gd name="T1" fmla="*/ 0 h 490817"/>
                <a:gd name="T2" fmla="*/ 2401545 w 2401545"/>
                <a:gd name="T3" fmla="*/ 490817 h 490817"/>
              </a:gdLst>
              <a:ahLst/>
              <a:cxnLst>
                <a:cxn ang="0">
                  <a:pos x="0" y="0"/>
                </a:cxn>
                <a:cxn ang="0">
                  <a:pos x="2401545" y="0"/>
                </a:cxn>
                <a:cxn ang="0">
                  <a:pos x="2401545" y="490817"/>
                </a:cxn>
                <a:cxn ang="0">
                  <a:pos x="312903" y="490817"/>
                </a:cxn>
                <a:cxn ang="0">
                  <a:pos x="0" y="4343"/>
                </a:cxn>
                <a:cxn ang="0">
                  <a:pos x="0" y="0"/>
                </a:cxn>
              </a:cxnLst>
              <a:rect l="T0" t="T1" r="T2" b="T3"/>
              <a:pathLst>
                <a:path w="2401545" h="490817">
                  <a:moveTo>
                    <a:pt x="0" y="0"/>
                  </a:moveTo>
                  <a:lnTo>
                    <a:pt x="2401545" y="0"/>
                  </a:lnTo>
                  <a:lnTo>
                    <a:pt x="2401545" y="490817"/>
                  </a:lnTo>
                  <a:lnTo>
                    <a:pt x="312903" y="490817"/>
                  </a:lnTo>
                  <a:lnTo>
                    <a:pt x="0" y="4343"/>
                  </a:lnTo>
                  <a:lnTo>
                    <a:pt x="0" y="0"/>
                  </a:lnTo>
                  <a:close/>
                </a:path>
              </a:pathLst>
            </a:custGeom>
            <a:solidFill>
              <a:srgbClr val="F3F3F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5" name="Shape 2095"/>
            <p:cNvSpPr>
              <a:spLocks/>
            </p:cNvSpPr>
            <p:nvPr/>
          </p:nvSpPr>
          <p:spPr bwMode="auto">
            <a:xfrm>
              <a:off x="1260042" y="490821"/>
              <a:ext cx="628612" cy="541972"/>
            </a:xfrm>
            <a:custGeom>
              <a:avLst/>
              <a:gdLst>
                <a:gd name="T0" fmla="*/ 0 w 628612"/>
                <a:gd name="T1" fmla="*/ 0 h 541972"/>
                <a:gd name="T2" fmla="*/ 628612 w 628612"/>
                <a:gd name="T3" fmla="*/ 541972 h 541972"/>
              </a:gdLst>
              <a:ahLst/>
              <a:cxnLst>
                <a:cxn ang="0">
                  <a:pos x="312903" y="0"/>
                </a:cxn>
                <a:cxn ang="0">
                  <a:pos x="628612" y="490817"/>
                </a:cxn>
                <a:cxn ang="0">
                  <a:pos x="0" y="541972"/>
                </a:cxn>
                <a:cxn ang="0">
                  <a:pos x="0" y="25578"/>
                </a:cxn>
                <a:cxn ang="0">
                  <a:pos x="312903" y="0"/>
                </a:cxn>
              </a:cxnLst>
              <a:rect l="T0" t="T1" r="T2" b="T3"/>
              <a:pathLst>
                <a:path w="628612" h="541972">
                  <a:moveTo>
                    <a:pt x="312903" y="0"/>
                  </a:moveTo>
                  <a:lnTo>
                    <a:pt x="628612" y="490817"/>
                  </a:lnTo>
                  <a:lnTo>
                    <a:pt x="0" y="541972"/>
                  </a:lnTo>
                  <a:lnTo>
                    <a:pt x="0" y="25578"/>
                  </a:lnTo>
                  <a:lnTo>
                    <a:pt x="312903" y="0"/>
                  </a:lnTo>
                  <a:close/>
                </a:path>
              </a:pathLst>
            </a:custGeom>
            <a:solidFill>
              <a:srgbClr val="D75A3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6" name="Shape 2096"/>
            <p:cNvSpPr>
              <a:spLocks/>
            </p:cNvSpPr>
            <p:nvPr/>
          </p:nvSpPr>
          <p:spPr bwMode="auto">
            <a:xfrm>
              <a:off x="1572942" y="490821"/>
              <a:ext cx="2088642" cy="490817"/>
            </a:xfrm>
            <a:custGeom>
              <a:avLst/>
              <a:gdLst>
                <a:gd name="T0" fmla="*/ 0 w 2088642"/>
                <a:gd name="T1" fmla="*/ 0 h 490817"/>
                <a:gd name="T2" fmla="*/ 2088642 w 2088642"/>
                <a:gd name="T3" fmla="*/ 490817 h 490817"/>
              </a:gdLst>
              <a:ahLst/>
              <a:cxnLst>
                <a:cxn ang="0">
                  <a:pos x="0" y="0"/>
                </a:cxn>
                <a:cxn ang="0">
                  <a:pos x="2088642" y="0"/>
                </a:cxn>
                <a:cxn ang="0">
                  <a:pos x="2088642" y="490817"/>
                </a:cxn>
                <a:cxn ang="0">
                  <a:pos x="315709" y="490817"/>
                </a:cxn>
                <a:cxn ang="0">
                  <a:pos x="0" y="0"/>
                </a:cxn>
              </a:cxnLst>
              <a:rect l="T0" t="T1" r="T2" b="T3"/>
              <a:pathLst>
                <a:path w="2088642" h="490817">
                  <a:moveTo>
                    <a:pt x="0" y="0"/>
                  </a:moveTo>
                  <a:lnTo>
                    <a:pt x="2088642" y="0"/>
                  </a:lnTo>
                  <a:lnTo>
                    <a:pt x="2088642" y="490817"/>
                  </a:lnTo>
                  <a:lnTo>
                    <a:pt x="315709" y="490817"/>
                  </a:lnTo>
                  <a:lnTo>
                    <a:pt x="0" y="0"/>
                  </a:lnTo>
                  <a:close/>
                </a:path>
              </a:pathLst>
            </a:custGeom>
            <a:solidFill>
              <a:srgbClr val="E1E2E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7" name="Shape 2097"/>
            <p:cNvSpPr>
              <a:spLocks/>
            </p:cNvSpPr>
            <p:nvPr/>
          </p:nvSpPr>
          <p:spPr bwMode="auto">
            <a:xfrm>
              <a:off x="1260029" y="981642"/>
              <a:ext cx="944334" cy="567550"/>
            </a:xfrm>
            <a:custGeom>
              <a:avLst/>
              <a:gdLst>
                <a:gd name="T0" fmla="*/ 0 w 944334"/>
                <a:gd name="T1" fmla="*/ 0 h 567550"/>
                <a:gd name="T2" fmla="*/ 944334 w 944334"/>
                <a:gd name="T3" fmla="*/ 567550 h 567550"/>
              </a:gdLst>
              <a:ahLst/>
              <a:cxnLst>
                <a:cxn ang="0">
                  <a:pos x="628625" y="0"/>
                </a:cxn>
                <a:cxn ang="0">
                  <a:pos x="944334" y="490817"/>
                </a:cxn>
                <a:cxn ang="0">
                  <a:pos x="0" y="567550"/>
                </a:cxn>
                <a:cxn ang="0">
                  <a:pos x="0" y="51156"/>
                </a:cxn>
                <a:cxn ang="0">
                  <a:pos x="628625" y="0"/>
                </a:cxn>
              </a:cxnLst>
              <a:rect l="T0" t="T1" r="T2" b="T3"/>
              <a:pathLst>
                <a:path w="944334" h="567550">
                  <a:moveTo>
                    <a:pt x="628625" y="0"/>
                  </a:moveTo>
                  <a:lnTo>
                    <a:pt x="944334" y="490817"/>
                  </a:lnTo>
                  <a:lnTo>
                    <a:pt x="0" y="567550"/>
                  </a:lnTo>
                  <a:lnTo>
                    <a:pt x="0" y="51156"/>
                  </a:lnTo>
                  <a:lnTo>
                    <a:pt x="628625" y="0"/>
                  </a:lnTo>
                  <a:close/>
                </a:path>
              </a:pathLst>
            </a:custGeom>
            <a:solidFill>
              <a:srgbClr val="BF503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8" name="Shape 2098"/>
            <p:cNvSpPr>
              <a:spLocks/>
            </p:cNvSpPr>
            <p:nvPr/>
          </p:nvSpPr>
          <p:spPr bwMode="auto">
            <a:xfrm>
              <a:off x="1888651" y="981642"/>
              <a:ext cx="1772933" cy="490817"/>
            </a:xfrm>
            <a:custGeom>
              <a:avLst/>
              <a:gdLst>
                <a:gd name="T0" fmla="*/ 0 w 1772933"/>
                <a:gd name="T1" fmla="*/ 0 h 490817"/>
                <a:gd name="T2" fmla="*/ 1772933 w 1772933"/>
                <a:gd name="T3" fmla="*/ 490817 h 490817"/>
              </a:gdLst>
              <a:ahLst/>
              <a:cxnLst>
                <a:cxn ang="0">
                  <a:pos x="0" y="0"/>
                </a:cxn>
                <a:cxn ang="0">
                  <a:pos x="1772933" y="0"/>
                </a:cxn>
                <a:cxn ang="0">
                  <a:pos x="1772933" y="490817"/>
                </a:cxn>
                <a:cxn ang="0">
                  <a:pos x="315709" y="490817"/>
                </a:cxn>
                <a:cxn ang="0">
                  <a:pos x="0" y="0"/>
                </a:cxn>
              </a:cxnLst>
              <a:rect l="T0" t="T1" r="T2" b="T3"/>
              <a:pathLst>
                <a:path w="1772933" h="490817">
                  <a:moveTo>
                    <a:pt x="0" y="0"/>
                  </a:moveTo>
                  <a:lnTo>
                    <a:pt x="1772933" y="0"/>
                  </a:lnTo>
                  <a:lnTo>
                    <a:pt x="1772933" y="490817"/>
                  </a:lnTo>
                  <a:lnTo>
                    <a:pt x="315709" y="490817"/>
                  </a:lnTo>
                  <a:lnTo>
                    <a:pt x="0" y="0"/>
                  </a:lnTo>
                  <a:close/>
                </a:path>
              </a:pathLst>
            </a:custGeom>
            <a:solidFill>
              <a:srgbClr val="D1D2D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9" name="Shape 2099"/>
            <p:cNvSpPr>
              <a:spLocks/>
            </p:cNvSpPr>
            <p:nvPr/>
          </p:nvSpPr>
          <p:spPr bwMode="auto">
            <a:xfrm>
              <a:off x="1260038" y="1472463"/>
              <a:ext cx="1260031" cy="593128"/>
            </a:xfrm>
            <a:custGeom>
              <a:avLst/>
              <a:gdLst>
                <a:gd name="T0" fmla="*/ 0 w 1260031"/>
                <a:gd name="T1" fmla="*/ 0 h 593128"/>
                <a:gd name="T2" fmla="*/ 1260031 w 1260031"/>
                <a:gd name="T3" fmla="*/ 593128 h 593128"/>
              </a:gdLst>
              <a:ahLst/>
              <a:cxnLst>
                <a:cxn ang="0">
                  <a:pos x="944321" y="0"/>
                </a:cxn>
                <a:cxn ang="0">
                  <a:pos x="1260031" y="490817"/>
                </a:cxn>
                <a:cxn ang="0">
                  <a:pos x="0" y="593128"/>
                </a:cxn>
                <a:cxn ang="0">
                  <a:pos x="0" y="76733"/>
                </a:cxn>
                <a:cxn ang="0">
                  <a:pos x="944321" y="0"/>
                </a:cxn>
              </a:cxnLst>
              <a:rect l="T0" t="T1" r="T2" b="T3"/>
              <a:pathLst>
                <a:path w="1260031" h="593128">
                  <a:moveTo>
                    <a:pt x="944321" y="0"/>
                  </a:moveTo>
                  <a:lnTo>
                    <a:pt x="1260031" y="490817"/>
                  </a:lnTo>
                  <a:lnTo>
                    <a:pt x="0" y="593128"/>
                  </a:lnTo>
                  <a:lnTo>
                    <a:pt x="0" y="76733"/>
                  </a:lnTo>
                  <a:lnTo>
                    <a:pt x="944321" y="0"/>
                  </a:lnTo>
                  <a:close/>
                </a:path>
              </a:pathLst>
            </a:custGeom>
            <a:solidFill>
              <a:srgbClr val="A7442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0" name="Shape 2100"/>
            <p:cNvSpPr>
              <a:spLocks/>
            </p:cNvSpPr>
            <p:nvPr/>
          </p:nvSpPr>
          <p:spPr bwMode="auto">
            <a:xfrm>
              <a:off x="2204361" y="1472463"/>
              <a:ext cx="1457224" cy="490817"/>
            </a:xfrm>
            <a:custGeom>
              <a:avLst/>
              <a:gdLst>
                <a:gd name="T0" fmla="*/ 0 w 1457224"/>
                <a:gd name="T1" fmla="*/ 0 h 490817"/>
                <a:gd name="T2" fmla="*/ 1457224 w 1457224"/>
                <a:gd name="T3" fmla="*/ 490817 h 490817"/>
              </a:gdLst>
              <a:ahLst/>
              <a:cxnLst>
                <a:cxn ang="0">
                  <a:pos x="0" y="0"/>
                </a:cxn>
                <a:cxn ang="0">
                  <a:pos x="1457224" y="0"/>
                </a:cxn>
                <a:cxn ang="0">
                  <a:pos x="1457224" y="490817"/>
                </a:cxn>
                <a:cxn ang="0">
                  <a:pos x="315709" y="490817"/>
                </a:cxn>
                <a:cxn ang="0">
                  <a:pos x="0" y="0"/>
                </a:cxn>
              </a:cxnLst>
              <a:rect l="T0" t="T1" r="T2" b="T3"/>
              <a:pathLst>
                <a:path w="1457224" h="490817">
                  <a:moveTo>
                    <a:pt x="0" y="0"/>
                  </a:moveTo>
                  <a:lnTo>
                    <a:pt x="1457224" y="0"/>
                  </a:lnTo>
                  <a:lnTo>
                    <a:pt x="1457224" y="490817"/>
                  </a:lnTo>
                  <a:lnTo>
                    <a:pt x="315709" y="490817"/>
                  </a:lnTo>
                  <a:lnTo>
                    <a:pt x="0" y="0"/>
                  </a:lnTo>
                  <a:close/>
                </a:path>
              </a:pathLst>
            </a:custGeom>
            <a:solidFill>
              <a:srgbClr val="C0C2C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1" name="Shape 2101"/>
            <p:cNvSpPr>
              <a:spLocks/>
            </p:cNvSpPr>
            <p:nvPr/>
          </p:nvSpPr>
          <p:spPr bwMode="auto">
            <a:xfrm>
              <a:off x="2297748" y="1200585"/>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2" name="Shape 2102"/>
            <p:cNvSpPr>
              <a:spLocks/>
            </p:cNvSpPr>
            <p:nvPr/>
          </p:nvSpPr>
          <p:spPr bwMode="auto">
            <a:xfrm>
              <a:off x="2341677" y="1200586"/>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3" name="Shape 2103"/>
            <p:cNvSpPr>
              <a:spLocks/>
            </p:cNvSpPr>
            <p:nvPr/>
          </p:nvSpPr>
          <p:spPr bwMode="auto">
            <a:xfrm>
              <a:off x="2375974" y="1200586"/>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4" name="Shape 2104"/>
            <p:cNvSpPr>
              <a:spLocks/>
            </p:cNvSpPr>
            <p:nvPr/>
          </p:nvSpPr>
          <p:spPr bwMode="auto">
            <a:xfrm>
              <a:off x="2418862" y="1199230"/>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5" name="Shape 2105"/>
            <p:cNvSpPr>
              <a:spLocks/>
            </p:cNvSpPr>
            <p:nvPr/>
          </p:nvSpPr>
          <p:spPr bwMode="auto">
            <a:xfrm>
              <a:off x="2483522"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6" name="Shape 2106"/>
            <p:cNvSpPr>
              <a:spLocks/>
            </p:cNvSpPr>
            <p:nvPr/>
          </p:nvSpPr>
          <p:spPr bwMode="auto">
            <a:xfrm>
              <a:off x="2569904" y="1199974"/>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7" name="Shape 2107"/>
            <p:cNvSpPr>
              <a:spLocks/>
            </p:cNvSpPr>
            <p:nvPr/>
          </p:nvSpPr>
          <p:spPr bwMode="auto">
            <a:xfrm>
              <a:off x="2595373" y="1200539"/>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50"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8" name="Shape 2108"/>
            <p:cNvSpPr>
              <a:spLocks/>
            </p:cNvSpPr>
            <p:nvPr/>
          </p:nvSpPr>
          <p:spPr bwMode="auto">
            <a:xfrm>
              <a:off x="2635800" y="1200585"/>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51"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9" name="Shape 2109"/>
            <p:cNvSpPr>
              <a:spLocks/>
            </p:cNvSpPr>
            <p:nvPr/>
          </p:nvSpPr>
          <p:spPr bwMode="auto">
            <a:xfrm>
              <a:off x="2715307" y="1199974"/>
              <a:ext cx="33687" cy="84062"/>
            </a:xfrm>
            <a:custGeom>
              <a:avLst/>
              <a:gdLst>
                <a:gd name="T0" fmla="*/ 0 w 33687"/>
                <a:gd name="T1" fmla="*/ 0 h 84062"/>
                <a:gd name="T2" fmla="*/ 33687 w 33687"/>
                <a:gd name="T3" fmla="*/ 84062 h 84062"/>
              </a:gdLst>
              <a:ahLst/>
              <a:cxnLst>
                <a:cxn ang="0">
                  <a:pos x="22708" y="0"/>
                </a:cxn>
                <a:cxn ang="0">
                  <a:pos x="33687" y="1455"/>
                </a:cxn>
                <a:cxn ang="0">
                  <a:pos x="33687" y="12047"/>
                </a:cxn>
                <a:cxn ang="0">
                  <a:pos x="23190" y="8458"/>
                </a:cxn>
                <a:cxn ang="0">
                  <a:pos x="10681" y="9563"/>
                </a:cxn>
                <a:cxn ang="0">
                  <a:pos x="10681" y="74854"/>
                </a:cxn>
                <a:cxn ang="0">
                  <a:pos x="21476" y="75464"/>
                </a:cxn>
                <a:cxn ang="0">
                  <a:pos x="33687" y="73573"/>
                </a:cxn>
                <a:cxn ang="0">
                  <a:pos x="33687" y="82021"/>
                </a:cxn>
                <a:cxn ang="0">
                  <a:pos x="19393" y="84062"/>
                </a:cxn>
                <a:cxn ang="0">
                  <a:pos x="0" y="83071"/>
                </a:cxn>
                <a:cxn ang="0">
                  <a:pos x="0" y="1715"/>
                </a:cxn>
                <a:cxn ang="0">
                  <a:pos x="22708" y="0"/>
                </a:cxn>
              </a:cxnLst>
              <a:rect l="T0" t="T1" r="T2" b="T3"/>
              <a:pathLst>
                <a:path w="33687" h="84062">
                  <a:moveTo>
                    <a:pt x="22708" y="0"/>
                  </a:moveTo>
                  <a:lnTo>
                    <a:pt x="33687" y="1455"/>
                  </a:lnTo>
                  <a:lnTo>
                    <a:pt x="33687" y="12047"/>
                  </a:lnTo>
                  <a:lnTo>
                    <a:pt x="23190" y="8458"/>
                  </a:lnTo>
                  <a:cubicBezTo>
                    <a:pt x="17666" y="8458"/>
                    <a:pt x="13500" y="8954"/>
                    <a:pt x="10681" y="9563"/>
                  </a:cubicBezTo>
                  <a:lnTo>
                    <a:pt x="10681" y="74854"/>
                  </a:lnTo>
                  <a:cubicBezTo>
                    <a:pt x="13373" y="75349"/>
                    <a:pt x="17297" y="75464"/>
                    <a:pt x="21476" y="75464"/>
                  </a:cubicBezTo>
                  <a:lnTo>
                    <a:pt x="33687" y="73573"/>
                  </a:lnTo>
                  <a:lnTo>
                    <a:pt x="33687" y="82021"/>
                  </a:lnTo>
                  <a:lnTo>
                    <a:pt x="19393"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0" name="Shape 2110"/>
            <p:cNvSpPr>
              <a:spLocks/>
            </p:cNvSpPr>
            <p:nvPr/>
          </p:nvSpPr>
          <p:spPr bwMode="auto">
            <a:xfrm>
              <a:off x="2748995" y="1201428"/>
              <a:ext cx="34181" cy="80566"/>
            </a:xfrm>
            <a:custGeom>
              <a:avLst/>
              <a:gdLst>
                <a:gd name="T0" fmla="*/ 0 w 34181"/>
                <a:gd name="T1" fmla="*/ 0 h 80566"/>
                <a:gd name="T2" fmla="*/ 34181 w 34181"/>
                <a:gd name="T3" fmla="*/ 80566 h 80566"/>
              </a:gdLst>
              <a:ahLst/>
              <a:cxnLst>
                <a:cxn ang="0">
                  <a:pos x="0" y="0"/>
                </a:cxn>
                <a:cxn ang="0">
                  <a:pos x="8805" y="1167"/>
                </a:cxn>
                <a:cxn ang="0">
                  <a:pos x="22523" y="8845"/>
                </a:cxn>
                <a:cxn ang="0">
                  <a:pos x="34181" y="38551"/>
                </a:cxn>
                <a:cxn ang="0">
                  <a:pos x="22269" y="70694"/>
                </a:cxn>
                <a:cxn ang="0">
                  <a:pos x="7111" y="79551"/>
                </a:cxn>
                <a:cxn ang="0">
                  <a:pos x="0" y="80566"/>
                </a:cxn>
                <a:cxn ang="0">
                  <a:pos x="0" y="72118"/>
                </a:cxn>
                <a:cxn ang="0">
                  <a:pos x="2919" y="71666"/>
                </a:cxn>
                <a:cxn ang="0">
                  <a:pos x="23005" y="38919"/>
                </a:cxn>
                <a:cxn ang="0">
                  <a:pos x="14769" y="15641"/>
                </a:cxn>
                <a:cxn ang="0">
                  <a:pos x="0" y="10592"/>
                </a:cxn>
                <a:cxn ang="0">
                  <a:pos x="0" y="0"/>
                </a:cxn>
              </a:cxnLst>
              <a:rect l="T0" t="T1" r="T2" b="T3"/>
              <a:pathLst>
                <a:path w="34181" h="80566">
                  <a:moveTo>
                    <a:pt x="0" y="0"/>
                  </a:moveTo>
                  <a:lnTo>
                    <a:pt x="8805" y="1167"/>
                  </a:lnTo>
                  <a:cubicBezTo>
                    <a:pt x="14360" y="2898"/>
                    <a:pt x="18903" y="5473"/>
                    <a:pt x="22523" y="8845"/>
                  </a:cubicBezTo>
                  <a:cubicBezTo>
                    <a:pt x="29876" y="15602"/>
                    <a:pt x="34181" y="25178"/>
                    <a:pt x="34181" y="38551"/>
                  </a:cubicBezTo>
                  <a:cubicBezTo>
                    <a:pt x="34181" y="52051"/>
                    <a:pt x="30003" y="63087"/>
                    <a:pt x="22269" y="70694"/>
                  </a:cubicBezTo>
                  <a:cubicBezTo>
                    <a:pt x="18402" y="74561"/>
                    <a:pt x="13277" y="77539"/>
                    <a:pt x="7111" y="79551"/>
                  </a:cubicBezTo>
                  <a:lnTo>
                    <a:pt x="0" y="80566"/>
                  </a:lnTo>
                  <a:lnTo>
                    <a:pt x="0" y="72118"/>
                  </a:lnTo>
                  <a:lnTo>
                    <a:pt x="2919" y="71666"/>
                  </a:lnTo>
                  <a:cubicBezTo>
                    <a:pt x="16033" y="67030"/>
                    <a:pt x="23005" y="55664"/>
                    <a:pt x="23005" y="38919"/>
                  </a:cubicBezTo>
                  <a:cubicBezTo>
                    <a:pt x="23069" y="29159"/>
                    <a:pt x="20338" y="21180"/>
                    <a:pt x="14769" y="15641"/>
                  </a:cubicBezTo>
                  <a:lnTo>
                    <a:pt x="0" y="10592"/>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0" name="Shape 53840"/>
            <p:cNvSpPr>
              <a:spLocks/>
            </p:cNvSpPr>
            <p:nvPr/>
          </p:nvSpPr>
          <p:spPr bwMode="auto">
            <a:xfrm>
              <a:off x="2797025" y="1200596"/>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2" name="Shape 2112"/>
            <p:cNvSpPr>
              <a:spLocks/>
            </p:cNvSpPr>
            <p:nvPr/>
          </p:nvSpPr>
          <p:spPr bwMode="auto">
            <a:xfrm>
              <a:off x="2824147" y="1200591"/>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501"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3" name="Shape 2113"/>
            <p:cNvSpPr>
              <a:spLocks/>
            </p:cNvSpPr>
            <p:nvPr/>
          </p:nvSpPr>
          <p:spPr bwMode="auto">
            <a:xfrm>
              <a:off x="2925013"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4" name="Shape 2114"/>
            <p:cNvSpPr>
              <a:spLocks/>
            </p:cNvSpPr>
            <p:nvPr/>
          </p:nvSpPr>
          <p:spPr bwMode="auto">
            <a:xfrm>
              <a:off x="2985378" y="1200579"/>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5" name="Shape 2115"/>
            <p:cNvSpPr>
              <a:spLocks/>
            </p:cNvSpPr>
            <p:nvPr/>
          </p:nvSpPr>
          <p:spPr bwMode="auto">
            <a:xfrm>
              <a:off x="3056667" y="1200583"/>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6" name="Shape 2116"/>
            <p:cNvSpPr>
              <a:spLocks/>
            </p:cNvSpPr>
            <p:nvPr/>
          </p:nvSpPr>
          <p:spPr bwMode="auto">
            <a:xfrm>
              <a:off x="3111641" y="1200586"/>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7" name="Shape 2117"/>
            <p:cNvSpPr>
              <a:spLocks/>
            </p:cNvSpPr>
            <p:nvPr/>
          </p:nvSpPr>
          <p:spPr bwMode="auto">
            <a:xfrm>
              <a:off x="3145944" y="1200586"/>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8" name="Shape 2118"/>
            <p:cNvSpPr>
              <a:spLocks/>
            </p:cNvSpPr>
            <p:nvPr/>
          </p:nvSpPr>
          <p:spPr bwMode="auto">
            <a:xfrm>
              <a:off x="3192992" y="1199974"/>
              <a:ext cx="25464" cy="83325"/>
            </a:xfrm>
            <a:custGeom>
              <a:avLst/>
              <a:gdLst>
                <a:gd name="T0" fmla="*/ 0 w 25464"/>
                <a:gd name="T1" fmla="*/ 0 h 83325"/>
                <a:gd name="T2" fmla="*/ 25464 w 25464"/>
                <a:gd name="T3" fmla="*/ 83325 h 83325"/>
              </a:gdLst>
              <a:ahLst/>
              <a:cxnLst>
                <a:cxn ang="0">
                  <a:pos x="20485" y="0"/>
                </a:cxn>
                <a:cxn ang="0">
                  <a:pos x="25464" y="565"/>
                </a:cxn>
                <a:cxn ang="0">
                  <a:pos x="25464" y="9379"/>
                </a:cxn>
                <a:cxn ang="0">
                  <a:pos x="21234" y="8217"/>
                </a:cxn>
                <a:cxn ang="0">
                  <a:pos x="10681" y="9195"/>
                </a:cxn>
                <a:cxn ang="0">
                  <a:pos x="10681" y="39383"/>
                </a:cxn>
                <a:cxn ang="0">
                  <a:pos x="21603" y="39383"/>
                </a:cxn>
                <a:cxn ang="0">
                  <a:pos x="25464" y="38160"/>
                </a:cxn>
                <a:cxn ang="0">
                  <a:pos x="25464" y="49159"/>
                </a:cxn>
                <a:cxn ang="0">
                  <a:pos x="20739" y="47485"/>
                </a:cxn>
                <a:cxn ang="0">
                  <a:pos x="10681" y="47485"/>
                </a:cxn>
                <a:cxn ang="0">
                  <a:pos x="10681" y="83325"/>
                </a:cxn>
                <a:cxn ang="0">
                  <a:pos x="0" y="83325"/>
                </a:cxn>
                <a:cxn ang="0">
                  <a:pos x="0" y="1715"/>
                </a:cxn>
                <a:cxn ang="0">
                  <a:pos x="20485" y="0"/>
                </a:cxn>
              </a:cxnLst>
              <a:rect l="T0" t="T1" r="T2" b="T3"/>
              <a:pathLst>
                <a:path w="25464" h="83325">
                  <a:moveTo>
                    <a:pt x="20485" y="0"/>
                  </a:moveTo>
                  <a:lnTo>
                    <a:pt x="25464" y="565"/>
                  </a:lnTo>
                  <a:lnTo>
                    <a:pt x="25464" y="9379"/>
                  </a:lnTo>
                  <a:lnTo>
                    <a:pt x="21234" y="8217"/>
                  </a:lnTo>
                  <a:cubicBezTo>
                    <a:pt x="16078" y="8217"/>
                    <a:pt x="12395" y="8712"/>
                    <a:pt x="10681" y="9195"/>
                  </a:cubicBezTo>
                  <a:lnTo>
                    <a:pt x="10681" y="39383"/>
                  </a:lnTo>
                  <a:lnTo>
                    <a:pt x="21603" y="39383"/>
                  </a:lnTo>
                  <a:lnTo>
                    <a:pt x="25464" y="38160"/>
                  </a:lnTo>
                  <a:lnTo>
                    <a:pt x="25464" y="49159"/>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9" name="Shape 2119"/>
            <p:cNvSpPr>
              <a:spLocks/>
            </p:cNvSpPr>
            <p:nvPr/>
          </p:nvSpPr>
          <p:spPr bwMode="auto">
            <a:xfrm>
              <a:off x="3218456" y="1200538"/>
              <a:ext cx="28410" cy="82760"/>
            </a:xfrm>
            <a:custGeom>
              <a:avLst/>
              <a:gdLst>
                <a:gd name="T0" fmla="*/ 0 w 28410"/>
                <a:gd name="T1" fmla="*/ 0 h 82760"/>
                <a:gd name="T2" fmla="*/ 28410 w 28410"/>
                <a:gd name="T3" fmla="*/ 82760 h 82760"/>
              </a:gdLst>
              <a:ahLst/>
              <a:cxnLst>
                <a:cxn ang="0">
                  <a:pos x="0" y="0"/>
                </a:cxn>
                <a:cxn ang="0">
                  <a:pos x="9339" y="1059"/>
                </a:cxn>
                <a:cxn ang="0">
                  <a:pos x="18961" y="6179"/>
                </a:cxn>
                <a:cxn ang="0">
                  <a:pos x="25464" y="21889"/>
                </a:cxn>
                <a:cxn ang="0">
                  <a:pos x="9880" y="42997"/>
                </a:cxn>
                <a:cxn ang="0">
                  <a:pos x="9880" y="43365"/>
                </a:cxn>
                <a:cxn ang="0">
                  <a:pos x="22034" y="60053"/>
                </a:cxn>
                <a:cxn ang="0">
                  <a:pos x="28410" y="82760"/>
                </a:cxn>
                <a:cxn ang="0">
                  <a:pos x="17361" y="82760"/>
                </a:cxn>
                <a:cxn ang="0">
                  <a:pos x="11849" y="62999"/>
                </a:cxn>
                <a:cxn ang="0">
                  <a:pos x="6272" y="50816"/>
                </a:cxn>
                <a:cxn ang="0">
                  <a:pos x="0" y="48594"/>
                </a:cxn>
                <a:cxn ang="0">
                  <a:pos x="0" y="37596"/>
                </a:cxn>
                <a:cxn ang="0">
                  <a:pos x="9738" y="34513"/>
                </a:cxn>
                <a:cxn ang="0">
                  <a:pos x="14783" y="23121"/>
                </a:cxn>
                <a:cxn ang="0">
                  <a:pos x="9511" y="11429"/>
                </a:cxn>
                <a:cxn ang="0">
                  <a:pos x="0" y="8815"/>
                </a:cxn>
                <a:cxn ang="0">
                  <a:pos x="0" y="0"/>
                </a:cxn>
              </a:cxnLst>
              <a:rect l="T0" t="T1" r="T2" b="T3"/>
              <a:pathLst>
                <a:path w="28410" h="82760">
                  <a:moveTo>
                    <a:pt x="0" y="0"/>
                  </a:moveTo>
                  <a:lnTo>
                    <a:pt x="9339" y="1059"/>
                  </a:lnTo>
                  <a:cubicBezTo>
                    <a:pt x="13252" y="2163"/>
                    <a:pt x="16383" y="3849"/>
                    <a:pt x="18961" y="6179"/>
                  </a:cubicBezTo>
                  <a:cubicBezTo>
                    <a:pt x="23126" y="9862"/>
                    <a:pt x="25464" y="15501"/>
                    <a:pt x="25464" y="21889"/>
                  </a:cubicBezTo>
                  <a:cubicBezTo>
                    <a:pt x="25464" y="32811"/>
                    <a:pt x="18593" y="40050"/>
                    <a:pt x="9880" y="42997"/>
                  </a:cubicBezTo>
                  <a:lnTo>
                    <a:pt x="9880" y="43365"/>
                  </a:lnTo>
                  <a:cubicBezTo>
                    <a:pt x="16256" y="45574"/>
                    <a:pt x="20066" y="51467"/>
                    <a:pt x="22034" y="60053"/>
                  </a:cubicBezTo>
                  <a:cubicBezTo>
                    <a:pt x="24727" y="71584"/>
                    <a:pt x="26695" y="79560"/>
                    <a:pt x="28410" y="82760"/>
                  </a:cubicBezTo>
                  <a:lnTo>
                    <a:pt x="17361" y="82760"/>
                  </a:lnTo>
                  <a:cubicBezTo>
                    <a:pt x="16015" y="80296"/>
                    <a:pt x="14173" y="73311"/>
                    <a:pt x="11849" y="62999"/>
                  </a:cubicBezTo>
                  <a:cubicBezTo>
                    <a:pt x="10617" y="57290"/>
                    <a:pt x="8896" y="53363"/>
                    <a:pt x="6272" y="50816"/>
                  </a:cubicBezTo>
                  <a:lnTo>
                    <a:pt x="0" y="48594"/>
                  </a:lnTo>
                  <a:lnTo>
                    <a:pt x="0" y="37596"/>
                  </a:lnTo>
                  <a:lnTo>
                    <a:pt x="9738" y="34513"/>
                  </a:lnTo>
                  <a:cubicBezTo>
                    <a:pt x="12973" y="31770"/>
                    <a:pt x="14783" y="27846"/>
                    <a:pt x="14783" y="23121"/>
                  </a:cubicBezTo>
                  <a:cubicBezTo>
                    <a:pt x="14783" y="17781"/>
                    <a:pt x="12852" y="13945"/>
                    <a:pt x="9511" y="11429"/>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0" name="Shape 2120"/>
            <p:cNvSpPr>
              <a:spLocks/>
            </p:cNvSpPr>
            <p:nvPr/>
          </p:nvSpPr>
          <p:spPr bwMode="auto">
            <a:xfrm>
              <a:off x="2052337"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1" name="Shape 2121"/>
            <p:cNvSpPr>
              <a:spLocks/>
            </p:cNvSpPr>
            <p:nvPr/>
          </p:nvSpPr>
          <p:spPr bwMode="auto">
            <a:xfrm>
              <a:off x="2096267"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2" name="Shape 2122"/>
            <p:cNvSpPr>
              <a:spLocks/>
            </p:cNvSpPr>
            <p:nvPr/>
          </p:nvSpPr>
          <p:spPr bwMode="auto">
            <a:xfrm>
              <a:off x="2130564"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3" name="Shape 2123"/>
            <p:cNvSpPr>
              <a:spLocks/>
            </p:cNvSpPr>
            <p:nvPr/>
          </p:nvSpPr>
          <p:spPr bwMode="auto">
            <a:xfrm>
              <a:off x="2173453" y="718634"/>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12"/>
                    <a:pt x="1715" y="22466"/>
                  </a:cubicBezTo>
                  <a:cubicBezTo>
                    <a:pt x="1715" y="9576"/>
                    <a:pt x="12395"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4" name="Shape 2124"/>
            <p:cNvSpPr>
              <a:spLocks/>
            </p:cNvSpPr>
            <p:nvPr/>
          </p:nvSpPr>
          <p:spPr bwMode="auto">
            <a:xfrm>
              <a:off x="2238111"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5" name="Shape 2125"/>
            <p:cNvSpPr>
              <a:spLocks/>
            </p:cNvSpPr>
            <p:nvPr/>
          </p:nvSpPr>
          <p:spPr bwMode="auto">
            <a:xfrm>
              <a:off x="2324494"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6" name="Shape 2126"/>
            <p:cNvSpPr>
              <a:spLocks/>
            </p:cNvSpPr>
            <p:nvPr/>
          </p:nvSpPr>
          <p:spPr bwMode="auto">
            <a:xfrm>
              <a:off x="2384133" y="719990"/>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64"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7" name="Shape 2127"/>
            <p:cNvSpPr>
              <a:spLocks/>
            </p:cNvSpPr>
            <p:nvPr/>
          </p:nvSpPr>
          <p:spPr bwMode="auto">
            <a:xfrm>
              <a:off x="2463641"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8" name="Shape 2128"/>
            <p:cNvSpPr>
              <a:spLocks/>
            </p:cNvSpPr>
            <p:nvPr/>
          </p:nvSpPr>
          <p:spPr bwMode="auto">
            <a:xfrm>
              <a:off x="2544381" y="719379"/>
              <a:ext cx="33681" cy="84062"/>
            </a:xfrm>
            <a:custGeom>
              <a:avLst/>
              <a:gdLst>
                <a:gd name="T0" fmla="*/ 0 w 33681"/>
                <a:gd name="T1" fmla="*/ 0 h 84062"/>
                <a:gd name="T2" fmla="*/ 33681 w 33681"/>
                <a:gd name="T3" fmla="*/ 84062 h 84062"/>
              </a:gdLst>
              <a:ahLst/>
              <a:cxnLst>
                <a:cxn ang="0">
                  <a:pos x="22708" y="0"/>
                </a:cxn>
                <a:cxn ang="0">
                  <a:pos x="33681" y="1454"/>
                </a:cxn>
                <a:cxn ang="0">
                  <a:pos x="33681" y="12055"/>
                </a:cxn>
                <a:cxn ang="0">
                  <a:pos x="23190" y="8471"/>
                </a:cxn>
                <a:cxn ang="0">
                  <a:pos x="10668" y="9563"/>
                </a:cxn>
                <a:cxn ang="0">
                  <a:pos x="10668" y="74854"/>
                </a:cxn>
                <a:cxn ang="0">
                  <a:pos x="21476" y="75464"/>
                </a:cxn>
                <a:cxn ang="0">
                  <a:pos x="33681" y="73573"/>
                </a:cxn>
                <a:cxn ang="0">
                  <a:pos x="33681" y="82021"/>
                </a:cxn>
                <a:cxn ang="0">
                  <a:pos x="19380" y="84062"/>
                </a:cxn>
                <a:cxn ang="0">
                  <a:pos x="0" y="83071"/>
                </a:cxn>
                <a:cxn ang="0">
                  <a:pos x="0" y="1715"/>
                </a:cxn>
                <a:cxn ang="0">
                  <a:pos x="22708" y="0"/>
                </a:cxn>
              </a:cxnLst>
              <a:rect l="T0" t="T1" r="T2" b="T3"/>
              <a:pathLst>
                <a:path w="33681" h="84062">
                  <a:moveTo>
                    <a:pt x="22708" y="0"/>
                  </a:moveTo>
                  <a:lnTo>
                    <a:pt x="33681" y="1454"/>
                  </a:lnTo>
                  <a:lnTo>
                    <a:pt x="33681" y="12055"/>
                  </a:lnTo>
                  <a:lnTo>
                    <a:pt x="23190" y="8471"/>
                  </a:lnTo>
                  <a:cubicBezTo>
                    <a:pt x="17666" y="8471"/>
                    <a:pt x="13500" y="8954"/>
                    <a:pt x="10668" y="9563"/>
                  </a:cubicBezTo>
                  <a:lnTo>
                    <a:pt x="10668" y="74854"/>
                  </a:lnTo>
                  <a:cubicBezTo>
                    <a:pt x="13373" y="75349"/>
                    <a:pt x="17297" y="75464"/>
                    <a:pt x="21476" y="75464"/>
                  </a:cubicBezTo>
                  <a:lnTo>
                    <a:pt x="33681" y="73573"/>
                  </a:lnTo>
                  <a:lnTo>
                    <a:pt x="33681" y="82021"/>
                  </a:lnTo>
                  <a:lnTo>
                    <a:pt x="19380"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9" name="Shape 2129"/>
            <p:cNvSpPr>
              <a:spLocks/>
            </p:cNvSpPr>
            <p:nvPr/>
          </p:nvSpPr>
          <p:spPr bwMode="auto">
            <a:xfrm>
              <a:off x="2578062" y="720833"/>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8"/>
                </a:cxn>
                <a:cxn ang="0">
                  <a:pos x="0" y="1060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4"/>
                    <a:pt x="14776" y="15648"/>
                  </a:cubicBezTo>
                  <a:lnTo>
                    <a:pt x="0" y="1060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0" name="Shape 2130"/>
            <p:cNvSpPr>
              <a:spLocks/>
            </p:cNvSpPr>
            <p:nvPr/>
          </p:nvSpPr>
          <p:spPr bwMode="auto">
            <a:xfrm>
              <a:off x="2618123" y="719991"/>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1" name="Shape 2131"/>
            <p:cNvSpPr>
              <a:spLocks/>
            </p:cNvSpPr>
            <p:nvPr/>
          </p:nvSpPr>
          <p:spPr bwMode="auto">
            <a:xfrm>
              <a:off x="2652426" y="719991"/>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2" name="Shape 2132"/>
            <p:cNvSpPr>
              <a:spLocks/>
            </p:cNvSpPr>
            <p:nvPr/>
          </p:nvSpPr>
          <p:spPr bwMode="auto">
            <a:xfrm>
              <a:off x="2696779" y="719995"/>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488"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3" name="Shape 2133"/>
            <p:cNvSpPr>
              <a:spLocks/>
            </p:cNvSpPr>
            <p:nvPr/>
          </p:nvSpPr>
          <p:spPr bwMode="auto">
            <a:xfrm>
              <a:off x="2797645"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4" name="Shape 2134"/>
            <p:cNvSpPr>
              <a:spLocks/>
            </p:cNvSpPr>
            <p:nvPr/>
          </p:nvSpPr>
          <p:spPr bwMode="auto">
            <a:xfrm>
              <a:off x="2858009"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5" name="Shape 2135"/>
            <p:cNvSpPr>
              <a:spLocks/>
            </p:cNvSpPr>
            <p:nvPr/>
          </p:nvSpPr>
          <p:spPr bwMode="auto">
            <a:xfrm>
              <a:off x="2929298" y="719989"/>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6" name="Shape 2136"/>
            <p:cNvSpPr>
              <a:spLocks/>
            </p:cNvSpPr>
            <p:nvPr/>
          </p:nvSpPr>
          <p:spPr bwMode="auto">
            <a:xfrm>
              <a:off x="2984273"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47"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47"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7" name="Shape 2137"/>
            <p:cNvSpPr>
              <a:spLocks/>
            </p:cNvSpPr>
            <p:nvPr/>
          </p:nvSpPr>
          <p:spPr bwMode="auto">
            <a:xfrm>
              <a:off x="3018569"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62"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62"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8" name="Shape 2138"/>
            <p:cNvSpPr>
              <a:spLocks/>
            </p:cNvSpPr>
            <p:nvPr/>
          </p:nvSpPr>
          <p:spPr bwMode="auto">
            <a:xfrm>
              <a:off x="3065629" y="719990"/>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9" name="Shape 2139"/>
            <p:cNvSpPr>
              <a:spLocks/>
            </p:cNvSpPr>
            <p:nvPr/>
          </p:nvSpPr>
          <p:spPr bwMode="auto">
            <a:xfrm>
              <a:off x="1725122" y="218943"/>
              <a:ext cx="44552" cy="82715"/>
            </a:xfrm>
            <a:custGeom>
              <a:avLst/>
              <a:gdLst>
                <a:gd name="T0" fmla="*/ 0 w 44552"/>
                <a:gd name="T1" fmla="*/ 0 h 82715"/>
                <a:gd name="T2" fmla="*/ 44552 w 44552"/>
                <a:gd name="T3" fmla="*/ 82715 h 82715"/>
              </a:gdLst>
              <a:ahLst/>
              <a:cxnLst>
                <a:cxn ang="0">
                  <a:pos x="0" y="0"/>
                </a:cxn>
                <a:cxn ang="0">
                  <a:pos x="44552" y="0"/>
                </a:cxn>
                <a:cxn ang="0">
                  <a:pos x="44552" y="8954"/>
                </a:cxn>
                <a:cxn ang="0">
                  <a:pos x="10681" y="8954"/>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4"/>
                  </a:lnTo>
                  <a:lnTo>
                    <a:pt x="10681" y="8954"/>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0" name="Shape 2140"/>
            <p:cNvSpPr>
              <a:spLocks/>
            </p:cNvSpPr>
            <p:nvPr/>
          </p:nvSpPr>
          <p:spPr bwMode="auto">
            <a:xfrm>
              <a:off x="1769053" y="218944"/>
              <a:ext cx="34296" cy="82703"/>
            </a:xfrm>
            <a:custGeom>
              <a:avLst/>
              <a:gdLst>
                <a:gd name="T0" fmla="*/ 0 w 34296"/>
                <a:gd name="T1" fmla="*/ 0 h 82703"/>
                <a:gd name="T2" fmla="*/ 34296 w 34296"/>
                <a:gd name="T3" fmla="*/ 82703 h 82703"/>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3"/>
                </a:cxn>
                <a:cxn ang="0">
                  <a:pos x="0" y="82703"/>
                </a:cxn>
                <a:cxn ang="0">
                  <a:pos x="28105" y="0"/>
                </a:cxn>
              </a:cxnLst>
              <a:rect l="T0" t="T1" r="T2" b="T3"/>
              <a:pathLst>
                <a:path w="34296" h="82703">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1" name="Shape 2141"/>
            <p:cNvSpPr>
              <a:spLocks/>
            </p:cNvSpPr>
            <p:nvPr/>
          </p:nvSpPr>
          <p:spPr bwMode="auto">
            <a:xfrm>
              <a:off x="1803349" y="218944"/>
              <a:ext cx="34906" cy="82703"/>
            </a:xfrm>
            <a:custGeom>
              <a:avLst/>
              <a:gdLst>
                <a:gd name="T0" fmla="*/ 0 w 34906"/>
                <a:gd name="T1" fmla="*/ 0 h 82703"/>
                <a:gd name="T2" fmla="*/ 34906 w 34906"/>
                <a:gd name="T3" fmla="*/ 82703 h 82703"/>
              </a:gdLst>
              <a:ahLst/>
              <a:cxnLst>
                <a:cxn ang="0">
                  <a:pos x="0" y="0"/>
                </a:cxn>
                <a:cxn ang="0">
                  <a:pos x="6686" y="0"/>
                </a:cxn>
                <a:cxn ang="0">
                  <a:pos x="34906" y="82703"/>
                </a:cxn>
                <a:cxn ang="0">
                  <a:pos x="23501" y="82703"/>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06" h="82703">
                  <a:moveTo>
                    <a:pt x="0" y="0"/>
                  </a:moveTo>
                  <a:lnTo>
                    <a:pt x="6686" y="0"/>
                  </a:lnTo>
                  <a:lnTo>
                    <a:pt x="34906" y="82703"/>
                  </a:lnTo>
                  <a:lnTo>
                    <a:pt x="23501" y="82703"/>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2" name="Shape 2142"/>
            <p:cNvSpPr>
              <a:spLocks/>
            </p:cNvSpPr>
            <p:nvPr/>
          </p:nvSpPr>
          <p:spPr bwMode="auto">
            <a:xfrm>
              <a:off x="1846238" y="217588"/>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3" name="Shape 2143"/>
            <p:cNvSpPr>
              <a:spLocks/>
            </p:cNvSpPr>
            <p:nvPr/>
          </p:nvSpPr>
          <p:spPr bwMode="auto">
            <a:xfrm>
              <a:off x="1910898"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4" name="Shape 2144"/>
            <p:cNvSpPr>
              <a:spLocks/>
            </p:cNvSpPr>
            <p:nvPr/>
          </p:nvSpPr>
          <p:spPr bwMode="auto">
            <a:xfrm>
              <a:off x="1997285"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5" name="Shape 2145"/>
            <p:cNvSpPr>
              <a:spLocks/>
            </p:cNvSpPr>
            <p:nvPr/>
          </p:nvSpPr>
          <p:spPr bwMode="auto">
            <a:xfrm>
              <a:off x="2053470" y="217588"/>
              <a:ext cx="50076" cy="85420"/>
            </a:xfrm>
            <a:custGeom>
              <a:avLst/>
              <a:gdLst>
                <a:gd name="T0" fmla="*/ 0 w 50076"/>
                <a:gd name="T1" fmla="*/ 0 h 85420"/>
                <a:gd name="T2" fmla="*/ 50076 w 50076"/>
                <a:gd name="T3" fmla="*/ 85420 h 85420"/>
              </a:gdLst>
              <a:ahLst/>
              <a:cxnLst>
                <a:cxn ang="0">
                  <a:pos x="28473" y="0"/>
                </a:cxn>
                <a:cxn ang="0">
                  <a:pos x="46761" y="4051"/>
                </a:cxn>
                <a:cxn ang="0">
                  <a:pos x="43815" y="12764"/>
                </a:cxn>
                <a:cxn ang="0">
                  <a:pos x="28105" y="8839"/>
                </a:cxn>
                <a:cxn ang="0">
                  <a:pos x="12522" y="21234"/>
                </a:cxn>
                <a:cxn ang="0">
                  <a:pos x="28969" y="37186"/>
                </a:cxn>
                <a:cxn ang="0">
                  <a:pos x="50076" y="61481"/>
                </a:cxn>
                <a:cxn ang="0">
                  <a:pos x="21108" y="85420"/>
                </a:cxn>
                <a:cxn ang="0">
                  <a:pos x="0" y="80010"/>
                </a:cxn>
                <a:cxn ang="0">
                  <a:pos x="2705" y="71057"/>
                </a:cxn>
                <a:cxn ang="0">
                  <a:pos x="21844" y="76454"/>
                </a:cxn>
                <a:cxn ang="0">
                  <a:pos x="39154" y="62344"/>
                </a:cxn>
                <a:cxn ang="0">
                  <a:pos x="23571" y="45898"/>
                </a:cxn>
                <a:cxn ang="0">
                  <a:pos x="1727" y="22466"/>
                </a:cxn>
                <a:cxn ang="0">
                  <a:pos x="28473" y="0"/>
                </a:cxn>
              </a:cxnLst>
              <a:rect l="T0" t="T1" r="T2" b="T3"/>
              <a:pathLst>
                <a:path w="50076" h="85420">
                  <a:moveTo>
                    <a:pt x="28473" y="0"/>
                  </a:moveTo>
                  <a:cubicBezTo>
                    <a:pt x="36945" y="0"/>
                    <a:pt x="43078" y="1968"/>
                    <a:pt x="46761" y="4051"/>
                  </a:cubicBezTo>
                  <a:lnTo>
                    <a:pt x="43815" y="12764"/>
                  </a:lnTo>
                  <a:cubicBezTo>
                    <a:pt x="41110" y="11290"/>
                    <a:pt x="35598" y="8839"/>
                    <a:pt x="28105" y="8839"/>
                  </a:cubicBezTo>
                  <a:cubicBezTo>
                    <a:pt x="16815" y="8839"/>
                    <a:pt x="12522" y="15596"/>
                    <a:pt x="12522" y="21234"/>
                  </a:cubicBezTo>
                  <a:cubicBezTo>
                    <a:pt x="12522" y="28969"/>
                    <a:pt x="17552" y="32766"/>
                    <a:pt x="28969" y="37186"/>
                  </a:cubicBezTo>
                  <a:cubicBezTo>
                    <a:pt x="42952" y="42583"/>
                    <a:pt x="50076" y="49340"/>
                    <a:pt x="50076" y="61481"/>
                  </a:cubicBezTo>
                  <a:cubicBezTo>
                    <a:pt x="50076" y="74244"/>
                    <a:pt x="40627" y="85420"/>
                    <a:pt x="21108" y="85420"/>
                  </a:cubicBezTo>
                  <a:cubicBezTo>
                    <a:pt x="13132" y="85420"/>
                    <a:pt x="4420" y="82957"/>
                    <a:pt x="0" y="80010"/>
                  </a:cubicBezTo>
                  <a:lnTo>
                    <a:pt x="2705" y="71057"/>
                  </a:lnTo>
                  <a:cubicBezTo>
                    <a:pt x="7493" y="74003"/>
                    <a:pt x="14478" y="76454"/>
                    <a:pt x="21844" y="76454"/>
                  </a:cubicBezTo>
                  <a:cubicBezTo>
                    <a:pt x="32766" y="76454"/>
                    <a:pt x="39154" y="70688"/>
                    <a:pt x="39154" y="62344"/>
                  </a:cubicBezTo>
                  <a:cubicBezTo>
                    <a:pt x="39154" y="54610"/>
                    <a:pt x="34735" y="50190"/>
                    <a:pt x="23571" y="45898"/>
                  </a:cubicBezTo>
                  <a:cubicBezTo>
                    <a:pt x="10071" y="41110"/>
                    <a:pt x="1727" y="34125"/>
                    <a:pt x="1727" y="22466"/>
                  </a:cubicBezTo>
                  <a:cubicBezTo>
                    <a:pt x="1727" y="9576"/>
                    <a:pt x="12395" y="0"/>
                    <a:pt x="2847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6" name="Shape 2146"/>
            <p:cNvSpPr>
              <a:spLocks/>
            </p:cNvSpPr>
            <p:nvPr/>
          </p:nvSpPr>
          <p:spPr bwMode="auto">
            <a:xfrm>
              <a:off x="2118143" y="218324"/>
              <a:ext cx="25464" cy="83325"/>
            </a:xfrm>
            <a:custGeom>
              <a:avLst/>
              <a:gdLst>
                <a:gd name="T0" fmla="*/ 0 w 25464"/>
                <a:gd name="T1" fmla="*/ 0 h 83325"/>
                <a:gd name="T2" fmla="*/ 25464 w 25464"/>
                <a:gd name="T3" fmla="*/ 83325 h 83325"/>
              </a:gdLst>
              <a:ahLst/>
              <a:cxnLst>
                <a:cxn ang="0">
                  <a:pos x="20485" y="0"/>
                </a:cxn>
                <a:cxn ang="0">
                  <a:pos x="25464" y="1477"/>
                </a:cxn>
                <a:cxn ang="0">
                  <a:pos x="25464" y="9807"/>
                </a:cxn>
                <a:cxn ang="0">
                  <a:pos x="20739" y="8471"/>
                </a:cxn>
                <a:cxn ang="0">
                  <a:pos x="10681" y="9335"/>
                </a:cxn>
                <a:cxn ang="0">
                  <a:pos x="10681" y="41478"/>
                </a:cxn>
                <a:cxn ang="0">
                  <a:pos x="19507" y="42342"/>
                </a:cxn>
                <a:cxn ang="0">
                  <a:pos x="25464" y="40557"/>
                </a:cxn>
                <a:cxn ang="0">
                  <a:pos x="25464" y="49947"/>
                </a:cxn>
                <a:cxn ang="0">
                  <a:pos x="19266" y="50927"/>
                </a:cxn>
                <a:cxn ang="0">
                  <a:pos x="10681" y="50190"/>
                </a:cxn>
                <a:cxn ang="0">
                  <a:pos x="10681" y="83325"/>
                </a:cxn>
                <a:cxn ang="0">
                  <a:pos x="0" y="83325"/>
                </a:cxn>
                <a:cxn ang="0">
                  <a:pos x="0" y="1600"/>
                </a:cxn>
                <a:cxn ang="0">
                  <a:pos x="20485" y="0"/>
                </a:cxn>
              </a:cxnLst>
              <a:rect l="T0" t="T1" r="T2" b="T3"/>
              <a:pathLst>
                <a:path w="25464" h="83325">
                  <a:moveTo>
                    <a:pt x="20485" y="0"/>
                  </a:moveTo>
                  <a:lnTo>
                    <a:pt x="25464" y="1477"/>
                  </a:lnTo>
                  <a:lnTo>
                    <a:pt x="25464" y="9807"/>
                  </a:lnTo>
                  <a:lnTo>
                    <a:pt x="20739" y="8471"/>
                  </a:lnTo>
                  <a:cubicBezTo>
                    <a:pt x="16078" y="8471"/>
                    <a:pt x="12522" y="8839"/>
                    <a:pt x="10681" y="9335"/>
                  </a:cubicBezTo>
                  <a:lnTo>
                    <a:pt x="10681" y="41478"/>
                  </a:lnTo>
                  <a:cubicBezTo>
                    <a:pt x="13005" y="42101"/>
                    <a:pt x="15951" y="42342"/>
                    <a:pt x="19507" y="42342"/>
                  </a:cubicBezTo>
                  <a:lnTo>
                    <a:pt x="25464" y="40557"/>
                  </a:lnTo>
                  <a:lnTo>
                    <a:pt x="25464" y="49947"/>
                  </a:lnTo>
                  <a:lnTo>
                    <a:pt x="19266" y="50927"/>
                  </a:lnTo>
                  <a:cubicBezTo>
                    <a:pt x="16078" y="50927"/>
                    <a:pt x="13132" y="50813"/>
                    <a:pt x="10681" y="50190"/>
                  </a:cubicBezTo>
                  <a:lnTo>
                    <a:pt x="10681" y="83325"/>
                  </a:lnTo>
                  <a:lnTo>
                    <a:pt x="0" y="83325"/>
                  </a:lnTo>
                  <a:lnTo>
                    <a:pt x="0" y="1600"/>
                  </a:lnTo>
                  <a:cubicBezTo>
                    <a:pt x="5156" y="737"/>
                    <a:pt x="11900"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7" name="Shape 2147"/>
            <p:cNvSpPr>
              <a:spLocks/>
            </p:cNvSpPr>
            <p:nvPr/>
          </p:nvSpPr>
          <p:spPr bwMode="auto">
            <a:xfrm>
              <a:off x="2143606" y="219800"/>
              <a:ext cx="25464" cy="48470"/>
            </a:xfrm>
            <a:custGeom>
              <a:avLst/>
              <a:gdLst>
                <a:gd name="T0" fmla="*/ 0 w 25464"/>
                <a:gd name="T1" fmla="*/ 0 h 48470"/>
                <a:gd name="T2" fmla="*/ 25464 w 25464"/>
                <a:gd name="T3" fmla="*/ 48470 h 48470"/>
              </a:gdLst>
              <a:ahLst/>
              <a:cxnLst>
                <a:cxn ang="0">
                  <a:pos x="0" y="0"/>
                </a:cxn>
                <a:cxn ang="0">
                  <a:pos x="18224" y="5407"/>
                </a:cxn>
                <a:cxn ang="0">
                  <a:pos x="25464" y="22704"/>
                </a:cxn>
                <a:cxn ang="0">
                  <a:pos x="19088" y="40370"/>
                </a:cxn>
                <a:cxn ang="0">
                  <a:pos x="8236" y="47167"/>
                </a:cxn>
                <a:cxn ang="0">
                  <a:pos x="0" y="48470"/>
                </a:cxn>
                <a:cxn ang="0">
                  <a:pos x="0" y="39080"/>
                </a:cxn>
                <a:cxn ang="0">
                  <a:pos x="9247" y="36309"/>
                </a:cxn>
                <a:cxn ang="0">
                  <a:pos x="14783" y="23199"/>
                </a:cxn>
                <a:cxn ang="0">
                  <a:pos x="9449" y="11001"/>
                </a:cxn>
                <a:cxn ang="0">
                  <a:pos x="0" y="8330"/>
                </a:cxn>
                <a:cxn ang="0">
                  <a:pos x="0" y="0"/>
                </a:cxn>
              </a:cxnLst>
              <a:rect l="T0" t="T1" r="T2" b="T3"/>
              <a:pathLst>
                <a:path w="25464" h="48470">
                  <a:moveTo>
                    <a:pt x="0" y="0"/>
                  </a:moveTo>
                  <a:lnTo>
                    <a:pt x="18224" y="5407"/>
                  </a:lnTo>
                  <a:cubicBezTo>
                    <a:pt x="22758" y="9331"/>
                    <a:pt x="25464" y="15338"/>
                    <a:pt x="25464" y="22704"/>
                  </a:cubicBezTo>
                  <a:cubicBezTo>
                    <a:pt x="25464" y="30184"/>
                    <a:pt x="23254" y="36077"/>
                    <a:pt x="19088" y="40370"/>
                  </a:cubicBezTo>
                  <a:cubicBezTo>
                    <a:pt x="16262" y="43380"/>
                    <a:pt x="12547" y="45650"/>
                    <a:pt x="8236" y="47167"/>
                  </a:cubicBezTo>
                  <a:lnTo>
                    <a:pt x="0" y="48470"/>
                  </a:lnTo>
                  <a:lnTo>
                    <a:pt x="0" y="39080"/>
                  </a:lnTo>
                  <a:lnTo>
                    <a:pt x="9247" y="36309"/>
                  </a:lnTo>
                  <a:cubicBezTo>
                    <a:pt x="12821" y="33318"/>
                    <a:pt x="14783" y="28902"/>
                    <a:pt x="14783" y="23199"/>
                  </a:cubicBezTo>
                  <a:cubicBezTo>
                    <a:pt x="14783" y="17738"/>
                    <a:pt x="12852" y="13687"/>
                    <a:pt x="9449" y="11001"/>
                  </a:cubicBezTo>
                  <a:lnTo>
                    <a:pt x="0" y="833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8" name="Shape 2148"/>
            <p:cNvSpPr>
              <a:spLocks/>
            </p:cNvSpPr>
            <p:nvPr/>
          </p:nvSpPr>
          <p:spPr bwMode="auto">
            <a:xfrm>
              <a:off x="2183430"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9" name="Shape 2149"/>
            <p:cNvSpPr>
              <a:spLocks/>
            </p:cNvSpPr>
            <p:nvPr/>
          </p:nvSpPr>
          <p:spPr bwMode="auto">
            <a:xfrm>
              <a:off x="2238892" y="217598"/>
              <a:ext cx="62827" cy="85408"/>
            </a:xfrm>
            <a:custGeom>
              <a:avLst/>
              <a:gdLst>
                <a:gd name="T0" fmla="*/ 0 w 62827"/>
                <a:gd name="T1" fmla="*/ 0 h 85408"/>
                <a:gd name="T2" fmla="*/ 62827 w 62827"/>
                <a:gd name="T3" fmla="*/ 85408 h 85408"/>
              </a:gdLst>
              <a:ahLst/>
              <a:cxnLst>
                <a:cxn ang="0">
                  <a:pos x="43193" y="0"/>
                </a:cxn>
                <a:cxn ang="0">
                  <a:pos x="62827" y="3670"/>
                </a:cxn>
                <a:cxn ang="0">
                  <a:pos x="60249" y="12395"/>
                </a:cxn>
                <a:cxn ang="0">
                  <a:pos x="43561" y="8954"/>
                </a:cxn>
                <a:cxn ang="0">
                  <a:pos x="11278" y="43066"/>
                </a:cxn>
                <a:cxn ang="0">
                  <a:pos x="43066" y="76327"/>
                </a:cxn>
                <a:cxn ang="0">
                  <a:pos x="60490" y="72885"/>
                </a:cxn>
                <a:cxn ang="0">
                  <a:pos x="62700" y="81356"/>
                </a:cxn>
                <a:cxn ang="0">
                  <a:pos x="40856" y="85408"/>
                </a:cxn>
                <a:cxn ang="0">
                  <a:pos x="0" y="43434"/>
                </a:cxn>
                <a:cxn ang="0">
                  <a:pos x="43193" y="0"/>
                </a:cxn>
              </a:cxnLst>
              <a:rect l="T0" t="T1" r="T2" b="T3"/>
              <a:pathLst>
                <a:path w="62827" h="85408">
                  <a:moveTo>
                    <a:pt x="43193" y="0"/>
                  </a:moveTo>
                  <a:cubicBezTo>
                    <a:pt x="53492" y="0"/>
                    <a:pt x="60008" y="2210"/>
                    <a:pt x="62827" y="3670"/>
                  </a:cubicBezTo>
                  <a:lnTo>
                    <a:pt x="60249" y="12395"/>
                  </a:lnTo>
                  <a:cubicBezTo>
                    <a:pt x="56198" y="10427"/>
                    <a:pt x="50432" y="8954"/>
                    <a:pt x="43561" y="8954"/>
                  </a:cubicBezTo>
                  <a:cubicBezTo>
                    <a:pt x="24168" y="8954"/>
                    <a:pt x="11278" y="21349"/>
                    <a:pt x="11278" y="43066"/>
                  </a:cubicBezTo>
                  <a:cubicBezTo>
                    <a:pt x="11278" y="63322"/>
                    <a:pt x="22936" y="76327"/>
                    <a:pt x="43066" y="76327"/>
                  </a:cubicBezTo>
                  <a:cubicBezTo>
                    <a:pt x="49568" y="76327"/>
                    <a:pt x="56198" y="74968"/>
                    <a:pt x="60490" y="72885"/>
                  </a:cubicBezTo>
                  <a:lnTo>
                    <a:pt x="62700" y="81356"/>
                  </a:lnTo>
                  <a:cubicBezTo>
                    <a:pt x="58776" y="83312"/>
                    <a:pt x="50927" y="85408"/>
                    <a:pt x="40856" y="85408"/>
                  </a:cubicBezTo>
                  <a:cubicBezTo>
                    <a:pt x="17539" y="85408"/>
                    <a:pt x="0" y="70561"/>
                    <a:pt x="0" y="43434"/>
                  </a:cubicBezTo>
                  <a:cubicBezTo>
                    <a:pt x="0" y="17539"/>
                    <a:pt x="17539" y="0"/>
                    <a:pt x="4319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1" name="Shape 53841"/>
            <p:cNvSpPr>
              <a:spLocks/>
            </p:cNvSpPr>
            <p:nvPr/>
          </p:nvSpPr>
          <p:spPr bwMode="auto">
            <a:xfrm>
              <a:off x="2314971" y="218949"/>
              <a:ext cx="10668" cy="82702"/>
            </a:xfrm>
            <a:custGeom>
              <a:avLst/>
              <a:gdLst>
                <a:gd name="T0" fmla="*/ 0 w 10668"/>
                <a:gd name="T1" fmla="*/ 0 h 82702"/>
                <a:gd name="T2" fmla="*/ 10668 w 10668"/>
                <a:gd name="T3" fmla="*/ 82702 h 82702"/>
              </a:gdLst>
              <a:ahLst/>
              <a:cxnLst>
                <a:cxn ang="0">
                  <a:pos x="0" y="0"/>
                </a:cxn>
                <a:cxn ang="0">
                  <a:pos x="10668" y="0"/>
                </a:cxn>
                <a:cxn ang="0">
                  <a:pos x="10668" y="82702"/>
                </a:cxn>
                <a:cxn ang="0">
                  <a:pos x="0" y="82702"/>
                </a:cxn>
                <a:cxn ang="0">
                  <a:pos x="0" y="0"/>
                </a:cxn>
              </a:cxnLst>
              <a:rect l="T0" t="T1" r="T2" b="T3"/>
              <a:pathLst>
                <a:path w="10668" h="82702">
                  <a:moveTo>
                    <a:pt x="0" y="0"/>
                  </a:moveTo>
                  <a:lnTo>
                    <a:pt x="10668" y="0"/>
                  </a:lnTo>
                  <a:lnTo>
                    <a:pt x="10668"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1" name="Shape 2151"/>
            <p:cNvSpPr>
              <a:spLocks/>
            </p:cNvSpPr>
            <p:nvPr/>
          </p:nvSpPr>
          <p:spPr bwMode="auto">
            <a:xfrm>
              <a:off x="2338027"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2" name="Shape 2152"/>
            <p:cNvSpPr>
              <a:spLocks/>
            </p:cNvSpPr>
            <p:nvPr/>
          </p:nvSpPr>
          <p:spPr bwMode="auto">
            <a:xfrm>
              <a:off x="2372330"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3" name="Shape 2153"/>
            <p:cNvSpPr>
              <a:spLocks/>
            </p:cNvSpPr>
            <p:nvPr/>
          </p:nvSpPr>
          <p:spPr bwMode="auto">
            <a:xfrm>
              <a:off x="2419383" y="218943"/>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2" name="Shape 53842"/>
            <p:cNvSpPr>
              <a:spLocks/>
            </p:cNvSpPr>
            <p:nvPr/>
          </p:nvSpPr>
          <p:spPr bwMode="auto">
            <a:xfrm>
              <a:off x="2477303" y="218949"/>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5" name="Shape 2155"/>
            <p:cNvSpPr>
              <a:spLocks/>
            </p:cNvSpPr>
            <p:nvPr/>
          </p:nvSpPr>
          <p:spPr bwMode="auto">
            <a:xfrm>
              <a:off x="2500978" y="218941"/>
              <a:ext cx="60376" cy="82715"/>
            </a:xfrm>
            <a:custGeom>
              <a:avLst/>
              <a:gdLst>
                <a:gd name="T0" fmla="*/ 0 w 60376"/>
                <a:gd name="T1" fmla="*/ 0 h 82715"/>
                <a:gd name="T2" fmla="*/ 60376 w 60376"/>
                <a:gd name="T3" fmla="*/ 82715 h 82715"/>
              </a:gdLst>
              <a:ahLst/>
              <a:cxnLst>
                <a:cxn ang="0">
                  <a:pos x="3924" y="0"/>
                </a:cxn>
                <a:cxn ang="0">
                  <a:pos x="59766" y="0"/>
                </a:cxn>
                <a:cxn ang="0">
                  <a:pos x="59766" y="6503"/>
                </a:cxn>
                <a:cxn ang="0">
                  <a:pos x="14110" y="73381"/>
                </a:cxn>
                <a:cxn ang="0">
                  <a:pos x="14110" y="73749"/>
                </a:cxn>
                <a:cxn ang="0">
                  <a:pos x="60376" y="73749"/>
                </a:cxn>
                <a:cxn ang="0">
                  <a:pos x="60376" y="82715"/>
                </a:cxn>
                <a:cxn ang="0">
                  <a:pos x="0" y="82715"/>
                </a:cxn>
                <a:cxn ang="0">
                  <a:pos x="0" y="76454"/>
                </a:cxn>
                <a:cxn ang="0">
                  <a:pos x="45898" y="9335"/>
                </a:cxn>
                <a:cxn ang="0">
                  <a:pos x="45898" y="8966"/>
                </a:cxn>
                <a:cxn ang="0">
                  <a:pos x="3924" y="8966"/>
                </a:cxn>
                <a:cxn ang="0">
                  <a:pos x="3924" y="0"/>
                </a:cxn>
              </a:cxnLst>
              <a:rect l="T0" t="T1" r="T2" b="T3"/>
              <a:pathLst>
                <a:path w="60376" h="82715">
                  <a:moveTo>
                    <a:pt x="3924" y="0"/>
                  </a:moveTo>
                  <a:lnTo>
                    <a:pt x="59766" y="0"/>
                  </a:lnTo>
                  <a:lnTo>
                    <a:pt x="59766" y="6503"/>
                  </a:lnTo>
                  <a:lnTo>
                    <a:pt x="14110" y="73381"/>
                  </a:lnTo>
                  <a:lnTo>
                    <a:pt x="14110" y="73749"/>
                  </a:lnTo>
                  <a:lnTo>
                    <a:pt x="60376" y="73749"/>
                  </a:lnTo>
                  <a:lnTo>
                    <a:pt x="60376" y="82715"/>
                  </a:lnTo>
                  <a:lnTo>
                    <a:pt x="0" y="82715"/>
                  </a:lnTo>
                  <a:lnTo>
                    <a:pt x="0" y="76454"/>
                  </a:lnTo>
                  <a:lnTo>
                    <a:pt x="45898" y="9335"/>
                  </a:lnTo>
                  <a:lnTo>
                    <a:pt x="45898" y="8966"/>
                  </a:lnTo>
                  <a:lnTo>
                    <a:pt x="3924" y="8966"/>
                  </a:lnTo>
                  <a:lnTo>
                    <a:pt x="3924"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6" name="Shape 2156"/>
            <p:cNvSpPr>
              <a:spLocks/>
            </p:cNvSpPr>
            <p:nvPr/>
          </p:nvSpPr>
          <p:spPr bwMode="auto">
            <a:xfrm>
              <a:off x="2568220"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7" name="Shape 2157"/>
            <p:cNvSpPr>
              <a:spLocks/>
            </p:cNvSpPr>
            <p:nvPr/>
          </p:nvSpPr>
          <p:spPr bwMode="auto">
            <a:xfrm>
              <a:off x="2602522"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8" name="Shape 2158"/>
            <p:cNvSpPr>
              <a:spLocks/>
            </p:cNvSpPr>
            <p:nvPr/>
          </p:nvSpPr>
          <p:spPr bwMode="auto">
            <a:xfrm>
              <a:off x="2649576" y="218333"/>
              <a:ext cx="33681" cy="84061"/>
            </a:xfrm>
            <a:custGeom>
              <a:avLst/>
              <a:gdLst>
                <a:gd name="T0" fmla="*/ 0 w 33681"/>
                <a:gd name="T1" fmla="*/ 0 h 84061"/>
                <a:gd name="T2" fmla="*/ 33681 w 33681"/>
                <a:gd name="T3" fmla="*/ 84061 h 84061"/>
              </a:gdLst>
              <a:ahLst/>
              <a:cxnLst>
                <a:cxn ang="0">
                  <a:pos x="22708" y="0"/>
                </a:cxn>
                <a:cxn ang="0">
                  <a:pos x="33681" y="1454"/>
                </a:cxn>
                <a:cxn ang="0">
                  <a:pos x="33681" y="12045"/>
                </a:cxn>
                <a:cxn ang="0">
                  <a:pos x="23190" y="8458"/>
                </a:cxn>
                <a:cxn ang="0">
                  <a:pos x="10668" y="9563"/>
                </a:cxn>
                <a:cxn ang="0">
                  <a:pos x="10668" y="74854"/>
                </a:cxn>
                <a:cxn ang="0">
                  <a:pos x="21476" y="75463"/>
                </a:cxn>
                <a:cxn ang="0">
                  <a:pos x="33681" y="73573"/>
                </a:cxn>
                <a:cxn ang="0">
                  <a:pos x="33681" y="82021"/>
                </a:cxn>
                <a:cxn ang="0">
                  <a:pos x="19380" y="84061"/>
                </a:cxn>
                <a:cxn ang="0">
                  <a:pos x="0" y="83071"/>
                </a:cxn>
                <a:cxn ang="0">
                  <a:pos x="0" y="1714"/>
                </a:cxn>
                <a:cxn ang="0">
                  <a:pos x="22708" y="0"/>
                </a:cxn>
              </a:cxnLst>
              <a:rect l="T0" t="T1" r="T2" b="T3"/>
              <a:pathLst>
                <a:path w="33681" h="84061">
                  <a:moveTo>
                    <a:pt x="22708" y="0"/>
                  </a:moveTo>
                  <a:lnTo>
                    <a:pt x="33681" y="1454"/>
                  </a:lnTo>
                  <a:lnTo>
                    <a:pt x="33681" y="12045"/>
                  </a:lnTo>
                  <a:lnTo>
                    <a:pt x="23190" y="8458"/>
                  </a:lnTo>
                  <a:cubicBezTo>
                    <a:pt x="17666" y="8458"/>
                    <a:pt x="13500" y="8954"/>
                    <a:pt x="10668" y="9563"/>
                  </a:cubicBezTo>
                  <a:lnTo>
                    <a:pt x="10668" y="74854"/>
                  </a:lnTo>
                  <a:cubicBezTo>
                    <a:pt x="13373" y="75349"/>
                    <a:pt x="17297" y="75463"/>
                    <a:pt x="21476" y="75463"/>
                  </a:cubicBezTo>
                  <a:lnTo>
                    <a:pt x="33681" y="73573"/>
                  </a:lnTo>
                  <a:lnTo>
                    <a:pt x="33681" y="82021"/>
                  </a:lnTo>
                  <a:lnTo>
                    <a:pt x="19380" y="84061"/>
                  </a:lnTo>
                  <a:cubicBezTo>
                    <a:pt x="11773" y="84061"/>
                    <a:pt x="5397" y="83693"/>
                    <a:pt x="0" y="83071"/>
                  </a:cubicBezTo>
                  <a:lnTo>
                    <a:pt x="0" y="1714"/>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9" name="Shape 2159"/>
            <p:cNvSpPr>
              <a:spLocks/>
            </p:cNvSpPr>
            <p:nvPr/>
          </p:nvSpPr>
          <p:spPr bwMode="auto">
            <a:xfrm>
              <a:off x="2683257" y="219787"/>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2"/>
                </a:cxn>
                <a:cxn ang="0">
                  <a:pos x="0" y="1059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0"/>
                    <a:pt x="14776" y="15642"/>
                  </a:cubicBezTo>
                  <a:lnTo>
                    <a:pt x="0" y="1059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0" name="Shape 2160"/>
            <p:cNvSpPr>
              <a:spLocks/>
            </p:cNvSpPr>
            <p:nvPr/>
          </p:nvSpPr>
          <p:spPr bwMode="auto">
            <a:xfrm>
              <a:off x="2723318"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1" name="Shape 2161"/>
            <p:cNvSpPr>
              <a:spLocks/>
            </p:cNvSpPr>
            <p:nvPr/>
          </p:nvSpPr>
          <p:spPr bwMode="auto">
            <a:xfrm>
              <a:off x="2757621"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2" name="Shape 2162"/>
            <p:cNvSpPr>
              <a:spLocks/>
            </p:cNvSpPr>
            <p:nvPr/>
          </p:nvSpPr>
          <p:spPr bwMode="auto">
            <a:xfrm>
              <a:off x="2604510"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3" name="Shape 2163"/>
            <p:cNvSpPr>
              <a:spLocks/>
            </p:cNvSpPr>
            <p:nvPr/>
          </p:nvSpPr>
          <p:spPr bwMode="auto">
            <a:xfrm>
              <a:off x="2648440" y="1650505"/>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4" name="Shape 2164"/>
            <p:cNvSpPr>
              <a:spLocks/>
            </p:cNvSpPr>
            <p:nvPr/>
          </p:nvSpPr>
          <p:spPr bwMode="auto">
            <a:xfrm>
              <a:off x="2682737" y="1650505"/>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5" name="Shape 2165"/>
            <p:cNvSpPr>
              <a:spLocks/>
            </p:cNvSpPr>
            <p:nvPr/>
          </p:nvSpPr>
          <p:spPr bwMode="auto">
            <a:xfrm>
              <a:off x="2725626" y="1649149"/>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12"/>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6" name="Shape 2166"/>
            <p:cNvSpPr>
              <a:spLocks/>
            </p:cNvSpPr>
            <p:nvPr/>
          </p:nvSpPr>
          <p:spPr bwMode="auto">
            <a:xfrm>
              <a:off x="2790285"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7" name="Shape 2167"/>
            <p:cNvSpPr>
              <a:spLocks/>
            </p:cNvSpPr>
            <p:nvPr/>
          </p:nvSpPr>
          <p:spPr bwMode="auto">
            <a:xfrm>
              <a:off x="2876667" y="1649893"/>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8" name="Shape 2168"/>
            <p:cNvSpPr>
              <a:spLocks/>
            </p:cNvSpPr>
            <p:nvPr/>
          </p:nvSpPr>
          <p:spPr bwMode="auto">
            <a:xfrm>
              <a:off x="2902137" y="1650458"/>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63"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9" name="Shape 2169"/>
            <p:cNvSpPr>
              <a:spLocks/>
            </p:cNvSpPr>
            <p:nvPr/>
          </p:nvSpPr>
          <p:spPr bwMode="auto">
            <a:xfrm>
              <a:off x="2942688"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0" name="Shape 2170"/>
            <p:cNvSpPr>
              <a:spLocks/>
            </p:cNvSpPr>
            <p:nvPr/>
          </p:nvSpPr>
          <p:spPr bwMode="auto">
            <a:xfrm>
              <a:off x="3003052"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1" name="Shape 2171"/>
            <p:cNvSpPr>
              <a:spLocks/>
            </p:cNvSpPr>
            <p:nvPr/>
          </p:nvSpPr>
          <p:spPr bwMode="auto">
            <a:xfrm>
              <a:off x="3062812" y="1650504"/>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2" name="Shape 2172"/>
            <p:cNvSpPr>
              <a:spLocks/>
            </p:cNvSpPr>
            <p:nvPr/>
          </p:nvSpPr>
          <p:spPr bwMode="auto">
            <a:xfrm>
              <a:off x="3120729"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3" name="Shape 2173"/>
            <p:cNvSpPr>
              <a:spLocks/>
            </p:cNvSpPr>
            <p:nvPr/>
          </p:nvSpPr>
          <p:spPr bwMode="auto">
            <a:xfrm>
              <a:off x="3174837" y="1650499"/>
              <a:ext cx="63932" cy="82715"/>
            </a:xfrm>
            <a:custGeom>
              <a:avLst/>
              <a:gdLst>
                <a:gd name="T0" fmla="*/ 0 w 63932"/>
                <a:gd name="T1" fmla="*/ 0 h 82715"/>
                <a:gd name="T2" fmla="*/ 63932 w 63932"/>
                <a:gd name="T3" fmla="*/ 82715 h 82715"/>
              </a:gdLst>
              <a:ahLst/>
              <a:cxnLst>
                <a:cxn ang="0">
                  <a:pos x="978" y="0"/>
                </a:cxn>
                <a:cxn ang="0">
                  <a:pos x="13373" y="0"/>
                </a:cxn>
                <a:cxn ang="0">
                  <a:pos x="24295" y="19393"/>
                </a:cxn>
                <a:cxn ang="0">
                  <a:pos x="31903" y="33388"/>
                </a:cxn>
                <a:cxn ang="0">
                  <a:pos x="32271" y="33388"/>
                </a:cxn>
                <a:cxn ang="0">
                  <a:pos x="39764" y="19393"/>
                </a:cxn>
                <a:cxn ang="0">
                  <a:pos x="51041" y="0"/>
                </a:cxn>
                <a:cxn ang="0">
                  <a:pos x="63322" y="0"/>
                </a:cxn>
                <a:cxn ang="0">
                  <a:pos x="38164" y="40259"/>
                </a:cxn>
                <a:cxn ang="0">
                  <a:pos x="63932" y="82715"/>
                </a:cxn>
                <a:cxn ang="0">
                  <a:pos x="51537" y="82715"/>
                </a:cxn>
                <a:cxn ang="0">
                  <a:pos x="40983" y="64427"/>
                </a:cxn>
                <a:cxn ang="0">
                  <a:pos x="31407" y="48108"/>
                </a:cxn>
                <a:cxn ang="0">
                  <a:pos x="31166" y="48108"/>
                </a:cxn>
                <a:cxn ang="0">
                  <a:pos x="22213" y="64554"/>
                </a:cxn>
                <a:cxn ang="0">
                  <a:pos x="12268" y="82715"/>
                </a:cxn>
                <a:cxn ang="0">
                  <a:pos x="0" y="82715"/>
                </a:cxn>
                <a:cxn ang="0">
                  <a:pos x="25273" y="40868"/>
                </a:cxn>
                <a:cxn ang="0">
                  <a:pos x="978" y="0"/>
                </a:cxn>
              </a:cxnLst>
              <a:rect l="T0" t="T1" r="T2" b="T3"/>
              <a:pathLst>
                <a:path w="63932" h="82715">
                  <a:moveTo>
                    <a:pt x="978" y="0"/>
                  </a:moveTo>
                  <a:lnTo>
                    <a:pt x="13373" y="0"/>
                  </a:lnTo>
                  <a:lnTo>
                    <a:pt x="24295" y="19393"/>
                  </a:lnTo>
                  <a:cubicBezTo>
                    <a:pt x="27356" y="24790"/>
                    <a:pt x="29693" y="28969"/>
                    <a:pt x="31903" y="33388"/>
                  </a:cubicBezTo>
                  <a:lnTo>
                    <a:pt x="32271" y="33388"/>
                  </a:lnTo>
                  <a:cubicBezTo>
                    <a:pt x="34595" y="28473"/>
                    <a:pt x="36690" y="24676"/>
                    <a:pt x="39764" y="19393"/>
                  </a:cubicBezTo>
                  <a:lnTo>
                    <a:pt x="51041" y="0"/>
                  </a:lnTo>
                  <a:lnTo>
                    <a:pt x="63322" y="0"/>
                  </a:lnTo>
                  <a:lnTo>
                    <a:pt x="38164" y="40259"/>
                  </a:lnTo>
                  <a:lnTo>
                    <a:pt x="63932" y="82715"/>
                  </a:lnTo>
                  <a:lnTo>
                    <a:pt x="51537" y="82715"/>
                  </a:lnTo>
                  <a:lnTo>
                    <a:pt x="40983" y="64427"/>
                  </a:lnTo>
                  <a:cubicBezTo>
                    <a:pt x="36690" y="57442"/>
                    <a:pt x="33986" y="52896"/>
                    <a:pt x="31407" y="48108"/>
                  </a:cubicBezTo>
                  <a:lnTo>
                    <a:pt x="31166" y="48108"/>
                  </a:lnTo>
                  <a:cubicBezTo>
                    <a:pt x="28829" y="52896"/>
                    <a:pt x="26505" y="57315"/>
                    <a:pt x="22213" y="64554"/>
                  </a:cubicBezTo>
                  <a:lnTo>
                    <a:pt x="12268" y="82715"/>
                  </a:lnTo>
                  <a:lnTo>
                    <a:pt x="0" y="82715"/>
                  </a:lnTo>
                  <a:lnTo>
                    <a:pt x="25273" y="40868"/>
                  </a:lnTo>
                  <a:lnTo>
                    <a:pt x="978"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4" name="Shape 2174"/>
            <p:cNvSpPr>
              <a:spLocks/>
            </p:cNvSpPr>
            <p:nvPr/>
          </p:nvSpPr>
          <p:spPr bwMode="auto">
            <a:xfrm>
              <a:off x="3243797" y="1650505"/>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5" name="Shape 2175"/>
            <p:cNvSpPr>
              <a:spLocks/>
            </p:cNvSpPr>
            <p:nvPr/>
          </p:nvSpPr>
          <p:spPr bwMode="auto">
            <a:xfrm>
              <a:off x="3278100" y="1650505"/>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grpSp>
      <p:sp>
        <p:nvSpPr>
          <p:cNvPr id="97" name="CaixaDeTexto 96"/>
          <p:cNvSpPr txBox="1"/>
          <p:nvPr/>
        </p:nvSpPr>
        <p:spPr>
          <a:xfrm>
            <a:off x="3000364" y="1428736"/>
            <a:ext cx="6143636" cy="323165"/>
          </a:xfrm>
          <a:prstGeom prst="rect">
            <a:avLst/>
          </a:prstGeom>
          <a:noFill/>
        </p:spPr>
        <p:txBody>
          <a:bodyPr wrap="square" rtlCol="0">
            <a:spAutoFit/>
          </a:bodyPr>
          <a:lstStyle/>
          <a:p>
            <a:pPr>
              <a:tabLst>
                <a:tab pos="177800" algn="l"/>
              </a:tabLst>
            </a:pPr>
            <a:r>
              <a:rPr lang="pt-PT" sz="1500">
                <a:latin typeface="Times New Roman" pitchFamily="18" charset="0"/>
                <a:cs typeface="Times New Roman" pitchFamily="18" charset="0"/>
              </a:rPr>
              <a:t>	</a:t>
            </a:r>
            <a:endParaRPr lang="pt-PT" sz="1500" dirty="0">
              <a:latin typeface="Times New Roman" pitchFamily="18" charset="0"/>
              <a:cs typeface="Times New Roman" pitchFamily="18" charset="0"/>
            </a:endParaRPr>
          </a:p>
        </p:txBody>
      </p:sp>
      <p:sp>
        <p:nvSpPr>
          <p:cNvPr id="96" name="CaixaDeTexto 95"/>
          <p:cNvSpPr txBox="1"/>
          <p:nvPr/>
        </p:nvSpPr>
        <p:spPr>
          <a:xfrm>
            <a:off x="642910" y="785794"/>
            <a:ext cx="6072230"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FASE FUNDAMENTAL - </a:t>
            </a:r>
            <a:r>
              <a:rPr lang="pt-PT" sz="1600" u="sng" dirty="0"/>
              <a:t>ATÉ AOS </a:t>
            </a:r>
            <a:r>
              <a:rPr lang="pt-PT" sz="1600" b="1" u="sng" dirty="0"/>
              <a:t>6/7º ANOS </a:t>
            </a:r>
            <a:r>
              <a:rPr lang="pt-PT" sz="1600" u="sng" dirty="0"/>
              <a:t>DE IDADE</a:t>
            </a:r>
            <a:r>
              <a:rPr lang="pt-PT" sz="1600" dirty="0"/>
              <a:t> </a:t>
            </a:r>
          </a:p>
        </p:txBody>
      </p:sp>
      <p:sp>
        <p:nvSpPr>
          <p:cNvPr id="93" name="CaixaDeTexto 92"/>
          <p:cNvSpPr txBox="1"/>
          <p:nvPr/>
        </p:nvSpPr>
        <p:spPr>
          <a:xfrm>
            <a:off x="3071802" y="1285860"/>
            <a:ext cx="6072198" cy="3298339"/>
          </a:xfrm>
          <a:prstGeom prst="rect">
            <a:avLst/>
          </a:prstGeom>
          <a:noFill/>
        </p:spPr>
        <p:txBody>
          <a:bodyPr wrap="square" rtlCol="0">
            <a:spAutoFit/>
          </a:bodyPr>
          <a:lstStyle/>
          <a:p>
            <a:pPr>
              <a:spcAft>
                <a:spcPts val="800"/>
              </a:spcAft>
              <a:tabLst>
                <a:tab pos="180975" algn="l"/>
              </a:tabLst>
            </a:pPr>
            <a:r>
              <a:rPr lang="pt-PT" sz="1500" dirty="0"/>
              <a:t>	Os movimentos fundamentais são movimentos característicos do desenvolvimento motor de crianças entre os 2-3 anos até aos 6-7 anos. Estes movimentos parecem ser os pré-requisitos para a aquisição de movimentos mais eficientes e formam a base para o desenvolvimento de tarefas motoras mais específicas. </a:t>
            </a:r>
          </a:p>
          <a:p>
            <a:pPr>
              <a:spcAft>
                <a:spcPts val="800"/>
              </a:spcAft>
              <a:tabLst>
                <a:tab pos="180975" algn="l"/>
              </a:tabLst>
            </a:pPr>
            <a:r>
              <a:rPr lang="pt-PT" sz="1500" dirty="0"/>
              <a:t>	A maioria dos desportos e dos jogos, são variações, combinações e/ou adaptações de vários movimentos fundamentais, que diferem de acordo com as características da modalidade. </a:t>
            </a:r>
          </a:p>
          <a:p>
            <a:pPr>
              <a:spcAft>
                <a:spcPts val="800"/>
              </a:spcAft>
              <a:tabLst>
                <a:tab pos="180975" algn="l"/>
              </a:tabLst>
            </a:pPr>
            <a:r>
              <a:rPr lang="pt-PT" sz="1500" dirty="0"/>
              <a:t>	O desenvolvimento adequado dos movimentos fundamentais nas crianças, vai depender da maturação e da prática.  A maturação vai impor o ritmo de desenvolvimento, porém, sem a prática e a ajuda necessárias, a aquisição destes movimentos pode ficar pelo nível inicial e nunca atingir o nível maduro (Williams, 1983).</a:t>
            </a:r>
          </a:p>
        </p:txBody>
      </p:sp>
      <p:sp>
        <p:nvSpPr>
          <p:cNvPr id="94" name="CaixaDeTexto 93"/>
          <p:cNvSpPr txBox="1"/>
          <p:nvPr/>
        </p:nvSpPr>
        <p:spPr>
          <a:xfrm>
            <a:off x="642910" y="4611231"/>
            <a:ext cx="8072494" cy="1977464"/>
          </a:xfrm>
          <a:prstGeom prst="rect">
            <a:avLst/>
          </a:prstGeom>
          <a:solidFill>
            <a:srgbClr val="FFFFCC"/>
          </a:solidFill>
          <a:ln w="38100">
            <a:solidFill>
              <a:srgbClr val="FF0000"/>
            </a:solidFill>
          </a:ln>
        </p:spPr>
        <p:txBody>
          <a:bodyPr wrap="square" rtlCol="0">
            <a:spAutoFit/>
          </a:bodyPr>
          <a:lstStyle/>
          <a:p>
            <a:pPr marR="10170">
              <a:lnSpc>
                <a:spcPts val="2100"/>
              </a:lnSpc>
              <a:tabLst>
                <a:tab pos="177800" algn="l"/>
              </a:tabLst>
            </a:pPr>
            <a:r>
              <a:rPr lang="pt-PT" sz="1500" dirty="0">
                <a:latin typeface="Times New Roman" pitchFamily="18" charset="0"/>
                <a:cs typeface="Times New Roman" pitchFamily="18" charset="0"/>
              </a:rPr>
              <a:t>	A fase dos movimentos fundamentais pode durar até ao final da infância e está fortemente dependente das características motoras da criança, das suas experiências e das capacidades que cada movimento fundamental exige. </a:t>
            </a:r>
          </a:p>
          <a:p>
            <a:pPr marR="10170">
              <a:lnSpc>
                <a:spcPts val="2100"/>
              </a:lnSpc>
              <a:tabLst>
                <a:tab pos="177800" algn="l"/>
              </a:tabLst>
            </a:pPr>
            <a:r>
              <a:rPr lang="pt-PT" sz="1500" dirty="0">
                <a:latin typeface="Times New Roman" pitchFamily="18" charset="0"/>
                <a:cs typeface="Times New Roman" pitchFamily="18" charset="0"/>
              </a:rPr>
              <a:t>	Assim, os movimentos que solicitam uma maior componente de tratamento de informação  do contexto (por ex. agarrar um </a:t>
            </a:r>
            <a:r>
              <a:rPr lang="pt-PT" sz="1500" dirty="0" err="1">
                <a:latin typeface="Times New Roman" pitchFamily="18" charset="0"/>
                <a:cs typeface="Times New Roman" pitchFamily="18" charset="0"/>
              </a:rPr>
              <a:t>objeto</a:t>
            </a:r>
            <a:r>
              <a:rPr lang="pt-PT" sz="1500" dirty="0">
                <a:latin typeface="Times New Roman" pitchFamily="18" charset="0"/>
                <a:cs typeface="Times New Roman" pitchFamily="18" charset="0"/>
              </a:rPr>
              <a:t> móvel) podem atingir estádios maturos mais tarde, enquanto movimentos mais “fechados”, como a </a:t>
            </a:r>
            <a:r>
              <a:rPr lang="pt-PT" sz="1500" dirty="0" err="1">
                <a:latin typeface="Times New Roman" pitchFamily="18" charset="0"/>
                <a:cs typeface="Times New Roman" pitchFamily="18" charset="0"/>
              </a:rPr>
              <a:t>ação</a:t>
            </a:r>
            <a:r>
              <a:rPr lang="pt-PT" sz="1500" dirty="0">
                <a:latin typeface="Times New Roman" pitchFamily="18" charset="0"/>
                <a:cs typeface="Times New Roman" pitchFamily="18" charset="0"/>
              </a:rPr>
              <a:t> de lançar, podem assemelhar-se mais rapidamente ao padrão encontrado nos adultos.</a:t>
            </a:r>
          </a:p>
        </p:txBody>
      </p:sp>
      <p:sp>
        <p:nvSpPr>
          <p:cNvPr id="95" name="Rectângulo 94"/>
          <p:cNvSpPr/>
          <p:nvPr/>
        </p:nvSpPr>
        <p:spPr>
          <a:xfrm>
            <a:off x="1456860" y="2032868"/>
            <a:ext cx="972000" cy="396000"/>
          </a:xfrm>
          <a:prstGeom prst="rect">
            <a:avLst/>
          </a:prstGeom>
          <a:solidFill>
            <a:schemeClr val="accent1">
              <a:alpha val="1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p:cNvSpPr txBox="1"/>
          <p:nvPr/>
        </p:nvSpPr>
        <p:spPr>
          <a:xfrm>
            <a:off x="142844" y="1126013"/>
            <a:ext cx="8572560" cy="1631216"/>
          </a:xfrm>
          <a:prstGeom prst="rect">
            <a:avLst/>
          </a:prstGeom>
          <a:noFill/>
        </p:spPr>
        <p:txBody>
          <a:bodyPr wrap="square" rtlCol="0">
            <a:spAutoFit/>
          </a:bodyPr>
          <a:lstStyle/>
          <a:p>
            <a:pPr>
              <a:lnSpc>
                <a:spcPts val="2000"/>
              </a:lnSpc>
              <a:tabLst>
                <a:tab pos="177800" algn="l"/>
              </a:tabLst>
            </a:pPr>
            <a:r>
              <a:rPr lang="pt-PT" sz="1500" dirty="0"/>
              <a:t>	As </a:t>
            </a:r>
            <a:r>
              <a:rPr lang="pt-PT" sz="1500" b="1" dirty="0"/>
              <a:t>habilidades motoras fundamentais </a:t>
            </a:r>
            <a:r>
              <a:rPr lang="pt-PT" sz="1500" dirty="0"/>
              <a:t>da primeira infância são consequência da </a:t>
            </a:r>
          </a:p>
          <a:p>
            <a:pPr>
              <a:lnSpc>
                <a:spcPts val="2000"/>
              </a:lnSpc>
            </a:pPr>
            <a:r>
              <a:rPr lang="pt-PT" sz="1500" dirty="0"/>
              <a:t>fase de movimentos rudimentares do período </a:t>
            </a:r>
            <a:r>
              <a:rPr lang="pt-PT" sz="1500" dirty="0" err="1"/>
              <a:t>neonatal</a:t>
            </a:r>
            <a:r>
              <a:rPr lang="pt-PT" sz="1500" dirty="0"/>
              <a:t>. Esta fase do </a:t>
            </a:r>
          </a:p>
          <a:p>
            <a:pPr>
              <a:lnSpc>
                <a:spcPts val="2000"/>
              </a:lnSpc>
            </a:pPr>
            <a:r>
              <a:rPr lang="pt-PT" sz="1500" dirty="0"/>
              <a:t>desenvolvimento motor representa um período no qual as crianças pequenas </a:t>
            </a:r>
          </a:p>
          <a:p>
            <a:pPr>
              <a:lnSpc>
                <a:spcPts val="2000"/>
              </a:lnSpc>
            </a:pPr>
            <a:r>
              <a:rPr lang="pt-PT" sz="1500" dirty="0"/>
              <a:t>estão envolvidas </a:t>
            </a:r>
            <a:r>
              <a:rPr lang="pt-PT" sz="1500" dirty="0" err="1"/>
              <a:t>ativamente</a:t>
            </a:r>
            <a:r>
              <a:rPr lang="pt-PT" sz="1500" dirty="0"/>
              <a:t> na</a:t>
            </a:r>
            <a:r>
              <a:rPr lang="pt-PT" sz="1500" b="1" dirty="0"/>
              <a:t> exploração e na experimentação das capacidades motoras dos seus corpos</a:t>
            </a:r>
            <a:r>
              <a:rPr lang="pt-PT" sz="1500" dirty="0"/>
              <a:t>, iniciando aos 2 anos e progredindo até os 6-7 anos de idade. Nesta fase  encontram-se habilidades como andar, correr, saltar, saltitar, etc. (Lima </a:t>
            </a:r>
            <a:r>
              <a:rPr lang="pt-PT" sz="1500" dirty="0" err="1"/>
              <a:t>et</a:t>
            </a:r>
            <a:r>
              <a:rPr lang="pt-PT" sz="1500" dirty="0"/>
              <a:t> al., 2017)</a:t>
            </a:r>
          </a:p>
        </p:txBody>
      </p:sp>
      <p:sp>
        <p:nvSpPr>
          <p:cNvPr id="5" name="CaixaDeTexto 4"/>
          <p:cNvSpPr txBox="1"/>
          <p:nvPr/>
        </p:nvSpPr>
        <p:spPr>
          <a:xfrm>
            <a:off x="285720" y="71414"/>
            <a:ext cx="3643338" cy="97988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500" b="1" dirty="0"/>
              <a:t>1.ª INFÂNCIA </a:t>
            </a:r>
          </a:p>
          <a:p>
            <a:pPr algn="just">
              <a:lnSpc>
                <a:spcPct val="150000"/>
              </a:lnSpc>
            </a:pPr>
            <a:r>
              <a:rPr lang="pt-PT" sz="1500" b="1" dirty="0"/>
              <a:t>TARDIA – </a:t>
            </a:r>
            <a:r>
              <a:rPr lang="pt-PT" sz="1500" u="sng" dirty="0"/>
              <a:t>ATÉ 6 / 7 ANOS</a:t>
            </a:r>
          </a:p>
          <a:p>
            <a:pPr algn="just">
              <a:lnSpc>
                <a:spcPct val="150000"/>
              </a:lnSpc>
            </a:pPr>
            <a:r>
              <a:rPr lang="pt-PT" sz="1500" dirty="0"/>
              <a:t>MOVIMENTOS FUNDAMENTAIS</a:t>
            </a:r>
          </a:p>
        </p:txBody>
      </p:sp>
      <p:sp>
        <p:nvSpPr>
          <p:cNvPr id="11" name="CaixaDeTexto 10"/>
          <p:cNvSpPr txBox="1"/>
          <p:nvPr/>
        </p:nvSpPr>
        <p:spPr>
          <a:xfrm>
            <a:off x="4429124" y="2714620"/>
            <a:ext cx="2643206" cy="348813"/>
          </a:xfrm>
          <a:prstGeom prst="rect">
            <a:avLst/>
          </a:prstGeom>
          <a:noFill/>
        </p:spPr>
        <p:txBody>
          <a:bodyPr wrap="square" rtlCol="0">
            <a:spAutoFit/>
          </a:bodyPr>
          <a:lstStyle/>
          <a:p>
            <a:pPr>
              <a:lnSpc>
                <a:spcPts val="2000"/>
              </a:lnSpc>
            </a:pPr>
            <a:r>
              <a:rPr lang="pt-PT" sz="1400" b="1" dirty="0"/>
              <a:t>CATEGORIAS  DE MOVIMENTOS</a:t>
            </a:r>
            <a:r>
              <a:rPr lang="pt-PT" sz="1400" dirty="0"/>
              <a:t>:</a:t>
            </a:r>
          </a:p>
        </p:txBody>
      </p:sp>
      <p:pic>
        <p:nvPicPr>
          <p:cNvPr id="4098" name="Picture 2"/>
          <p:cNvPicPr>
            <a:picLocks noChangeAspect="1" noChangeArrowheads="1"/>
          </p:cNvPicPr>
          <p:nvPr/>
        </p:nvPicPr>
        <p:blipFill>
          <a:blip r:embed="rId2"/>
          <a:srcRect l="55454" t="34180" r="9407" b="16992"/>
          <a:stretch>
            <a:fillRect/>
          </a:stretch>
        </p:blipFill>
        <p:spPr bwMode="auto">
          <a:xfrm>
            <a:off x="6643702" y="71414"/>
            <a:ext cx="2377457" cy="185738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14861" t="35351" r="51098" b="57813"/>
          <a:stretch>
            <a:fillRect/>
          </a:stretch>
        </p:blipFill>
        <p:spPr bwMode="auto">
          <a:xfrm>
            <a:off x="4500594" y="3143248"/>
            <a:ext cx="4429124" cy="500066"/>
          </a:xfrm>
          <a:prstGeom prst="rect">
            <a:avLst/>
          </a:prstGeom>
          <a:noFill/>
          <a:ln w="28575">
            <a:solidFill>
              <a:srgbClr val="92D050"/>
            </a:solidFill>
            <a:miter lim="800000"/>
            <a:headEnd/>
            <a:tailEnd/>
          </a:ln>
          <a:effectLst/>
        </p:spPr>
      </p:pic>
      <p:pic>
        <p:nvPicPr>
          <p:cNvPr id="13" name="Picture 3"/>
          <p:cNvPicPr>
            <a:picLocks noChangeAspect="1" noChangeArrowheads="1"/>
          </p:cNvPicPr>
          <p:nvPr/>
        </p:nvPicPr>
        <p:blipFill>
          <a:blip r:embed="rId3"/>
          <a:srcRect l="56589" t="35351" r="13213" b="23633"/>
          <a:stretch>
            <a:fillRect/>
          </a:stretch>
        </p:blipFill>
        <p:spPr bwMode="auto">
          <a:xfrm>
            <a:off x="214282" y="3714752"/>
            <a:ext cx="3786214" cy="2891291"/>
          </a:xfrm>
          <a:prstGeom prst="rect">
            <a:avLst/>
          </a:prstGeom>
          <a:noFill/>
          <a:ln w="9525">
            <a:noFill/>
            <a:miter lim="800000"/>
            <a:headEnd/>
            <a:tailEnd/>
          </a:ln>
          <a:effectLst/>
        </p:spPr>
      </p:pic>
      <p:sp>
        <p:nvSpPr>
          <p:cNvPr id="14" name="CaixaDeTexto 13"/>
          <p:cNvSpPr txBox="1"/>
          <p:nvPr/>
        </p:nvSpPr>
        <p:spPr>
          <a:xfrm>
            <a:off x="214282" y="3286124"/>
            <a:ext cx="1714480" cy="348813"/>
          </a:xfrm>
          <a:prstGeom prst="rect">
            <a:avLst/>
          </a:prstGeom>
          <a:noFill/>
        </p:spPr>
        <p:txBody>
          <a:bodyPr wrap="square" rtlCol="0">
            <a:spAutoFit/>
          </a:bodyPr>
          <a:lstStyle/>
          <a:p>
            <a:pPr>
              <a:lnSpc>
                <a:spcPts val="2000"/>
              </a:lnSpc>
            </a:pPr>
            <a:r>
              <a:rPr lang="pt-PT" sz="1500" b="1" dirty="0"/>
              <a:t>ESTÁGIOS (Fases)</a:t>
            </a:r>
            <a:endParaRPr lang="pt-PT" sz="1500" dirty="0"/>
          </a:p>
        </p:txBody>
      </p:sp>
      <p:sp>
        <p:nvSpPr>
          <p:cNvPr id="12" name="CaixaDeTexto 11"/>
          <p:cNvSpPr txBox="1"/>
          <p:nvPr/>
        </p:nvSpPr>
        <p:spPr>
          <a:xfrm>
            <a:off x="4572000" y="3786190"/>
            <a:ext cx="4572000" cy="2862322"/>
          </a:xfrm>
          <a:prstGeom prst="rect">
            <a:avLst/>
          </a:prstGeom>
          <a:noFill/>
        </p:spPr>
        <p:txBody>
          <a:bodyPr wrap="square" rtlCol="0">
            <a:spAutoFit/>
          </a:bodyPr>
          <a:lstStyle/>
          <a:p>
            <a:endParaRPr lang="pt-PT" sz="1500" dirty="0"/>
          </a:p>
          <a:p>
            <a:r>
              <a:rPr lang="pt-PT" sz="1500" dirty="0"/>
              <a:t>De 2 a 3 anos: primeiras tentativas para a realização do padrão motor, com erros muito frequentes. </a:t>
            </a:r>
          </a:p>
          <a:p>
            <a:endParaRPr lang="pt-PT" sz="1500" dirty="0"/>
          </a:p>
          <a:p>
            <a:endParaRPr lang="pt-PT" sz="1500" dirty="0"/>
          </a:p>
          <a:p>
            <a:r>
              <a:rPr lang="pt-PT" sz="1500" dirty="0"/>
              <a:t>De 4 a 5 anos: etapa de transição, onde se observam melhorias na coordenação e na realização dos movimentos e a criança adquire controlo. Ainda não executa </a:t>
            </a:r>
            <a:r>
              <a:rPr lang="pt-PT" sz="1500" dirty="0" err="1"/>
              <a:t>corretamente</a:t>
            </a:r>
            <a:r>
              <a:rPr lang="pt-PT" sz="1500" dirty="0"/>
              <a:t>.</a:t>
            </a:r>
          </a:p>
          <a:p>
            <a:endParaRPr lang="pt-PT" sz="1500" dirty="0"/>
          </a:p>
          <a:p>
            <a:r>
              <a:rPr lang="pt-PT" sz="1500" dirty="0"/>
              <a:t>De 6 a 7 anos: integração de todas as componentes do movimento, numa </a:t>
            </a:r>
            <a:r>
              <a:rPr lang="pt-PT" sz="1500" dirty="0" err="1"/>
              <a:t>ação</a:t>
            </a:r>
            <a:r>
              <a:rPr lang="pt-PT" sz="1500" dirty="0"/>
              <a:t> coordenada e controlada.  </a:t>
            </a:r>
          </a:p>
        </p:txBody>
      </p:sp>
      <p:cxnSp>
        <p:nvCxnSpPr>
          <p:cNvPr id="16" name="Conexão recta unidireccional 15"/>
          <p:cNvCxnSpPr/>
          <p:nvPr/>
        </p:nvCxnSpPr>
        <p:spPr>
          <a:xfrm>
            <a:off x="4071934" y="4214818"/>
            <a:ext cx="500066"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exão recta unidireccional 16"/>
          <p:cNvCxnSpPr/>
          <p:nvPr/>
        </p:nvCxnSpPr>
        <p:spPr>
          <a:xfrm>
            <a:off x="4071934" y="5072074"/>
            <a:ext cx="500066"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xão recta unidireccional 17"/>
          <p:cNvCxnSpPr/>
          <p:nvPr/>
        </p:nvCxnSpPr>
        <p:spPr>
          <a:xfrm>
            <a:off x="4071934" y="6215082"/>
            <a:ext cx="500066"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1785918" y="3357562"/>
            <a:ext cx="1428760" cy="276999"/>
          </a:xfrm>
          <a:prstGeom prst="rect">
            <a:avLst/>
          </a:prstGeom>
          <a:noFill/>
        </p:spPr>
        <p:txBody>
          <a:bodyPr wrap="square" rtlCol="0">
            <a:spAutoFit/>
          </a:bodyPr>
          <a:lstStyle/>
          <a:p>
            <a:r>
              <a:rPr lang="pt-PT" sz="1200" dirty="0"/>
              <a:t>(Leite, s.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p:cNvSpPr txBox="1"/>
          <p:nvPr/>
        </p:nvSpPr>
        <p:spPr>
          <a:xfrm>
            <a:off x="142844" y="1000108"/>
            <a:ext cx="5286412" cy="3293209"/>
          </a:xfrm>
          <a:prstGeom prst="rect">
            <a:avLst/>
          </a:prstGeom>
          <a:noFill/>
        </p:spPr>
        <p:txBody>
          <a:bodyPr wrap="square" rtlCol="0">
            <a:spAutoFit/>
          </a:bodyPr>
          <a:lstStyle/>
          <a:p>
            <a:pPr>
              <a:tabLst>
                <a:tab pos="177800" algn="l"/>
              </a:tabLst>
            </a:pPr>
            <a:r>
              <a:rPr lang="pt-PT" sz="1600" dirty="0"/>
              <a:t>	</a:t>
            </a:r>
            <a:r>
              <a:rPr lang="pt-PT" sz="1600" b="1" dirty="0"/>
              <a:t>Os estágios dos movimentos fundamentais, podem variar de movimento para movimento</a:t>
            </a:r>
            <a:r>
              <a:rPr lang="pt-PT" sz="1600" dirty="0"/>
              <a:t>. </a:t>
            </a:r>
          </a:p>
          <a:p>
            <a:endParaRPr lang="pt-PT" sz="1600" dirty="0"/>
          </a:p>
          <a:p>
            <a:pPr>
              <a:tabLst>
                <a:tab pos="177800" algn="l"/>
              </a:tabLst>
            </a:pPr>
            <a:r>
              <a:rPr lang="pt-PT" sz="1600" dirty="0"/>
              <a:t>	Por ex., uma criança pode apresentar diferentes estágios em diferentes movimentos:</a:t>
            </a:r>
          </a:p>
          <a:p>
            <a:pPr>
              <a:tabLst>
                <a:tab pos="177800" algn="l"/>
              </a:tabLst>
            </a:pPr>
            <a:endParaRPr lang="pt-PT" sz="1600" dirty="0"/>
          </a:p>
          <a:p>
            <a:pPr marL="177800">
              <a:buFontTx/>
              <a:buChar char="-"/>
            </a:pPr>
            <a:r>
              <a:rPr lang="pt-PT" sz="1600" dirty="0"/>
              <a:t> correr -  maduro</a:t>
            </a:r>
          </a:p>
          <a:p>
            <a:pPr marL="177800">
              <a:buFontTx/>
              <a:buChar char="-"/>
            </a:pPr>
            <a:r>
              <a:rPr lang="pt-PT" sz="1600" dirty="0"/>
              <a:t> driblar - elementar</a:t>
            </a:r>
          </a:p>
          <a:p>
            <a:pPr marL="177800">
              <a:buFontTx/>
              <a:buChar char="-"/>
            </a:pPr>
            <a:r>
              <a:rPr lang="pt-PT" sz="1600" dirty="0"/>
              <a:t> apoio invertido – inicial</a:t>
            </a:r>
          </a:p>
          <a:p>
            <a:pPr marL="177800">
              <a:buFontTx/>
              <a:buChar char="-"/>
            </a:pPr>
            <a:endParaRPr lang="pt-PT" sz="1600" dirty="0"/>
          </a:p>
          <a:p>
            <a:pPr>
              <a:tabLst>
                <a:tab pos="177800" algn="l"/>
              </a:tabLst>
            </a:pPr>
            <a:r>
              <a:rPr lang="pt-PT" sz="1600" dirty="0"/>
              <a:t>	Atingir o estágio maduro está relacionado com a idade, mas não depende só dela, depende do </a:t>
            </a:r>
            <a:r>
              <a:rPr lang="pt-PT" sz="1600" b="1" dirty="0"/>
              <a:t>crescimento</a:t>
            </a:r>
            <a:r>
              <a:rPr lang="pt-PT" sz="1600" dirty="0"/>
              <a:t>, da </a:t>
            </a:r>
            <a:r>
              <a:rPr lang="pt-PT" sz="1600" b="1" dirty="0"/>
              <a:t>maturação</a:t>
            </a:r>
            <a:r>
              <a:rPr lang="pt-PT" sz="1600" dirty="0"/>
              <a:t> e da </a:t>
            </a:r>
            <a:r>
              <a:rPr lang="pt-PT" sz="1600" b="1" dirty="0"/>
              <a:t>experiência/estimulação</a:t>
            </a:r>
            <a:r>
              <a:rPr lang="pt-PT" sz="1600" dirty="0"/>
              <a:t>.</a:t>
            </a:r>
          </a:p>
        </p:txBody>
      </p:sp>
      <p:sp>
        <p:nvSpPr>
          <p:cNvPr id="5" name="CaixaDeTexto 4"/>
          <p:cNvSpPr txBox="1"/>
          <p:nvPr/>
        </p:nvSpPr>
        <p:spPr>
          <a:xfrm>
            <a:off x="428596" y="500042"/>
            <a:ext cx="364333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FUNDAMENTAIS</a:t>
            </a:r>
          </a:p>
        </p:txBody>
      </p:sp>
      <p:sp>
        <p:nvSpPr>
          <p:cNvPr id="7" name="Título 1"/>
          <p:cNvSpPr txBox="1">
            <a:spLocks/>
          </p:cNvSpPr>
          <p:nvPr/>
        </p:nvSpPr>
        <p:spPr>
          <a:xfrm>
            <a:off x="-32" y="-24"/>
            <a:ext cx="1857356" cy="4286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300"/>
              </a:lnSpc>
              <a:spcBef>
                <a:spcPct val="0"/>
              </a:spcBef>
              <a:spcAft>
                <a:spcPts val="0"/>
              </a:spcAft>
              <a:buClrTx/>
              <a:buSzTx/>
              <a:buFontTx/>
              <a:buNone/>
              <a:tabLst>
                <a:tab pos="355600" algn="l"/>
                <a:tab pos="725488" algn="l"/>
              </a:tabLst>
              <a:defRPr/>
            </a:pPr>
            <a:r>
              <a:rPr kumimoji="0" lang="pt-PT"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Arial" panose="020B0604020202020204" pitchFamily="34" charset="0"/>
              </a:rPr>
              <a:t>(continuação)</a:t>
            </a:r>
            <a:endParaRPr kumimoji="0" lang="pt-PT"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mj-cs"/>
            </a:endParaRPr>
          </a:p>
        </p:txBody>
      </p:sp>
      <p:pic>
        <p:nvPicPr>
          <p:cNvPr id="4098" name="Picture 2"/>
          <p:cNvPicPr>
            <a:picLocks noChangeAspect="1" noChangeArrowheads="1"/>
          </p:cNvPicPr>
          <p:nvPr/>
        </p:nvPicPr>
        <p:blipFill>
          <a:blip r:embed="rId2"/>
          <a:srcRect l="55454" t="34180" r="9407" b="16992"/>
          <a:stretch>
            <a:fillRect/>
          </a:stretch>
        </p:blipFill>
        <p:spPr bwMode="auto">
          <a:xfrm>
            <a:off x="5429256" y="551388"/>
            <a:ext cx="3500462" cy="2734736"/>
          </a:xfrm>
          <a:prstGeom prst="rect">
            <a:avLst/>
          </a:prstGeom>
          <a:noFill/>
          <a:ln w="9525">
            <a:noFill/>
            <a:miter lim="800000"/>
            <a:headEnd/>
            <a:tailEnd/>
          </a:ln>
          <a:effectLst/>
        </p:spPr>
      </p:pic>
      <p:sp>
        <p:nvSpPr>
          <p:cNvPr id="15" name="CaixaDeTexto 14"/>
          <p:cNvSpPr txBox="1"/>
          <p:nvPr/>
        </p:nvSpPr>
        <p:spPr>
          <a:xfrm>
            <a:off x="3143240" y="3009125"/>
            <a:ext cx="1428760" cy="276999"/>
          </a:xfrm>
          <a:prstGeom prst="rect">
            <a:avLst/>
          </a:prstGeom>
          <a:noFill/>
        </p:spPr>
        <p:txBody>
          <a:bodyPr wrap="square" rtlCol="0">
            <a:spAutoFit/>
          </a:bodyPr>
          <a:lstStyle/>
          <a:p>
            <a:r>
              <a:rPr lang="pt-PT" sz="1200" dirty="0"/>
              <a:t>(Leite, s. d.)</a:t>
            </a:r>
          </a:p>
        </p:txBody>
      </p:sp>
      <p:sp>
        <p:nvSpPr>
          <p:cNvPr id="21" name="CaixaDeTexto 20"/>
          <p:cNvSpPr txBox="1"/>
          <p:nvPr/>
        </p:nvSpPr>
        <p:spPr>
          <a:xfrm>
            <a:off x="285720" y="4643446"/>
            <a:ext cx="8215370" cy="1631216"/>
          </a:xfrm>
          <a:prstGeom prst="rect">
            <a:avLst/>
          </a:prstGeom>
          <a:solidFill>
            <a:srgbClr val="FFFFCC"/>
          </a:solidFill>
          <a:ln w="28575">
            <a:solidFill>
              <a:schemeClr val="accent3">
                <a:lumMod val="75000"/>
              </a:schemeClr>
            </a:solidFill>
          </a:ln>
        </p:spPr>
        <p:txBody>
          <a:bodyPr wrap="square" rtlCol="0">
            <a:spAutoFit/>
          </a:bodyPr>
          <a:lstStyle/>
          <a:p>
            <a:pPr>
              <a:lnSpc>
                <a:spcPts val="2400"/>
              </a:lnSpc>
              <a:tabLst>
                <a:tab pos="177800" algn="l"/>
              </a:tabLst>
            </a:pPr>
            <a:r>
              <a:rPr lang="pt-PT" sz="1700" dirty="0"/>
              <a:t>	Apesar de as crianças terem todo o potencial para atingirem o estágio maduro em todas as classes dos movimentos fundamentais, isto não se verifica em muitas crianças e até em adultos.</a:t>
            </a:r>
          </a:p>
          <a:p>
            <a:pPr>
              <a:lnSpc>
                <a:spcPts val="2400"/>
              </a:lnSpc>
              <a:tabLst>
                <a:tab pos="177800" algn="l"/>
              </a:tabLst>
            </a:pPr>
            <a:r>
              <a:rPr lang="pt-PT" sz="1700" dirty="0"/>
              <a:t>	O nível atingido apenas pelos efeitos da maturação, é sempre menor, do que aquele que a criança poderá atingir se poder frequentar um bom programa de ensino.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0-#ppt_w/2"/>
                                          </p:val>
                                        </p:tav>
                                        <p:tav tm="100000">
                                          <p:val>
                                            <p:strVal val="#ppt_x"/>
                                          </p:val>
                                        </p:tav>
                                      </p:tavLst>
                                    </p:anim>
                                    <p:anim calcmode="lin" valueType="num">
                                      <p:cBhvr additive="base">
                                        <p:cTn id="13"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285728"/>
            <a:ext cx="364333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FUNDAMENTAIS</a:t>
            </a:r>
          </a:p>
        </p:txBody>
      </p:sp>
      <p:sp>
        <p:nvSpPr>
          <p:cNvPr id="7" name="Título 1"/>
          <p:cNvSpPr txBox="1">
            <a:spLocks/>
          </p:cNvSpPr>
          <p:nvPr/>
        </p:nvSpPr>
        <p:spPr>
          <a:xfrm>
            <a:off x="-32" y="-24"/>
            <a:ext cx="1857356" cy="2857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300"/>
              </a:lnSpc>
              <a:spcBef>
                <a:spcPct val="0"/>
              </a:spcBef>
              <a:spcAft>
                <a:spcPts val="0"/>
              </a:spcAft>
              <a:buClrTx/>
              <a:buSzTx/>
              <a:buFontTx/>
              <a:buNone/>
              <a:tabLst>
                <a:tab pos="355600" algn="l"/>
                <a:tab pos="725488" algn="l"/>
              </a:tabLst>
              <a:defRPr/>
            </a:pPr>
            <a:r>
              <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Arial" panose="020B0604020202020204" pitchFamily="34" charset="0"/>
              </a:rPr>
              <a:t>(continuação)</a:t>
            </a:r>
            <a:endParaRPr kumimoji="0" lang="pt-PT" sz="1400" b="1" i="0" u="none" strike="noStrike" kern="1200" cap="none" spc="0" normalizeH="0" baseline="0" noProof="0" dirty="0">
              <a:ln>
                <a:noFill/>
              </a:ln>
              <a:solidFill>
                <a:schemeClr val="accent5">
                  <a:lumMod val="50000"/>
                </a:schemeClr>
              </a:solidFill>
              <a:effectLst/>
              <a:uLnTx/>
              <a:uFillTx/>
              <a:latin typeface="Calibri" panose="020F0502020204030204" pitchFamily="34" charset="0"/>
              <a:ea typeface="+mj-ea"/>
              <a:cs typeface="+mj-cs"/>
            </a:endParaRPr>
          </a:p>
        </p:txBody>
      </p:sp>
      <p:sp>
        <p:nvSpPr>
          <p:cNvPr id="11" name="CaixaDeTexto 10"/>
          <p:cNvSpPr txBox="1"/>
          <p:nvPr/>
        </p:nvSpPr>
        <p:spPr>
          <a:xfrm>
            <a:off x="214282" y="651295"/>
            <a:ext cx="1285852" cy="348813"/>
          </a:xfrm>
          <a:prstGeom prst="rect">
            <a:avLst/>
          </a:prstGeom>
          <a:noFill/>
        </p:spPr>
        <p:txBody>
          <a:bodyPr wrap="square" rtlCol="0">
            <a:spAutoFit/>
          </a:bodyPr>
          <a:lstStyle/>
          <a:p>
            <a:pPr>
              <a:lnSpc>
                <a:spcPts val="2000"/>
              </a:lnSpc>
            </a:pPr>
            <a:r>
              <a:rPr lang="pt-PT" sz="1500" b="1" dirty="0"/>
              <a:t>CATEGORIAS</a:t>
            </a:r>
            <a:r>
              <a:rPr lang="pt-PT" sz="1500" dirty="0"/>
              <a:t>:</a:t>
            </a:r>
          </a:p>
        </p:txBody>
      </p:sp>
      <p:pic>
        <p:nvPicPr>
          <p:cNvPr id="4098" name="Picture 2"/>
          <p:cNvPicPr>
            <a:picLocks noChangeAspect="1" noChangeArrowheads="1"/>
          </p:cNvPicPr>
          <p:nvPr/>
        </p:nvPicPr>
        <p:blipFill>
          <a:blip r:embed="rId2"/>
          <a:srcRect l="55454" t="34180" r="9407" b="16992"/>
          <a:stretch>
            <a:fillRect/>
          </a:stretch>
        </p:blipFill>
        <p:spPr bwMode="auto">
          <a:xfrm>
            <a:off x="5715008" y="71414"/>
            <a:ext cx="3214710" cy="251149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14861" t="35351" r="51098" b="25586"/>
          <a:stretch>
            <a:fillRect/>
          </a:stretch>
        </p:blipFill>
        <p:spPr bwMode="auto">
          <a:xfrm>
            <a:off x="214282" y="1000108"/>
            <a:ext cx="3857652" cy="2488826"/>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l="7686" t="25390" r="52233" b="20898"/>
          <a:stretch>
            <a:fillRect/>
          </a:stretch>
        </p:blipFill>
        <p:spPr bwMode="auto">
          <a:xfrm>
            <a:off x="142844" y="3571876"/>
            <a:ext cx="3929090" cy="2960273"/>
          </a:xfrm>
          <a:prstGeom prst="rect">
            <a:avLst/>
          </a:prstGeom>
          <a:noFill/>
          <a:ln w="9525">
            <a:noFill/>
            <a:miter lim="800000"/>
            <a:headEnd/>
            <a:tailEnd/>
          </a:ln>
          <a:effectLst/>
        </p:spPr>
      </p:pic>
      <p:sp>
        <p:nvSpPr>
          <p:cNvPr id="10" name="CaixaDeTexto 9"/>
          <p:cNvSpPr txBox="1"/>
          <p:nvPr/>
        </p:nvSpPr>
        <p:spPr>
          <a:xfrm>
            <a:off x="2928926" y="6572272"/>
            <a:ext cx="1214446" cy="307777"/>
          </a:xfrm>
          <a:prstGeom prst="rect">
            <a:avLst/>
          </a:prstGeom>
          <a:noFill/>
        </p:spPr>
        <p:txBody>
          <a:bodyPr wrap="square" rtlCol="0">
            <a:spAutoFit/>
          </a:bodyPr>
          <a:lstStyle/>
          <a:p>
            <a:r>
              <a:rPr lang="pt-PT" sz="1400" dirty="0"/>
              <a:t>(Neto, s. d.)</a:t>
            </a:r>
          </a:p>
        </p:txBody>
      </p:sp>
      <p:pic>
        <p:nvPicPr>
          <p:cNvPr id="12" name="Picture 2"/>
          <p:cNvPicPr>
            <a:picLocks noChangeAspect="1" noChangeArrowheads="1"/>
          </p:cNvPicPr>
          <p:nvPr/>
        </p:nvPicPr>
        <p:blipFill>
          <a:blip r:embed="rId5"/>
          <a:srcRect l="15922" t="15625" r="18191" b="6250"/>
          <a:stretch>
            <a:fillRect/>
          </a:stretch>
        </p:blipFill>
        <p:spPr bwMode="auto">
          <a:xfrm>
            <a:off x="4143387" y="3000372"/>
            <a:ext cx="4929207" cy="3286124"/>
          </a:xfrm>
          <a:prstGeom prst="rect">
            <a:avLst/>
          </a:prstGeom>
          <a:noFill/>
          <a:ln w="9525">
            <a:noFill/>
            <a:miter lim="800000"/>
            <a:headEnd/>
            <a:tailEnd/>
          </a:ln>
          <a:effectLst/>
        </p:spPr>
      </p:pic>
      <p:sp>
        <p:nvSpPr>
          <p:cNvPr id="17" name="CaixaDeTexto 16"/>
          <p:cNvSpPr txBox="1"/>
          <p:nvPr/>
        </p:nvSpPr>
        <p:spPr>
          <a:xfrm>
            <a:off x="7072330" y="6357958"/>
            <a:ext cx="1714512" cy="307777"/>
          </a:xfrm>
          <a:prstGeom prst="rect">
            <a:avLst/>
          </a:prstGeom>
          <a:noFill/>
        </p:spPr>
        <p:txBody>
          <a:bodyPr wrap="square" rtlCol="0">
            <a:spAutoFit/>
          </a:bodyPr>
          <a:lstStyle/>
          <a:p>
            <a:r>
              <a:rPr lang="pt-PT" sz="1400" dirty="0"/>
              <a:t>(</a:t>
            </a:r>
            <a:r>
              <a:rPr lang="pt-PT" sz="1400" dirty="0" err="1"/>
              <a:t>Gallahue</a:t>
            </a:r>
            <a:r>
              <a:rPr lang="pt-PT" sz="1400" dirty="0"/>
              <a:t>, 1985)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214290"/>
            <a:ext cx="364333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FUNDAMENTAIS</a:t>
            </a:r>
          </a:p>
        </p:txBody>
      </p:sp>
      <p:sp>
        <p:nvSpPr>
          <p:cNvPr id="6" name="CaixaDeTexto 5"/>
          <p:cNvSpPr txBox="1"/>
          <p:nvPr/>
        </p:nvSpPr>
        <p:spPr>
          <a:xfrm>
            <a:off x="4571968" y="214290"/>
            <a:ext cx="4572032" cy="307777"/>
          </a:xfrm>
          <a:prstGeom prst="rect">
            <a:avLst/>
          </a:prstGeom>
          <a:noFill/>
        </p:spPr>
        <p:txBody>
          <a:bodyPr wrap="square" rtlCol="0">
            <a:spAutoFit/>
          </a:bodyPr>
          <a:lstStyle/>
          <a:p>
            <a:r>
              <a:rPr lang="it-IT" sz="1400" dirty="0"/>
              <a:t>Gallahue e Ozmun (2005), e McClenaghan e Gallahue (1985)</a:t>
            </a:r>
            <a:endParaRPr lang="pt-PT" sz="1400" dirty="0"/>
          </a:p>
        </p:txBody>
      </p:sp>
      <p:pic>
        <p:nvPicPr>
          <p:cNvPr id="2050" name="Picture 2"/>
          <p:cNvPicPr>
            <a:picLocks noChangeAspect="1" noChangeArrowheads="1"/>
          </p:cNvPicPr>
          <p:nvPr/>
        </p:nvPicPr>
        <p:blipFill>
          <a:blip r:embed="rId2"/>
          <a:srcRect l="22511" t="30216" r="35761" b="38477"/>
          <a:stretch>
            <a:fillRect/>
          </a:stretch>
        </p:blipFill>
        <p:spPr bwMode="auto">
          <a:xfrm>
            <a:off x="-32" y="785794"/>
            <a:ext cx="4490108" cy="18940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5725" t="21679" r="24194" b="50977"/>
          <a:stretch>
            <a:fillRect/>
          </a:stretch>
        </p:blipFill>
        <p:spPr bwMode="auto">
          <a:xfrm>
            <a:off x="2071670" y="2571744"/>
            <a:ext cx="5587473" cy="2143140"/>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35725" t="68424" r="23344" b="5208"/>
          <a:stretch>
            <a:fillRect/>
          </a:stretch>
        </p:blipFill>
        <p:spPr bwMode="auto">
          <a:xfrm>
            <a:off x="3495260" y="4857760"/>
            <a:ext cx="5325684" cy="1928826"/>
          </a:xfrm>
          <a:prstGeom prst="rect">
            <a:avLst/>
          </a:prstGeom>
          <a:noFill/>
          <a:ln w="9525">
            <a:noFill/>
            <a:miter lim="800000"/>
            <a:headEnd/>
            <a:tailEnd/>
          </a:ln>
          <a:effectLst/>
        </p:spPr>
      </p:pic>
      <p:sp>
        <p:nvSpPr>
          <p:cNvPr id="10" name="CaixaDeTexto 9"/>
          <p:cNvSpPr txBox="1"/>
          <p:nvPr/>
        </p:nvSpPr>
        <p:spPr>
          <a:xfrm>
            <a:off x="5429256" y="785794"/>
            <a:ext cx="1428760" cy="338554"/>
          </a:xfrm>
          <a:prstGeom prst="rect">
            <a:avLst/>
          </a:prstGeom>
          <a:noFill/>
        </p:spPr>
        <p:txBody>
          <a:bodyPr wrap="square" rtlCol="0">
            <a:spAutoFit/>
          </a:bodyPr>
          <a:lstStyle/>
          <a:p>
            <a:r>
              <a:rPr lang="it-IT" sz="1600" b="1" dirty="0"/>
              <a:t>CORRIDA</a:t>
            </a:r>
            <a:endParaRPr lang="pt-PT"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428596" y="214290"/>
            <a:ext cx="364333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FUNDAMENTAIS</a:t>
            </a:r>
          </a:p>
        </p:txBody>
      </p:sp>
      <p:sp>
        <p:nvSpPr>
          <p:cNvPr id="10" name="CaixaDeTexto 9"/>
          <p:cNvSpPr txBox="1"/>
          <p:nvPr/>
        </p:nvSpPr>
        <p:spPr>
          <a:xfrm>
            <a:off x="4571968" y="214290"/>
            <a:ext cx="4572032" cy="307777"/>
          </a:xfrm>
          <a:prstGeom prst="rect">
            <a:avLst/>
          </a:prstGeom>
          <a:noFill/>
        </p:spPr>
        <p:txBody>
          <a:bodyPr wrap="square" rtlCol="0">
            <a:spAutoFit/>
          </a:bodyPr>
          <a:lstStyle/>
          <a:p>
            <a:r>
              <a:rPr lang="it-IT" sz="1400" dirty="0"/>
              <a:t>Gallahue e Ozmun (2005) e McClenaghan e Gallahue (1985)</a:t>
            </a:r>
            <a:endParaRPr lang="pt-PT" sz="1400" dirty="0"/>
          </a:p>
        </p:txBody>
      </p:sp>
      <p:sp>
        <p:nvSpPr>
          <p:cNvPr id="12" name="CaixaDeTexto 11"/>
          <p:cNvSpPr txBox="1"/>
          <p:nvPr/>
        </p:nvSpPr>
        <p:spPr>
          <a:xfrm>
            <a:off x="5786446" y="785794"/>
            <a:ext cx="2428892" cy="338554"/>
          </a:xfrm>
          <a:prstGeom prst="rect">
            <a:avLst/>
          </a:prstGeom>
          <a:noFill/>
        </p:spPr>
        <p:txBody>
          <a:bodyPr wrap="square" rtlCol="0">
            <a:spAutoFit/>
          </a:bodyPr>
          <a:lstStyle/>
          <a:p>
            <a:r>
              <a:rPr lang="it-IT" sz="1600" b="1" dirty="0"/>
              <a:t>SALTO HORIZONTAL</a:t>
            </a:r>
            <a:endParaRPr lang="pt-PT" sz="1600" b="1" dirty="0"/>
          </a:p>
        </p:txBody>
      </p:sp>
      <p:pic>
        <p:nvPicPr>
          <p:cNvPr id="2" name="Picture 2"/>
          <p:cNvPicPr>
            <a:picLocks noChangeAspect="1" noChangeArrowheads="1"/>
          </p:cNvPicPr>
          <p:nvPr/>
        </p:nvPicPr>
        <p:blipFill>
          <a:blip r:embed="rId2"/>
          <a:srcRect l="36237" t="25390" r="21486" b="50196"/>
          <a:stretch>
            <a:fillRect/>
          </a:stretch>
        </p:blipFill>
        <p:spPr bwMode="auto">
          <a:xfrm>
            <a:off x="-33" y="642918"/>
            <a:ext cx="5720755" cy="1857388"/>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l="23096" t="17773" r="37372" b="54883"/>
          <a:stretch>
            <a:fillRect/>
          </a:stretch>
        </p:blipFill>
        <p:spPr bwMode="auto">
          <a:xfrm>
            <a:off x="1785917" y="2357430"/>
            <a:ext cx="5694629" cy="2214578"/>
          </a:xfrm>
          <a:prstGeom prst="rect">
            <a:avLst/>
          </a:prstGeom>
          <a:noFill/>
          <a:ln w="9525">
            <a:noFill/>
            <a:miter lim="800000"/>
            <a:headEnd/>
            <a:tailEnd/>
          </a:ln>
          <a:effectLst/>
        </p:spPr>
      </p:pic>
      <p:pic>
        <p:nvPicPr>
          <p:cNvPr id="16" name="Picture 3"/>
          <p:cNvPicPr>
            <a:picLocks noChangeAspect="1" noChangeArrowheads="1"/>
          </p:cNvPicPr>
          <p:nvPr/>
        </p:nvPicPr>
        <p:blipFill>
          <a:blip r:embed="rId3"/>
          <a:srcRect l="23096" t="67578" r="35725" b="7031"/>
          <a:stretch>
            <a:fillRect/>
          </a:stretch>
        </p:blipFill>
        <p:spPr bwMode="auto">
          <a:xfrm>
            <a:off x="3088288" y="4714884"/>
            <a:ext cx="5769992" cy="2000264"/>
          </a:xfrm>
          <a:prstGeom prst="rect">
            <a:avLst/>
          </a:prstGeom>
          <a:noFill/>
          <a:ln w="9525">
            <a:noFill/>
            <a:miter lim="800000"/>
            <a:headEnd/>
            <a:tailEnd/>
          </a:ln>
          <a:effectLst/>
        </p:spPr>
      </p:pic>
      <p:sp>
        <p:nvSpPr>
          <p:cNvPr id="17" name="CaixaDeTexto 16"/>
          <p:cNvSpPr txBox="1"/>
          <p:nvPr/>
        </p:nvSpPr>
        <p:spPr>
          <a:xfrm>
            <a:off x="1785918" y="2214554"/>
            <a:ext cx="857256" cy="369332"/>
          </a:xfrm>
          <a:prstGeom prst="rect">
            <a:avLst/>
          </a:prstGeom>
          <a:solidFill>
            <a:schemeClr val="bg1"/>
          </a:solidFill>
        </p:spPr>
        <p:txBody>
          <a:bodyPr wrap="square" rtlCol="0">
            <a:spAutoFit/>
          </a:bodyPr>
          <a:lstStyle/>
          <a:p>
            <a:endParaRPr lang="pt-PT" dirty="0"/>
          </a:p>
        </p:txBody>
      </p:sp>
      <p:sp>
        <p:nvSpPr>
          <p:cNvPr id="18" name="CaixaDeTexto 17"/>
          <p:cNvSpPr txBox="1"/>
          <p:nvPr/>
        </p:nvSpPr>
        <p:spPr>
          <a:xfrm>
            <a:off x="3000364" y="4643446"/>
            <a:ext cx="857256" cy="369332"/>
          </a:xfrm>
          <a:prstGeom prst="rect">
            <a:avLst/>
          </a:prstGeom>
          <a:solidFill>
            <a:schemeClr val="bg1"/>
          </a:solidFill>
        </p:spPr>
        <p:txBody>
          <a:bodyPr wrap="square" rtlCol="0">
            <a:spAutoFit/>
          </a:bodyPr>
          <a:lstStyle/>
          <a:p>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428596" y="214290"/>
            <a:ext cx="3643338"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MOVIMENTOS FUNDAMENTAIS</a:t>
            </a:r>
          </a:p>
        </p:txBody>
      </p:sp>
      <p:sp>
        <p:nvSpPr>
          <p:cNvPr id="9" name="CaixaDeTexto 8"/>
          <p:cNvSpPr txBox="1"/>
          <p:nvPr/>
        </p:nvSpPr>
        <p:spPr>
          <a:xfrm>
            <a:off x="4571968" y="214290"/>
            <a:ext cx="4572032" cy="307777"/>
          </a:xfrm>
          <a:prstGeom prst="rect">
            <a:avLst/>
          </a:prstGeom>
          <a:noFill/>
        </p:spPr>
        <p:txBody>
          <a:bodyPr wrap="square" rtlCol="0">
            <a:spAutoFit/>
          </a:bodyPr>
          <a:lstStyle/>
          <a:p>
            <a:r>
              <a:rPr lang="it-IT" sz="1400" dirty="0"/>
              <a:t>Gallahue e Ozmun (2005) e McClenaghan e Gallahue (1985)</a:t>
            </a:r>
            <a:endParaRPr lang="pt-PT" sz="1400" dirty="0"/>
          </a:p>
        </p:txBody>
      </p:sp>
      <p:sp>
        <p:nvSpPr>
          <p:cNvPr id="10" name="CaixaDeTexto 9"/>
          <p:cNvSpPr txBox="1"/>
          <p:nvPr/>
        </p:nvSpPr>
        <p:spPr>
          <a:xfrm>
            <a:off x="5214942" y="785794"/>
            <a:ext cx="3357586" cy="338554"/>
          </a:xfrm>
          <a:prstGeom prst="rect">
            <a:avLst/>
          </a:prstGeom>
          <a:noFill/>
        </p:spPr>
        <p:txBody>
          <a:bodyPr wrap="square" rtlCol="0">
            <a:spAutoFit/>
          </a:bodyPr>
          <a:lstStyle/>
          <a:p>
            <a:r>
              <a:rPr lang="it-IT" sz="1600" b="1" dirty="0"/>
              <a:t>LANÇAMENTO POR CIMA DO OMBRO</a:t>
            </a:r>
            <a:endParaRPr lang="pt-PT" sz="1600" b="1" dirty="0"/>
          </a:p>
        </p:txBody>
      </p:sp>
      <p:pic>
        <p:nvPicPr>
          <p:cNvPr id="4098" name="Picture 2"/>
          <p:cNvPicPr>
            <a:picLocks noChangeAspect="1" noChangeArrowheads="1"/>
          </p:cNvPicPr>
          <p:nvPr/>
        </p:nvPicPr>
        <p:blipFill>
          <a:blip r:embed="rId2"/>
          <a:srcRect l="36786" t="64453" r="24231" b="6250"/>
          <a:stretch>
            <a:fillRect/>
          </a:stretch>
        </p:blipFill>
        <p:spPr bwMode="auto">
          <a:xfrm>
            <a:off x="4071934" y="4714884"/>
            <a:ext cx="5072098" cy="214311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36786" t="12695" r="24231" b="57031"/>
          <a:stretch>
            <a:fillRect/>
          </a:stretch>
        </p:blipFill>
        <p:spPr bwMode="auto">
          <a:xfrm>
            <a:off x="2285984" y="2500306"/>
            <a:ext cx="5072098" cy="22145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25293" t="40234" r="38470" b="34375"/>
          <a:stretch>
            <a:fillRect/>
          </a:stretch>
        </p:blipFill>
        <p:spPr bwMode="auto">
          <a:xfrm>
            <a:off x="-32" y="642918"/>
            <a:ext cx="4714908" cy="1857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642942" y="-24"/>
            <a:ext cx="8501058" cy="642942"/>
          </a:xfrm>
        </p:spPr>
        <p:txBody>
          <a:bodyPr>
            <a:noAutofit/>
          </a:bodyPr>
          <a:lstStyle/>
          <a:p>
            <a:pPr algn="l">
              <a:tabLst>
                <a:tab pos="355600" algn="l"/>
                <a:tab pos="725488" algn="l"/>
              </a:tabLst>
            </a:pPr>
            <a:r>
              <a:rPr lang="pt-PT" sz="2400" b="1" dirty="0">
                <a:solidFill>
                  <a:schemeClr val="accent5">
                    <a:lumMod val="50000"/>
                  </a:schemeClr>
                </a:solidFill>
                <a:latin typeface="Calibri" panose="020F0502020204030204" pitchFamily="34" charset="0"/>
                <a:cs typeface="Arial" panose="020B0604020202020204" pitchFamily="34" charset="0"/>
              </a:rPr>
              <a:t>1.4  	A Pirâmide do desenvolvimento  motor</a:t>
            </a:r>
            <a:endParaRPr lang="pt-PT" sz="2400" b="1" dirty="0">
              <a:solidFill>
                <a:schemeClr val="accent5">
                  <a:lumMod val="50000"/>
                </a:schemeClr>
              </a:solidFill>
              <a:latin typeface="Calibri" panose="020F0502020204030204" pitchFamily="34" charset="0"/>
            </a:endParaRPr>
          </a:p>
        </p:txBody>
      </p:sp>
      <p:grpSp>
        <p:nvGrpSpPr>
          <p:cNvPr id="2" name="Group 40541"/>
          <p:cNvGrpSpPr>
            <a:grpSpLocks/>
          </p:cNvGrpSpPr>
          <p:nvPr/>
        </p:nvGrpSpPr>
        <p:grpSpPr bwMode="auto">
          <a:xfrm>
            <a:off x="0" y="1428736"/>
            <a:ext cx="2786050" cy="2214578"/>
            <a:chOff x="0" y="0"/>
            <a:chExt cx="3661584" cy="2065591"/>
          </a:xfrm>
        </p:grpSpPr>
        <p:sp>
          <p:nvSpPr>
            <p:cNvPr id="2089" name="Shape 2089"/>
            <p:cNvSpPr>
              <a:spLocks/>
            </p:cNvSpPr>
            <p:nvPr/>
          </p:nvSpPr>
          <p:spPr bwMode="auto">
            <a:xfrm>
              <a:off x="947127" y="4347"/>
              <a:ext cx="312915" cy="512051"/>
            </a:xfrm>
            <a:custGeom>
              <a:avLst/>
              <a:gdLst>
                <a:gd name="T0" fmla="*/ 0 w 312915"/>
                <a:gd name="T1" fmla="*/ 0 h 512051"/>
                <a:gd name="T2" fmla="*/ 312915 w 312915"/>
                <a:gd name="T3" fmla="*/ 512051 h 512051"/>
              </a:gdLst>
              <a:ahLst/>
              <a:cxnLst>
                <a:cxn ang="0">
                  <a:pos x="312915" y="0"/>
                </a:cxn>
                <a:cxn ang="0">
                  <a:pos x="312915" y="512051"/>
                </a:cxn>
                <a:cxn ang="0">
                  <a:pos x="0" y="486473"/>
                </a:cxn>
                <a:cxn ang="0">
                  <a:pos x="312915" y="0"/>
                </a:cxn>
              </a:cxnLst>
              <a:rect l="T0" t="T1" r="T2" b="T3"/>
              <a:pathLst>
                <a:path w="312915" h="512051">
                  <a:moveTo>
                    <a:pt x="312915" y="0"/>
                  </a:moveTo>
                  <a:lnTo>
                    <a:pt x="312915" y="512051"/>
                  </a:lnTo>
                  <a:lnTo>
                    <a:pt x="0" y="486473"/>
                  </a:lnTo>
                  <a:lnTo>
                    <a:pt x="312915" y="0"/>
                  </a:lnTo>
                  <a:close/>
                </a:path>
              </a:pathLst>
            </a:custGeom>
            <a:solidFill>
              <a:srgbClr val="EE3423"/>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0" name="Shape 2090"/>
            <p:cNvSpPr>
              <a:spLocks/>
            </p:cNvSpPr>
            <p:nvPr/>
          </p:nvSpPr>
          <p:spPr bwMode="auto">
            <a:xfrm>
              <a:off x="631416" y="490825"/>
              <a:ext cx="628625" cy="541973"/>
            </a:xfrm>
            <a:custGeom>
              <a:avLst/>
              <a:gdLst>
                <a:gd name="T0" fmla="*/ 0 w 628625"/>
                <a:gd name="T1" fmla="*/ 0 h 541973"/>
                <a:gd name="T2" fmla="*/ 628625 w 628625"/>
                <a:gd name="T3" fmla="*/ 541973 h 541973"/>
              </a:gdLst>
              <a:ahLst/>
              <a:cxnLst>
                <a:cxn ang="0">
                  <a:pos x="315709" y="0"/>
                </a:cxn>
                <a:cxn ang="0">
                  <a:pos x="628625" y="25578"/>
                </a:cxn>
                <a:cxn ang="0">
                  <a:pos x="628625" y="541973"/>
                </a:cxn>
                <a:cxn ang="0">
                  <a:pos x="0" y="490817"/>
                </a:cxn>
                <a:cxn ang="0">
                  <a:pos x="315709" y="0"/>
                </a:cxn>
              </a:cxnLst>
              <a:rect l="T0" t="T1" r="T2" b="T3"/>
              <a:pathLst>
                <a:path w="628625" h="541973">
                  <a:moveTo>
                    <a:pt x="315709" y="0"/>
                  </a:moveTo>
                  <a:lnTo>
                    <a:pt x="628625" y="25578"/>
                  </a:lnTo>
                  <a:lnTo>
                    <a:pt x="628625" y="541973"/>
                  </a:lnTo>
                  <a:lnTo>
                    <a:pt x="0" y="490817"/>
                  </a:lnTo>
                  <a:lnTo>
                    <a:pt x="315709" y="0"/>
                  </a:lnTo>
                  <a:close/>
                </a:path>
              </a:pathLst>
            </a:custGeom>
            <a:solidFill>
              <a:srgbClr val="CE2D1E"/>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1" name="Shape 2091"/>
            <p:cNvSpPr>
              <a:spLocks/>
            </p:cNvSpPr>
            <p:nvPr/>
          </p:nvSpPr>
          <p:spPr bwMode="auto">
            <a:xfrm>
              <a:off x="315708" y="981646"/>
              <a:ext cx="944334" cy="567550"/>
            </a:xfrm>
            <a:custGeom>
              <a:avLst/>
              <a:gdLst>
                <a:gd name="T0" fmla="*/ 0 w 944334"/>
                <a:gd name="T1" fmla="*/ 0 h 567550"/>
                <a:gd name="T2" fmla="*/ 944334 w 944334"/>
                <a:gd name="T3" fmla="*/ 567550 h 567550"/>
              </a:gdLst>
              <a:ahLst/>
              <a:cxnLst>
                <a:cxn ang="0">
                  <a:pos x="315709" y="0"/>
                </a:cxn>
                <a:cxn ang="0">
                  <a:pos x="944334" y="51143"/>
                </a:cxn>
                <a:cxn ang="0">
                  <a:pos x="944334" y="567550"/>
                </a:cxn>
                <a:cxn ang="0">
                  <a:pos x="0" y="490817"/>
                </a:cxn>
                <a:cxn ang="0">
                  <a:pos x="315709" y="0"/>
                </a:cxn>
              </a:cxnLst>
              <a:rect l="T0" t="T1" r="T2" b="T3"/>
              <a:pathLst>
                <a:path w="944334" h="567550">
                  <a:moveTo>
                    <a:pt x="315709" y="0"/>
                  </a:moveTo>
                  <a:lnTo>
                    <a:pt x="944334" y="51143"/>
                  </a:lnTo>
                  <a:lnTo>
                    <a:pt x="944334" y="567550"/>
                  </a:lnTo>
                  <a:lnTo>
                    <a:pt x="0" y="490817"/>
                  </a:lnTo>
                  <a:lnTo>
                    <a:pt x="315709" y="0"/>
                  </a:lnTo>
                  <a:close/>
                </a:path>
              </a:pathLst>
            </a:custGeom>
            <a:solidFill>
              <a:srgbClr val="B12416"/>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2" name="Shape 2092"/>
            <p:cNvSpPr>
              <a:spLocks/>
            </p:cNvSpPr>
            <p:nvPr/>
          </p:nvSpPr>
          <p:spPr bwMode="auto">
            <a:xfrm>
              <a:off x="0" y="1472466"/>
              <a:ext cx="1260031" cy="593115"/>
            </a:xfrm>
            <a:custGeom>
              <a:avLst/>
              <a:gdLst>
                <a:gd name="T0" fmla="*/ 0 w 1260031"/>
                <a:gd name="T1" fmla="*/ 0 h 593115"/>
                <a:gd name="T2" fmla="*/ 1260031 w 1260031"/>
                <a:gd name="T3" fmla="*/ 593115 h 593115"/>
              </a:gdLst>
              <a:ahLst/>
              <a:cxnLst>
                <a:cxn ang="0">
                  <a:pos x="315709" y="0"/>
                </a:cxn>
                <a:cxn ang="0">
                  <a:pos x="1260031" y="76721"/>
                </a:cxn>
                <a:cxn ang="0">
                  <a:pos x="1260031" y="593115"/>
                </a:cxn>
                <a:cxn ang="0">
                  <a:pos x="0" y="490817"/>
                </a:cxn>
                <a:cxn ang="0">
                  <a:pos x="315709" y="0"/>
                </a:cxn>
              </a:cxnLst>
              <a:rect l="T0" t="T1" r="T2" b="T3"/>
              <a:pathLst>
                <a:path w="1260031" h="593115">
                  <a:moveTo>
                    <a:pt x="315709" y="0"/>
                  </a:moveTo>
                  <a:lnTo>
                    <a:pt x="1260031" y="76721"/>
                  </a:lnTo>
                  <a:lnTo>
                    <a:pt x="1260031" y="593115"/>
                  </a:lnTo>
                  <a:lnTo>
                    <a:pt x="0" y="490817"/>
                  </a:lnTo>
                  <a:lnTo>
                    <a:pt x="315709" y="0"/>
                  </a:lnTo>
                  <a:close/>
                </a:path>
              </a:pathLst>
            </a:custGeom>
            <a:solidFill>
              <a:srgbClr val="941B0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3" name="Shape 2093"/>
            <p:cNvSpPr>
              <a:spLocks/>
            </p:cNvSpPr>
            <p:nvPr/>
          </p:nvSpPr>
          <p:spPr bwMode="auto">
            <a:xfrm>
              <a:off x="1260036" y="4349"/>
              <a:ext cx="312903" cy="512051"/>
            </a:xfrm>
            <a:custGeom>
              <a:avLst/>
              <a:gdLst>
                <a:gd name="T0" fmla="*/ 0 w 312903"/>
                <a:gd name="T1" fmla="*/ 0 h 512051"/>
                <a:gd name="T2" fmla="*/ 312903 w 312903"/>
                <a:gd name="T3" fmla="*/ 512051 h 512051"/>
              </a:gdLst>
              <a:ahLst/>
              <a:cxnLst>
                <a:cxn ang="0">
                  <a:pos x="0" y="0"/>
                </a:cxn>
                <a:cxn ang="0">
                  <a:pos x="312903" y="486473"/>
                </a:cxn>
                <a:cxn ang="0">
                  <a:pos x="0" y="512051"/>
                </a:cxn>
                <a:cxn ang="0">
                  <a:pos x="0" y="0"/>
                </a:cxn>
              </a:cxnLst>
              <a:rect l="T0" t="T1" r="T2" b="T3"/>
              <a:pathLst>
                <a:path w="312903" h="512051">
                  <a:moveTo>
                    <a:pt x="0" y="0"/>
                  </a:moveTo>
                  <a:lnTo>
                    <a:pt x="312903" y="486473"/>
                  </a:lnTo>
                  <a:lnTo>
                    <a:pt x="0" y="512051"/>
                  </a:lnTo>
                  <a:lnTo>
                    <a:pt x="0" y="0"/>
                  </a:lnTo>
                  <a:close/>
                </a:path>
              </a:pathLst>
            </a:custGeom>
            <a:solidFill>
              <a:srgbClr val="F16541"/>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4" name="Shape 2094"/>
            <p:cNvSpPr>
              <a:spLocks/>
            </p:cNvSpPr>
            <p:nvPr/>
          </p:nvSpPr>
          <p:spPr bwMode="auto">
            <a:xfrm>
              <a:off x="1260039" y="0"/>
              <a:ext cx="2401545" cy="490817"/>
            </a:xfrm>
            <a:custGeom>
              <a:avLst/>
              <a:gdLst>
                <a:gd name="T0" fmla="*/ 0 w 2401545"/>
                <a:gd name="T1" fmla="*/ 0 h 490817"/>
                <a:gd name="T2" fmla="*/ 2401545 w 2401545"/>
                <a:gd name="T3" fmla="*/ 490817 h 490817"/>
              </a:gdLst>
              <a:ahLst/>
              <a:cxnLst>
                <a:cxn ang="0">
                  <a:pos x="0" y="0"/>
                </a:cxn>
                <a:cxn ang="0">
                  <a:pos x="2401545" y="0"/>
                </a:cxn>
                <a:cxn ang="0">
                  <a:pos x="2401545" y="490817"/>
                </a:cxn>
                <a:cxn ang="0">
                  <a:pos x="312903" y="490817"/>
                </a:cxn>
                <a:cxn ang="0">
                  <a:pos x="0" y="4343"/>
                </a:cxn>
                <a:cxn ang="0">
                  <a:pos x="0" y="0"/>
                </a:cxn>
              </a:cxnLst>
              <a:rect l="T0" t="T1" r="T2" b="T3"/>
              <a:pathLst>
                <a:path w="2401545" h="490817">
                  <a:moveTo>
                    <a:pt x="0" y="0"/>
                  </a:moveTo>
                  <a:lnTo>
                    <a:pt x="2401545" y="0"/>
                  </a:lnTo>
                  <a:lnTo>
                    <a:pt x="2401545" y="490817"/>
                  </a:lnTo>
                  <a:lnTo>
                    <a:pt x="312903" y="490817"/>
                  </a:lnTo>
                  <a:lnTo>
                    <a:pt x="0" y="4343"/>
                  </a:lnTo>
                  <a:lnTo>
                    <a:pt x="0" y="0"/>
                  </a:lnTo>
                  <a:close/>
                </a:path>
              </a:pathLst>
            </a:custGeom>
            <a:solidFill>
              <a:srgbClr val="F3F3F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5" name="Shape 2095"/>
            <p:cNvSpPr>
              <a:spLocks/>
            </p:cNvSpPr>
            <p:nvPr/>
          </p:nvSpPr>
          <p:spPr bwMode="auto">
            <a:xfrm>
              <a:off x="1260042" y="490821"/>
              <a:ext cx="628612" cy="541972"/>
            </a:xfrm>
            <a:custGeom>
              <a:avLst/>
              <a:gdLst>
                <a:gd name="T0" fmla="*/ 0 w 628612"/>
                <a:gd name="T1" fmla="*/ 0 h 541972"/>
                <a:gd name="T2" fmla="*/ 628612 w 628612"/>
                <a:gd name="T3" fmla="*/ 541972 h 541972"/>
              </a:gdLst>
              <a:ahLst/>
              <a:cxnLst>
                <a:cxn ang="0">
                  <a:pos x="312903" y="0"/>
                </a:cxn>
                <a:cxn ang="0">
                  <a:pos x="628612" y="490817"/>
                </a:cxn>
                <a:cxn ang="0">
                  <a:pos x="0" y="541972"/>
                </a:cxn>
                <a:cxn ang="0">
                  <a:pos x="0" y="25578"/>
                </a:cxn>
                <a:cxn ang="0">
                  <a:pos x="312903" y="0"/>
                </a:cxn>
              </a:cxnLst>
              <a:rect l="T0" t="T1" r="T2" b="T3"/>
              <a:pathLst>
                <a:path w="628612" h="541972">
                  <a:moveTo>
                    <a:pt x="312903" y="0"/>
                  </a:moveTo>
                  <a:lnTo>
                    <a:pt x="628612" y="490817"/>
                  </a:lnTo>
                  <a:lnTo>
                    <a:pt x="0" y="541972"/>
                  </a:lnTo>
                  <a:lnTo>
                    <a:pt x="0" y="25578"/>
                  </a:lnTo>
                  <a:lnTo>
                    <a:pt x="312903" y="0"/>
                  </a:lnTo>
                  <a:close/>
                </a:path>
              </a:pathLst>
            </a:custGeom>
            <a:solidFill>
              <a:srgbClr val="D75A3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6" name="Shape 2096"/>
            <p:cNvSpPr>
              <a:spLocks/>
            </p:cNvSpPr>
            <p:nvPr/>
          </p:nvSpPr>
          <p:spPr bwMode="auto">
            <a:xfrm>
              <a:off x="1572942" y="490821"/>
              <a:ext cx="2088642" cy="490817"/>
            </a:xfrm>
            <a:custGeom>
              <a:avLst/>
              <a:gdLst>
                <a:gd name="T0" fmla="*/ 0 w 2088642"/>
                <a:gd name="T1" fmla="*/ 0 h 490817"/>
                <a:gd name="T2" fmla="*/ 2088642 w 2088642"/>
                <a:gd name="T3" fmla="*/ 490817 h 490817"/>
              </a:gdLst>
              <a:ahLst/>
              <a:cxnLst>
                <a:cxn ang="0">
                  <a:pos x="0" y="0"/>
                </a:cxn>
                <a:cxn ang="0">
                  <a:pos x="2088642" y="0"/>
                </a:cxn>
                <a:cxn ang="0">
                  <a:pos x="2088642" y="490817"/>
                </a:cxn>
                <a:cxn ang="0">
                  <a:pos x="315709" y="490817"/>
                </a:cxn>
                <a:cxn ang="0">
                  <a:pos x="0" y="0"/>
                </a:cxn>
              </a:cxnLst>
              <a:rect l="T0" t="T1" r="T2" b="T3"/>
              <a:pathLst>
                <a:path w="2088642" h="490817">
                  <a:moveTo>
                    <a:pt x="0" y="0"/>
                  </a:moveTo>
                  <a:lnTo>
                    <a:pt x="2088642" y="0"/>
                  </a:lnTo>
                  <a:lnTo>
                    <a:pt x="2088642" y="490817"/>
                  </a:lnTo>
                  <a:lnTo>
                    <a:pt x="315709" y="490817"/>
                  </a:lnTo>
                  <a:lnTo>
                    <a:pt x="0" y="0"/>
                  </a:lnTo>
                  <a:close/>
                </a:path>
              </a:pathLst>
            </a:custGeom>
            <a:solidFill>
              <a:srgbClr val="E1E2E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7" name="Shape 2097"/>
            <p:cNvSpPr>
              <a:spLocks/>
            </p:cNvSpPr>
            <p:nvPr/>
          </p:nvSpPr>
          <p:spPr bwMode="auto">
            <a:xfrm>
              <a:off x="1260029" y="981642"/>
              <a:ext cx="944334" cy="567550"/>
            </a:xfrm>
            <a:custGeom>
              <a:avLst/>
              <a:gdLst>
                <a:gd name="T0" fmla="*/ 0 w 944334"/>
                <a:gd name="T1" fmla="*/ 0 h 567550"/>
                <a:gd name="T2" fmla="*/ 944334 w 944334"/>
                <a:gd name="T3" fmla="*/ 567550 h 567550"/>
              </a:gdLst>
              <a:ahLst/>
              <a:cxnLst>
                <a:cxn ang="0">
                  <a:pos x="628625" y="0"/>
                </a:cxn>
                <a:cxn ang="0">
                  <a:pos x="944334" y="490817"/>
                </a:cxn>
                <a:cxn ang="0">
                  <a:pos x="0" y="567550"/>
                </a:cxn>
                <a:cxn ang="0">
                  <a:pos x="0" y="51156"/>
                </a:cxn>
                <a:cxn ang="0">
                  <a:pos x="628625" y="0"/>
                </a:cxn>
              </a:cxnLst>
              <a:rect l="T0" t="T1" r="T2" b="T3"/>
              <a:pathLst>
                <a:path w="944334" h="567550">
                  <a:moveTo>
                    <a:pt x="628625" y="0"/>
                  </a:moveTo>
                  <a:lnTo>
                    <a:pt x="944334" y="490817"/>
                  </a:lnTo>
                  <a:lnTo>
                    <a:pt x="0" y="567550"/>
                  </a:lnTo>
                  <a:lnTo>
                    <a:pt x="0" y="51156"/>
                  </a:lnTo>
                  <a:lnTo>
                    <a:pt x="628625" y="0"/>
                  </a:lnTo>
                  <a:close/>
                </a:path>
              </a:pathLst>
            </a:custGeom>
            <a:solidFill>
              <a:srgbClr val="BF503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8" name="Shape 2098"/>
            <p:cNvSpPr>
              <a:spLocks/>
            </p:cNvSpPr>
            <p:nvPr/>
          </p:nvSpPr>
          <p:spPr bwMode="auto">
            <a:xfrm>
              <a:off x="1888651" y="981642"/>
              <a:ext cx="1772933" cy="490817"/>
            </a:xfrm>
            <a:custGeom>
              <a:avLst/>
              <a:gdLst>
                <a:gd name="T0" fmla="*/ 0 w 1772933"/>
                <a:gd name="T1" fmla="*/ 0 h 490817"/>
                <a:gd name="T2" fmla="*/ 1772933 w 1772933"/>
                <a:gd name="T3" fmla="*/ 490817 h 490817"/>
              </a:gdLst>
              <a:ahLst/>
              <a:cxnLst>
                <a:cxn ang="0">
                  <a:pos x="0" y="0"/>
                </a:cxn>
                <a:cxn ang="0">
                  <a:pos x="1772933" y="0"/>
                </a:cxn>
                <a:cxn ang="0">
                  <a:pos x="1772933" y="490817"/>
                </a:cxn>
                <a:cxn ang="0">
                  <a:pos x="315709" y="490817"/>
                </a:cxn>
                <a:cxn ang="0">
                  <a:pos x="0" y="0"/>
                </a:cxn>
              </a:cxnLst>
              <a:rect l="T0" t="T1" r="T2" b="T3"/>
              <a:pathLst>
                <a:path w="1772933" h="490817">
                  <a:moveTo>
                    <a:pt x="0" y="0"/>
                  </a:moveTo>
                  <a:lnTo>
                    <a:pt x="1772933" y="0"/>
                  </a:lnTo>
                  <a:lnTo>
                    <a:pt x="1772933" y="490817"/>
                  </a:lnTo>
                  <a:lnTo>
                    <a:pt x="315709" y="490817"/>
                  </a:lnTo>
                  <a:lnTo>
                    <a:pt x="0" y="0"/>
                  </a:lnTo>
                  <a:close/>
                </a:path>
              </a:pathLst>
            </a:custGeom>
            <a:solidFill>
              <a:srgbClr val="D1D2D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099" name="Shape 2099"/>
            <p:cNvSpPr>
              <a:spLocks/>
            </p:cNvSpPr>
            <p:nvPr/>
          </p:nvSpPr>
          <p:spPr bwMode="auto">
            <a:xfrm>
              <a:off x="1260038" y="1472463"/>
              <a:ext cx="1260031" cy="593128"/>
            </a:xfrm>
            <a:custGeom>
              <a:avLst/>
              <a:gdLst>
                <a:gd name="T0" fmla="*/ 0 w 1260031"/>
                <a:gd name="T1" fmla="*/ 0 h 593128"/>
                <a:gd name="T2" fmla="*/ 1260031 w 1260031"/>
                <a:gd name="T3" fmla="*/ 593128 h 593128"/>
              </a:gdLst>
              <a:ahLst/>
              <a:cxnLst>
                <a:cxn ang="0">
                  <a:pos x="944321" y="0"/>
                </a:cxn>
                <a:cxn ang="0">
                  <a:pos x="1260031" y="490817"/>
                </a:cxn>
                <a:cxn ang="0">
                  <a:pos x="0" y="593128"/>
                </a:cxn>
                <a:cxn ang="0">
                  <a:pos x="0" y="76733"/>
                </a:cxn>
                <a:cxn ang="0">
                  <a:pos x="944321" y="0"/>
                </a:cxn>
              </a:cxnLst>
              <a:rect l="T0" t="T1" r="T2" b="T3"/>
              <a:pathLst>
                <a:path w="1260031" h="593128">
                  <a:moveTo>
                    <a:pt x="944321" y="0"/>
                  </a:moveTo>
                  <a:lnTo>
                    <a:pt x="1260031" y="490817"/>
                  </a:lnTo>
                  <a:lnTo>
                    <a:pt x="0" y="593128"/>
                  </a:lnTo>
                  <a:lnTo>
                    <a:pt x="0" y="76733"/>
                  </a:lnTo>
                  <a:lnTo>
                    <a:pt x="944321" y="0"/>
                  </a:lnTo>
                  <a:close/>
                </a:path>
              </a:pathLst>
            </a:custGeom>
            <a:solidFill>
              <a:srgbClr val="A74429"/>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0" name="Shape 2100"/>
            <p:cNvSpPr>
              <a:spLocks/>
            </p:cNvSpPr>
            <p:nvPr/>
          </p:nvSpPr>
          <p:spPr bwMode="auto">
            <a:xfrm>
              <a:off x="2204361" y="1472463"/>
              <a:ext cx="1457224" cy="490817"/>
            </a:xfrm>
            <a:custGeom>
              <a:avLst/>
              <a:gdLst>
                <a:gd name="T0" fmla="*/ 0 w 1457224"/>
                <a:gd name="T1" fmla="*/ 0 h 490817"/>
                <a:gd name="T2" fmla="*/ 1457224 w 1457224"/>
                <a:gd name="T3" fmla="*/ 490817 h 490817"/>
              </a:gdLst>
              <a:ahLst/>
              <a:cxnLst>
                <a:cxn ang="0">
                  <a:pos x="0" y="0"/>
                </a:cxn>
                <a:cxn ang="0">
                  <a:pos x="1457224" y="0"/>
                </a:cxn>
                <a:cxn ang="0">
                  <a:pos x="1457224" y="490817"/>
                </a:cxn>
                <a:cxn ang="0">
                  <a:pos x="315709" y="490817"/>
                </a:cxn>
                <a:cxn ang="0">
                  <a:pos x="0" y="0"/>
                </a:cxn>
              </a:cxnLst>
              <a:rect l="T0" t="T1" r="T2" b="T3"/>
              <a:pathLst>
                <a:path w="1457224" h="490817">
                  <a:moveTo>
                    <a:pt x="0" y="0"/>
                  </a:moveTo>
                  <a:lnTo>
                    <a:pt x="1457224" y="0"/>
                  </a:lnTo>
                  <a:lnTo>
                    <a:pt x="1457224" y="490817"/>
                  </a:lnTo>
                  <a:lnTo>
                    <a:pt x="315709" y="490817"/>
                  </a:lnTo>
                  <a:lnTo>
                    <a:pt x="0" y="0"/>
                  </a:lnTo>
                  <a:close/>
                </a:path>
              </a:pathLst>
            </a:custGeom>
            <a:solidFill>
              <a:srgbClr val="C0C2C4"/>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1" name="Shape 2101"/>
            <p:cNvSpPr>
              <a:spLocks/>
            </p:cNvSpPr>
            <p:nvPr/>
          </p:nvSpPr>
          <p:spPr bwMode="auto">
            <a:xfrm>
              <a:off x="2297748" y="1200585"/>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2" name="Shape 2102"/>
            <p:cNvSpPr>
              <a:spLocks/>
            </p:cNvSpPr>
            <p:nvPr/>
          </p:nvSpPr>
          <p:spPr bwMode="auto">
            <a:xfrm>
              <a:off x="2341677" y="1200586"/>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3" name="Shape 2103"/>
            <p:cNvSpPr>
              <a:spLocks/>
            </p:cNvSpPr>
            <p:nvPr/>
          </p:nvSpPr>
          <p:spPr bwMode="auto">
            <a:xfrm>
              <a:off x="2375974" y="1200586"/>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4" name="Shape 2104"/>
            <p:cNvSpPr>
              <a:spLocks/>
            </p:cNvSpPr>
            <p:nvPr/>
          </p:nvSpPr>
          <p:spPr bwMode="auto">
            <a:xfrm>
              <a:off x="2418862" y="1199230"/>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5" name="Shape 2105"/>
            <p:cNvSpPr>
              <a:spLocks/>
            </p:cNvSpPr>
            <p:nvPr/>
          </p:nvSpPr>
          <p:spPr bwMode="auto">
            <a:xfrm>
              <a:off x="2483522"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6" name="Shape 2106"/>
            <p:cNvSpPr>
              <a:spLocks/>
            </p:cNvSpPr>
            <p:nvPr/>
          </p:nvSpPr>
          <p:spPr bwMode="auto">
            <a:xfrm>
              <a:off x="2569904" y="1199974"/>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7" name="Shape 2107"/>
            <p:cNvSpPr>
              <a:spLocks/>
            </p:cNvSpPr>
            <p:nvPr/>
          </p:nvSpPr>
          <p:spPr bwMode="auto">
            <a:xfrm>
              <a:off x="2595373" y="1200539"/>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50"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8" name="Shape 2108"/>
            <p:cNvSpPr>
              <a:spLocks/>
            </p:cNvSpPr>
            <p:nvPr/>
          </p:nvSpPr>
          <p:spPr bwMode="auto">
            <a:xfrm>
              <a:off x="2635800" y="1200585"/>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51"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09" name="Shape 2109"/>
            <p:cNvSpPr>
              <a:spLocks/>
            </p:cNvSpPr>
            <p:nvPr/>
          </p:nvSpPr>
          <p:spPr bwMode="auto">
            <a:xfrm>
              <a:off x="2715307" y="1199974"/>
              <a:ext cx="33687" cy="84062"/>
            </a:xfrm>
            <a:custGeom>
              <a:avLst/>
              <a:gdLst>
                <a:gd name="T0" fmla="*/ 0 w 33687"/>
                <a:gd name="T1" fmla="*/ 0 h 84062"/>
                <a:gd name="T2" fmla="*/ 33687 w 33687"/>
                <a:gd name="T3" fmla="*/ 84062 h 84062"/>
              </a:gdLst>
              <a:ahLst/>
              <a:cxnLst>
                <a:cxn ang="0">
                  <a:pos x="22708" y="0"/>
                </a:cxn>
                <a:cxn ang="0">
                  <a:pos x="33687" y="1455"/>
                </a:cxn>
                <a:cxn ang="0">
                  <a:pos x="33687" y="12047"/>
                </a:cxn>
                <a:cxn ang="0">
                  <a:pos x="23190" y="8458"/>
                </a:cxn>
                <a:cxn ang="0">
                  <a:pos x="10681" y="9563"/>
                </a:cxn>
                <a:cxn ang="0">
                  <a:pos x="10681" y="74854"/>
                </a:cxn>
                <a:cxn ang="0">
                  <a:pos x="21476" y="75464"/>
                </a:cxn>
                <a:cxn ang="0">
                  <a:pos x="33687" y="73573"/>
                </a:cxn>
                <a:cxn ang="0">
                  <a:pos x="33687" y="82021"/>
                </a:cxn>
                <a:cxn ang="0">
                  <a:pos x="19393" y="84062"/>
                </a:cxn>
                <a:cxn ang="0">
                  <a:pos x="0" y="83071"/>
                </a:cxn>
                <a:cxn ang="0">
                  <a:pos x="0" y="1715"/>
                </a:cxn>
                <a:cxn ang="0">
                  <a:pos x="22708" y="0"/>
                </a:cxn>
              </a:cxnLst>
              <a:rect l="T0" t="T1" r="T2" b="T3"/>
              <a:pathLst>
                <a:path w="33687" h="84062">
                  <a:moveTo>
                    <a:pt x="22708" y="0"/>
                  </a:moveTo>
                  <a:lnTo>
                    <a:pt x="33687" y="1455"/>
                  </a:lnTo>
                  <a:lnTo>
                    <a:pt x="33687" y="12047"/>
                  </a:lnTo>
                  <a:lnTo>
                    <a:pt x="23190" y="8458"/>
                  </a:lnTo>
                  <a:cubicBezTo>
                    <a:pt x="17666" y="8458"/>
                    <a:pt x="13500" y="8954"/>
                    <a:pt x="10681" y="9563"/>
                  </a:cubicBezTo>
                  <a:lnTo>
                    <a:pt x="10681" y="74854"/>
                  </a:lnTo>
                  <a:cubicBezTo>
                    <a:pt x="13373" y="75349"/>
                    <a:pt x="17297" y="75464"/>
                    <a:pt x="21476" y="75464"/>
                  </a:cubicBezTo>
                  <a:lnTo>
                    <a:pt x="33687" y="73573"/>
                  </a:lnTo>
                  <a:lnTo>
                    <a:pt x="33687" y="82021"/>
                  </a:lnTo>
                  <a:lnTo>
                    <a:pt x="19393"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0" name="Shape 2110"/>
            <p:cNvSpPr>
              <a:spLocks/>
            </p:cNvSpPr>
            <p:nvPr/>
          </p:nvSpPr>
          <p:spPr bwMode="auto">
            <a:xfrm>
              <a:off x="2748995" y="1201428"/>
              <a:ext cx="34181" cy="80566"/>
            </a:xfrm>
            <a:custGeom>
              <a:avLst/>
              <a:gdLst>
                <a:gd name="T0" fmla="*/ 0 w 34181"/>
                <a:gd name="T1" fmla="*/ 0 h 80566"/>
                <a:gd name="T2" fmla="*/ 34181 w 34181"/>
                <a:gd name="T3" fmla="*/ 80566 h 80566"/>
              </a:gdLst>
              <a:ahLst/>
              <a:cxnLst>
                <a:cxn ang="0">
                  <a:pos x="0" y="0"/>
                </a:cxn>
                <a:cxn ang="0">
                  <a:pos x="8805" y="1167"/>
                </a:cxn>
                <a:cxn ang="0">
                  <a:pos x="22523" y="8845"/>
                </a:cxn>
                <a:cxn ang="0">
                  <a:pos x="34181" y="38551"/>
                </a:cxn>
                <a:cxn ang="0">
                  <a:pos x="22269" y="70694"/>
                </a:cxn>
                <a:cxn ang="0">
                  <a:pos x="7111" y="79551"/>
                </a:cxn>
                <a:cxn ang="0">
                  <a:pos x="0" y="80566"/>
                </a:cxn>
                <a:cxn ang="0">
                  <a:pos x="0" y="72118"/>
                </a:cxn>
                <a:cxn ang="0">
                  <a:pos x="2919" y="71666"/>
                </a:cxn>
                <a:cxn ang="0">
                  <a:pos x="23005" y="38919"/>
                </a:cxn>
                <a:cxn ang="0">
                  <a:pos x="14769" y="15641"/>
                </a:cxn>
                <a:cxn ang="0">
                  <a:pos x="0" y="10592"/>
                </a:cxn>
                <a:cxn ang="0">
                  <a:pos x="0" y="0"/>
                </a:cxn>
              </a:cxnLst>
              <a:rect l="T0" t="T1" r="T2" b="T3"/>
              <a:pathLst>
                <a:path w="34181" h="80566">
                  <a:moveTo>
                    <a:pt x="0" y="0"/>
                  </a:moveTo>
                  <a:lnTo>
                    <a:pt x="8805" y="1167"/>
                  </a:lnTo>
                  <a:cubicBezTo>
                    <a:pt x="14360" y="2898"/>
                    <a:pt x="18903" y="5473"/>
                    <a:pt x="22523" y="8845"/>
                  </a:cubicBezTo>
                  <a:cubicBezTo>
                    <a:pt x="29876" y="15602"/>
                    <a:pt x="34181" y="25178"/>
                    <a:pt x="34181" y="38551"/>
                  </a:cubicBezTo>
                  <a:cubicBezTo>
                    <a:pt x="34181" y="52051"/>
                    <a:pt x="30003" y="63087"/>
                    <a:pt x="22269" y="70694"/>
                  </a:cubicBezTo>
                  <a:cubicBezTo>
                    <a:pt x="18402" y="74561"/>
                    <a:pt x="13277" y="77539"/>
                    <a:pt x="7111" y="79551"/>
                  </a:cubicBezTo>
                  <a:lnTo>
                    <a:pt x="0" y="80566"/>
                  </a:lnTo>
                  <a:lnTo>
                    <a:pt x="0" y="72118"/>
                  </a:lnTo>
                  <a:lnTo>
                    <a:pt x="2919" y="71666"/>
                  </a:lnTo>
                  <a:cubicBezTo>
                    <a:pt x="16033" y="67030"/>
                    <a:pt x="23005" y="55664"/>
                    <a:pt x="23005" y="38919"/>
                  </a:cubicBezTo>
                  <a:cubicBezTo>
                    <a:pt x="23069" y="29159"/>
                    <a:pt x="20338" y="21180"/>
                    <a:pt x="14769" y="15641"/>
                  </a:cubicBezTo>
                  <a:lnTo>
                    <a:pt x="0" y="10592"/>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0" name="Shape 53840"/>
            <p:cNvSpPr>
              <a:spLocks/>
            </p:cNvSpPr>
            <p:nvPr/>
          </p:nvSpPr>
          <p:spPr bwMode="auto">
            <a:xfrm>
              <a:off x="2797025" y="1200596"/>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2" name="Shape 2112"/>
            <p:cNvSpPr>
              <a:spLocks/>
            </p:cNvSpPr>
            <p:nvPr/>
          </p:nvSpPr>
          <p:spPr bwMode="auto">
            <a:xfrm>
              <a:off x="2824147" y="1200591"/>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501"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3" name="Shape 2113"/>
            <p:cNvSpPr>
              <a:spLocks/>
            </p:cNvSpPr>
            <p:nvPr/>
          </p:nvSpPr>
          <p:spPr bwMode="auto">
            <a:xfrm>
              <a:off x="2925013" y="1200588"/>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4" name="Shape 2114"/>
            <p:cNvSpPr>
              <a:spLocks/>
            </p:cNvSpPr>
            <p:nvPr/>
          </p:nvSpPr>
          <p:spPr bwMode="auto">
            <a:xfrm>
              <a:off x="2985378" y="1200579"/>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5" name="Shape 2115"/>
            <p:cNvSpPr>
              <a:spLocks/>
            </p:cNvSpPr>
            <p:nvPr/>
          </p:nvSpPr>
          <p:spPr bwMode="auto">
            <a:xfrm>
              <a:off x="3056667" y="1200583"/>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6" name="Shape 2116"/>
            <p:cNvSpPr>
              <a:spLocks/>
            </p:cNvSpPr>
            <p:nvPr/>
          </p:nvSpPr>
          <p:spPr bwMode="auto">
            <a:xfrm>
              <a:off x="3111641" y="1200586"/>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7" name="Shape 2117"/>
            <p:cNvSpPr>
              <a:spLocks/>
            </p:cNvSpPr>
            <p:nvPr/>
          </p:nvSpPr>
          <p:spPr bwMode="auto">
            <a:xfrm>
              <a:off x="3145944" y="1200586"/>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8" name="Shape 2118"/>
            <p:cNvSpPr>
              <a:spLocks/>
            </p:cNvSpPr>
            <p:nvPr/>
          </p:nvSpPr>
          <p:spPr bwMode="auto">
            <a:xfrm>
              <a:off x="3192992" y="1199974"/>
              <a:ext cx="25464" cy="83325"/>
            </a:xfrm>
            <a:custGeom>
              <a:avLst/>
              <a:gdLst>
                <a:gd name="T0" fmla="*/ 0 w 25464"/>
                <a:gd name="T1" fmla="*/ 0 h 83325"/>
                <a:gd name="T2" fmla="*/ 25464 w 25464"/>
                <a:gd name="T3" fmla="*/ 83325 h 83325"/>
              </a:gdLst>
              <a:ahLst/>
              <a:cxnLst>
                <a:cxn ang="0">
                  <a:pos x="20485" y="0"/>
                </a:cxn>
                <a:cxn ang="0">
                  <a:pos x="25464" y="565"/>
                </a:cxn>
                <a:cxn ang="0">
                  <a:pos x="25464" y="9379"/>
                </a:cxn>
                <a:cxn ang="0">
                  <a:pos x="21234" y="8217"/>
                </a:cxn>
                <a:cxn ang="0">
                  <a:pos x="10681" y="9195"/>
                </a:cxn>
                <a:cxn ang="0">
                  <a:pos x="10681" y="39383"/>
                </a:cxn>
                <a:cxn ang="0">
                  <a:pos x="21603" y="39383"/>
                </a:cxn>
                <a:cxn ang="0">
                  <a:pos x="25464" y="38160"/>
                </a:cxn>
                <a:cxn ang="0">
                  <a:pos x="25464" y="49159"/>
                </a:cxn>
                <a:cxn ang="0">
                  <a:pos x="20739" y="47485"/>
                </a:cxn>
                <a:cxn ang="0">
                  <a:pos x="10681" y="47485"/>
                </a:cxn>
                <a:cxn ang="0">
                  <a:pos x="10681" y="83325"/>
                </a:cxn>
                <a:cxn ang="0">
                  <a:pos x="0" y="83325"/>
                </a:cxn>
                <a:cxn ang="0">
                  <a:pos x="0" y="1715"/>
                </a:cxn>
                <a:cxn ang="0">
                  <a:pos x="20485" y="0"/>
                </a:cxn>
              </a:cxnLst>
              <a:rect l="T0" t="T1" r="T2" b="T3"/>
              <a:pathLst>
                <a:path w="25464" h="83325">
                  <a:moveTo>
                    <a:pt x="20485" y="0"/>
                  </a:moveTo>
                  <a:lnTo>
                    <a:pt x="25464" y="565"/>
                  </a:lnTo>
                  <a:lnTo>
                    <a:pt x="25464" y="9379"/>
                  </a:lnTo>
                  <a:lnTo>
                    <a:pt x="21234" y="8217"/>
                  </a:lnTo>
                  <a:cubicBezTo>
                    <a:pt x="16078" y="8217"/>
                    <a:pt x="12395" y="8712"/>
                    <a:pt x="10681" y="9195"/>
                  </a:cubicBezTo>
                  <a:lnTo>
                    <a:pt x="10681" y="39383"/>
                  </a:lnTo>
                  <a:lnTo>
                    <a:pt x="21603" y="39383"/>
                  </a:lnTo>
                  <a:lnTo>
                    <a:pt x="25464" y="38160"/>
                  </a:lnTo>
                  <a:lnTo>
                    <a:pt x="25464" y="49159"/>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19" name="Shape 2119"/>
            <p:cNvSpPr>
              <a:spLocks/>
            </p:cNvSpPr>
            <p:nvPr/>
          </p:nvSpPr>
          <p:spPr bwMode="auto">
            <a:xfrm>
              <a:off x="3218456" y="1200538"/>
              <a:ext cx="28410" cy="82760"/>
            </a:xfrm>
            <a:custGeom>
              <a:avLst/>
              <a:gdLst>
                <a:gd name="T0" fmla="*/ 0 w 28410"/>
                <a:gd name="T1" fmla="*/ 0 h 82760"/>
                <a:gd name="T2" fmla="*/ 28410 w 28410"/>
                <a:gd name="T3" fmla="*/ 82760 h 82760"/>
              </a:gdLst>
              <a:ahLst/>
              <a:cxnLst>
                <a:cxn ang="0">
                  <a:pos x="0" y="0"/>
                </a:cxn>
                <a:cxn ang="0">
                  <a:pos x="9339" y="1059"/>
                </a:cxn>
                <a:cxn ang="0">
                  <a:pos x="18961" y="6179"/>
                </a:cxn>
                <a:cxn ang="0">
                  <a:pos x="25464" y="21889"/>
                </a:cxn>
                <a:cxn ang="0">
                  <a:pos x="9880" y="42997"/>
                </a:cxn>
                <a:cxn ang="0">
                  <a:pos x="9880" y="43365"/>
                </a:cxn>
                <a:cxn ang="0">
                  <a:pos x="22034" y="60053"/>
                </a:cxn>
                <a:cxn ang="0">
                  <a:pos x="28410" y="82760"/>
                </a:cxn>
                <a:cxn ang="0">
                  <a:pos x="17361" y="82760"/>
                </a:cxn>
                <a:cxn ang="0">
                  <a:pos x="11849" y="62999"/>
                </a:cxn>
                <a:cxn ang="0">
                  <a:pos x="6272" y="50816"/>
                </a:cxn>
                <a:cxn ang="0">
                  <a:pos x="0" y="48594"/>
                </a:cxn>
                <a:cxn ang="0">
                  <a:pos x="0" y="37596"/>
                </a:cxn>
                <a:cxn ang="0">
                  <a:pos x="9738" y="34513"/>
                </a:cxn>
                <a:cxn ang="0">
                  <a:pos x="14783" y="23121"/>
                </a:cxn>
                <a:cxn ang="0">
                  <a:pos x="9511" y="11429"/>
                </a:cxn>
                <a:cxn ang="0">
                  <a:pos x="0" y="8815"/>
                </a:cxn>
                <a:cxn ang="0">
                  <a:pos x="0" y="0"/>
                </a:cxn>
              </a:cxnLst>
              <a:rect l="T0" t="T1" r="T2" b="T3"/>
              <a:pathLst>
                <a:path w="28410" h="82760">
                  <a:moveTo>
                    <a:pt x="0" y="0"/>
                  </a:moveTo>
                  <a:lnTo>
                    <a:pt x="9339" y="1059"/>
                  </a:lnTo>
                  <a:cubicBezTo>
                    <a:pt x="13252" y="2163"/>
                    <a:pt x="16383" y="3849"/>
                    <a:pt x="18961" y="6179"/>
                  </a:cubicBezTo>
                  <a:cubicBezTo>
                    <a:pt x="23126" y="9862"/>
                    <a:pt x="25464" y="15501"/>
                    <a:pt x="25464" y="21889"/>
                  </a:cubicBezTo>
                  <a:cubicBezTo>
                    <a:pt x="25464" y="32811"/>
                    <a:pt x="18593" y="40050"/>
                    <a:pt x="9880" y="42997"/>
                  </a:cubicBezTo>
                  <a:lnTo>
                    <a:pt x="9880" y="43365"/>
                  </a:lnTo>
                  <a:cubicBezTo>
                    <a:pt x="16256" y="45574"/>
                    <a:pt x="20066" y="51467"/>
                    <a:pt x="22034" y="60053"/>
                  </a:cubicBezTo>
                  <a:cubicBezTo>
                    <a:pt x="24727" y="71584"/>
                    <a:pt x="26695" y="79560"/>
                    <a:pt x="28410" y="82760"/>
                  </a:cubicBezTo>
                  <a:lnTo>
                    <a:pt x="17361" y="82760"/>
                  </a:lnTo>
                  <a:cubicBezTo>
                    <a:pt x="16015" y="80296"/>
                    <a:pt x="14173" y="73311"/>
                    <a:pt x="11849" y="62999"/>
                  </a:cubicBezTo>
                  <a:cubicBezTo>
                    <a:pt x="10617" y="57290"/>
                    <a:pt x="8896" y="53363"/>
                    <a:pt x="6272" y="50816"/>
                  </a:cubicBezTo>
                  <a:lnTo>
                    <a:pt x="0" y="48594"/>
                  </a:lnTo>
                  <a:lnTo>
                    <a:pt x="0" y="37596"/>
                  </a:lnTo>
                  <a:lnTo>
                    <a:pt x="9738" y="34513"/>
                  </a:lnTo>
                  <a:cubicBezTo>
                    <a:pt x="12973" y="31770"/>
                    <a:pt x="14783" y="27846"/>
                    <a:pt x="14783" y="23121"/>
                  </a:cubicBezTo>
                  <a:cubicBezTo>
                    <a:pt x="14783" y="17781"/>
                    <a:pt x="12852" y="13945"/>
                    <a:pt x="9511" y="11429"/>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0" name="Shape 2120"/>
            <p:cNvSpPr>
              <a:spLocks/>
            </p:cNvSpPr>
            <p:nvPr/>
          </p:nvSpPr>
          <p:spPr bwMode="auto">
            <a:xfrm>
              <a:off x="2052337"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1" name="Shape 2121"/>
            <p:cNvSpPr>
              <a:spLocks/>
            </p:cNvSpPr>
            <p:nvPr/>
          </p:nvSpPr>
          <p:spPr bwMode="auto">
            <a:xfrm>
              <a:off x="2096267"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2" name="Shape 2122"/>
            <p:cNvSpPr>
              <a:spLocks/>
            </p:cNvSpPr>
            <p:nvPr/>
          </p:nvSpPr>
          <p:spPr bwMode="auto">
            <a:xfrm>
              <a:off x="2130564"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3" name="Shape 2123"/>
            <p:cNvSpPr>
              <a:spLocks/>
            </p:cNvSpPr>
            <p:nvPr/>
          </p:nvSpPr>
          <p:spPr bwMode="auto">
            <a:xfrm>
              <a:off x="2173453" y="718634"/>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66" y="76454"/>
                    <a:pt x="39141" y="70688"/>
                    <a:pt x="39141" y="62344"/>
                  </a:cubicBezTo>
                  <a:cubicBezTo>
                    <a:pt x="39141" y="54610"/>
                    <a:pt x="34722" y="50190"/>
                    <a:pt x="23559" y="45898"/>
                  </a:cubicBezTo>
                  <a:cubicBezTo>
                    <a:pt x="10058" y="41110"/>
                    <a:pt x="1715" y="34112"/>
                    <a:pt x="1715" y="22466"/>
                  </a:cubicBezTo>
                  <a:cubicBezTo>
                    <a:pt x="1715" y="9576"/>
                    <a:pt x="12395"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4" name="Shape 2124"/>
            <p:cNvSpPr>
              <a:spLocks/>
            </p:cNvSpPr>
            <p:nvPr/>
          </p:nvSpPr>
          <p:spPr bwMode="auto">
            <a:xfrm>
              <a:off x="2238111"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5" name="Shape 2125"/>
            <p:cNvSpPr>
              <a:spLocks/>
            </p:cNvSpPr>
            <p:nvPr/>
          </p:nvSpPr>
          <p:spPr bwMode="auto">
            <a:xfrm>
              <a:off x="2324494" y="719990"/>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6" name="Shape 2126"/>
            <p:cNvSpPr>
              <a:spLocks/>
            </p:cNvSpPr>
            <p:nvPr/>
          </p:nvSpPr>
          <p:spPr bwMode="auto">
            <a:xfrm>
              <a:off x="2384133" y="719990"/>
              <a:ext cx="60985" cy="84061"/>
            </a:xfrm>
            <a:custGeom>
              <a:avLst/>
              <a:gdLst>
                <a:gd name="T0" fmla="*/ 0 w 60985"/>
                <a:gd name="T1" fmla="*/ 0 h 84061"/>
                <a:gd name="T2" fmla="*/ 60985 w 60985"/>
                <a:gd name="T3" fmla="*/ 84061 h 84061"/>
              </a:gdLst>
              <a:ahLst/>
              <a:cxnLst>
                <a:cxn ang="0">
                  <a:pos x="0" y="0"/>
                </a:cxn>
                <a:cxn ang="0">
                  <a:pos x="10795" y="0"/>
                </a:cxn>
                <a:cxn ang="0">
                  <a:pos x="10795" y="48959"/>
                </a:cxn>
                <a:cxn ang="0">
                  <a:pos x="30061" y="75349"/>
                </a:cxn>
                <a:cxn ang="0">
                  <a:pos x="50190" y="48959"/>
                </a:cxn>
                <a:cxn ang="0">
                  <a:pos x="50190" y="0"/>
                </a:cxn>
                <a:cxn ang="0">
                  <a:pos x="60985" y="0"/>
                </a:cxn>
                <a:cxn ang="0">
                  <a:pos x="60985" y="48222"/>
                </a:cxn>
                <a:cxn ang="0">
                  <a:pos x="29693" y="84061"/>
                </a:cxn>
                <a:cxn ang="0">
                  <a:pos x="0" y="48717"/>
                </a:cxn>
                <a:cxn ang="0">
                  <a:pos x="0" y="0"/>
                </a:cxn>
              </a:cxnLst>
              <a:rect l="T0" t="T1" r="T2" b="T3"/>
              <a:pathLst>
                <a:path w="60985" h="84061">
                  <a:moveTo>
                    <a:pt x="0" y="0"/>
                  </a:moveTo>
                  <a:lnTo>
                    <a:pt x="10795" y="0"/>
                  </a:lnTo>
                  <a:lnTo>
                    <a:pt x="10795" y="48959"/>
                  </a:lnTo>
                  <a:cubicBezTo>
                    <a:pt x="10795" y="67488"/>
                    <a:pt x="19012" y="75349"/>
                    <a:pt x="30061" y="75349"/>
                  </a:cubicBezTo>
                  <a:cubicBezTo>
                    <a:pt x="42329" y="75349"/>
                    <a:pt x="50190" y="67247"/>
                    <a:pt x="50190" y="48959"/>
                  </a:cubicBezTo>
                  <a:lnTo>
                    <a:pt x="50190" y="0"/>
                  </a:lnTo>
                  <a:lnTo>
                    <a:pt x="60985" y="0"/>
                  </a:lnTo>
                  <a:lnTo>
                    <a:pt x="60985" y="48222"/>
                  </a:lnTo>
                  <a:cubicBezTo>
                    <a:pt x="60985" y="73622"/>
                    <a:pt x="47612" y="84061"/>
                    <a:pt x="29693" y="84061"/>
                  </a:cubicBezTo>
                  <a:cubicBezTo>
                    <a:pt x="12764" y="84061"/>
                    <a:pt x="0" y="74359"/>
                    <a:pt x="0" y="48717"/>
                  </a:cubicBez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7" name="Shape 2127"/>
            <p:cNvSpPr>
              <a:spLocks/>
            </p:cNvSpPr>
            <p:nvPr/>
          </p:nvSpPr>
          <p:spPr bwMode="auto">
            <a:xfrm>
              <a:off x="2463641"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8" name="Shape 2128"/>
            <p:cNvSpPr>
              <a:spLocks/>
            </p:cNvSpPr>
            <p:nvPr/>
          </p:nvSpPr>
          <p:spPr bwMode="auto">
            <a:xfrm>
              <a:off x="2544381" y="719379"/>
              <a:ext cx="33681" cy="84062"/>
            </a:xfrm>
            <a:custGeom>
              <a:avLst/>
              <a:gdLst>
                <a:gd name="T0" fmla="*/ 0 w 33681"/>
                <a:gd name="T1" fmla="*/ 0 h 84062"/>
                <a:gd name="T2" fmla="*/ 33681 w 33681"/>
                <a:gd name="T3" fmla="*/ 84062 h 84062"/>
              </a:gdLst>
              <a:ahLst/>
              <a:cxnLst>
                <a:cxn ang="0">
                  <a:pos x="22708" y="0"/>
                </a:cxn>
                <a:cxn ang="0">
                  <a:pos x="33681" y="1454"/>
                </a:cxn>
                <a:cxn ang="0">
                  <a:pos x="33681" y="12055"/>
                </a:cxn>
                <a:cxn ang="0">
                  <a:pos x="23190" y="8471"/>
                </a:cxn>
                <a:cxn ang="0">
                  <a:pos x="10668" y="9563"/>
                </a:cxn>
                <a:cxn ang="0">
                  <a:pos x="10668" y="74854"/>
                </a:cxn>
                <a:cxn ang="0">
                  <a:pos x="21476" y="75464"/>
                </a:cxn>
                <a:cxn ang="0">
                  <a:pos x="33681" y="73573"/>
                </a:cxn>
                <a:cxn ang="0">
                  <a:pos x="33681" y="82021"/>
                </a:cxn>
                <a:cxn ang="0">
                  <a:pos x="19380" y="84062"/>
                </a:cxn>
                <a:cxn ang="0">
                  <a:pos x="0" y="83071"/>
                </a:cxn>
                <a:cxn ang="0">
                  <a:pos x="0" y="1715"/>
                </a:cxn>
                <a:cxn ang="0">
                  <a:pos x="22708" y="0"/>
                </a:cxn>
              </a:cxnLst>
              <a:rect l="T0" t="T1" r="T2" b="T3"/>
              <a:pathLst>
                <a:path w="33681" h="84062">
                  <a:moveTo>
                    <a:pt x="22708" y="0"/>
                  </a:moveTo>
                  <a:lnTo>
                    <a:pt x="33681" y="1454"/>
                  </a:lnTo>
                  <a:lnTo>
                    <a:pt x="33681" y="12055"/>
                  </a:lnTo>
                  <a:lnTo>
                    <a:pt x="23190" y="8471"/>
                  </a:lnTo>
                  <a:cubicBezTo>
                    <a:pt x="17666" y="8471"/>
                    <a:pt x="13500" y="8954"/>
                    <a:pt x="10668" y="9563"/>
                  </a:cubicBezTo>
                  <a:lnTo>
                    <a:pt x="10668" y="74854"/>
                  </a:lnTo>
                  <a:cubicBezTo>
                    <a:pt x="13373" y="75349"/>
                    <a:pt x="17297" y="75464"/>
                    <a:pt x="21476" y="75464"/>
                  </a:cubicBezTo>
                  <a:lnTo>
                    <a:pt x="33681" y="73573"/>
                  </a:lnTo>
                  <a:lnTo>
                    <a:pt x="33681" y="82021"/>
                  </a:lnTo>
                  <a:lnTo>
                    <a:pt x="19380" y="84062"/>
                  </a:lnTo>
                  <a:cubicBezTo>
                    <a:pt x="11773" y="84062"/>
                    <a:pt x="5397" y="83693"/>
                    <a:pt x="0" y="83071"/>
                  </a:cubicBezTo>
                  <a:lnTo>
                    <a:pt x="0" y="1715"/>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29" name="Shape 2129"/>
            <p:cNvSpPr>
              <a:spLocks/>
            </p:cNvSpPr>
            <p:nvPr/>
          </p:nvSpPr>
          <p:spPr bwMode="auto">
            <a:xfrm>
              <a:off x="2578062" y="720833"/>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8"/>
                </a:cxn>
                <a:cxn ang="0">
                  <a:pos x="0" y="1060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4"/>
                    <a:pt x="14776" y="15648"/>
                  </a:cubicBezTo>
                  <a:lnTo>
                    <a:pt x="0" y="1060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0" name="Shape 2130"/>
            <p:cNvSpPr>
              <a:spLocks/>
            </p:cNvSpPr>
            <p:nvPr/>
          </p:nvSpPr>
          <p:spPr bwMode="auto">
            <a:xfrm>
              <a:off x="2618123" y="719991"/>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1" name="Shape 2131"/>
            <p:cNvSpPr>
              <a:spLocks/>
            </p:cNvSpPr>
            <p:nvPr/>
          </p:nvSpPr>
          <p:spPr bwMode="auto">
            <a:xfrm>
              <a:off x="2652426" y="719991"/>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2" name="Shape 2132"/>
            <p:cNvSpPr>
              <a:spLocks/>
            </p:cNvSpPr>
            <p:nvPr/>
          </p:nvSpPr>
          <p:spPr bwMode="auto">
            <a:xfrm>
              <a:off x="2696779" y="719995"/>
              <a:ext cx="84429" cy="82702"/>
            </a:xfrm>
            <a:custGeom>
              <a:avLst/>
              <a:gdLst>
                <a:gd name="T0" fmla="*/ 0 w 84429"/>
                <a:gd name="T1" fmla="*/ 0 h 82702"/>
                <a:gd name="T2" fmla="*/ 84429 w 84429"/>
                <a:gd name="T3" fmla="*/ 82702 h 82702"/>
              </a:gdLst>
              <a:ahLst/>
              <a:cxnLst>
                <a:cxn ang="0">
                  <a:pos x="5766" y="0"/>
                </a:cxn>
                <a:cxn ang="0">
                  <a:pos x="19393" y="0"/>
                </a:cxn>
                <a:cxn ang="0">
                  <a:pos x="33503" y="40005"/>
                </a:cxn>
                <a:cxn ang="0">
                  <a:pos x="41846" y="67856"/>
                </a:cxn>
                <a:cxn ang="0">
                  <a:pos x="42214" y="67856"/>
                </a:cxn>
                <a:cxn ang="0">
                  <a:pos x="50927" y="40005"/>
                </a:cxn>
                <a:cxn ang="0">
                  <a:pos x="65646" y="0"/>
                </a:cxn>
                <a:cxn ang="0">
                  <a:pos x="79273" y="0"/>
                </a:cxn>
                <a:cxn ang="0">
                  <a:pos x="84429" y="82702"/>
                </a:cxn>
                <a:cxn ang="0">
                  <a:pos x="73990" y="82702"/>
                </a:cxn>
                <a:cxn ang="0">
                  <a:pos x="71907" y="46381"/>
                </a:cxn>
                <a:cxn ang="0">
                  <a:pos x="70688" y="10668"/>
                </a:cxn>
                <a:cxn ang="0">
                  <a:pos x="70320" y="10668"/>
                </a:cxn>
                <a:cxn ang="0">
                  <a:pos x="59880" y="42088"/>
                </a:cxn>
                <a:cxn ang="0">
                  <a:pos x="45276" y="82207"/>
                </a:cxn>
                <a:cxn ang="0">
                  <a:pos x="37185" y="82207"/>
                </a:cxn>
                <a:cxn ang="0">
                  <a:pos x="23800" y="42825"/>
                </a:cxn>
                <a:cxn ang="0">
                  <a:pos x="14237" y="10668"/>
                </a:cxn>
                <a:cxn ang="0">
                  <a:pos x="13982" y="10668"/>
                </a:cxn>
                <a:cxn ang="0">
                  <a:pos x="12395" y="47244"/>
                </a:cxn>
                <a:cxn ang="0">
                  <a:pos x="10185" y="82702"/>
                </a:cxn>
                <a:cxn ang="0">
                  <a:pos x="0" y="82702"/>
                </a:cxn>
                <a:cxn ang="0">
                  <a:pos x="5766" y="0"/>
                </a:cxn>
              </a:cxnLst>
              <a:rect l="T0" t="T1" r="T2" b="T3"/>
              <a:pathLst>
                <a:path w="84429" h="82702">
                  <a:moveTo>
                    <a:pt x="5766" y="0"/>
                  </a:moveTo>
                  <a:lnTo>
                    <a:pt x="19393" y="0"/>
                  </a:lnTo>
                  <a:lnTo>
                    <a:pt x="33503" y="40005"/>
                  </a:lnTo>
                  <a:cubicBezTo>
                    <a:pt x="36931" y="50190"/>
                    <a:pt x="39763" y="59258"/>
                    <a:pt x="41846" y="67856"/>
                  </a:cubicBezTo>
                  <a:lnTo>
                    <a:pt x="42214" y="67856"/>
                  </a:lnTo>
                  <a:cubicBezTo>
                    <a:pt x="44297" y="59512"/>
                    <a:pt x="47244" y="50432"/>
                    <a:pt x="50927" y="40005"/>
                  </a:cubicBezTo>
                  <a:lnTo>
                    <a:pt x="65646" y="0"/>
                  </a:lnTo>
                  <a:lnTo>
                    <a:pt x="79273" y="0"/>
                  </a:lnTo>
                  <a:lnTo>
                    <a:pt x="84429" y="82702"/>
                  </a:lnTo>
                  <a:lnTo>
                    <a:pt x="73990" y="82702"/>
                  </a:lnTo>
                  <a:lnTo>
                    <a:pt x="71907" y="46381"/>
                  </a:lnTo>
                  <a:cubicBezTo>
                    <a:pt x="71298" y="34849"/>
                    <a:pt x="70561" y="20981"/>
                    <a:pt x="70688" y="10668"/>
                  </a:cubicBezTo>
                  <a:lnTo>
                    <a:pt x="70320" y="10668"/>
                  </a:lnTo>
                  <a:cubicBezTo>
                    <a:pt x="67488" y="20371"/>
                    <a:pt x="64058" y="30798"/>
                    <a:pt x="59880" y="42088"/>
                  </a:cubicBezTo>
                  <a:lnTo>
                    <a:pt x="45276" y="82207"/>
                  </a:lnTo>
                  <a:lnTo>
                    <a:pt x="37185" y="82207"/>
                  </a:lnTo>
                  <a:lnTo>
                    <a:pt x="23800" y="42825"/>
                  </a:lnTo>
                  <a:cubicBezTo>
                    <a:pt x="19875" y="31166"/>
                    <a:pt x="16561" y="20485"/>
                    <a:pt x="14237" y="10668"/>
                  </a:cubicBezTo>
                  <a:lnTo>
                    <a:pt x="13982" y="10668"/>
                  </a:lnTo>
                  <a:cubicBezTo>
                    <a:pt x="13741" y="20981"/>
                    <a:pt x="13132" y="34849"/>
                    <a:pt x="12395" y="47244"/>
                  </a:cubicBezTo>
                  <a:lnTo>
                    <a:pt x="10185" y="82702"/>
                  </a:lnTo>
                  <a:lnTo>
                    <a:pt x="0" y="82702"/>
                  </a:lnTo>
                  <a:lnTo>
                    <a:pt x="5766"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3" name="Shape 2133"/>
            <p:cNvSpPr>
              <a:spLocks/>
            </p:cNvSpPr>
            <p:nvPr/>
          </p:nvSpPr>
          <p:spPr bwMode="auto">
            <a:xfrm>
              <a:off x="2797645" y="719992"/>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4" name="Shape 2134"/>
            <p:cNvSpPr>
              <a:spLocks/>
            </p:cNvSpPr>
            <p:nvPr/>
          </p:nvSpPr>
          <p:spPr bwMode="auto">
            <a:xfrm>
              <a:off x="2858009" y="719984"/>
              <a:ext cx="62090" cy="82715"/>
            </a:xfrm>
            <a:custGeom>
              <a:avLst/>
              <a:gdLst>
                <a:gd name="T0" fmla="*/ 0 w 62090"/>
                <a:gd name="T1" fmla="*/ 0 h 82715"/>
                <a:gd name="T2" fmla="*/ 62090 w 62090"/>
                <a:gd name="T3" fmla="*/ 82715 h 82715"/>
              </a:gdLst>
              <a:ahLst/>
              <a:cxnLst>
                <a:cxn ang="0">
                  <a:pos x="0" y="0"/>
                </a:cxn>
                <a:cxn ang="0">
                  <a:pos x="11659" y="0"/>
                </a:cxn>
                <a:cxn ang="0">
                  <a:pos x="38164" y="41847"/>
                </a:cxn>
                <a:cxn ang="0">
                  <a:pos x="53010" y="68720"/>
                </a:cxn>
                <a:cxn ang="0">
                  <a:pos x="53264" y="68606"/>
                </a:cxn>
                <a:cxn ang="0">
                  <a:pos x="52032" y="34608"/>
                </a:cxn>
                <a:cxn ang="0">
                  <a:pos x="52032" y="0"/>
                </a:cxn>
                <a:cxn ang="0">
                  <a:pos x="62090" y="0"/>
                </a:cxn>
                <a:cxn ang="0">
                  <a:pos x="62090" y="82715"/>
                </a:cxn>
                <a:cxn ang="0">
                  <a:pos x="51295" y="82715"/>
                </a:cxn>
                <a:cxn ang="0">
                  <a:pos x="25032" y="40742"/>
                </a:cxn>
                <a:cxn ang="0">
                  <a:pos x="9576" y="13132"/>
                </a:cxn>
                <a:cxn ang="0">
                  <a:pos x="9208" y="13259"/>
                </a:cxn>
                <a:cxn ang="0">
                  <a:pos x="10058" y="47371"/>
                </a:cxn>
                <a:cxn ang="0">
                  <a:pos x="10058" y="82715"/>
                </a:cxn>
                <a:cxn ang="0">
                  <a:pos x="0" y="82715"/>
                </a:cxn>
                <a:cxn ang="0">
                  <a:pos x="0" y="0"/>
                </a:cxn>
              </a:cxnLst>
              <a:rect l="T0" t="T1" r="T2" b="T3"/>
              <a:pathLst>
                <a:path w="62090" h="82715">
                  <a:moveTo>
                    <a:pt x="0" y="0"/>
                  </a:moveTo>
                  <a:lnTo>
                    <a:pt x="11659" y="0"/>
                  </a:lnTo>
                  <a:lnTo>
                    <a:pt x="38164" y="41847"/>
                  </a:lnTo>
                  <a:cubicBezTo>
                    <a:pt x="44298" y="51549"/>
                    <a:pt x="49085" y="60261"/>
                    <a:pt x="53010" y="68720"/>
                  </a:cubicBezTo>
                  <a:lnTo>
                    <a:pt x="53264" y="68606"/>
                  </a:lnTo>
                  <a:cubicBezTo>
                    <a:pt x="52273" y="57557"/>
                    <a:pt x="52032" y="47498"/>
                    <a:pt x="52032" y="34608"/>
                  </a:cubicBezTo>
                  <a:lnTo>
                    <a:pt x="52032" y="0"/>
                  </a:lnTo>
                  <a:lnTo>
                    <a:pt x="62090" y="0"/>
                  </a:lnTo>
                  <a:lnTo>
                    <a:pt x="62090" y="82715"/>
                  </a:lnTo>
                  <a:lnTo>
                    <a:pt x="51295" y="82715"/>
                  </a:lnTo>
                  <a:lnTo>
                    <a:pt x="25032" y="40742"/>
                  </a:lnTo>
                  <a:cubicBezTo>
                    <a:pt x="19266" y="31547"/>
                    <a:pt x="13741" y="22098"/>
                    <a:pt x="9576" y="13132"/>
                  </a:cubicBezTo>
                  <a:lnTo>
                    <a:pt x="9208" y="13259"/>
                  </a:lnTo>
                  <a:cubicBezTo>
                    <a:pt x="9817" y="23685"/>
                    <a:pt x="10058" y="33630"/>
                    <a:pt x="10058" y="47371"/>
                  </a:cubicBezTo>
                  <a:lnTo>
                    <a:pt x="10058"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5" name="Shape 2135"/>
            <p:cNvSpPr>
              <a:spLocks/>
            </p:cNvSpPr>
            <p:nvPr/>
          </p:nvSpPr>
          <p:spPr bwMode="auto">
            <a:xfrm>
              <a:off x="2929298" y="719989"/>
              <a:ext cx="61239" cy="82715"/>
            </a:xfrm>
            <a:custGeom>
              <a:avLst/>
              <a:gdLst>
                <a:gd name="T0" fmla="*/ 0 w 61239"/>
                <a:gd name="T1" fmla="*/ 0 h 82715"/>
                <a:gd name="T2" fmla="*/ 61239 w 61239"/>
                <a:gd name="T3" fmla="*/ 82715 h 82715"/>
              </a:gdLst>
              <a:ahLst/>
              <a:cxnLst>
                <a:cxn ang="0">
                  <a:pos x="0" y="0"/>
                </a:cxn>
                <a:cxn ang="0">
                  <a:pos x="61239" y="0"/>
                </a:cxn>
                <a:cxn ang="0">
                  <a:pos x="61239" y="9080"/>
                </a:cxn>
                <a:cxn ang="0">
                  <a:pos x="35954" y="9080"/>
                </a:cxn>
                <a:cxn ang="0">
                  <a:pos x="35954" y="82715"/>
                </a:cxn>
                <a:cxn ang="0">
                  <a:pos x="25159" y="82715"/>
                </a:cxn>
                <a:cxn ang="0">
                  <a:pos x="25159" y="9080"/>
                </a:cxn>
                <a:cxn ang="0">
                  <a:pos x="0" y="9080"/>
                </a:cxn>
                <a:cxn ang="0">
                  <a:pos x="0" y="0"/>
                </a:cxn>
              </a:cxnLst>
              <a:rect l="T0" t="T1" r="T2" b="T3"/>
              <a:pathLst>
                <a:path w="61239" h="82715">
                  <a:moveTo>
                    <a:pt x="0" y="0"/>
                  </a:moveTo>
                  <a:lnTo>
                    <a:pt x="61239" y="0"/>
                  </a:lnTo>
                  <a:lnTo>
                    <a:pt x="61239" y="9080"/>
                  </a:lnTo>
                  <a:lnTo>
                    <a:pt x="35954" y="9080"/>
                  </a:lnTo>
                  <a:lnTo>
                    <a:pt x="35954" y="82715"/>
                  </a:lnTo>
                  <a:lnTo>
                    <a:pt x="25159" y="82715"/>
                  </a:lnTo>
                  <a:lnTo>
                    <a:pt x="25159" y="9080"/>
                  </a:lnTo>
                  <a:lnTo>
                    <a:pt x="0" y="908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6" name="Shape 2136"/>
            <p:cNvSpPr>
              <a:spLocks/>
            </p:cNvSpPr>
            <p:nvPr/>
          </p:nvSpPr>
          <p:spPr bwMode="auto">
            <a:xfrm>
              <a:off x="2984273" y="719991"/>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47"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47"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7" name="Shape 2137"/>
            <p:cNvSpPr>
              <a:spLocks/>
            </p:cNvSpPr>
            <p:nvPr/>
          </p:nvSpPr>
          <p:spPr bwMode="auto">
            <a:xfrm>
              <a:off x="3018569" y="719991"/>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62"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62"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8" name="Shape 2138"/>
            <p:cNvSpPr>
              <a:spLocks/>
            </p:cNvSpPr>
            <p:nvPr/>
          </p:nvSpPr>
          <p:spPr bwMode="auto">
            <a:xfrm>
              <a:off x="3065629" y="719990"/>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39" name="Shape 2139"/>
            <p:cNvSpPr>
              <a:spLocks/>
            </p:cNvSpPr>
            <p:nvPr/>
          </p:nvSpPr>
          <p:spPr bwMode="auto">
            <a:xfrm>
              <a:off x="1725122" y="218943"/>
              <a:ext cx="44552" cy="82715"/>
            </a:xfrm>
            <a:custGeom>
              <a:avLst/>
              <a:gdLst>
                <a:gd name="T0" fmla="*/ 0 w 44552"/>
                <a:gd name="T1" fmla="*/ 0 h 82715"/>
                <a:gd name="T2" fmla="*/ 44552 w 44552"/>
                <a:gd name="T3" fmla="*/ 82715 h 82715"/>
              </a:gdLst>
              <a:ahLst/>
              <a:cxnLst>
                <a:cxn ang="0">
                  <a:pos x="0" y="0"/>
                </a:cxn>
                <a:cxn ang="0">
                  <a:pos x="44552" y="0"/>
                </a:cxn>
                <a:cxn ang="0">
                  <a:pos x="44552" y="8954"/>
                </a:cxn>
                <a:cxn ang="0">
                  <a:pos x="10681" y="8954"/>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4"/>
                  </a:lnTo>
                  <a:lnTo>
                    <a:pt x="10681" y="8954"/>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0" name="Shape 2140"/>
            <p:cNvSpPr>
              <a:spLocks/>
            </p:cNvSpPr>
            <p:nvPr/>
          </p:nvSpPr>
          <p:spPr bwMode="auto">
            <a:xfrm>
              <a:off x="1769053" y="218944"/>
              <a:ext cx="34296" cy="82703"/>
            </a:xfrm>
            <a:custGeom>
              <a:avLst/>
              <a:gdLst>
                <a:gd name="T0" fmla="*/ 0 w 34296"/>
                <a:gd name="T1" fmla="*/ 0 h 82703"/>
                <a:gd name="T2" fmla="*/ 34296 w 34296"/>
                <a:gd name="T3" fmla="*/ 82703 h 82703"/>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3"/>
                </a:cxn>
                <a:cxn ang="0">
                  <a:pos x="0" y="82703"/>
                </a:cxn>
                <a:cxn ang="0">
                  <a:pos x="28105" y="0"/>
                </a:cxn>
              </a:cxnLst>
              <a:rect l="T0" t="T1" r="T2" b="T3"/>
              <a:pathLst>
                <a:path w="34296" h="82703">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1" name="Shape 2141"/>
            <p:cNvSpPr>
              <a:spLocks/>
            </p:cNvSpPr>
            <p:nvPr/>
          </p:nvSpPr>
          <p:spPr bwMode="auto">
            <a:xfrm>
              <a:off x="1803349" y="218944"/>
              <a:ext cx="34906" cy="82703"/>
            </a:xfrm>
            <a:custGeom>
              <a:avLst/>
              <a:gdLst>
                <a:gd name="T0" fmla="*/ 0 w 34906"/>
                <a:gd name="T1" fmla="*/ 0 h 82703"/>
                <a:gd name="T2" fmla="*/ 34906 w 34906"/>
                <a:gd name="T3" fmla="*/ 82703 h 82703"/>
              </a:gdLst>
              <a:ahLst/>
              <a:cxnLst>
                <a:cxn ang="0">
                  <a:pos x="0" y="0"/>
                </a:cxn>
                <a:cxn ang="0">
                  <a:pos x="6686" y="0"/>
                </a:cxn>
                <a:cxn ang="0">
                  <a:pos x="34906" y="82703"/>
                </a:cxn>
                <a:cxn ang="0">
                  <a:pos x="23501" y="82703"/>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06" h="82703">
                  <a:moveTo>
                    <a:pt x="0" y="0"/>
                  </a:moveTo>
                  <a:lnTo>
                    <a:pt x="6686" y="0"/>
                  </a:lnTo>
                  <a:lnTo>
                    <a:pt x="34906" y="82703"/>
                  </a:lnTo>
                  <a:lnTo>
                    <a:pt x="23501" y="82703"/>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2" name="Shape 2142"/>
            <p:cNvSpPr>
              <a:spLocks/>
            </p:cNvSpPr>
            <p:nvPr/>
          </p:nvSpPr>
          <p:spPr bwMode="auto">
            <a:xfrm>
              <a:off x="1846238" y="217588"/>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25"/>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3" name="Shape 2143"/>
            <p:cNvSpPr>
              <a:spLocks/>
            </p:cNvSpPr>
            <p:nvPr/>
          </p:nvSpPr>
          <p:spPr bwMode="auto">
            <a:xfrm>
              <a:off x="1910898"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4" name="Shape 2144"/>
            <p:cNvSpPr>
              <a:spLocks/>
            </p:cNvSpPr>
            <p:nvPr/>
          </p:nvSpPr>
          <p:spPr bwMode="auto">
            <a:xfrm>
              <a:off x="1997285"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5" name="Shape 2145"/>
            <p:cNvSpPr>
              <a:spLocks/>
            </p:cNvSpPr>
            <p:nvPr/>
          </p:nvSpPr>
          <p:spPr bwMode="auto">
            <a:xfrm>
              <a:off x="2053470" y="217588"/>
              <a:ext cx="50076" cy="85420"/>
            </a:xfrm>
            <a:custGeom>
              <a:avLst/>
              <a:gdLst>
                <a:gd name="T0" fmla="*/ 0 w 50076"/>
                <a:gd name="T1" fmla="*/ 0 h 85420"/>
                <a:gd name="T2" fmla="*/ 50076 w 50076"/>
                <a:gd name="T3" fmla="*/ 85420 h 85420"/>
              </a:gdLst>
              <a:ahLst/>
              <a:cxnLst>
                <a:cxn ang="0">
                  <a:pos x="28473" y="0"/>
                </a:cxn>
                <a:cxn ang="0">
                  <a:pos x="46761" y="4051"/>
                </a:cxn>
                <a:cxn ang="0">
                  <a:pos x="43815" y="12764"/>
                </a:cxn>
                <a:cxn ang="0">
                  <a:pos x="28105" y="8839"/>
                </a:cxn>
                <a:cxn ang="0">
                  <a:pos x="12522" y="21234"/>
                </a:cxn>
                <a:cxn ang="0">
                  <a:pos x="28969" y="37186"/>
                </a:cxn>
                <a:cxn ang="0">
                  <a:pos x="50076" y="61481"/>
                </a:cxn>
                <a:cxn ang="0">
                  <a:pos x="21108" y="85420"/>
                </a:cxn>
                <a:cxn ang="0">
                  <a:pos x="0" y="80010"/>
                </a:cxn>
                <a:cxn ang="0">
                  <a:pos x="2705" y="71057"/>
                </a:cxn>
                <a:cxn ang="0">
                  <a:pos x="21844" y="76454"/>
                </a:cxn>
                <a:cxn ang="0">
                  <a:pos x="39154" y="62344"/>
                </a:cxn>
                <a:cxn ang="0">
                  <a:pos x="23571" y="45898"/>
                </a:cxn>
                <a:cxn ang="0">
                  <a:pos x="1727" y="22466"/>
                </a:cxn>
                <a:cxn ang="0">
                  <a:pos x="28473" y="0"/>
                </a:cxn>
              </a:cxnLst>
              <a:rect l="T0" t="T1" r="T2" b="T3"/>
              <a:pathLst>
                <a:path w="50076" h="85420">
                  <a:moveTo>
                    <a:pt x="28473" y="0"/>
                  </a:moveTo>
                  <a:cubicBezTo>
                    <a:pt x="36945" y="0"/>
                    <a:pt x="43078" y="1968"/>
                    <a:pt x="46761" y="4051"/>
                  </a:cubicBezTo>
                  <a:lnTo>
                    <a:pt x="43815" y="12764"/>
                  </a:lnTo>
                  <a:cubicBezTo>
                    <a:pt x="41110" y="11290"/>
                    <a:pt x="35598" y="8839"/>
                    <a:pt x="28105" y="8839"/>
                  </a:cubicBezTo>
                  <a:cubicBezTo>
                    <a:pt x="16815" y="8839"/>
                    <a:pt x="12522" y="15596"/>
                    <a:pt x="12522" y="21234"/>
                  </a:cubicBezTo>
                  <a:cubicBezTo>
                    <a:pt x="12522" y="28969"/>
                    <a:pt x="17552" y="32766"/>
                    <a:pt x="28969" y="37186"/>
                  </a:cubicBezTo>
                  <a:cubicBezTo>
                    <a:pt x="42952" y="42583"/>
                    <a:pt x="50076" y="49340"/>
                    <a:pt x="50076" y="61481"/>
                  </a:cubicBezTo>
                  <a:cubicBezTo>
                    <a:pt x="50076" y="74244"/>
                    <a:pt x="40627" y="85420"/>
                    <a:pt x="21108" y="85420"/>
                  </a:cubicBezTo>
                  <a:cubicBezTo>
                    <a:pt x="13132" y="85420"/>
                    <a:pt x="4420" y="82957"/>
                    <a:pt x="0" y="80010"/>
                  </a:cubicBezTo>
                  <a:lnTo>
                    <a:pt x="2705" y="71057"/>
                  </a:lnTo>
                  <a:cubicBezTo>
                    <a:pt x="7493" y="74003"/>
                    <a:pt x="14478" y="76454"/>
                    <a:pt x="21844" y="76454"/>
                  </a:cubicBezTo>
                  <a:cubicBezTo>
                    <a:pt x="32766" y="76454"/>
                    <a:pt x="39154" y="70688"/>
                    <a:pt x="39154" y="62344"/>
                  </a:cubicBezTo>
                  <a:cubicBezTo>
                    <a:pt x="39154" y="54610"/>
                    <a:pt x="34735" y="50190"/>
                    <a:pt x="23571" y="45898"/>
                  </a:cubicBezTo>
                  <a:cubicBezTo>
                    <a:pt x="10071" y="41110"/>
                    <a:pt x="1727" y="34125"/>
                    <a:pt x="1727" y="22466"/>
                  </a:cubicBezTo>
                  <a:cubicBezTo>
                    <a:pt x="1727" y="9576"/>
                    <a:pt x="12395" y="0"/>
                    <a:pt x="2847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6" name="Shape 2146"/>
            <p:cNvSpPr>
              <a:spLocks/>
            </p:cNvSpPr>
            <p:nvPr/>
          </p:nvSpPr>
          <p:spPr bwMode="auto">
            <a:xfrm>
              <a:off x="2118143" y="218324"/>
              <a:ext cx="25464" cy="83325"/>
            </a:xfrm>
            <a:custGeom>
              <a:avLst/>
              <a:gdLst>
                <a:gd name="T0" fmla="*/ 0 w 25464"/>
                <a:gd name="T1" fmla="*/ 0 h 83325"/>
                <a:gd name="T2" fmla="*/ 25464 w 25464"/>
                <a:gd name="T3" fmla="*/ 83325 h 83325"/>
              </a:gdLst>
              <a:ahLst/>
              <a:cxnLst>
                <a:cxn ang="0">
                  <a:pos x="20485" y="0"/>
                </a:cxn>
                <a:cxn ang="0">
                  <a:pos x="25464" y="1477"/>
                </a:cxn>
                <a:cxn ang="0">
                  <a:pos x="25464" y="9807"/>
                </a:cxn>
                <a:cxn ang="0">
                  <a:pos x="20739" y="8471"/>
                </a:cxn>
                <a:cxn ang="0">
                  <a:pos x="10681" y="9335"/>
                </a:cxn>
                <a:cxn ang="0">
                  <a:pos x="10681" y="41478"/>
                </a:cxn>
                <a:cxn ang="0">
                  <a:pos x="19507" y="42342"/>
                </a:cxn>
                <a:cxn ang="0">
                  <a:pos x="25464" y="40557"/>
                </a:cxn>
                <a:cxn ang="0">
                  <a:pos x="25464" y="49947"/>
                </a:cxn>
                <a:cxn ang="0">
                  <a:pos x="19266" y="50927"/>
                </a:cxn>
                <a:cxn ang="0">
                  <a:pos x="10681" y="50190"/>
                </a:cxn>
                <a:cxn ang="0">
                  <a:pos x="10681" y="83325"/>
                </a:cxn>
                <a:cxn ang="0">
                  <a:pos x="0" y="83325"/>
                </a:cxn>
                <a:cxn ang="0">
                  <a:pos x="0" y="1600"/>
                </a:cxn>
                <a:cxn ang="0">
                  <a:pos x="20485" y="0"/>
                </a:cxn>
              </a:cxnLst>
              <a:rect l="T0" t="T1" r="T2" b="T3"/>
              <a:pathLst>
                <a:path w="25464" h="83325">
                  <a:moveTo>
                    <a:pt x="20485" y="0"/>
                  </a:moveTo>
                  <a:lnTo>
                    <a:pt x="25464" y="1477"/>
                  </a:lnTo>
                  <a:lnTo>
                    <a:pt x="25464" y="9807"/>
                  </a:lnTo>
                  <a:lnTo>
                    <a:pt x="20739" y="8471"/>
                  </a:lnTo>
                  <a:cubicBezTo>
                    <a:pt x="16078" y="8471"/>
                    <a:pt x="12522" y="8839"/>
                    <a:pt x="10681" y="9335"/>
                  </a:cubicBezTo>
                  <a:lnTo>
                    <a:pt x="10681" y="41478"/>
                  </a:lnTo>
                  <a:cubicBezTo>
                    <a:pt x="13005" y="42101"/>
                    <a:pt x="15951" y="42342"/>
                    <a:pt x="19507" y="42342"/>
                  </a:cubicBezTo>
                  <a:lnTo>
                    <a:pt x="25464" y="40557"/>
                  </a:lnTo>
                  <a:lnTo>
                    <a:pt x="25464" y="49947"/>
                  </a:lnTo>
                  <a:lnTo>
                    <a:pt x="19266" y="50927"/>
                  </a:lnTo>
                  <a:cubicBezTo>
                    <a:pt x="16078" y="50927"/>
                    <a:pt x="13132" y="50813"/>
                    <a:pt x="10681" y="50190"/>
                  </a:cubicBezTo>
                  <a:lnTo>
                    <a:pt x="10681" y="83325"/>
                  </a:lnTo>
                  <a:lnTo>
                    <a:pt x="0" y="83325"/>
                  </a:lnTo>
                  <a:lnTo>
                    <a:pt x="0" y="1600"/>
                  </a:lnTo>
                  <a:cubicBezTo>
                    <a:pt x="5156" y="737"/>
                    <a:pt x="11900"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7" name="Shape 2147"/>
            <p:cNvSpPr>
              <a:spLocks/>
            </p:cNvSpPr>
            <p:nvPr/>
          </p:nvSpPr>
          <p:spPr bwMode="auto">
            <a:xfrm>
              <a:off x="2143606" y="219800"/>
              <a:ext cx="25464" cy="48470"/>
            </a:xfrm>
            <a:custGeom>
              <a:avLst/>
              <a:gdLst>
                <a:gd name="T0" fmla="*/ 0 w 25464"/>
                <a:gd name="T1" fmla="*/ 0 h 48470"/>
                <a:gd name="T2" fmla="*/ 25464 w 25464"/>
                <a:gd name="T3" fmla="*/ 48470 h 48470"/>
              </a:gdLst>
              <a:ahLst/>
              <a:cxnLst>
                <a:cxn ang="0">
                  <a:pos x="0" y="0"/>
                </a:cxn>
                <a:cxn ang="0">
                  <a:pos x="18224" y="5407"/>
                </a:cxn>
                <a:cxn ang="0">
                  <a:pos x="25464" y="22704"/>
                </a:cxn>
                <a:cxn ang="0">
                  <a:pos x="19088" y="40370"/>
                </a:cxn>
                <a:cxn ang="0">
                  <a:pos x="8236" y="47167"/>
                </a:cxn>
                <a:cxn ang="0">
                  <a:pos x="0" y="48470"/>
                </a:cxn>
                <a:cxn ang="0">
                  <a:pos x="0" y="39080"/>
                </a:cxn>
                <a:cxn ang="0">
                  <a:pos x="9247" y="36309"/>
                </a:cxn>
                <a:cxn ang="0">
                  <a:pos x="14783" y="23199"/>
                </a:cxn>
                <a:cxn ang="0">
                  <a:pos x="9449" y="11001"/>
                </a:cxn>
                <a:cxn ang="0">
                  <a:pos x="0" y="8330"/>
                </a:cxn>
                <a:cxn ang="0">
                  <a:pos x="0" y="0"/>
                </a:cxn>
              </a:cxnLst>
              <a:rect l="T0" t="T1" r="T2" b="T3"/>
              <a:pathLst>
                <a:path w="25464" h="48470">
                  <a:moveTo>
                    <a:pt x="0" y="0"/>
                  </a:moveTo>
                  <a:lnTo>
                    <a:pt x="18224" y="5407"/>
                  </a:lnTo>
                  <a:cubicBezTo>
                    <a:pt x="22758" y="9331"/>
                    <a:pt x="25464" y="15338"/>
                    <a:pt x="25464" y="22704"/>
                  </a:cubicBezTo>
                  <a:cubicBezTo>
                    <a:pt x="25464" y="30184"/>
                    <a:pt x="23254" y="36077"/>
                    <a:pt x="19088" y="40370"/>
                  </a:cubicBezTo>
                  <a:cubicBezTo>
                    <a:pt x="16262" y="43380"/>
                    <a:pt x="12547" y="45650"/>
                    <a:pt x="8236" y="47167"/>
                  </a:cubicBezTo>
                  <a:lnTo>
                    <a:pt x="0" y="48470"/>
                  </a:lnTo>
                  <a:lnTo>
                    <a:pt x="0" y="39080"/>
                  </a:lnTo>
                  <a:lnTo>
                    <a:pt x="9247" y="36309"/>
                  </a:lnTo>
                  <a:cubicBezTo>
                    <a:pt x="12821" y="33318"/>
                    <a:pt x="14783" y="28902"/>
                    <a:pt x="14783" y="23199"/>
                  </a:cubicBezTo>
                  <a:cubicBezTo>
                    <a:pt x="14783" y="17738"/>
                    <a:pt x="12852" y="13687"/>
                    <a:pt x="9449" y="11001"/>
                  </a:cubicBezTo>
                  <a:lnTo>
                    <a:pt x="0" y="8330"/>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8" name="Shape 2148"/>
            <p:cNvSpPr>
              <a:spLocks/>
            </p:cNvSpPr>
            <p:nvPr/>
          </p:nvSpPr>
          <p:spPr bwMode="auto">
            <a:xfrm>
              <a:off x="2183430" y="21894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49" name="Shape 2149"/>
            <p:cNvSpPr>
              <a:spLocks/>
            </p:cNvSpPr>
            <p:nvPr/>
          </p:nvSpPr>
          <p:spPr bwMode="auto">
            <a:xfrm>
              <a:off x="2238892" y="217598"/>
              <a:ext cx="62827" cy="85408"/>
            </a:xfrm>
            <a:custGeom>
              <a:avLst/>
              <a:gdLst>
                <a:gd name="T0" fmla="*/ 0 w 62827"/>
                <a:gd name="T1" fmla="*/ 0 h 85408"/>
                <a:gd name="T2" fmla="*/ 62827 w 62827"/>
                <a:gd name="T3" fmla="*/ 85408 h 85408"/>
              </a:gdLst>
              <a:ahLst/>
              <a:cxnLst>
                <a:cxn ang="0">
                  <a:pos x="43193" y="0"/>
                </a:cxn>
                <a:cxn ang="0">
                  <a:pos x="62827" y="3670"/>
                </a:cxn>
                <a:cxn ang="0">
                  <a:pos x="60249" y="12395"/>
                </a:cxn>
                <a:cxn ang="0">
                  <a:pos x="43561" y="8954"/>
                </a:cxn>
                <a:cxn ang="0">
                  <a:pos x="11278" y="43066"/>
                </a:cxn>
                <a:cxn ang="0">
                  <a:pos x="43066" y="76327"/>
                </a:cxn>
                <a:cxn ang="0">
                  <a:pos x="60490" y="72885"/>
                </a:cxn>
                <a:cxn ang="0">
                  <a:pos x="62700" y="81356"/>
                </a:cxn>
                <a:cxn ang="0">
                  <a:pos x="40856" y="85408"/>
                </a:cxn>
                <a:cxn ang="0">
                  <a:pos x="0" y="43434"/>
                </a:cxn>
                <a:cxn ang="0">
                  <a:pos x="43193" y="0"/>
                </a:cxn>
              </a:cxnLst>
              <a:rect l="T0" t="T1" r="T2" b="T3"/>
              <a:pathLst>
                <a:path w="62827" h="85408">
                  <a:moveTo>
                    <a:pt x="43193" y="0"/>
                  </a:moveTo>
                  <a:cubicBezTo>
                    <a:pt x="53492" y="0"/>
                    <a:pt x="60008" y="2210"/>
                    <a:pt x="62827" y="3670"/>
                  </a:cubicBezTo>
                  <a:lnTo>
                    <a:pt x="60249" y="12395"/>
                  </a:lnTo>
                  <a:cubicBezTo>
                    <a:pt x="56198" y="10427"/>
                    <a:pt x="50432" y="8954"/>
                    <a:pt x="43561" y="8954"/>
                  </a:cubicBezTo>
                  <a:cubicBezTo>
                    <a:pt x="24168" y="8954"/>
                    <a:pt x="11278" y="21349"/>
                    <a:pt x="11278" y="43066"/>
                  </a:cubicBezTo>
                  <a:cubicBezTo>
                    <a:pt x="11278" y="63322"/>
                    <a:pt x="22936" y="76327"/>
                    <a:pt x="43066" y="76327"/>
                  </a:cubicBezTo>
                  <a:cubicBezTo>
                    <a:pt x="49568" y="76327"/>
                    <a:pt x="56198" y="74968"/>
                    <a:pt x="60490" y="72885"/>
                  </a:cubicBezTo>
                  <a:lnTo>
                    <a:pt x="62700" y="81356"/>
                  </a:lnTo>
                  <a:cubicBezTo>
                    <a:pt x="58776" y="83312"/>
                    <a:pt x="50927" y="85408"/>
                    <a:pt x="40856" y="85408"/>
                  </a:cubicBezTo>
                  <a:cubicBezTo>
                    <a:pt x="17539" y="85408"/>
                    <a:pt x="0" y="70561"/>
                    <a:pt x="0" y="43434"/>
                  </a:cubicBezTo>
                  <a:cubicBezTo>
                    <a:pt x="0" y="17539"/>
                    <a:pt x="17539" y="0"/>
                    <a:pt x="43193"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1" name="Shape 53841"/>
            <p:cNvSpPr>
              <a:spLocks/>
            </p:cNvSpPr>
            <p:nvPr/>
          </p:nvSpPr>
          <p:spPr bwMode="auto">
            <a:xfrm>
              <a:off x="2314971" y="218949"/>
              <a:ext cx="10668" cy="82702"/>
            </a:xfrm>
            <a:custGeom>
              <a:avLst/>
              <a:gdLst>
                <a:gd name="T0" fmla="*/ 0 w 10668"/>
                <a:gd name="T1" fmla="*/ 0 h 82702"/>
                <a:gd name="T2" fmla="*/ 10668 w 10668"/>
                <a:gd name="T3" fmla="*/ 82702 h 82702"/>
              </a:gdLst>
              <a:ahLst/>
              <a:cxnLst>
                <a:cxn ang="0">
                  <a:pos x="0" y="0"/>
                </a:cxn>
                <a:cxn ang="0">
                  <a:pos x="10668" y="0"/>
                </a:cxn>
                <a:cxn ang="0">
                  <a:pos x="10668" y="82702"/>
                </a:cxn>
                <a:cxn ang="0">
                  <a:pos x="0" y="82702"/>
                </a:cxn>
                <a:cxn ang="0">
                  <a:pos x="0" y="0"/>
                </a:cxn>
              </a:cxnLst>
              <a:rect l="T0" t="T1" r="T2" b="T3"/>
              <a:pathLst>
                <a:path w="10668" h="82702">
                  <a:moveTo>
                    <a:pt x="0" y="0"/>
                  </a:moveTo>
                  <a:lnTo>
                    <a:pt x="10668" y="0"/>
                  </a:lnTo>
                  <a:lnTo>
                    <a:pt x="10668"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1" name="Shape 2151"/>
            <p:cNvSpPr>
              <a:spLocks/>
            </p:cNvSpPr>
            <p:nvPr/>
          </p:nvSpPr>
          <p:spPr bwMode="auto">
            <a:xfrm>
              <a:off x="2338027"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2" name="Shape 2152"/>
            <p:cNvSpPr>
              <a:spLocks/>
            </p:cNvSpPr>
            <p:nvPr/>
          </p:nvSpPr>
          <p:spPr bwMode="auto">
            <a:xfrm>
              <a:off x="2372330"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3" name="Shape 2153"/>
            <p:cNvSpPr>
              <a:spLocks/>
            </p:cNvSpPr>
            <p:nvPr/>
          </p:nvSpPr>
          <p:spPr bwMode="auto">
            <a:xfrm>
              <a:off x="2419383" y="218943"/>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53842" name="Shape 53842"/>
            <p:cNvSpPr>
              <a:spLocks/>
            </p:cNvSpPr>
            <p:nvPr/>
          </p:nvSpPr>
          <p:spPr bwMode="auto">
            <a:xfrm>
              <a:off x="2477303" y="218949"/>
              <a:ext cx="10681" cy="82702"/>
            </a:xfrm>
            <a:custGeom>
              <a:avLst/>
              <a:gdLst>
                <a:gd name="T0" fmla="*/ 0 w 10681"/>
                <a:gd name="T1" fmla="*/ 0 h 82702"/>
                <a:gd name="T2" fmla="*/ 10681 w 10681"/>
                <a:gd name="T3" fmla="*/ 82702 h 82702"/>
              </a:gdLst>
              <a:ahLst/>
              <a:cxnLst>
                <a:cxn ang="0">
                  <a:pos x="0" y="0"/>
                </a:cxn>
                <a:cxn ang="0">
                  <a:pos x="10681" y="0"/>
                </a:cxn>
                <a:cxn ang="0">
                  <a:pos x="10681" y="82702"/>
                </a:cxn>
                <a:cxn ang="0">
                  <a:pos x="0" y="82702"/>
                </a:cxn>
                <a:cxn ang="0">
                  <a:pos x="0" y="0"/>
                </a:cxn>
              </a:cxnLst>
              <a:rect l="T0" t="T1" r="T2" b="T3"/>
              <a:pathLst>
                <a:path w="10681" h="82702">
                  <a:moveTo>
                    <a:pt x="0" y="0"/>
                  </a:moveTo>
                  <a:lnTo>
                    <a:pt x="10681" y="0"/>
                  </a:lnTo>
                  <a:lnTo>
                    <a:pt x="10681" y="82702"/>
                  </a:lnTo>
                  <a:lnTo>
                    <a:pt x="0" y="82702"/>
                  </a:lnTo>
                  <a:lnTo>
                    <a:pt x="0" y="0"/>
                  </a:lnTo>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5" name="Shape 2155"/>
            <p:cNvSpPr>
              <a:spLocks/>
            </p:cNvSpPr>
            <p:nvPr/>
          </p:nvSpPr>
          <p:spPr bwMode="auto">
            <a:xfrm>
              <a:off x="2500978" y="218941"/>
              <a:ext cx="60376" cy="82715"/>
            </a:xfrm>
            <a:custGeom>
              <a:avLst/>
              <a:gdLst>
                <a:gd name="T0" fmla="*/ 0 w 60376"/>
                <a:gd name="T1" fmla="*/ 0 h 82715"/>
                <a:gd name="T2" fmla="*/ 60376 w 60376"/>
                <a:gd name="T3" fmla="*/ 82715 h 82715"/>
              </a:gdLst>
              <a:ahLst/>
              <a:cxnLst>
                <a:cxn ang="0">
                  <a:pos x="3924" y="0"/>
                </a:cxn>
                <a:cxn ang="0">
                  <a:pos x="59766" y="0"/>
                </a:cxn>
                <a:cxn ang="0">
                  <a:pos x="59766" y="6503"/>
                </a:cxn>
                <a:cxn ang="0">
                  <a:pos x="14110" y="73381"/>
                </a:cxn>
                <a:cxn ang="0">
                  <a:pos x="14110" y="73749"/>
                </a:cxn>
                <a:cxn ang="0">
                  <a:pos x="60376" y="73749"/>
                </a:cxn>
                <a:cxn ang="0">
                  <a:pos x="60376" y="82715"/>
                </a:cxn>
                <a:cxn ang="0">
                  <a:pos x="0" y="82715"/>
                </a:cxn>
                <a:cxn ang="0">
                  <a:pos x="0" y="76454"/>
                </a:cxn>
                <a:cxn ang="0">
                  <a:pos x="45898" y="9335"/>
                </a:cxn>
                <a:cxn ang="0">
                  <a:pos x="45898" y="8966"/>
                </a:cxn>
                <a:cxn ang="0">
                  <a:pos x="3924" y="8966"/>
                </a:cxn>
                <a:cxn ang="0">
                  <a:pos x="3924" y="0"/>
                </a:cxn>
              </a:cxnLst>
              <a:rect l="T0" t="T1" r="T2" b="T3"/>
              <a:pathLst>
                <a:path w="60376" h="82715">
                  <a:moveTo>
                    <a:pt x="3924" y="0"/>
                  </a:moveTo>
                  <a:lnTo>
                    <a:pt x="59766" y="0"/>
                  </a:lnTo>
                  <a:lnTo>
                    <a:pt x="59766" y="6503"/>
                  </a:lnTo>
                  <a:lnTo>
                    <a:pt x="14110" y="73381"/>
                  </a:lnTo>
                  <a:lnTo>
                    <a:pt x="14110" y="73749"/>
                  </a:lnTo>
                  <a:lnTo>
                    <a:pt x="60376" y="73749"/>
                  </a:lnTo>
                  <a:lnTo>
                    <a:pt x="60376" y="82715"/>
                  </a:lnTo>
                  <a:lnTo>
                    <a:pt x="0" y="82715"/>
                  </a:lnTo>
                  <a:lnTo>
                    <a:pt x="0" y="76454"/>
                  </a:lnTo>
                  <a:lnTo>
                    <a:pt x="45898" y="9335"/>
                  </a:lnTo>
                  <a:lnTo>
                    <a:pt x="45898" y="8966"/>
                  </a:lnTo>
                  <a:lnTo>
                    <a:pt x="3924" y="8966"/>
                  </a:lnTo>
                  <a:lnTo>
                    <a:pt x="3924"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6" name="Shape 2156"/>
            <p:cNvSpPr>
              <a:spLocks/>
            </p:cNvSpPr>
            <p:nvPr/>
          </p:nvSpPr>
          <p:spPr bwMode="auto">
            <a:xfrm>
              <a:off x="2568220"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7" name="Shape 2157"/>
            <p:cNvSpPr>
              <a:spLocks/>
            </p:cNvSpPr>
            <p:nvPr/>
          </p:nvSpPr>
          <p:spPr bwMode="auto">
            <a:xfrm>
              <a:off x="2602522"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8" name="Shape 2158"/>
            <p:cNvSpPr>
              <a:spLocks/>
            </p:cNvSpPr>
            <p:nvPr/>
          </p:nvSpPr>
          <p:spPr bwMode="auto">
            <a:xfrm>
              <a:off x="2649576" y="218333"/>
              <a:ext cx="33681" cy="84061"/>
            </a:xfrm>
            <a:custGeom>
              <a:avLst/>
              <a:gdLst>
                <a:gd name="T0" fmla="*/ 0 w 33681"/>
                <a:gd name="T1" fmla="*/ 0 h 84061"/>
                <a:gd name="T2" fmla="*/ 33681 w 33681"/>
                <a:gd name="T3" fmla="*/ 84061 h 84061"/>
              </a:gdLst>
              <a:ahLst/>
              <a:cxnLst>
                <a:cxn ang="0">
                  <a:pos x="22708" y="0"/>
                </a:cxn>
                <a:cxn ang="0">
                  <a:pos x="33681" y="1454"/>
                </a:cxn>
                <a:cxn ang="0">
                  <a:pos x="33681" y="12045"/>
                </a:cxn>
                <a:cxn ang="0">
                  <a:pos x="23190" y="8458"/>
                </a:cxn>
                <a:cxn ang="0">
                  <a:pos x="10668" y="9563"/>
                </a:cxn>
                <a:cxn ang="0">
                  <a:pos x="10668" y="74854"/>
                </a:cxn>
                <a:cxn ang="0">
                  <a:pos x="21476" y="75463"/>
                </a:cxn>
                <a:cxn ang="0">
                  <a:pos x="33681" y="73573"/>
                </a:cxn>
                <a:cxn ang="0">
                  <a:pos x="33681" y="82021"/>
                </a:cxn>
                <a:cxn ang="0">
                  <a:pos x="19380" y="84061"/>
                </a:cxn>
                <a:cxn ang="0">
                  <a:pos x="0" y="83071"/>
                </a:cxn>
                <a:cxn ang="0">
                  <a:pos x="0" y="1714"/>
                </a:cxn>
                <a:cxn ang="0">
                  <a:pos x="22708" y="0"/>
                </a:cxn>
              </a:cxnLst>
              <a:rect l="T0" t="T1" r="T2" b="T3"/>
              <a:pathLst>
                <a:path w="33681" h="84061">
                  <a:moveTo>
                    <a:pt x="22708" y="0"/>
                  </a:moveTo>
                  <a:lnTo>
                    <a:pt x="33681" y="1454"/>
                  </a:lnTo>
                  <a:lnTo>
                    <a:pt x="33681" y="12045"/>
                  </a:lnTo>
                  <a:lnTo>
                    <a:pt x="23190" y="8458"/>
                  </a:lnTo>
                  <a:cubicBezTo>
                    <a:pt x="17666" y="8458"/>
                    <a:pt x="13500" y="8954"/>
                    <a:pt x="10668" y="9563"/>
                  </a:cubicBezTo>
                  <a:lnTo>
                    <a:pt x="10668" y="74854"/>
                  </a:lnTo>
                  <a:cubicBezTo>
                    <a:pt x="13373" y="75349"/>
                    <a:pt x="17297" y="75463"/>
                    <a:pt x="21476" y="75463"/>
                  </a:cubicBezTo>
                  <a:lnTo>
                    <a:pt x="33681" y="73573"/>
                  </a:lnTo>
                  <a:lnTo>
                    <a:pt x="33681" y="82021"/>
                  </a:lnTo>
                  <a:lnTo>
                    <a:pt x="19380" y="84061"/>
                  </a:lnTo>
                  <a:cubicBezTo>
                    <a:pt x="11773" y="84061"/>
                    <a:pt x="5397" y="83693"/>
                    <a:pt x="0" y="83071"/>
                  </a:cubicBezTo>
                  <a:lnTo>
                    <a:pt x="0" y="1714"/>
                  </a:lnTo>
                  <a:cubicBezTo>
                    <a:pt x="6502" y="737"/>
                    <a:pt x="14237" y="0"/>
                    <a:pt x="22708"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59" name="Shape 2159"/>
            <p:cNvSpPr>
              <a:spLocks/>
            </p:cNvSpPr>
            <p:nvPr/>
          </p:nvSpPr>
          <p:spPr bwMode="auto">
            <a:xfrm>
              <a:off x="2683257" y="219787"/>
              <a:ext cx="34188" cy="80567"/>
            </a:xfrm>
            <a:custGeom>
              <a:avLst/>
              <a:gdLst>
                <a:gd name="T0" fmla="*/ 0 w 34188"/>
                <a:gd name="T1" fmla="*/ 0 h 80567"/>
                <a:gd name="T2" fmla="*/ 34188 w 34188"/>
                <a:gd name="T3" fmla="*/ 80567 h 80567"/>
              </a:gdLst>
              <a:ahLst/>
              <a:cxnLst>
                <a:cxn ang="0">
                  <a:pos x="0" y="0"/>
                </a:cxn>
                <a:cxn ang="0">
                  <a:pos x="8807" y="1167"/>
                </a:cxn>
                <a:cxn ang="0">
                  <a:pos x="22529" y="8846"/>
                </a:cxn>
                <a:cxn ang="0">
                  <a:pos x="34188" y="38551"/>
                </a:cxn>
                <a:cxn ang="0">
                  <a:pos x="22275" y="70695"/>
                </a:cxn>
                <a:cxn ang="0">
                  <a:pos x="7116" y="79551"/>
                </a:cxn>
                <a:cxn ang="0">
                  <a:pos x="0" y="80567"/>
                </a:cxn>
                <a:cxn ang="0">
                  <a:pos x="0" y="72119"/>
                </a:cxn>
                <a:cxn ang="0">
                  <a:pos x="2925" y="71666"/>
                </a:cxn>
                <a:cxn ang="0">
                  <a:pos x="23012" y="38919"/>
                </a:cxn>
                <a:cxn ang="0">
                  <a:pos x="14776" y="15642"/>
                </a:cxn>
                <a:cxn ang="0">
                  <a:pos x="0" y="10591"/>
                </a:cxn>
                <a:cxn ang="0">
                  <a:pos x="0" y="0"/>
                </a:cxn>
              </a:cxnLst>
              <a:rect l="T0" t="T1" r="T2" b="T3"/>
              <a:pathLst>
                <a:path w="34188" h="80567">
                  <a:moveTo>
                    <a:pt x="0" y="0"/>
                  </a:moveTo>
                  <a:lnTo>
                    <a:pt x="8807" y="1167"/>
                  </a:lnTo>
                  <a:cubicBezTo>
                    <a:pt x="14360" y="2899"/>
                    <a:pt x="18903" y="5474"/>
                    <a:pt x="22529" y="8846"/>
                  </a:cubicBezTo>
                  <a:cubicBezTo>
                    <a:pt x="29883" y="15602"/>
                    <a:pt x="34188" y="25178"/>
                    <a:pt x="34188" y="38551"/>
                  </a:cubicBezTo>
                  <a:cubicBezTo>
                    <a:pt x="34188" y="52051"/>
                    <a:pt x="30010" y="63087"/>
                    <a:pt x="22275" y="70695"/>
                  </a:cubicBezTo>
                  <a:cubicBezTo>
                    <a:pt x="18408" y="74562"/>
                    <a:pt x="13284" y="77540"/>
                    <a:pt x="7116" y="79551"/>
                  </a:cubicBezTo>
                  <a:lnTo>
                    <a:pt x="0" y="80567"/>
                  </a:lnTo>
                  <a:lnTo>
                    <a:pt x="0" y="72119"/>
                  </a:lnTo>
                  <a:lnTo>
                    <a:pt x="2925" y="71666"/>
                  </a:lnTo>
                  <a:cubicBezTo>
                    <a:pt x="16040" y="67030"/>
                    <a:pt x="23012" y="55664"/>
                    <a:pt x="23012" y="38919"/>
                  </a:cubicBezTo>
                  <a:cubicBezTo>
                    <a:pt x="23075" y="29159"/>
                    <a:pt x="20345" y="21180"/>
                    <a:pt x="14776" y="15642"/>
                  </a:cubicBezTo>
                  <a:lnTo>
                    <a:pt x="0" y="10591"/>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0" name="Shape 2160"/>
            <p:cNvSpPr>
              <a:spLocks/>
            </p:cNvSpPr>
            <p:nvPr/>
          </p:nvSpPr>
          <p:spPr bwMode="auto">
            <a:xfrm>
              <a:off x="2723318" y="218944"/>
              <a:ext cx="34303" cy="82703"/>
            </a:xfrm>
            <a:custGeom>
              <a:avLst/>
              <a:gdLst>
                <a:gd name="T0" fmla="*/ 0 w 34303"/>
                <a:gd name="T1" fmla="*/ 0 h 82703"/>
                <a:gd name="T2" fmla="*/ 34303 w 34303"/>
                <a:gd name="T3" fmla="*/ 82703 h 82703"/>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3"/>
                </a:cxn>
                <a:cxn ang="0">
                  <a:pos x="0" y="82703"/>
                </a:cxn>
                <a:cxn ang="0">
                  <a:pos x="28105" y="0"/>
                </a:cxn>
              </a:cxnLst>
              <a:rect l="T0" t="T1" r="T2" b="T3"/>
              <a:pathLst>
                <a:path w="34303" h="82703">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3"/>
                  </a:lnTo>
                  <a:lnTo>
                    <a:pt x="0" y="82703"/>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1" name="Shape 2161"/>
            <p:cNvSpPr>
              <a:spLocks/>
            </p:cNvSpPr>
            <p:nvPr/>
          </p:nvSpPr>
          <p:spPr bwMode="auto">
            <a:xfrm>
              <a:off x="2757621" y="218944"/>
              <a:ext cx="34912" cy="82703"/>
            </a:xfrm>
            <a:custGeom>
              <a:avLst/>
              <a:gdLst>
                <a:gd name="T0" fmla="*/ 0 w 34912"/>
                <a:gd name="T1" fmla="*/ 0 h 82703"/>
                <a:gd name="T2" fmla="*/ 34912 w 34912"/>
                <a:gd name="T3" fmla="*/ 82703 h 82703"/>
              </a:gdLst>
              <a:ahLst/>
              <a:cxnLst>
                <a:cxn ang="0">
                  <a:pos x="0" y="0"/>
                </a:cxn>
                <a:cxn ang="0">
                  <a:pos x="6680" y="0"/>
                </a:cxn>
                <a:cxn ang="0">
                  <a:pos x="34912" y="82703"/>
                </a:cxn>
                <a:cxn ang="0">
                  <a:pos x="23495" y="82703"/>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3">
                  <a:moveTo>
                    <a:pt x="0" y="0"/>
                  </a:moveTo>
                  <a:lnTo>
                    <a:pt x="6680" y="0"/>
                  </a:lnTo>
                  <a:lnTo>
                    <a:pt x="34912" y="82703"/>
                  </a:lnTo>
                  <a:lnTo>
                    <a:pt x="23495" y="82703"/>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2" name="Shape 2162"/>
            <p:cNvSpPr>
              <a:spLocks/>
            </p:cNvSpPr>
            <p:nvPr/>
          </p:nvSpPr>
          <p:spPr bwMode="auto">
            <a:xfrm>
              <a:off x="2604510"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61" y="36449"/>
                </a:cxn>
                <a:cxn ang="0">
                  <a:pos x="41961"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61" y="36449"/>
                  </a:lnTo>
                  <a:lnTo>
                    <a:pt x="41961"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3" name="Shape 2163"/>
            <p:cNvSpPr>
              <a:spLocks/>
            </p:cNvSpPr>
            <p:nvPr/>
          </p:nvSpPr>
          <p:spPr bwMode="auto">
            <a:xfrm>
              <a:off x="2648440" y="1650505"/>
              <a:ext cx="34296" cy="82702"/>
            </a:xfrm>
            <a:custGeom>
              <a:avLst/>
              <a:gdLst>
                <a:gd name="T0" fmla="*/ 0 w 34296"/>
                <a:gd name="T1" fmla="*/ 0 h 82702"/>
                <a:gd name="T2" fmla="*/ 34296 w 34296"/>
                <a:gd name="T3" fmla="*/ 82702 h 82702"/>
              </a:gdLst>
              <a:ahLst/>
              <a:cxnLst>
                <a:cxn ang="0">
                  <a:pos x="28105" y="0"/>
                </a:cxn>
                <a:cxn ang="0">
                  <a:pos x="34296" y="0"/>
                </a:cxn>
                <a:cxn ang="0">
                  <a:pos x="34296" y="9449"/>
                </a:cxn>
                <a:cxn ang="0">
                  <a:pos x="34112" y="9449"/>
                </a:cxn>
                <a:cxn ang="0">
                  <a:pos x="29934" y="24422"/>
                </a:cxn>
                <a:cxn ang="0">
                  <a:pos x="21844" y="48349"/>
                </a:cxn>
                <a:cxn ang="0">
                  <a:pos x="34296" y="48349"/>
                </a:cxn>
                <a:cxn ang="0">
                  <a:pos x="34296" y="56693"/>
                </a:cxn>
                <a:cxn ang="0">
                  <a:pos x="19634" y="56693"/>
                </a:cxn>
                <a:cxn ang="0">
                  <a:pos x="11036" y="82702"/>
                </a:cxn>
                <a:cxn ang="0">
                  <a:pos x="0" y="82702"/>
                </a:cxn>
                <a:cxn ang="0">
                  <a:pos x="28105" y="0"/>
                </a:cxn>
              </a:cxnLst>
              <a:rect l="T0" t="T1" r="T2" b="T3"/>
              <a:pathLst>
                <a:path w="34296" h="82702">
                  <a:moveTo>
                    <a:pt x="28105" y="0"/>
                  </a:moveTo>
                  <a:lnTo>
                    <a:pt x="34296" y="0"/>
                  </a:lnTo>
                  <a:lnTo>
                    <a:pt x="34296" y="9449"/>
                  </a:lnTo>
                  <a:lnTo>
                    <a:pt x="34112" y="9449"/>
                  </a:lnTo>
                  <a:cubicBezTo>
                    <a:pt x="32880" y="14351"/>
                    <a:pt x="31534" y="19380"/>
                    <a:pt x="29934" y="24422"/>
                  </a:cubicBezTo>
                  <a:lnTo>
                    <a:pt x="21844" y="48349"/>
                  </a:lnTo>
                  <a:lnTo>
                    <a:pt x="34296" y="48349"/>
                  </a:lnTo>
                  <a:lnTo>
                    <a:pt x="34296"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4" name="Shape 2164"/>
            <p:cNvSpPr>
              <a:spLocks/>
            </p:cNvSpPr>
            <p:nvPr/>
          </p:nvSpPr>
          <p:spPr bwMode="auto">
            <a:xfrm>
              <a:off x="2682737" y="1650505"/>
              <a:ext cx="34918" cy="82702"/>
            </a:xfrm>
            <a:custGeom>
              <a:avLst/>
              <a:gdLst>
                <a:gd name="T0" fmla="*/ 0 w 34918"/>
                <a:gd name="T1" fmla="*/ 0 h 82702"/>
                <a:gd name="T2" fmla="*/ 34918 w 34918"/>
                <a:gd name="T3" fmla="*/ 82702 h 82702"/>
              </a:gdLst>
              <a:ahLst/>
              <a:cxnLst>
                <a:cxn ang="0">
                  <a:pos x="0" y="0"/>
                </a:cxn>
                <a:cxn ang="0">
                  <a:pos x="6686" y="0"/>
                </a:cxn>
                <a:cxn ang="0">
                  <a:pos x="34918" y="82702"/>
                </a:cxn>
                <a:cxn ang="0">
                  <a:pos x="23501" y="82702"/>
                </a:cxn>
                <a:cxn ang="0">
                  <a:pos x="14662" y="56693"/>
                </a:cxn>
                <a:cxn ang="0">
                  <a:pos x="0" y="56693"/>
                </a:cxn>
                <a:cxn ang="0">
                  <a:pos x="0" y="48349"/>
                </a:cxn>
                <a:cxn ang="0">
                  <a:pos x="12452" y="48349"/>
                </a:cxn>
                <a:cxn ang="0">
                  <a:pos x="4350" y="24536"/>
                </a:cxn>
                <a:cxn ang="0">
                  <a:pos x="57" y="9449"/>
                </a:cxn>
                <a:cxn ang="0">
                  <a:pos x="0" y="9449"/>
                </a:cxn>
                <a:cxn ang="0">
                  <a:pos x="0" y="0"/>
                </a:cxn>
              </a:cxnLst>
              <a:rect l="T0" t="T1" r="T2" b="T3"/>
              <a:pathLst>
                <a:path w="34918" h="82702">
                  <a:moveTo>
                    <a:pt x="0" y="0"/>
                  </a:moveTo>
                  <a:lnTo>
                    <a:pt x="6686" y="0"/>
                  </a:lnTo>
                  <a:lnTo>
                    <a:pt x="34918" y="82702"/>
                  </a:lnTo>
                  <a:lnTo>
                    <a:pt x="23501" y="82702"/>
                  </a:lnTo>
                  <a:lnTo>
                    <a:pt x="14662" y="56693"/>
                  </a:lnTo>
                  <a:lnTo>
                    <a:pt x="0" y="56693"/>
                  </a:lnTo>
                  <a:lnTo>
                    <a:pt x="0" y="48349"/>
                  </a:lnTo>
                  <a:lnTo>
                    <a:pt x="12452" y="48349"/>
                  </a:lnTo>
                  <a:lnTo>
                    <a:pt x="4350" y="24536"/>
                  </a:lnTo>
                  <a:cubicBezTo>
                    <a:pt x="2521" y="19139"/>
                    <a:pt x="1289" y="14237"/>
                    <a:pt x="57"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5" name="Shape 2165"/>
            <p:cNvSpPr>
              <a:spLocks/>
            </p:cNvSpPr>
            <p:nvPr/>
          </p:nvSpPr>
          <p:spPr bwMode="auto">
            <a:xfrm>
              <a:off x="2725626" y="1649149"/>
              <a:ext cx="50064" cy="85420"/>
            </a:xfrm>
            <a:custGeom>
              <a:avLst/>
              <a:gdLst>
                <a:gd name="T0" fmla="*/ 0 w 50064"/>
                <a:gd name="T1" fmla="*/ 0 h 85420"/>
                <a:gd name="T2" fmla="*/ 50064 w 50064"/>
                <a:gd name="T3" fmla="*/ 85420 h 85420"/>
              </a:gdLst>
              <a:ahLst/>
              <a:cxnLst>
                <a:cxn ang="0">
                  <a:pos x="28461" y="0"/>
                </a:cxn>
                <a:cxn ang="0">
                  <a:pos x="46749" y="4051"/>
                </a:cxn>
                <a:cxn ang="0">
                  <a:pos x="43802" y="12764"/>
                </a:cxn>
                <a:cxn ang="0">
                  <a:pos x="28092" y="8839"/>
                </a:cxn>
                <a:cxn ang="0">
                  <a:pos x="12510" y="21234"/>
                </a:cxn>
                <a:cxn ang="0">
                  <a:pos x="28956" y="37186"/>
                </a:cxn>
                <a:cxn ang="0">
                  <a:pos x="50064" y="61481"/>
                </a:cxn>
                <a:cxn ang="0">
                  <a:pos x="21108" y="85420"/>
                </a:cxn>
                <a:cxn ang="0">
                  <a:pos x="0" y="80010"/>
                </a:cxn>
                <a:cxn ang="0">
                  <a:pos x="2692" y="71057"/>
                </a:cxn>
                <a:cxn ang="0">
                  <a:pos x="21831" y="76454"/>
                </a:cxn>
                <a:cxn ang="0">
                  <a:pos x="39141" y="62344"/>
                </a:cxn>
                <a:cxn ang="0">
                  <a:pos x="23559" y="45898"/>
                </a:cxn>
                <a:cxn ang="0">
                  <a:pos x="1715" y="22466"/>
                </a:cxn>
                <a:cxn ang="0">
                  <a:pos x="28461" y="0"/>
                </a:cxn>
              </a:cxnLst>
              <a:rect l="T0" t="T1" r="T2" b="T3"/>
              <a:pathLst>
                <a:path w="50064" h="85420">
                  <a:moveTo>
                    <a:pt x="28461" y="0"/>
                  </a:moveTo>
                  <a:cubicBezTo>
                    <a:pt x="36932" y="0"/>
                    <a:pt x="43066" y="1968"/>
                    <a:pt x="46749" y="4051"/>
                  </a:cubicBezTo>
                  <a:lnTo>
                    <a:pt x="43802" y="12764"/>
                  </a:lnTo>
                  <a:cubicBezTo>
                    <a:pt x="41097" y="11290"/>
                    <a:pt x="35585" y="8839"/>
                    <a:pt x="28092" y="8839"/>
                  </a:cubicBezTo>
                  <a:cubicBezTo>
                    <a:pt x="16802" y="8839"/>
                    <a:pt x="12510" y="15596"/>
                    <a:pt x="12510" y="21234"/>
                  </a:cubicBezTo>
                  <a:cubicBezTo>
                    <a:pt x="12510" y="28969"/>
                    <a:pt x="17539" y="32766"/>
                    <a:pt x="28956" y="37186"/>
                  </a:cubicBezTo>
                  <a:cubicBezTo>
                    <a:pt x="42952" y="42583"/>
                    <a:pt x="50064" y="49340"/>
                    <a:pt x="50064" y="61481"/>
                  </a:cubicBezTo>
                  <a:cubicBezTo>
                    <a:pt x="50064" y="74244"/>
                    <a:pt x="40615" y="85420"/>
                    <a:pt x="21108" y="85420"/>
                  </a:cubicBezTo>
                  <a:cubicBezTo>
                    <a:pt x="13119" y="85420"/>
                    <a:pt x="4407" y="82957"/>
                    <a:pt x="0" y="80010"/>
                  </a:cubicBezTo>
                  <a:lnTo>
                    <a:pt x="2692" y="71057"/>
                  </a:lnTo>
                  <a:cubicBezTo>
                    <a:pt x="7481" y="74003"/>
                    <a:pt x="14478" y="76454"/>
                    <a:pt x="21831" y="76454"/>
                  </a:cubicBezTo>
                  <a:cubicBezTo>
                    <a:pt x="32753" y="76454"/>
                    <a:pt x="39141" y="70688"/>
                    <a:pt x="39141" y="62344"/>
                  </a:cubicBezTo>
                  <a:cubicBezTo>
                    <a:pt x="39141" y="54610"/>
                    <a:pt x="34722" y="50190"/>
                    <a:pt x="23559" y="45898"/>
                  </a:cubicBezTo>
                  <a:cubicBezTo>
                    <a:pt x="10058" y="41110"/>
                    <a:pt x="1715" y="34112"/>
                    <a:pt x="1715" y="22466"/>
                  </a:cubicBezTo>
                  <a:cubicBezTo>
                    <a:pt x="1715" y="9576"/>
                    <a:pt x="12383" y="0"/>
                    <a:pt x="28461"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6" name="Shape 2166"/>
            <p:cNvSpPr>
              <a:spLocks/>
            </p:cNvSpPr>
            <p:nvPr/>
          </p:nvSpPr>
          <p:spPr bwMode="auto">
            <a:xfrm>
              <a:off x="2790285"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81" y="8954"/>
                </a:cxn>
                <a:cxn ang="0">
                  <a:pos x="10681" y="35090"/>
                </a:cxn>
                <a:cxn ang="0">
                  <a:pos x="42825" y="35090"/>
                </a:cxn>
                <a:cxn ang="0">
                  <a:pos x="42825" y="43929"/>
                </a:cxn>
                <a:cxn ang="0">
                  <a:pos x="10681" y="43929"/>
                </a:cxn>
                <a:cxn ang="0">
                  <a:pos x="10681"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81" y="8954"/>
                  </a:lnTo>
                  <a:lnTo>
                    <a:pt x="10681" y="35090"/>
                  </a:lnTo>
                  <a:lnTo>
                    <a:pt x="42825" y="35090"/>
                  </a:lnTo>
                  <a:lnTo>
                    <a:pt x="42825" y="43929"/>
                  </a:lnTo>
                  <a:lnTo>
                    <a:pt x="10681" y="43929"/>
                  </a:lnTo>
                  <a:lnTo>
                    <a:pt x="10681"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7" name="Shape 2167"/>
            <p:cNvSpPr>
              <a:spLocks/>
            </p:cNvSpPr>
            <p:nvPr/>
          </p:nvSpPr>
          <p:spPr bwMode="auto">
            <a:xfrm>
              <a:off x="2876667" y="1649893"/>
              <a:ext cx="25470" cy="83325"/>
            </a:xfrm>
            <a:custGeom>
              <a:avLst/>
              <a:gdLst>
                <a:gd name="T0" fmla="*/ 0 w 25470"/>
                <a:gd name="T1" fmla="*/ 0 h 83325"/>
                <a:gd name="T2" fmla="*/ 25470 w 25470"/>
                <a:gd name="T3" fmla="*/ 83325 h 83325"/>
              </a:gdLst>
              <a:ahLst/>
              <a:cxnLst>
                <a:cxn ang="0">
                  <a:pos x="20485" y="0"/>
                </a:cxn>
                <a:cxn ang="0">
                  <a:pos x="25470" y="565"/>
                </a:cxn>
                <a:cxn ang="0">
                  <a:pos x="25470" y="9380"/>
                </a:cxn>
                <a:cxn ang="0">
                  <a:pos x="21234" y="8217"/>
                </a:cxn>
                <a:cxn ang="0">
                  <a:pos x="10681" y="9195"/>
                </a:cxn>
                <a:cxn ang="0">
                  <a:pos x="10681" y="39383"/>
                </a:cxn>
                <a:cxn ang="0">
                  <a:pos x="21603" y="39383"/>
                </a:cxn>
                <a:cxn ang="0">
                  <a:pos x="25470" y="38159"/>
                </a:cxn>
                <a:cxn ang="0">
                  <a:pos x="25470" y="49161"/>
                </a:cxn>
                <a:cxn ang="0">
                  <a:pos x="20739" y="47485"/>
                </a:cxn>
                <a:cxn ang="0">
                  <a:pos x="10681" y="47485"/>
                </a:cxn>
                <a:cxn ang="0">
                  <a:pos x="10681" y="83325"/>
                </a:cxn>
                <a:cxn ang="0">
                  <a:pos x="0" y="83325"/>
                </a:cxn>
                <a:cxn ang="0">
                  <a:pos x="0" y="1715"/>
                </a:cxn>
                <a:cxn ang="0">
                  <a:pos x="20485" y="0"/>
                </a:cxn>
              </a:cxnLst>
              <a:rect l="T0" t="T1" r="T2" b="T3"/>
              <a:pathLst>
                <a:path w="25470" h="83325">
                  <a:moveTo>
                    <a:pt x="20485" y="0"/>
                  </a:moveTo>
                  <a:lnTo>
                    <a:pt x="25470" y="565"/>
                  </a:lnTo>
                  <a:lnTo>
                    <a:pt x="25470" y="9380"/>
                  </a:lnTo>
                  <a:lnTo>
                    <a:pt x="21234" y="8217"/>
                  </a:lnTo>
                  <a:cubicBezTo>
                    <a:pt x="16078" y="8217"/>
                    <a:pt x="12395" y="8712"/>
                    <a:pt x="10681" y="9195"/>
                  </a:cubicBezTo>
                  <a:lnTo>
                    <a:pt x="10681" y="39383"/>
                  </a:lnTo>
                  <a:lnTo>
                    <a:pt x="21603" y="39383"/>
                  </a:lnTo>
                  <a:lnTo>
                    <a:pt x="25470" y="38159"/>
                  </a:lnTo>
                  <a:lnTo>
                    <a:pt x="25470" y="49161"/>
                  </a:lnTo>
                  <a:lnTo>
                    <a:pt x="20739" y="47485"/>
                  </a:lnTo>
                  <a:lnTo>
                    <a:pt x="10681" y="47485"/>
                  </a:lnTo>
                  <a:lnTo>
                    <a:pt x="10681" y="83325"/>
                  </a:lnTo>
                  <a:lnTo>
                    <a:pt x="0" y="83325"/>
                  </a:lnTo>
                  <a:lnTo>
                    <a:pt x="0" y="1715"/>
                  </a:lnTo>
                  <a:cubicBezTo>
                    <a:pt x="5397" y="610"/>
                    <a:pt x="13132" y="0"/>
                    <a:pt x="20485" y="0"/>
                  </a:cubicBez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8" name="Shape 2168"/>
            <p:cNvSpPr>
              <a:spLocks/>
            </p:cNvSpPr>
            <p:nvPr/>
          </p:nvSpPr>
          <p:spPr bwMode="auto">
            <a:xfrm>
              <a:off x="2902137" y="1650458"/>
              <a:ext cx="28404" cy="82759"/>
            </a:xfrm>
            <a:custGeom>
              <a:avLst/>
              <a:gdLst>
                <a:gd name="T0" fmla="*/ 0 w 28404"/>
                <a:gd name="T1" fmla="*/ 0 h 82759"/>
                <a:gd name="T2" fmla="*/ 28404 w 28404"/>
                <a:gd name="T3" fmla="*/ 82759 h 82759"/>
              </a:gdLst>
              <a:ahLst/>
              <a:cxnLst>
                <a:cxn ang="0">
                  <a:pos x="0" y="0"/>
                </a:cxn>
                <a:cxn ang="0">
                  <a:pos x="9333" y="1058"/>
                </a:cxn>
                <a:cxn ang="0">
                  <a:pos x="18955" y="6178"/>
                </a:cxn>
                <a:cxn ang="0">
                  <a:pos x="25457" y="21888"/>
                </a:cxn>
                <a:cxn ang="0">
                  <a:pos x="9874" y="42996"/>
                </a:cxn>
                <a:cxn ang="0">
                  <a:pos x="9874" y="43364"/>
                </a:cxn>
                <a:cxn ang="0">
                  <a:pos x="22028" y="60052"/>
                </a:cxn>
                <a:cxn ang="0">
                  <a:pos x="28404" y="82759"/>
                </a:cxn>
                <a:cxn ang="0">
                  <a:pos x="17355" y="82759"/>
                </a:cxn>
                <a:cxn ang="0">
                  <a:pos x="11843" y="62998"/>
                </a:cxn>
                <a:cxn ang="0">
                  <a:pos x="6266" y="50816"/>
                </a:cxn>
                <a:cxn ang="0">
                  <a:pos x="0" y="48596"/>
                </a:cxn>
                <a:cxn ang="0">
                  <a:pos x="0" y="37593"/>
                </a:cxn>
                <a:cxn ang="0">
                  <a:pos x="9738" y="34512"/>
                </a:cxn>
                <a:cxn ang="0">
                  <a:pos x="14789" y="23120"/>
                </a:cxn>
                <a:cxn ang="0">
                  <a:pos x="9511" y="11428"/>
                </a:cxn>
                <a:cxn ang="0">
                  <a:pos x="0" y="8815"/>
                </a:cxn>
                <a:cxn ang="0">
                  <a:pos x="0" y="0"/>
                </a:cxn>
              </a:cxnLst>
              <a:rect l="T0" t="T1" r="T2" b="T3"/>
              <a:pathLst>
                <a:path w="28404" h="82759">
                  <a:moveTo>
                    <a:pt x="0" y="0"/>
                  </a:moveTo>
                  <a:lnTo>
                    <a:pt x="9333" y="1058"/>
                  </a:lnTo>
                  <a:cubicBezTo>
                    <a:pt x="13246" y="2162"/>
                    <a:pt x="16377" y="3848"/>
                    <a:pt x="18955" y="6178"/>
                  </a:cubicBezTo>
                  <a:cubicBezTo>
                    <a:pt x="23120" y="9861"/>
                    <a:pt x="25457" y="15500"/>
                    <a:pt x="25457" y="21888"/>
                  </a:cubicBezTo>
                  <a:cubicBezTo>
                    <a:pt x="25457" y="32810"/>
                    <a:pt x="18586" y="40049"/>
                    <a:pt x="9874" y="42996"/>
                  </a:cubicBezTo>
                  <a:lnTo>
                    <a:pt x="9874" y="43364"/>
                  </a:lnTo>
                  <a:cubicBezTo>
                    <a:pt x="16263" y="45574"/>
                    <a:pt x="20060" y="51467"/>
                    <a:pt x="22028" y="60052"/>
                  </a:cubicBezTo>
                  <a:cubicBezTo>
                    <a:pt x="24721" y="71583"/>
                    <a:pt x="26689" y="79559"/>
                    <a:pt x="28404" y="82759"/>
                  </a:cubicBezTo>
                  <a:lnTo>
                    <a:pt x="17355" y="82759"/>
                  </a:lnTo>
                  <a:cubicBezTo>
                    <a:pt x="16008" y="80295"/>
                    <a:pt x="14167" y="73311"/>
                    <a:pt x="11843" y="62998"/>
                  </a:cubicBezTo>
                  <a:cubicBezTo>
                    <a:pt x="10611" y="57290"/>
                    <a:pt x="8890" y="53362"/>
                    <a:pt x="6266" y="50816"/>
                  </a:cubicBezTo>
                  <a:lnTo>
                    <a:pt x="0" y="48596"/>
                  </a:lnTo>
                  <a:lnTo>
                    <a:pt x="0" y="37593"/>
                  </a:lnTo>
                  <a:lnTo>
                    <a:pt x="9738" y="34512"/>
                  </a:lnTo>
                  <a:cubicBezTo>
                    <a:pt x="12976" y="31769"/>
                    <a:pt x="14789" y="27845"/>
                    <a:pt x="14789" y="23120"/>
                  </a:cubicBezTo>
                  <a:cubicBezTo>
                    <a:pt x="14789" y="17780"/>
                    <a:pt x="12856" y="13944"/>
                    <a:pt x="9511" y="11428"/>
                  </a:cubicBezTo>
                  <a:lnTo>
                    <a:pt x="0" y="88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69" name="Shape 2169"/>
            <p:cNvSpPr>
              <a:spLocks/>
            </p:cNvSpPr>
            <p:nvPr/>
          </p:nvSpPr>
          <p:spPr bwMode="auto">
            <a:xfrm>
              <a:off x="2942688"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0" name="Shape 2170"/>
            <p:cNvSpPr>
              <a:spLocks/>
            </p:cNvSpPr>
            <p:nvPr/>
          </p:nvSpPr>
          <p:spPr bwMode="auto">
            <a:xfrm>
              <a:off x="3003052" y="1650504"/>
              <a:ext cx="44552" cy="82715"/>
            </a:xfrm>
            <a:custGeom>
              <a:avLst/>
              <a:gdLst>
                <a:gd name="T0" fmla="*/ 0 w 44552"/>
                <a:gd name="T1" fmla="*/ 0 h 82715"/>
                <a:gd name="T2" fmla="*/ 44552 w 44552"/>
                <a:gd name="T3" fmla="*/ 82715 h 82715"/>
              </a:gdLst>
              <a:ahLst/>
              <a:cxnLst>
                <a:cxn ang="0">
                  <a:pos x="0" y="0"/>
                </a:cxn>
                <a:cxn ang="0">
                  <a:pos x="44552" y="0"/>
                </a:cxn>
                <a:cxn ang="0">
                  <a:pos x="44552" y="8953"/>
                </a:cxn>
                <a:cxn ang="0">
                  <a:pos x="10681" y="8953"/>
                </a:cxn>
                <a:cxn ang="0">
                  <a:pos x="10681" y="36449"/>
                </a:cxn>
                <a:cxn ang="0">
                  <a:pos x="41973" y="36449"/>
                </a:cxn>
                <a:cxn ang="0">
                  <a:pos x="41973" y="45276"/>
                </a:cxn>
                <a:cxn ang="0">
                  <a:pos x="10681" y="45276"/>
                </a:cxn>
                <a:cxn ang="0">
                  <a:pos x="10681" y="82715"/>
                </a:cxn>
                <a:cxn ang="0">
                  <a:pos x="0" y="82715"/>
                </a:cxn>
                <a:cxn ang="0">
                  <a:pos x="0" y="0"/>
                </a:cxn>
              </a:cxnLst>
              <a:rect l="T0" t="T1" r="T2" b="T3"/>
              <a:pathLst>
                <a:path w="44552" h="82715">
                  <a:moveTo>
                    <a:pt x="0" y="0"/>
                  </a:moveTo>
                  <a:lnTo>
                    <a:pt x="44552" y="0"/>
                  </a:lnTo>
                  <a:lnTo>
                    <a:pt x="44552" y="8953"/>
                  </a:lnTo>
                  <a:lnTo>
                    <a:pt x="10681" y="8953"/>
                  </a:lnTo>
                  <a:lnTo>
                    <a:pt x="10681" y="36449"/>
                  </a:lnTo>
                  <a:lnTo>
                    <a:pt x="41973" y="36449"/>
                  </a:lnTo>
                  <a:lnTo>
                    <a:pt x="41973" y="45276"/>
                  </a:lnTo>
                  <a:lnTo>
                    <a:pt x="10681" y="45276"/>
                  </a:lnTo>
                  <a:lnTo>
                    <a:pt x="10681"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1" name="Shape 2171"/>
            <p:cNvSpPr>
              <a:spLocks/>
            </p:cNvSpPr>
            <p:nvPr/>
          </p:nvSpPr>
          <p:spPr bwMode="auto">
            <a:xfrm>
              <a:off x="3062812" y="1650504"/>
              <a:ext cx="46025" cy="82715"/>
            </a:xfrm>
            <a:custGeom>
              <a:avLst/>
              <a:gdLst>
                <a:gd name="T0" fmla="*/ 0 w 46025"/>
                <a:gd name="T1" fmla="*/ 0 h 82715"/>
                <a:gd name="T2" fmla="*/ 46025 w 46025"/>
                <a:gd name="T3" fmla="*/ 82715 h 82715"/>
              </a:gdLst>
              <a:ahLst/>
              <a:cxnLst>
                <a:cxn ang="0">
                  <a:pos x="0" y="0"/>
                </a:cxn>
                <a:cxn ang="0">
                  <a:pos x="10681" y="0"/>
                </a:cxn>
                <a:cxn ang="0">
                  <a:pos x="10681" y="73749"/>
                </a:cxn>
                <a:cxn ang="0">
                  <a:pos x="46025" y="73749"/>
                </a:cxn>
                <a:cxn ang="0">
                  <a:pos x="46025" y="82715"/>
                </a:cxn>
                <a:cxn ang="0">
                  <a:pos x="0" y="82715"/>
                </a:cxn>
                <a:cxn ang="0">
                  <a:pos x="0" y="0"/>
                </a:cxn>
              </a:cxnLst>
              <a:rect l="T0" t="T1" r="T2" b="T3"/>
              <a:pathLst>
                <a:path w="46025" h="82715">
                  <a:moveTo>
                    <a:pt x="0" y="0"/>
                  </a:moveTo>
                  <a:lnTo>
                    <a:pt x="10681" y="0"/>
                  </a:lnTo>
                  <a:lnTo>
                    <a:pt x="10681" y="73749"/>
                  </a:lnTo>
                  <a:lnTo>
                    <a:pt x="46025" y="73749"/>
                  </a:lnTo>
                  <a:lnTo>
                    <a:pt x="46025" y="82715"/>
                  </a:lnTo>
                  <a:lnTo>
                    <a:pt x="0" y="82715"/>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2" name="Shape 2172"/>
            <p:cNvSpPr>
              <a:spLocks/>
            </p:cNvSpPr>
            <p:nvPr/>
          </p:nvSpPr>
          <p:spPr bwMode="auto">
            <a:xfrm>
              <a:off x="3120729" y="1650506"/>
              <a:ext cx="46508" cy="82703"/>
            </a:xfrm>
            <a:custGeom>
              <a:avLst/>
              <a:gdLst>
                <a:gd name="T0" fmla="*/ 0 w 46508"/>
                <a:gd name="T1" fmla="*/ 0 h 82703"/>
                <a:gd name="T2" fmla="*/ 46508 w 46508"/>
                <a:gd name="T3" fmla="*/ 82703 h 82703"/>
              </a:gdLst>
              <a:ahLst/>
              <a:cxnLst>
                <a:cxn ang="0">
                  <a:pos x="0" y="0"/>
                </a:cxn>
                <a:cxn ang="0">
                  <a:pos x="44666" y="0"/>
                </a:cxn>
                <a:cxn ang="0">
                  <a:pos x="44666" y="8954"/>
                </a:cxn>
                <a:cxn ang="0">
                  <a:pos x="10668" y="8954"/>
                </a:cxn>
                <a:cxn ang="0">
                  <a:pos x="10668" y="35090"/>
                </a:cxn>
                <a:cxn ang="0">
                  <a:pos x="42825" y="35090"/>
                </a:cxn>
                <a:cxn ang="0">
                  <a:pos x="42825" y="43929"/>
                </a:cxn>
                <a:cxn ang="0">
                  <a:pos x="10668" y="43929"/>
                </a:cxn>
                <a:cxn ang="0">
                  <a:pos x="10668" y="73749"/>
                </a:cxn>
                <a:cxn ang="0">
                  <a:pos x="46508" y="73749"/>
                </a:cxn>
                <a:cxn ang="0">
                  <a:pos x="46508" y="82703"/>
                </a:cxn>
                <a:cxn ang="0">
                  <a:pos x="0" y="82703"/>
                </a:cxn>
                <a:cxn ang="0">
                  <a:pos x="0" y="0"/>
                </a:cxn>
              </a:cxnLst>
              <a:rect l="T0" t="T1" r="T2" b="T3"/>
              <a:pathLst>
                <a:path w="46508" h="82703">
                  <a:moveTo>
                    <a:pt x="0" y="0"/>
                  </a:moveTo>
                  <a:lnTo>
                    <a:pt x="44666" y="0"/>
                  </a:lnTo>
                  <a:lnTo>
                    <a:pt x="44666" y="8954"/>
                  </a:lnTo>
                  <a:lnTo>
                    <a:pt x="10668" y="8954"/>
                  </a:lnTo>
                  <a:lnTo>
                    <a:pt x="10668" y="35090"/>
                  </a:lnTo>
                  <a:lnTo>
                    <a:pt x="42825" y="35090"/>
                  </a:lnTo>
                  <a:lnTo>
                    <a:pt x="42825" y="43929"/>
                  </a:lnTo>
                  <a:lnTo>
                    <a:pt x="10668" y="43929"/>
                  </a:lnTo>
                  <a:lnTo>
                    <a:pt x="10668" y="73749"/>
                  </a:lnTo>
                  <a:lnTo>
                    <a:pt x="46508" y="73749"/>
                  </a:lnTo>
                  <a:lnTo>
                    <a:pt x="46508" y="82703"/>
                  </a:lnTo>
                  <a:lnTo>
                    <a:pt x="0" y="82703"/>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3" name="Shape 2173"/>
            <p:cNvSpPr>
              <a:spLocks/>
            </p:cNvSpPr>
            <p:nvPr/>
          </p:nvSpPr>
          <p:spPr bwMode="auto">
            <a:xfrm>
              <a:off x="3174837" y="1650499"/>
              <a:ext cx="63932" cy="82715"/>
            </a:xfrm>
            <a:custGeom>
              <a:avLst/>
              <a:gdLst>
                <a:gd name="T0" fmla="*/ 0 w 63932"/>
                <a:gd name="T1" fmla="*/ 0 h 82715"/>
                <a:gd name="T2" fmla="*/ 63932 w 63932"/>
                <a:gd name="T3" fmla="*/ 82715 h 82715"/>
              </a:gdLst>
              <a:ahLst/>
              <a:cxnLst>
                <a:cxn ang="0">
                  <a:pos x="978" y="0"/>
                </a:cxn>
                <a:cxn ang="0">
                  <a:pos x="13373" y="0"/>
                </a:cxn>
                <a:cxn ang="0">
                  <a:pos x="24295" y="19393"/>
                </a:cxn>
                <a:cxn ang="0">
                  <a:pos x="31903" y="33388"/>
                </a:cxn>
                <a:cxn ang="0">
                  <a:pos x="32271" y="33388"/>
                </a:cxn>
                <a:cxn ang="0">
                  <a:pos x="39764" y="19393"/>
                </a:cxn>
                <a:cxn ang="0">
                  <a:pos x="51041" y="0"/>
                </a:cxn>
                <a:cxn ang="0">
                  <a:pos x="63322" y="0"/>
                </a:cxn>
                <a:cxn ang="0">
                  <a:pos x="38164" y="40259"/>
                </a:cxn>
                <a:cxn ang="0">
                  <a:pos x="63932" y="82715"/>
                </a:cxn>
                <a:cxn ang="0">
                  <a:pos x="51537" y="82715"/>
                </a:cxn>
                <a:cxn ang="0">
                  <a:pos x="40983" y="64427"/>
                </a:cxn>
                <a:cxn ang="0">
                  <a:pos x="31407" y="48108"/>
                </a:cxn>
                <a:cxn ang="0">
                  <a:pos x="31166" y="48108"/>
                </a:cxn>
                <a:cxn ang="0">
                  <a:pos x="22213" y="64554"/>
                </a:cxn>
                <a:cxn ang="0">
                  <a:pos x="12268" y="82715"/>
                </a:cxn>
                <a:cxn ang="0">
                  <a:pos x="0" y="82715"/>
                </a:cxn>
                <a:cxn ang="0">
                  <a:pos x="25273" y="40868"/>
                </a:cxn>
                <a:cxn ang="0">
                  <a:pos x="978" y="0"/>
                </a:cxn>
              </a:cxnLst>
              <a:rect l="T0" t="T1" r="T2" b="T3"/>
              <a:pathLst>
                <a:path w="63932" h="82715">
                  <a:moveTo>
                    <a:pt x="978" y="0"/>
                  </a:moveTo>
                  <a:lnTo>
                    <a:pt x="13373" y="0"/>
                  </a:lnTo>
                  <a:lnTo>
                    <a:pt x="24295" y="19393"/>
                  </a:lnTo>
                  <a:cubicBezTo>
                    <a:pt x="27356" y="24790"/>
                    <a:pt x="29693" y="28969"/>
                    <a:pt x="31903" y="33388"/>
                  </a:cubicBezTo>
                  <a:lnTo>
                    <a:pt x="32271" y="33388"/>
                  </a:lnTo>
                  <a:cubicBezTo>
                    <a:pt x="34595" y="28473"/>
                    <a:pt x="36690" y="24676"/>
                    <a:pt x="39764" y="19393"/>
                  </a:cubicBezTo>
                  <a:lnTo>
                    <a:pt x="51041" y="0"/>
                  </a:lnTo>
                  <a:lnTo>
                    <a:pt x="63322" y="0"/>
                  </a:lnTo>
                  <a:lnTo>
                    <a:pt x="38164" y="40259"/>
                  </a:lnTo>
                  <a:lnTo>
                    <a:pt x="63932" y="82715"/>
                  </a:lnTo>
                  <a:lnTo>
                    <a:pt x="51537" y="82715"/>
                  </a:lnTo>
                  <a:lnTo>
                    <a:pt x="40983" y="64427"/>
                  </a:lnTo>
                  <a:cubicBezTo>
                    <a:pt x="36690" y="57442"/>
                    <a:pt x="33986" y="52896"/>
                    <a:pt x="31407" y="48108"/>
                  </a:cubicBezTo>
                  <a:lnTo>
                    <a:pt x="31166" y="48108"/>
                  </a:lnTo>
                  <a:cubicBezTo>
                    <a:pt x="28829" y="52896"/>
                    <a:pt x="26505" y="57315"/>
                    <a:pt x="22213" y="64554"/>
                  </a:cubicBezTo>
                  <a:lnTo>
                    <a:pt x="12268" y="82715"/>
                  </a:lnTo>
                  <a:lnTo>
                    <a:pt x="0" y="82715"/>
                  </a:lnTo>
                  <a:lnTo>
                    <a:pt x="25273" y="40868"/>
                  </a:lnTo>
                  <a:lnTo>
                    <a:pt x="978"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4" name="Shape 2174"/>
            <p:cNvSpPr>
              <a:spLocks/>
            </p:cNvSpPr>
            <p:nvPr/>
          </p:nvSpPr>
          <p:spPr bwMode="auto">
            <a:xfrm>
              <a:off x="3243797" y="1650505"/>
              <a:ext cx="34303" cy="82702"/>
            </a:xfrm>
            <a:custGeom>
              <a:avLst/>
              <a:gdLst>
                <a:gd name="T0" fmla="*/ 0 w 34303"/>
                <a:gd name="T1" fmla="*/ 0 h 82702"/>
                <a:gd name="T2" fmla="*/ 34303 w 34303"/>
                <a:gd name="T3" fmla="*/ 82702 h 82702"/>
              </a:gdLst>
              <a:ahLst/>
              <a:cxnLst>
                <a:cxn ang="0">
                  <a:pos x="28105" y="0"/>
                </a:cxn>
                <a:cxn ang="0">
                  <a:pos x="34303" y="0"/>
                </a:cxn>
                <a:cxn ang="0">
                  <a:pos x="34303" y="9449"/>
                </a:cxn>
                <a:cxn ang="0">
                  <a:pos x="34112" y="9449"/>
                </a:cxn>
                <a:cxn ang="0">
                  <a:pos x="29947" y="24422"/>
                </a:cxn>
                <a:cxn ang="0">
                  <a:pos x="21844" y="48349"/>
                </a:cxn>
                <a:cxn ang="0">
                  <a:pos x="34303" y="48349"/>
                </a:cxn>
                <a:cxn ang="0">
                  <a:pos x="34303" y="56693"/>
                </a:cxn>
                <a:cxn ang="0">
                  <a:pos x="19634" y="56693"/>
                </a:cxn>
                <a:cxn ang="0">
                  <a:pos x="11036" y="82702"/>
                </a:cxn>
                <a:cxn ang="0">
                  <a:pos x="0" y="82702"/>
                </a:cxn>
                <a:cxn ang="0">
                  <a:pos x="28105" y="0"/>
                </a:cxn>
              </a:cxnLst>
              <a:rect l="T0" t="T1" r="T2" b="T3"/>
              <a:pathLst>
                <a:path w="34303" h="82702">
                  <a:moveTo>
                    <a:pt x="28105" y="0"/>
                  </a:moveTo>
                  <a:lnTo>
                    <a:pt x="34303" y="0"/>
                  </a:lnTo>
                  <a:lnTo>
                    <a:pt x="34303" y="9449"/>
                  </a:lnTo>
                  <a:lnTo>
                    <a:pt x="34112" y="9449"/>
                  </a:lnTo>
                  <a:cubicBezTo>
                    <a:pt x="32880" y="14351"/>
                    <a:pt x="31534" y="19380"/>
                    <a:pt x="29947" y="24422"/>
                  </a:cubicBezTo>
                  <a:lnTo>
                    <a:pt x="21844" y="48349"/>
                  </a:lnTo>
                  <a:lnTo>
                    <a:pt x="34303" y="48349"/>
                  </a:lnTo>
                  <a:lnTo>
                    <a:pt x="34303" y="56693"/>
                  </a:lnTo>
                  <a:lnTo>
                    <a:pt x="19634" y="56693"/>
                  </a:lnTo>
                  <a:lnTo>
                    <a:pt x="11036" y="82702"/>
                  </a:lnTo>
                  <a:lnTo>
                    <a:pt x="0" y="82702"/>
                  </a:lnTo>
                  <a:lnTo>
                    <a:pt x="28105"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sp>
          <p:nvSpPr>
            <p:cNvPr id="2175" name="Shape 2175"/>
            <p:cNvSpPr>
              <a:spLocks/>
            </p:cNvSpPr>
            <p:nvPr/>
          </p:nvSpPr>
          <p:spPr bwMode="auto">
            <a:xfrm>
              <a:off x="3278100" y="1650505"/>
              <a:ext cx="34912" cy="82702"/>
            </a:xfrm>
            <a:custGeom>
              <a:avLst/>
              <a:gdLst>
                <a:gd name="T0" fmla="*/ 0 w 34912"/>
                <a:gd name="T1" fmla="*/ 0 h 82702"/>
                <a:gd name="T2" fmla="*/ 34912 w 34912"/>
                <a:gd name="T3" fmla="*/ 82702 h 82702"/>
              </a:gdLst>
              <a:ahLst/>
              <a:cxnLst>
                <a:cxn ang="0">
                  <a:pos x="0" y="0"/>
                </a:cxn>
                <a:cxn ang="0">
                  <a:pos x="6680" y="0"/>
                </a:cxn>
                <a:cxn ang="0">
                  <a:pos x="34912" y="82702"/>
                </a:cxn>
                <a:cxn ang="0">
                  <a:pos x="23495" y="82702"/>
                </a:cxn>
                <a:cxn ang="0">
                  <a:pos x="14656" y="56693"/>
                </a:cxn>
                <a:cxn ang="0">
                  <a:pos x="0" y="56693"/>
                </a:cxn>
                <a:cxn ang="0">
                  <a:pos x="0" y="48349"/>
                </a:cxn>
                <a:cxn ang="0">
                  <a:pos x="12459" y="48349"/>
                </a:cxn>
                <a:cxn ang="0">
                  <a:pos x="4356" y="24536"/>
                </a:cxn>
                <a:cxn ang="0">
                  <a:pos x="51" y="9449"/>
                </a:cxn>
                <a:cxn ang="0">
                  <a:pos x="0" y="9449"/>
                </a:cxn>
                <a:cxn ang="0">
                  <a:pos x="0" y="0"/>
                </a:cxn>
              </a:cxnLst>
              <a:rect l="T0" t="T1" r="T2" b="T3"/>
              <a:pathLst>
                <a:path w="34912" h="82702">
                  <a:moveTo>
                    <a:pt x="0" y="0"/>
                  </a:moveTo>
                  <a:lnTo>
                    <a:pt x="6680" y="0"/>
                  </a:lnTo>
                  <a:lnTo>
                    <a:pt x="34912" y="82702"/>
                  </a:lnTo>
                  <a:lnTo>
                    <a:pt x="23495" y="82702"/>
                  </a:lnTo>
                  <a:lnTo>
                    <a:pt x="14656" y="56693"/>
                  </a:lnTo>
                  <a:lnTo>
                    <a:pt x="0" y="56693"/>
                  </a:lnTo>
                  <a:lnTo>
                    <a:pt x="0" y="48349"/>
                  </a:lnTo>
                  <a:lnTo>
                    <a:pt x="12459" y="48349"/>
                  </a:lnTo>
                  <a:lnTo>
                    <a:pt x="4356" y="24536"/>
                  </a:lnTo>
                  <a:cubicBezTo>
                    <a:pt x="2515" y="19139"/>
                    <a:pt x="1283" y="14237"/>
                    <a:pt x="51" y="9449"/>
                  </a:cubicBezTo>
                  <a:lnTo>
                    <a:pt x="0" y="9449"/>
                  </a:lnTo>
                  <a:lnTo>
                    <a:pt x="0" y="0"/>
                  </a:lnTo>
                  <a:close/>
                </a:path>
              </a:pathLst>
            </a:custGeom>
            <a:solidFill>
              <a:srgbClr val="404042"/>
            </a:solidFill>
            <a:ln w="0" cap="flat">
              <a:noFill/>
              <a:miter lim="127000"/>
              <a:headEnd/>
              <a:tailEnd/>
            </a:ln>
          </p:spPr>
          <p:txBody>
            <a:bodyPr vert="horz" wrap="square" lIns="91440" tIns="45720" rIns="91440" bIns="45720" numCol="1" anchor="t" anchorCtr="0" compatLnSpc="1">
              <a:prstTxWarp prst="textNoShape">
                <a:avLst/>
              </a:prstTxWarp>
            </a:bodyPr>
            <a:lstStyle/>
            <a:p>
              <a:endParaRPr lang="pt-PT"/>
            </a:p>
          </p:txBody>
        </p:sp>
      </p:grpSp>
      <p:sp>
        <p:nvSpPr>
          <p:cNvPr id="97" name="CaixaDeTexto 96"/>
          <p:cNvSpPr txBox="1"/>
          <p:nvPr/>
        </p:nvSpPr>
        <p:spPr>
          <a:xfrm>
            <a:off x="3000364" y="1428736"/>
            <a:ext cx="6143636" cy="323165"/>
          </a:xfrm>
          <a:prstGeom prst="rect">
            <a:avLst/>
          </a:prstGeom>
          <a:noFill/>
        </p:spPr>
        <p:txBody>
          <a:bodyPr wrap="square" rtlCol="0">
            <a:spAutoFit/>
          </a:bodyPr>
          <a:lstStyle/>
          <a:p>
            <a:pPr>
              <a:tabLst>
                <a:tab pos="177800" algn="l"/>
              </a:tabLst>
            </a:pPr>
            <a:r>
              <a:rPr lang="pt-PT" sz="1500">
                <a:latin typeface="Times New Roman" pitchFamily="18" charset="0"/>
                <a:cs typeface="Times New Roman" pitchFamily="18" charset="0"/>
              </a:rPr>
              <a:t>	</a:t>
            </a:r>
            <a:endParaRPr lang="pt-PT" sz="1500" dirty="0">
              <a:latin typeface="Times New Roman" pitchFamily="18" charset="0"/>
              <a:cs typeface="Times New Roman" pitchFamily="18" charset="0"/>
            </a:endParaRPr>
          </a:p>
        </p:txBody>
      </p:sp>
      <p:sp>
        <p:nvSpPr>
          <p:cNvPr id="96" name="CaixaDeTexto 95"/>
          <p:cNvSpPr txBox="1"/>
          <p:nvPr/>
        </p:nvSpPr>
        <p:spPr>
          <a:xfrm>
            <a:off x="642910" y="785794"/>
            <a:ext cx="6072230"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dirty="0"/>
              <a:t>FASE ESPECIALIZADA – </a:t>
            </a:r>
            <a:r>
              <a:rPr lang="pt-PT" sz="1600" u="sng" dirty="0"/>
              <a:t>DOS 9/10 ANOS, AO LONGO DA VIDA</a:t>
            </a:r>
            <a:r>
              <a:rPr lang="pt-PT" sz="1600" dirty="0"/>
              <a:t> </a:t>
            </a:r>
          </a:p>
        </p:txBody>
      </p:sp>
      <p:sp>
        <p:nvSpPr>
          <p:cNvPr id="93" name="CaixaDeTexto 92"/>
          <p:cNvSpPr txBox="1"/>
          <p:nvPr/>
        </p:nvSpPr>
        <p:spPr>
          <a:xfrm>
            <a:off x="3071802" y="1285860"/>
            <a:ext cx="6072198" cy="2708434"/>
          </a:xfrm>
          <a:prstGeom prst="rect">
            <a:avLst/>
          </a:prstGeom>
          <a:noFill/>
        </p:spPr>
        <p:txBody>
          <a:bodyPr wrap="square" rtlCol="0">
            <a:spAutoFit/>
          </a:bodyPr>
          <a:lstStyle/>
          <a:p>
            <a:pPr>
              <a:spcAft>
                <a:spcPts val="800"/>
              </a:spcAft>
              <a:tabLst>
                <a:tab pos="180975" algn="l"/>
              </a:tabLst>
            </a:pPr>
            <a:r>
              <a:rPr lang="pt-PT" sz="1500" b="1" dirty="0"/>
              <a:t>	Os movimentos especializados não são a evolução natural dos movimentos fundamentais. </a:t>
            </a:r>
          </a:p>
          <a:p>
            <a:pPr>
              <a:spcAft>
                <a:spcPts val="800"/>
              </a:spcAft>
              <a:tabLst>
                <a:tab pos="180975" algn="l"/>
              </a:tabLst>
            </a:pPr>
            <a:r>
              <a:rPr lang="pt-PT" sz="1500" dirty="0"/>
              <a:t>	São variações únicas, aprendidas e aperfeiçoadas através de processos complexos de prática - por ex., através do treino desportivo. </a:t>
            </a:r>
          </a:p>
          <a:p>
            <a:pPr>
              <a:spcAft>
                <a:spcPts val="800"/>
              </a:spcAft>
              <a:tabLst>
                <a:tab pos="180975" algn="l"/>
              </a:tabLst>
            </a:pPr>
            <a:r>
              <a:rPr lang="pt-PT" sz="1500" dirty="0"/>
              <a:t>	Embora a origem da maior parte destas técnicas seja partilhada por várias modalidades desportivas, cada movimento é utilizado dentro de um quadro de referência próprio. </a:t>
            </a:r>
          </a:p>
          <a:p>
            <a:pPr>
              <a:spcAft>
                <a:spcPts val="800"/>
              </a:spcAft>
              <a:tabLst>
                <a:tab pos="180975" algn="l"/>
              </a:tabLst>
            </a:pPr>
            <a:r>
              <a:rPr lang="pt-PT" sz="1500" dirty="0"/>
              <a:t>	Por exemplo, o lançar de um dardo em atletismo distingue-se de um lançamento em basquetebol e ambos considerarão vias e alternativas próprias de desenvolvimento do movimento de lançar.</a:t>
            </a:r>
          </a:p>
        </p:txBody>
      </p:sp>
      <p:sp>
        <p:nvSpPr>
          <p:cNvPr id="94" name="CaixaDeTexto 93"/>
          <p:cNvSpPr txBox="1"/>
          <p:nvPr/>
        </p:nvSpPr>
        <p:spPr>
          <a:xfrm>
            <a:off x="642910" y="4500570"/>
            <a:ext cx="8072494" cy="1708160"/>
          </a:xfrm>
          <a:prstGeom prst="rect">
            <a:avLst/>
          </a:prstGeom>
          <a:solidFill>
            <a:srgbClr val="FFFFCC"/>
          </a:solidFill>
          <a:ln w="38100">
            <a:solidFill>
              <a:srgbClr val="0070C0"/>
            </a:solidFill>
          </a:ln>
        </p:spPr>
        <p:txBody>
          <a:bodyPr wrap="square" rtlCol="0">
            <a:spAutoFit/>
          </a:bodyPr>
          <a:lstStyle/>
          <a:p>
            <a:pPr marR="10170">
              <a:lnSpc>
                <a:spcPts val="2100"/>
              </a:lnSpc>
              <a:tabLst>
                <a:tab pos="177800" algn="l"/>
              </a:tabLst>
            </a:pPr>
            <a:r>
              <a:rPr lang="pt-PT" sz="1600" dirty="0">
                <a:latin typeface="Times New Roman" pitchFamily="18" charset="0"/>
                <a:cs typeface="Times New Roman" pitchFamily="18" charset="0"/>
              </a:rPr>
              <a:t>	</a:t>
            </a:r>
          </a:p>
          <a:p>
            <a:pPr marR="10170">
              <a:lnSpc>
                <a:spcPts val="2100"/>
              </a:lnSpc>
              <a:tabLst>
                <a:tab pos="177800" algn="l"/>
              </a:tabLst>
            </a:pPr>
            <a:r>
              <a:rPr lang="pt-PT" sz="1600" dirty="0">
                <a:latin typeface="Times New Roman" pitchFamily="18" charset="0"/>
                <a:cs typeface="Times New Roman" pitchFamily="18" charset="0"/>
              </a:rPr>
              <a:t>	Esta fase final da evolução do </a:t>
            </a:r>
            <a:r>
              <a:rPr lang="pt-PT" sz="1600" dirty="0" err="1">
                <a:latin typeface="Times New Roman" pitchFamily="18" charset="0"/>
                <a:cs typeface="Times New Roman" pitchFamily="18" charset="0"/>
              </a:rPr>
              <a:t>skill</a:t>
            </a:r>
            <a:r>
              <a:rPr lang="pt-PT" sz="1600" dirty="0">
                <a:latin typeface="Times New Roman" pitchFamily="18" charset="0"/>
                <a:cs typeface="Times New Roman" pitchFamily="18" charset="0"/>
              </a:rPr>
              <a:t> motor (habilidade motora) prolonga-se pela vida fora. </a:t>
            </a:r>
          </a:p>
          <a:p>
            <a:pPr marR="10170">
              <a:lnSpc>
                <a:spcPts val="2100"/>
              </a:lnSpc>
              <a:tabLst>
                <a:tab pos="177800" algn="l"/>
              </a:tabLst>
            </a:pPr>
            <a:r>
              <a:rPr lang="pt-PT" sz="1600" dirty="0">
                <a:latin typeface="Times New Roman" pitchFamily="18" charset="0"/>
                <a:cs typeface="Times New Roman" pitchFamily="18" charset="0"/>
              </a:rPr>
              <a:t>	O avanço da idade adulta e a </a:t>
            </a:r>
            <a:r>
              <a:rPr lang="pt-PT" sz="1600" dirty="0" err="1">
                <a:latin typeface="Times New Roman" pitchFamily="18" charset="0"/>
                <a:cs typeface="Times New Roman" pitchFamily="18" charset="0"/>
              </a:rPr>
              <a:t>senescência</a:t>
            </a:r>
            <a:r>
              <a:rPr lang="pt-PT" sz="1600" dirty="0">
                <a:latin typeface="Times New Roman" pitchFamily="18" charset="0"/>
                <a:cs typeface="Times New Roman" pitchFamily="18" charset="0"/>
              </a:rPr>
              <a:t> (envelhecimento) introduzirão, mais tarde, limitações de natureza funcional como a perda de capacidade </a:t>
            </a:r>
            <a:r>
              <a:rPr lang="pt-PT" sz="1600" dirty="0" err="1">
                <a:latin typeface="Times New Roman" pitchFamily="18" charset="0"/>
                <a:cs typeface="Times New Roman" pitchFamily="18" charset="0"/>
              </a:rPr>
              <a:t>contrátil</a:t>
            </a:r>
            <a:r>
              <a:rPr lang="pt-PT" sz="1600" dirty="0">
                <a:latin typeface="Times New Roman" pitchFamily="18" charset="0"/>
                <a:cs typeface="Times New Roman" pitchFamily="18" charset="0"/>
              </a:rPr>
              <a:t> dos músculos, a redução da velocidade de </a:t>
            </a:r>
            <a:r>
              <a:rPr lang="pt-PT" sz="1600" dirty="0" err="1">
                <a:latin typeface="Times New Roman" pitchFamily="18" charset="0"/>
                <a:cs typeface="Times New Roman" pitchFamily="18" charset="0"/>
              </a:rPr>
              <a:t>reação</a:t>
            </a:r>
            <a:r>
              <a:rPr lang="pt-PT" sz="1600" dirty="0">
                <a:latin typeface="Times New Roman" pitchFamily="18" charset="0"/>
                <a:cs typeface="Times New Roman" pitchFamily="18" charset="0"/>
              </a:rPr>
              <a:t> ou a perda de capacidades </a:t>
            </a:r>
            <a:r>
              <a:rPr lang="pt-PT" sz="1600" dirty="0" err="1">
                <a:latin typeface="Times New Roman" pitchFamily="18" charset="0"/>
                <a:cs typeface="Times New Roman" pitchFamily="18" charset="0"/>
              </a:rPr>
              <a:t>percetivas</a:t>
            </a:r>
            <a:r>
              <a:rPr lang="pt-PT" sz="1600" dirty="0">
                <a:latin typeface="Times New Roman" pitchFamily="18" charset="0"/>
                <a:cs typeface="Times New Roman" pitchFamily="18" charset="0"/>
              </a:rPr>
              <a:t>. Estas perdas terão maiores consequências numas modalidades do que noutras.</a:t>
            </a:r>
          </a:p>
        </p:txBody>
      </p:sp>
      <p:sp>
        <p:nvSpPr>
          <p:cNvPr id="95" name="Rectângulo 94"/>
          <p:cNvSpPr/>
          <p:nvPr/>
        </p:nvSpPr>
        <p:spPr>
          <a:xfrm>
            <a:off x="1214414" y="1500174"/>
            <a:ext cx="1044000" cy="396000"/>
          </a:xfrm>
          <a:prstGeom prst="rect">
            <a:avLst/>
          </a:prstGeom>
          <a:solidFill>
            <a:schemeClr val="accent1">
              <a:alpha val="1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8596" y="285728"/>
            <a:ext cx="3929090" cy="800219"/>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400" b="1" dirty="0"/>
              <a:t>2.ª INFÂNCIA  </a:t>
            </a:r>
            <a:r>
              <a:rPr lang="pt-PT" sz="1400" u="sng" dirty="0"/>
              <a:t>ATÉ 9 / 10 ANOS</a:t>
            </a:r>
          </a:p>
          <a:p>
            <a:pPr algn="just"/>
            <a:endParaRPr lang="pt-PT" sz="1600" dirty="0"/>
          </a:p>
          <a:p>
            <a:r>
              <a:rPr lang="pt-PT" sz="1600" dirty="0"/>
              <a:t>ESPECIALIZAÇÃO/COMBINAÇÃO DE </a:t>
            </a:r>
            <a:r>
              <a:rPr lang="pt-PT" sz="1600" dirty="0" err="1"/>
              <a:t>SKILLS</a:t>
            </a:r>
            <a:endParaRPr lang="pt-PT" sz="1600" dirty="0"/>
          </a:p>
        </p:txBody>
      </p:sp>
      <p:sp>
        <p:nvSpPr>
          <p:cNvPr id="14" name="CaixaDeTexto 13"/>
          <p:cNvSpPr txBox="1"/>
          <p:nvPr/>
        </p:nvSpPr>
        <p:spPr>
          <a:xfrm>
            <a:off x="3786214" y="3365939"/>
            <a:ext cx="1714480" cy="348813"/>
          </a:xfrm>
          <a:prstGeom prst="rect">
            <a:avLst/>
          </a:prstGeom>
          <a:noFill/>
        </p:spPr>
        <p:txBody>
          <a:bodyPr wrap="square" rtlCol="0">
            <a:spAutoFit/>
          </a:bodyPr>
          <a:lstStyle/>
          <a:p>
            <a:pPr>
              <a:lnSpc>
                <a:spcPts val="2000"/>
              </a:lnSpc>
            </a:pPr>
            <a:r>
              <a:rPr lang="pt-PT" sz="1500" b="1" dirty="0"/>
              <a:t>ESTÁGIOS (Fases)</a:t>
            </a:r>
            <a:endParaRPr lang="pt-PT" sz="1500" dirty="0"/>
          </a:p>
        </p:txBody>
      </p:sp>
      <p:pic>
        <p:nvPicPr>
          <p:cNvPr id="3074" name="Picture 2"/>
          <p:cNvPicPr>
            <a:picLocks noChangeAspect="1" noChangeArrowheads="1"/>
          </p:cNvPicPr>
          <p:nvPr/>
        </p:nvPicPr>
        <p:blipFill>
          <a:blip r:embed="rId2"/>
          <a:srcRect l="52709" t="43945" r="10505" b="6250"/>
          <a:stretch>
            <a:fillRect/>
          </a:stretch>
        </p:blipFill>
        <p:spPr bwMode="auto">
          <a:xfrm>
            <a:off x="5214942" y="214290"/>
            <a:ext cx="3714776" cy="2827647"/>
          </a:xfrm>
          <a:prstGeom prst="rect">
            <a:avLst/>
          </a:prstGeom>
          <a:noFill/>
          <a:ln w="9525">
            <a:noFill/>
            <a:miter lim="800000"/>
            <a:headEnd/>
            <a:tailEnd/>
          </a:ln>
          <a:effectLst/>
        </p:spPr>
      </p:pic>
      <p:sp>
        <p:nvSpPr>
          <p:cNvPr id="15" name="CaixaDeTexto 14"/>
          <p:cNvSpPr txBox="1"/>
          <p:nvPr/>
        </p:nvSpPr>
        <p:spPr>
          <a:xfrm>
            <a:off x="214282" y="1285860"/>
            <a:ext cx="5000660" cy="1977464"/>
          </a:xfrm>
          <a:prstGeom prst="rect">
            <a:avLst/>
          </a:prstGeom>
          <a:noFill/>
        </p:spPr>
        <p:txBody>
          <a:bodyPr wrap="square" rtlCol="0">
            <a:spAutoFit/>
          </a:bodyPr>
          <a:lstStyle/>
          <a:p>
            <a:pPr>
              <a:lnSpc>
                <a:spcPts val="2100"/>
              </a:lnSpc>
              <a:tabLst>
                <a:tab pos="177800" algn="l"/>
              </a:tabLst>
            </a:pPr>
            <a:r>
              <a:rPr lang="pt-PT" sz="1600" dirty="0"/>
              <a:t>	É um período em que </a:t>
            </a:r>
            <a:r>
              <a:rPr lang="pt-PT" sz="1600" b="1" dirty="0"/>
              <a:t>as habilidades</a:t>
            </a:r>
          </a:p>
          <a:p>
            <a:pPr>
              <a:lnSpc>
                <a:spcPts val="2100"/>
              </a:lnSpc>
            </a:pPr>
            <a:r>
              <a:rPr lang="pt-PT" sz="1600" dirty="0"/>
              <a:t>estabilizadoras, locomotoras e manipulativas fundamentais, </a:t>
            </a:r>
            <a:r>
              <a:rPr lang="pt-PT" sz="1600" b="1" dirty="0"/>
              <a:t>são progressivamente aperfeiçoadas, combinadas e elaboradas </a:t>
            </a:r>
            <a:r>
              <a:rPr lang="pt-PT" sz="1600" dirty="0"/>
              <a:t>para o uso em situações cada vez mais exigentes. </a:t>
            </a:r>
          </a:p>
          <a:p>
            <a:pPr>
              <a:lnSpc>
                <a:spcPts val="2100"/>
              </a:lnSpc>
              <a:tabLst>
                <a:tab pos="177800" algn="l"/>
              </a:tabLst>
            </a:pPr>
            <a:r>
              <a:rPr lang="pt-PT" sz="1600" dirty="0"/>
              <a:t>	Tem início a partir dos 7 anos e dura por toda a vida. 					(Lima </a:t>
            </a:r>
            <a:r>
              <a:rPr lang="pt-PT" sz="1600" dirty="0" err="1"/>
              <a:t>et</a:t>
            </a:r>
            <a:r>
              <a:rPr lang="pt-PT" sz="1600" dirty="0"/>
              <a:t> al., 2017)</a:t>
            </a:r>
          </a:p>
        </p:txBody>
      </p:sp>
      <p:pic>
        <p:nvPicPr>
          <p:cNvPr id="3075" name="Picture 3"/>
          <p:cNvPicPr>
            <a:picLocks noChangeAspect="1" noChangeArrowheads="1"/>
          </p:cNvPicPr>
          <p:nvPr/>
        </p:nvPicPr>
        <p:blipFill>
          <a:blip r:embed="rId3"/>
          <a:srcRect l="12696" t="33991" r="49257" b="28711"/>
          <a:stretch>
            <a:fillRect/>
          </a:stretch>
        </p:blipFill>
        <p:spPr bwMode="auto">
          <a:xfrm>
            <a:off x="2379731" y="3929066"/>
            <a:ext cx="4406847" cy="2428892"/>
          </a:xfrm>
          <a:prstGeom prst="rect">
            <a:avLst/>
          </a:prstGeom>
          <a:noFill/>
          <a:ln w="28575">
            <a:solidFill>
              <a:schemeClr val="accent3">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285720" y="642918"/>
            <a:ext cx="8429684" cy="3862596"/>
          </a:xfrm>
          <a:prstGeom prst="rect">
            <a:avLst/>
          </a:prstGeom>
          <a:noFill/>
        </p:spPr>
        <p:txBody>
          <a:bodyPr wrap="square" rtlCol="0">
            <a:spAutoFit/>
          </a:bodyPr>
          <a:lstStyle/>
          <a:p>
            <a:pPr>
              <a:lnSpc>
                <a:spcPts val="2100"/>
              </a:lnSpc>
              <a:tabLst>
                <a:tab pos="177800" algn="l"/>
              </a:tabLst>
            </a:pPr>
            <a:r>
              <a:rPr lang="pt-PT" sz="1600" dirty="0"/>
              <a:t>	Este é um momento em que a iniciação desportiva pode ocorrer, mas essencialmente de forma</a:t>
            </a:r>
          </a:p>
          <a:p>
            <a:pPr>
              <a:lnSpc>
                <a:spcPts val="2100"/>
              </a:lnSpc>
              <a:tabLst>
                <a:tab pos="177800" algn="l"/>
              </a:tabLst>
            </a:pPr>
            <a:r>
              <a:rPr lang="pt-PT" sz="1600" dirty="0"/>
              <a:t>lúdica. Durante este período os movimentos fundamentais são combinadas gerando novas variações motoras. Por ex. , uma caminhada sobre uma ponte de corda (andar + equilíbrio). </a:t>
            </a:r>
          </a:p>
          <a:p>
            <a:pPr>
              <a:lnSpc>
                <a:spcPts val="2100"/>
              </a:lnSpc>
              <a:tabLst>
                <a:tab pos="177800" algn="l"/>
              </a:tabLst>
            </a:pPr>
            <a:r>
              <a:rPr lang="pt-PT" sz="1600" dirty="0"/>
              <a:t>	As habilidades motoras na fase de especializada são padrões motores fundamentais maduros que</a:t>
            </a:r>
          </a:p>
          <a:p>
            <a:pPr>
              <a:lnSpc>
                <a:spcPts val="2100"/>
              </a:lnSpc>
              <a:tabLst>
                <a:tab pos="177800" algn="l"/>
              </a:tabLst>
            </a:pPr>
            <a:r>
              <a:rPr lang="pt-PT" sz="1600" dirty="0"/>
              <a:t>foram apurados e adaptados para formar habilidades desportivas e outras habilidades motoras</a:t>
            </a:r>
          </a:p>
          <a:p>
            <a:pPr>
              <a:lnSpc>
                <a:spcPts val="2100"/>
              </a:lnSpc>
              <a:tabLst>
                <a:tab pos="177800" algn="l"/>
              </a:tabLst>
            </a:pPr>
            <a:r>
              <a:rPr lang="pt-PT" sz="1600" dirty="0"/>
              <a:t>especificas e mais complexas (</a:t>
            </a:r>
            <a:r>
              <a:rPr lang="pt-PT" sz="1600" dirty="0" err="1"/>
              <a:t>GALLAHUE</a:t>
            </a:r>
            <a:r>
              <a:rPr lang="pt-PT" sz="1600" dirty="0"/>
              <a:t>; </a:t>
            </a:r>
            <a:r>
              <a:rPr lang="pt-PT" sz="1600" dirty="0" err="1"/>
              <a:t>OZMUN</a:t>
            </a:r>
            <a:r>
              <a:rPr lang="pt-PT" sz="1600" dirty="0"/>
              <a:t>, 2005).</a:t>
            </a:r>
          </a:p>
          <a:p>
            <a:pPr>
              <a:lnSpc>
                <a:spcPts val="2100"/>
              </a:lnSpc>
              <a:tabLst>
                <a:tab pos="177800" algn="l"/>
              </a:tabLst>
            </a:pPr>
            <a:endParaRPr lang="pt-PT" sz="1600" dirty="0"/>
          </a:p>
          <a:p>
            <a:pPr>
              <a:lnSpc>
                <a:spcPts val="2100"/>
              </a:lnSpc>
              <a:tabLst>
                <a:tab pos="177800" algn="l"/>
              </a:tabLst>
            </a:pPr>
            <a:r>
              <a:rPr lang="pt-PT" sz="1600" b="1" dirty="0"/>
              <a:t>	Estágio de transição: 7 aos 10 anos </a:t>
            </a:r>
            <a:r>
              <a:rPr lang="pt-PT" sz="1600" dirty="0"/>
              <a:t>(</a:t>
            </a:r>
            <a:r>
              <a:rPr lang="pt-PT" sz="1600" dirty="0" err="1"/>
              <a:t>GALLAHUE</a:t>
            </a:r>
            <a:r>
              <a:rPr lang="pt-PT" sz="1600" dirty="0"/>
              <a:t>, 2005):</a:t>
            </a:r>
          </a:p>
          <a:p>
            <a:pPr marL="177800">
              <a:lnSpc>
                <a:spcPts val="2100"/>
              </a:lnSpc>
              <a:buFontTx/>
              <a:buChar char="-"/>
              <a:tabLst>
                <a:tab pos="355600" algn="l"/>
              </a:tabLst>
            </a:pPr>
            <a:r>
              <a:rPr lang="pt-PT" sz="1600" dirty="0"/>
              <a:t> 	É caracterizado pelas primeiras tentativas de aperfeiçoar e combinar padrões motores maduros;</a:t>
            </a:r>
          </a:p>
          <a:p>
            <a:pPr marL="177800">
              <a:lnSpc>
                <a:spcPts val="2100"/>
              </a:lnSpc>
              <a:buFontTx/>
              <a:buChar char="-"/>
              <a:tabLst>
                <a:tab pos="355600" algn="l"/>
              </a:tabLst>
            </a:pPr>
            <a:r>
              <a:rPr lang="pt-PT" sz="1600" dirty="0"/>
              <a:t>  	A criança geralmente demonstra um alto grau de interesse em muitas modalidades desportivas, mas possui pouca habilidade;</a:t>
            </a:r>
          </a:p>
          <a:p>
            <a:pPr marL="177800">
              <a:lnSpc>
                <a:spcPts val="2100"/>
              </a:lnSpc>
              <a:buFontTx/>
              <a:buChar char="-"/>
              <a:tabLst>
                <a:tab pos="355600" algn="l"/>
              </a:tabLst>
            </a:pPr>
            <a:r>
              <a:rPr lang="pt-PT" sz="1600" dirty="0"/>
              <a:t> 	Dar oportunidade para as crianças aperfeiçoarem os movimentos fundamentais e utilizá-los como habilidades desportivas, numa grande variedade de </a:t>
            </a:r>
            <a:r>
              <a:rPr lang="pt-PT" sz="1600" dirty="0" err="1"/>
              <a:t>atividades</a:t>
            </a:r>
            <a:r>
              <a:rPr lang="pt-PT" sz="1600" dirty="0"/>
              <a:t> (Lima </a:t>
            </a:r>
            <a:r>
              <a:rPr lang="pt-PT" sz="1600" dirty="0" err="1"/>
              <a:t>et</a:t>
            </a:r>
            <a:r>
              <a:rPr lang="pt-PT" sz="1600" dirty="0"/>
              <a:t> al., 2017)</a:t>
            </a:r>
          </a:p>
        </p:txBody>
      </p:sp>
      <p:sp>
        <p:nvSpPr>
          <p:cNvPr id="5" name="CaixaDeTexto 4"/>
          <p:cNvSpPr txBox="1"/>
          <p:nvPr/>
        </p:nvSpPr>
        <p:spPr>
          <a:xfrm>
            <a:off x="428596" y="214290"/>
            <a:ext cx="5715040"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r>
              <a:rPr lang="pt-PT" sz="1600" dirty="0"/>
              <a:t>ESPECIALIZAÇÃO/COMBINAÇÃO DE </a:t>
            </a:r>
            <a:r>
              <a:rPr lang="pt-PT" sz="1600" dirty="0" err="1"/>
              <a:t>SKILLS</a:t>
            </a:r>
            <a:r>
              <a:rPr lang="pt-PT" sz="1600" dirty="0"/>
              <a:t> - </a:t>
            </a:r>
            <a:r>
              <a:rPr lang="pt-PT" sz="1600" u="sng" dirty="0"/>
              <a:t>ATÉ 9 / 10 ANOS</a:t>
            </a:r>
            <a:endParaRPr lang="pt-PT" sz="1600" dirty="0"/>
          </a:p>
        </p:txBody>
      </p:sp>
      <p:pic>
        <p:nvPicPr>
          <p:cNvPr id="4098" name="Picture 2"/>
          <p:cNvPicPr>
            <a:picLocks noChangeAspect="1" noChangeArrowheads="1"/>
          </p:cNvPicPr>
          <p:nvPr/>
        </p:nvPicPr>
        <p:blipFill>
          <a:blip r:embed="rId2"/>
          <a:srcRect l="12628" t="33203" r="48938" b="23828"/>
          <a:stretch>
            <a:fillRect/>
          </a:stretch>
        </p:blipFill>
        <p:spPr bwMode="auto">
          <a:xfrm>
            <a:off x="357158" y="4478094"/>
            <a:ext cx="3786214" cy="23799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54905" t="31250" r="6661" b="25781"/>
          <a:stretch>
            <a:fillRect/>
          </a:stretch>
        </p:blipFill>
        <p:spPr bwMode="auto">
          <a:xfrm>
            <a:off x="5000628" y="4484242"/>
            <a:ext cx="3857652" cy="24248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2A000"/>
            </a:gs>
            <a:gs pos="50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CaixaDeTexto 6"/>
          <p:cNvSpPr txBox="1"/>
          <p:nvPr/>
        </p:nvSpPr>
        <p:spPr>
          <a:xfrm>
            <a:off x="428596" y="786356"/>
            <a:ext cx="8286808" cy="3631763"/>
          </a:xfrm>
          <a:prstGeom prst="rect">
            <a:avLst/>
          </a:prstGeom>
          <a:noFill/>
        </p:spPr>
        <p:txBody>
          <a:bodyPr wrap="square" rtlCol="0">
            <a:spAutoFit/>
          </a:bodyPr>
          <a:lstStyle/>
          <a:p>
            <a:pPr>
              <a:spcAft>
                <a:spcPts val="600"/>
              </a:spcAft>
              <a:tabLst>
                <a:tab pos="355600" algn="l"/>
              </a:tabLst>
            </a:pPr>
            <a:r>
              <a:rPr lang="pt-PT" sz="1500" b="1" dirty="0">
                <a:latin typeface="Times New Roman" pitchFamily="18" charset="0"/>
                <a:cs typeface="Times New Roman" pitchFamily="18" charset="0"/>
              </a:rPr>
              <a:t>	O desenvolvimento humano é um longo processo que tem início cerca de 40 semanas antes do nascimento e termina com a morte.</a:t>
            </a:r>
          </a:p>
          <a:p>
            <a:pPr>
              <a:spcAft>
                <a:spcPts val="600"/>
              </a:spcAft>
              <a:tabLst>
                <a:tab pos="355600" algn="l"/>
              </a:tabLst>
            </a:pPr>
            <a:r>
              <a:rPr lang="pt-PT" sz="1500" b="1" dirty="0">
                <a:latin typeface="Times New Roman" pitchFamily="18" charset="0"/>
                <a:cs typeface="Times New Roman" pitchFamily="18" charset="0"/>
              </a:rPr>
              <a:t>	</a:t>
            </a:r>
            <a:r>
              <a:rPr lang="pt-PT" sz="1500" dirty="0">
                <a:latin typeface="Times New Roman" pitchFamily="18" charset="0"/>
                <a:cs typeface="Times New Roman" pitchFamily="18" charset="0"/>
              </a:rPr>
              <a:t>Nas </a:t>
            </a:r>
            <a:r>
              <a:rPr lang="pt-PT" sz="1500" b="1" dirty="0">
                <a:latin typeface="Times New Roman" pitchFamily="18" charset="0"/>
                <a:cs typeface="Times New Roman" pitchFamily="18" charset="0"/>
              </a:rPr>
              <a:t>sociedades mais desenvolvidas</a:t>
            </a:r>
            <a:r>
              <a:rPr lang="pt-PT" sz="1500" dirty="0">
                <a:latin typeface="Times New Roman" pitchFamily="18" charset="0"/>
                <a:cs typeface="Times New Roman" pitchFamily="18" charset="0"/>
              </a:rPr>
              <a:t>, este processo estende-se por </a:t>
            </a:r>
            <a:r>
              <a:rPr lang="pt-PT" sz="1500" b="1" dirty="0">
                <a:latin typeface="Times New Roman" pitchFamily="18" charset="0"/>
                <a:cs typeface="Times New Roman" pitchFamily="18" charset="0"/>
              </a:rPr>
              <a:t>mais de 80 anos</a:t>
            </a:r>
            <a:r>
              <a:rPr lang="pt-PT" sz="1500" dirty="0">
                <a:latin typeface="Times New Roman" pitchFamily="18" charset="0"/>
                <a:cs typeface="Times New Roman" pitchFamily="18" charset="0"/>
              </a:rPr>
              <a:t>, podendo ser muito menos extenso dependendo de diversos </a:t>
            </a:r>
            <a:r>
              <a:rPr lang="pt-PT" sz="1500" dirty="0" err="1">
                <a:latin typeface="Times New Roman" pitchFamily="18" charset="0"/>
                <a:cs typeface="Times New Roman" pitchFamily="18" charset="0"/>
              </a:rPr>
              <a:t>aspetos</a:t>
            </a:r>
            <a:r>
              <a:rPr lang="pt-PT" sz="1500" dirty="0">
                <a:latin typeface="Times New Roman" pitchFamily="18" charset="0"/>
                <a:cs typeface="Times New Roman" pitchFamily="18" charset="0"/>
              </a:rPr>
              <a:t>, como o grau de riqueza das sociedades, os </a:t>
            </a:r>
            <a:r>
              <a:rPr lang="pt-PT" sz="1500" dirty="0" err="1">
                <a:latin typeface="Times New Roman" pitchFamily="18" charset="0"/>
                <a:cs typeface="Times New Roman" pitchFamily="18" charset="0"/>
              </a:rPr>
              <a:t>fatores</a:t>
            </a:r>
            <a:r>
              <a:rPr lang="pt-PT" sz="1500" dirty="0">
                <a:latin typeface="Times New Roman" pitchFamily="18" charset="0"/>
                <a:cs typeface="Times New Roman" pitchFamily="18" charset="0"/>
              </a:rPr>
              <a:t> de mortalidade, os hábitos e condições de vida, etc.</a:t>
            </a:r>
          </a:p>
          <a:p>
            <a:pPr>
              <a:spcAft>
                <a:spcPts val="600"/>
              </a:spcAft>
              <a:tabLst>
                <a:tab pos="355600" algn="l"/>
              </a:tabLst>
            </a:pPr>
            <a:r>
              <a:rPr lang="pt-PT" sz="1500" dirty="0">
                <a:latin typeface="Times New Roman" pitchFamily="18" charset="0"/>
                <a:cs typeface="Times New Roman" pitchFamily="18" charset="0"/>
              </a:rPr>
              <a:t>	Nos </a:t>
            </a:r>
            <a:r>
              <a:rPr lang="pt-PT" sz="1500" b="1" dirty="0">
                <a:latin typeface="Times New Roman" pitchFamily="18" charset="0"/>
                <a:cs typeface="Times New Roman" pitchFamily="18" charset="0"/>
              </a:rPr>
              <a:t>primeiros tempos de vida</a:t>
            </a:r>
            <a:r>
              <a:rPr lang="pt-PT" sz="1500" dirty="0">
                <a:latin typeface="Times New Roman" pitchFamily="18" charset="0"/>
                <a:cs typeface="Times New Roman" pitchFamily="18" charset="0"/>
              </a:rPr>
              <a:t>, os </a:t>
            </a:r>
            <a:r>
              <a:rPr lang="pt-PT" sz="1500" b="1" dirty="0">
                <a:latin typeface="Times New Roman" pitchFamily="18" charset="0"/>
                <a:cs typeface="Times New Roman" pitchFamily="18" charset="0"/>
              </a:rPr>
              <a:t>cuidados maternos </a:t>
            </a:r>
            <a:r>
              <a:rPr lang="pt-PT" sz="1500" dirty="0">
                <a:latin typeface="Times New Roman" pitchFamily="18" charset="0"/>
                <a:cs typeface="Times New Roman" pitchFamily="18" charset="0"/>
              </a:rPr>
              <a:t>são decisivos. Ao longo do tempo, a educação da criança acrescenta </a:t>
            </a:r>
            <a:r>
              <a:rPr lang="pt-PT" sz="1500" b="1" dirty="0">
                <a:latin typeface="Times New Roman" pitchFamily="18" charset="0"/>
                <a:cs typeface="Times New Roman" pitchFamily="18" charset="0"/>
              </a:rPr>
              <a:t>novas responsabilidades</a:t>
            </a:r>
            <a:r>
              <a:rPr lang="pt-PT" sz="1500" dirty="0">
                <a:latin typeface="Times New Roman" pitchFamily="18" charset="0"/>
                <a:cs typeface="Times New Roman" pitchFamily="18" charset="0"/>
              </a:rPr>
              <a:t>, como a </a:t>
            </a:r>
            <a:r>
              <a:rPr lang="pt-PT" sz="1500" b="1" dirty="0">
                <a:latin typeface="Times New Roman" pitchFamily="18" charset="0"/>
                <a:cs typeface="Times New Roman" pitchFamily="18" charset="0"/>
              </a:rPr>
              <a:t>nutrição</a:t>
            </a:r>
            <a:r>
              <a:rPr lang="pt-PT" sz="1500" dirty="0">
                <a:latin typeface="Times New Roman" pitchFamily="18" charset="0"/>
                <a:cs typeface="Times New Roman" pitchFamily="18" charset="0"/>
              </a:rPr>
              <a:t>, a </a:t>
            </a:r>
            <a:r>
              <a:rPr lang="pt-PT" sz="1500" b="1" dirty="0">
                <a:latin typeface="Times New Roman" pitchFamily="18" charset="0"/>
                <a:cs typeface="Times New Roman" pitchFamily="18" charset="0"/>
              </a:rPr>
              <a:t>organização de hábitos</a:t>
            </a:r>
            <a:r>
              <a:rPr lang="pt-PT" sz="1500" dirty="0">
                <a:latin typeface="Times New Roman" pitchFamily="18" charset="0"/>
                <a:cs typeface="Times New Roman" pitchFamily="18" charset="0"/>
              </a:rPr>
              <a:t>, a </a:t>
            </a:r>
            <a:r>
              <a:rPr lang="pt-PT" sz="1500" b="1" dirty="0">
                <a:latin typeface="Times New Roman" pitchFamily="18" charset="0"/>
                <a:cs typeface="Times New Roman" pitchFamily="18" charset="0"/>
              </a:rPr>
              <a:t>modelação de comportamentos </a:t>
            </a:r>
            <a:r>
              <a:rPr lang="pt-PT" sz="1500" dirty="0">
                <a:latin typeface="Times New Roman" pitchFamily="18" charset="0"/>
                <a:cs typeface="Times New Roman" pitchFamily="18" charset="0"/>
              </a:rPr>
              <a:t>por intervenção educativa (com a entrada para as creches) ou por imitação.</a:t>
            </a:r>
          </a:p>
          <a:p>
            <a:pPr>
              <a:spcAft>
                <a:spcPts val="600"/>
              </a:spcAft>
              <a:tabLst>
                <a:tab pos="355600" algn="l"/>
              </a:tabLst>
            </a:pPr>
            <a:r>
              <a:rPr lang="pt-PT" sz="1500" dirty="0">
                <a:latin typeface="Times New Roman" pitchFamily="18" charset="0"/>
                <a:cs typeface="Times New Roman" pitchFamily="18" charset="0"/>
              </a:rPr>
              <a:t>	Lentamente, o organismo torna-se apto para a realização de </a:t>
            </a:r>
            <a:r>
              <a:rPr lang="pt-PT" sz="1500" b="1" dirty="0">
                <a:latin typeface="Times New Roman" pitchFamily="18" charset="0"/>
                <a:cs typeface="Times New Roman" pitchFamily="18" charset="0"/>
              </a:rPr>
              <a:t>movimentos mais complexos</a:t>
            </a:r>
            <a:r>
              <a:rPr lang="pt-PT" sz="1500" dirty="0">
                <a:latin typeface="Times New Roman" pitchFamily="18" charset="0"/>
                <a:cs typeface="Times New Roman" pitchFamily="18" charset="0"/>
              </a:rPr>
              <a:t>, porque reúne condições físicas para os executar, e apresenta uma </a:t>
            </a:r>
            <a:r>
              <a:rPr lang="pt-PT" sz="1500" b="1" dirty="0">
                <a:latin typeface="Times New Roman" pitchFamily="18" charset="0"/>
                <a:cs typeface="Times New Roman" pitchFamily="18" charset="0"/>
              </a:rPr>
              <a:t>capacidade de aprender </a:t>
            </a:r>
            <a:r>
              <a:rPr lang="pt-PT" sz="1500" dirty="0">
                <a:latin typeface="Times New Roman" pitchFamily="18" charset="0"/>
                <a:cs typeface="Times New Roman" pitchFamily="18" charset="0"/>
              </a:rPr>
              <a:t>que lhe possibilita fazer escolhas individualizadas.</a:t>
            </a:r>
          </a:p>
          <a:p>
            <a:pPr>
              <a:spcAft>
                <a:spcPts val="600"/>
              </a:spcAft>
              <a:tabLst>
                <a:tab pos="355600" algn="l"/>
              </a:tabLst>
            </a:pPr>
            <a:r>
              <a:rPr lang="pt-PT" sz="1500" b="1" dirty="0">
                <a:latin typeface="Times New Roman" pitchFamily="18" charset="0"/>
                <a:cs typeface="Times New Roman" pitchFamily="18" charset="0"/>
              </a:rPr>
              <a:t>	</a:t>
            </a:r>
            <a:r>
              <a:rPr lang="pt-PT" sz="1500" dirty="0">
                <a:latin typeface="Times New Roman" pitchFamily="18" charset="0"/>
                <a:cs typeface="Times New Roman" pitchFamily="18" charset="0"/>
              </a:rPr>
              <a:t>Por volta dos </a:t>
            </a:r>
            <a:r>
              <a:rPr lang="pt-PT" sz="1500" b="1" dirty="0">
                <a:latin typeface="Times New Roman" pitchFamily="18" charset="0"/>
                <a:cs typeface="Times New Roman" pitchFamily="18" charset="0"/>
              </a:rPr>
              <a:t>dois anos </a:t>
            </a:r>
            <a:r>
              <a:rPr lang="pt-PT" sz="1500" dirty="0">
                <a:latin typeface="Times New Roman" pitchFamily="18" charset="0"/>
                <a:cs typeface="Times New Roman" pitchFamily="18" charset="0"/>
              </a:rPr>
              <a:t>de idade as crianças já realizam </a:t>
            </a:r>
            <a:r>
              <a:rPr lang="pt-PT" sz="1500" b="1" dirty="0">
                <a:latin typeface="Times New Roman" pitchFamily="18" charset="0"/>
                <a:cs typeface="Times New Roman" pitchFamily="18" charset="0"/>
              </a:rPr>
              <a:t>formas básicas de movimentos e habilidades </a:t>
            </a:r>
            <a:r>
              <a:rPr lang="pt-PT" sz="1500" dirty="0">
                <a:latin typeface="Times New Roman" pitchFamily="18" charset="0"/>
                <a:cs typeface="Times New Roman" pitchFamily="18" charset="0"/>
              </a:rPr>
              <a:t>necessários à maioria das </a:t>
            </a:r>
            <a:r>
              <a:rPr lang="en-US" sz="1500" dirty="0" err="1">
                <a:latin typeface="Times New Roman" pitchFamily="18" charset="0"/>
                <a:cs typeface="Times New Roman" pitchFamily="18" charset="0"/>
              </a:rPr>
              <a:t>tarefas</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diárias</a:t>
            </a:r>
            <a:r>
              <a:rPr lang="en-US" sz="1500" dirty="0">
                <a:latin typeface="Times New Roman" pitchFamily="18" charset="0"/>
                <a:cs typeface="Times New Roman" pitchFamily="18" charset="0"/>
              </a:rPr>
              <a:t>.</a:t>
            </a:r>
            <a:endParaRPr lang="pt-PT" sz="1500" b="1" dirty="0">
              <a:latin typeface="Times New Roman" pitchFamily="18" charset="0"/>
              <a:cs typeface="Times New Roman" pitchFamily="18" charset="0"/>
            </a:endParaRPr>
          </a:p>
        </p:txBody>
      </p:sp>
      <p:sp>
        <p:nvSpPr>
          <p:cNvPr id="8" name="CaixaDeTexto 7"/>
          <p:cNvSpPr txBox="1"/>
          <p:nvPr/>
        </p:nvSpPr>
        <p:spPr>
          <a:xfrm>
            <a:off x="285720" y="4500570"/>
            <a:ext cx="8572560" cy="2041585"/>
          </a:xfrm>
          <a:prstGeom prst="rect">
            <a:avLst/>
          </a:prstGeom>
          <a:solidFill>
            <a:srgbClr val="FFFFCC"/>
          </a:solidFill>
        </p:spPr>
        <p:txBody>
          <a:bodyPr wrap="square" rtlCol="0">
            <a:spAutoFit/>
          </a:bodyPr>
          <a:lstStyle/>
          <a:p>
            <a:pPr>
              <a:spcAft>
                <a:spcPts val="400"/>
              </a:spcAft>
              <a:tabLst>
                <a:tab pos="355600" algn="l"/>
              </a:tabLst>
            </a:pPr>
            <a:r>
              <a:rPr lang="pt-PT" sz="1500" dirty="0">
                <a:solidFill>
                  <a:schemeClr val="tx1">
                    <a:lumMod val="95000"/>
                    <a:lumOff val="5000"/>
                  </a:schemeClr>
                </a:solidFill>
              </a:rPr>
              <a:t> 	</a:t>
            </a:r>
            <a:r>
              <a:rPr lang="pt-PT" sz="1500" b="1" dirty="0"/>
              <a:t>Praticamente todas as unidades fundamentais de comportamento motor do adulto são observáveis no final da primeira infância </a:t>
            </a:r>
            <a:r>
              <a:rPr lang="pt-PT" sz="1500" dirty="0"/>
              <a:t>(± 6 anos),</a:t>
            </a:r>
            <a:r>
              <a:rPr lang="pt-PT" sz="1500" b="1" dirty="0"/>
              <a:t> </a:t>
            </a:r>
            <a:r>
              <a:rPr lang="pt-PT" sz="1500" dirty="0"/>
              <a:t>desde as mais exigentes em termos de precisão e minúcia de movimento, como as de preensão – que vão possibilitar escrever e desenhar, até às habilidades globais orientadas para a locomoção (correr e andar), a organização postural ou a manipulação de </a:t>
            </a:r>
            <a:r>
              <a:rPr lang="pt-PT" sz="1500" dirty="0" err="1"/>
              <a:t>objetos</a:t>
            </a:r>
            <a:r>
              <a:rPr lang="pt-PT" sz="1500" dirty="0"/>
              <a:t>, presentes na maioria dos jogos infantis. </a:t>
            </a:r>
          </a:p>
          <a:p>
            <a:pPr>
              <a:spcAft>
                <a:spcPts val="400"/>
              </a:spcAft>
              <a:tabLst>
                <a:tab pos="355600" algn="l"/>
              </a:tabLst>
            </a:pPr>
            <a:r>
              <a:rPr lang="pt-PT" sz="1500" b="1" dirty="0"/>
              <a:t>	</a:t>
            </a:r>
            <a:r>
              <a:rPr lang="pt-PT" sz="1500" b="1" dirty="0">
                <a:solidFill>
                  <a:schemeClr val="tx2">
                    <a:lumMod val="60000"/>
                    <a:lumOff val="40000"/>
                  </a:schemeClr>
                </a:solidFill>
              </a:rPr>
              <a:t>A competência futura será estruturada sobre estas aquisições iniciais, num processo de complexificação crescente.</a:t>
            </a:r>
          </a:p>
          <a:p>
            <a:pPr>
              <a:spcAft>
                <a:spcPts val="400"/>
              </a:spcAft>
              <a:tabLst>
                <a:tab pos="355600" algn="l"/>
              </a:tabLst>
            </a:pPr>
            <a:r>
              <a:rPr lang="pt-PT" sz="1500" b="1" dirty="0"/>
              <a:t> 	</a:t>
            </a:r>
            <a:r>
              <a:rPr lang="pt-PT" sz="1500" b="1" dirty="0">
                <a:solidFill>
                  <a:srgbClr val="C00000"/>
                </a:solidFill>
              </a:rPr>
              <a:t>A qualidade das primeiras estimulações é, pois, decisiva na possibilidade de evolução futura.</a:t>
            </a:r>
            <a:endParaRPr lang="pt-PT" sz="1500" dirty="0">
              <a:solidFill>
                <a:srgbClr val="C00000"/>
              </a:solidFill>
            </a:endParaRPr>
          </a:p>
        </p:txBody>
      </p:sp>
      <p:sp>
        <p:nvSpPr>
          <p:cNvPr id="9" name="Título 1"/>
          <p:cNvSpPr txBox="1">
            <a:spLocks/>
          </p:cNvSpPr>
          <p:nvPr/>
        </p:nvSpPr>
        <p:spPr>
          <a:xfrm>
            <a:off x="795342" y="214290"/>
            <a:ext cx="8286776" cy="500066"/>
          </a:xfrm>
          <a:prstGeom prst="rect">
            <a:avLst/>
          </a:prstGeom>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tab pos="628650" algn="l"/>
              </a:tabLst>
              <a:defRPr/>
            </a:pPr>
            <a:r>
              <a:rPr kumimoji="0" lang="pt-PT" sz="2400" b="1" i="0" u="none" strike="noStrike" kern="0" cap="none" spc="0" normalizeH="0" baseline="0" noProof="0" dirty="0">
                <a:ln>
                  <a:noFill/>
                </a:ln>
                <a:solidFill>
                  <a:schemeClr val="accent5">
                    <a:lumMod val="50000"/>
                  </a:schemeClr>
                </a:solidFill>
                <a:effectLst/>
                <a:uLnTx/>
                <a:uFillTx/>
                <a:latin typeface="Calibri" panose="020F0502020204030204" pitchFamily="34" charset="0"/>
                <a:cs typeface="Arial" panose="020B0604020202020204" pitchFamily="34" charset="0"/>
              </a:rPr>
              <a:t>1.1 	</a:t>
            </a:r>
            <a:r>
              <a:rPr kumimoji="0" lang="pt-PT" sz="2200" b="1" i="0" u="none" strike="noStrike" kern="0" cap="none" spc="0" normalizeH="0" baseline="0" noProof="0" dirty="0">
                <a:ln>
                  <a:noFill/>
                </a:ln>
                <a:solidFill>
                  <a:schemeClr val="accent5">
                    <a:lumMod val="50000"/>
                  </a:schemeClr>
                </a:solidFill>
                <a:effectLst/>
                <a:uLnTx/>
                <a:uFillTx/>
                <a:latin typeface="Calibri" panose="020F0502020204030204" pitchFamily="34" charset="0"/>
                <a:cs typeface="Arial" panose="020B0604020202020204" pitchFamily="34" charset="0"/>
              </a:rPr>
              <a:t>Desenvolvimento, maturação, crescimento e aprendizagem</a:t>
            </a:r>
            <a:endParaRPr kumimoji="0" lang="pt-PT" sz="2200" b="1" i="0" u="none" strike="noStrike" kern="0" cap="none" spc="0" normalizeH="0" baseline="0" noProof="0" dirty="0">
              <a:ln>
                <a:noFill/>
              </a:ln>
              <a:solidFill>
                <a:schemeClr val="accent5">
                  <a:lumMod val="50000"/>
                </a:schemeClr>
              </a:solidFill>
              <a:effectLst/>
              <a:uLnTx/>
              <a:uFillTx/>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 name="Marcador de Posição de Conteúdo 2"/>
          <p:cNvSpPr txBox="1">
            <a:spLocks/>
          </p:cNvSpPr>
          <p:nvPr/>
        </p:nvSpPr>
        <p:spPr>
          <a:xfrm>
            <a:off x="714348" y="500042"/>
            <a:ext cx="2214578" cy="500066"/>
          </a:xfrm>
          <a:prstGeom prst="rect">
            <a:avLst/>
          </a:prstGeom>
          <a:solidFill>
            <a:schemeClr val="accent6">
              <a:lumMod val="50000"/>
            </a:schemeClr>
          </a:solidFill>
          <a:scene3d>
            <a:camera prst="orthographicFront"/>
            <a:lightRig rig="threePt" dir="t"/>
          </a:scene3d>
          <a:sp3d>
            <a:bevelT/>
          </a:sp3d>
        </p:spPr>
        <p:txBody>
          <a:bodyPr vert="horz" lIns="91440" tIns="45720" rIns="91440" bIns="45720" rtlCol="0">
            <a:normAutofit lnSpcReduction="10000"/>
          </a:bodyPr>
          <a:lstStyle/>
          <a:p>
            <a:pPr marL="742950" lvl="1" indent="-285750">
              <a:spcBef>
                <a:spcPct val="20000"/>
              </a:spcBef>
            </a:pPr>
            <a:r>
              <a:rPr kumimoji="0" lang="pt-PT"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r>
              <a:rPr lang="pt-PT" sz="2800" b="1" dirty="0">
                <a:solidFill>
                  <a:srgbClr val="FFFF00"/>
                </a:solidFill>
                <a:latin typeface="Calibri" panose="020F0502020204030204" pitchFamily="34" charset="0"/>
                <a:cs typeface="Arial" panose="020B0604020202020204" pitchFamily="34" charset="0"/>
              </a:rPr>
              <a:t>Tarefa</a:t>
            </a:r>
            <a:r>
              <a:rPr lang="pt-PT" sz="2800" b="1" dirty="0">
                <a:solidFill>
                  <a:schemeClr val="bg2">
                    <a:lumMod val="50000"/>
                  </a:schemeClr>
                </a:solidFill>
                <a:latin typeface="Calibri" panose="020F0502020204030204" pitchFamily="34" charset="0"/>
                <a:cs typeface="Arial" panose="020B0604020202020204" pitchFamily="34" charset="0"/>
              </a:rPr>
              <a:t> </a:t>
            </a:r>
            <a:r>
              <a:rPr kumimoji="0" lang="pt-PT"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 </a:t>
            </a:r>
            <a:endParaRPr kumimoji="0" lang="pt-PT"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4" name="Rectângulo 13"/>
          <p:cNvSpPr/>
          <p:nvPr/>
        </p:nvSpPr>
        <p:spPr>
          <a:xfrm>
            <a:off x="1000100" y="1714488"/>
            <a:ext cx="7072362" cy="4503797"/>
          </a:xfrm>
          <a:prstGeom prst="rect">
            <a:avLst/>
          </a:prstGeom>
          <a:solidFill>
            <a:schemeClr val="accent3">
              <a:lumMod val="20000"/>
              <a:lumOff val="80000"/>
            </a:schemeClr>
          </a:solidFill>
        </p:spPr>
        <p:txBody>
          <a:bodyPr wrap="square">
            <a:spAutoFit/>
          </a:bodyPr>
          <a:lstStyle/>
          <a:p>
            <a:pPr>
              <a:lnSpc>
                <a:spcPts val="2600"/>
              </a:lnSpc>
              <a:spcAft>
                <a:spcPts val="1200"/>
              </a:spcAft>
              <a:tabLst>
                <a:tab pos="2147888" algn="l"/>
              </a:tabLst>
            </a:pPr>
            <a:r>
              <a:rPr lang="pt-PT" dirty="0"/>
              <a:t>Considera as três categorias de movimentos fundamentais:</a:t>
            </a:r>
          </a:p>
          <a:p>
            <a:pPr>
              <a:lnSpc>
                <a:spcPts val="2600"/>
              </a:lnSpc>
              <a:spcAft>
                <a:spcPts val="1200"/>
              </a:spcAft>
              <a:buFontTx/>
              <a:buChar char="-"/>
              <a:tabLst>
                <a:tab pos="2147888" algn="l"/>
              </a:tabLst>
            </a:pPr>
            <a:r>
              <a:rPr lang="pt-PT" dirty="0"/>
              <a:t>Estabilizadores</a:t>
            </a:r>
          </a:p>
          <a:p>
            <a:pPr>
              <a:lnSpc>
                <a:spcPts val="2600"/>
              </a:lnSpc>
              <a:spcAft>
                <a:spcPts val="1200"/>
              </a:spcAft>
              <a:buFontTx/>
              <a:buChar char="-"/>
              <a:tabLst>
                <a:tab pos="2147888" algn="l"/>
              </a:tabLst>
            </a:pPr>
            <a:r>
              <a:rPr lang="pt-PT" dirty="0"/>
              <a:t> Locomotores</a:t>
            </a:r>
          </a:p>
          <a:p>
            <a:pPr>
              <a:lnSpc>
                <a:spcPts val="2600"/>
              </a:lnSpc>
              <a:spcAft>
                <a:spcPts val="1200"/>
              </a:spcAft>
              <a:buFontTx/>
              <a:buChar char="-"/>
              <a:tabLst>
                <a:tab pos="2147888" algn="l"/>
              </a:tabLst>
            </a:pPr>
            <a:r>
              <a:rPr lang="pt-PT" dirty="0"/>
              <a:t> Manipulativos </a:t>
            </a:r>
          </a:p>
          <a:p>
            <a:pPr>
              <a:lnSpc>
                <a:spcPts val="2600"/>
              </a:lnSpc>
              <a:spcAft>
                <a:spcPts val="1200"/>
              </a:spcAft>
              <a:tabLst>
                <a:tab pos="2147888" algn="l"/>
              </a:tabLst>
            </a:pPr>
            <a:r>
              <a:rPr lang="pt-PT" dirty="0"/>
              <a:t>Elabora uma pesquisa sobre todos os movimentos que encontrares nestas três categorias. Apresenta os resultados organizados por categoria e, se tiveres possibilidade, completa com imagens.</a:t>
            </a:r>
          </a:p>
          <a:p>
            <a:pPr>
              <a:lnSpc>
                <a:spcPts val="2600"/>
              </a:lnSpc>
              <a:spcAft>
                <a:spcPts val="1200"/>
              </a:spcAft>
              <a:tabLst>
                <a:tab pos="2147888" algn="l"/>
              </a:tabLst>
            </a:pPr>
            <a:r>
              <a:rPr lang="pt-PT" dirty="0"/>
              <a:t>Exemplo: Movimentos fundamentais manipulativos – agarrar.  </a:t>
            </a:r>
          </a:p>
          <a:p>
            <a:pPr>
              <a:lnSpc>
                <a:spcPts val="2600"/>
              </a:lnSpc>
              <a:spcAft>
                <a:spcPts val="1200"/>
              </a:spcAft>
              <a:tabLst>
                <a:tab pos="2147888" algn="l"/>
              </a:tabLst>
            </a:pPr>
            <a:r>
              <a:rPr lang="pt-PT" dirty="0"/>
              <a:t>Data de conclusão: </a:t>
            </a:r>
            <a:r>
              <a:rPr lang="pt-PT" b="1" dirty="0"/>
              <a:t>11 de </a:t>
            </a:r>
            <a:r>
              <a:rPr lang="pt-PT" b="1" dirty="0" err="1"/>
              <a:t>maio</a:t>
            </a:r>
            <a:endParaRPr lang="pt-PT" b="1" dirty="0"/>
          </a:p>
          <a:p>
            <a:pPr>
              <a:lnSpc>
                <a:spcPts val="2600"/>
              </a:lnSpc>
              <a:spcAft>
                <a:spcPts val="1200"/>
              </a:spcAft>
              <a:tabLst>
                <a:tab pos="2147888" algn="l"/>
              </a:tabLst>
            </a:pPr>
            <a:endParaRPr lang="pt-P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500034" y="142852"/>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1.5 	Períodos sensíveis e períodos críticos do desenvolvimento</a:t>
            </a:r>
            <a:endParaRPr lang="pt-PT" sz="2400" b="1" dirty="0">
              <a:solidFill>
                <a:schemeClr val="accent5">
                  <a:lumMod val="50000"/>
                </a:schemeClr>
              </a:solidFill>
              <a:latin typeface="Calibri" panose="020F0502020204030204" pitchFamily="34" charset="0"/>
            </a:endParaRPr>
          </a:p>
        </p:txBody>
      </p:sp>
      <p:pic>
        <p:nvPicPr>
          <p:cNvPr id="1026" name="Picture 2"/>
          <p:cNvPicPr>
            <a:picLocks noChangeAspect="1" noChangeArrowheads="1"/>
          </p:cNvPicPr>
          <p:nvPr/>
        </p:nvPicPr>
        <p:blipFill>
          <a:blip r:embed="rId2">
            <a:lum contrast="-10000"/>
          </a:blip>
          <a:srcRect l="18118" t="28320" r="18741" b="38477"/>
          <a:stretch>
            <a:fillRect/>
          </a:stretch>
        </p:blipFill>
        <p:spPr bwMode="auto">
          <a:xfrm>
            <a:off x="3286116" y="1643050"/>
            <a:ext cx="5572164" cy="1647423"/>
          </a:xfrm>
          <a:prstGeom prst="rect">
            <a:avLst/>
          </a:prstGeom>
          <a:noFill/>
          <a:ln w="9525">
            <a:solidFill>
              <a:schemeClr val="bg2">
                <a:lumMod val="25000"/>
              </a:schemeClr>
            </a:solidFill>
            <a:miter lim="800000"/>
            <a:headEnd/>
            <a:tailEnd/>
          </a:ln>
          <a:effectLst/>
        </p:spPr>
      </p:pic>
      <p:sp>
        <p:nvSpPr>
          <p:cNvPr id="7" name="CaixaDeTexto 6"/>
          <p:cNvSpPr txBox="1"/>
          <p:nvPr/>
        </p:nvSpPr>
        <p:spPr>
          <a:xfrm>
            <a:off x="571472" y="3214686"/>
            <a:ext cx="8072494" cy="1554272"/>
          </a:xfrm>
          <a:prstGeom prst="rect">
            <a:avLst/>
          </a:prstGeom>
          <a:noFill/>
        </p:spPr>
        <p:txBody>
          <a:bodyPr wrap="square" rtlCol="0">
            <a:spAutoFit/>
          </a:bodyPr>
          <a:lstStyle/>
          <a:p>
            <a:pPr>
              <a:spcAft>
                <a:spcPts val="600"/>
              </a:spcAft>
            </a:pPr>
            <a:r>
              <a:rPr lang="pt-PT" sz="1700" b="1" u="sng" dirty="0"/>
              <a:t>Princípios</a:t>
            </a:r>
            <a:r>
              <a:rPr lang="pt-PT" sz="1700" dirty="0"/>
              <a:t>:</a:t>
            </a:r>
          </a:p>
          <a:p>
            <a:pPr marL="342900" indent="-342900">
              <a:spcAft>
                <a:spcPts val="600"/>
              </a:spcAft>
              <a:buClr>
                <a:srgbClr val="C00000"/>
              </a:buClr>
              <a:buAutoNum type="arabicParenR"/>
            </a:pPr>
            <a:r>
              <a:rPr lang="pt-PT" sz="1700" b="1" dirty="0"/>
              <a:t>é preciso esperar pelo tempo certo para aplicar determinados estímulos – </a:t>
            </a:r>
            <a:r>
              <a:rPr lang="pt-PT" sz="1700" i="1" u="sng" dirty="0"/>
              <a:t>períodos críticos do desenvolvimento</a:t>
            </a:r>
            <a:r>
              <a:rPr lang="pt-PT" sz="1700" b="1" dirty="0"/>
              <a:t>;</a:t>
            </a:r>
          </a:p>
          <a:p>
            <a:pPr marL="342900" indent="-342900">
              <a:spcAft>
                <a:spcPts val="600"/>
              </a:spcAft>
              <a:buClr>
                <a:srgbClr val="C00000"/>
              </a:buClr>
              <a:buAutoNum type="arabicParenR"/>
            </a:pPr>
            <a:r>
              <a:rPr lang="pt-PT" sz="1700" b="1" dirty="0"/>
              <a:t>quanto mais cedo ocorrer estimulação tanto melhor será o desenvolvimento – </a:t>
            </a:r>
            <a:r>
              <a:rPr lang="pt-PT" sz="1700" i="1" u="sng" dirty="0"/>
              <a:t>períodos sensíveis</a:t>
            </a:r>
            <a:r>
              <a:rPr lang="pt-PT" sz="1700" dirty="0"/>
              <a:t>. </a:t>
            </a:r>
          </a:p>
        </p:txBody>
      </p:sp>
      <p:sp>
        <p:nvSpPr>
          <p:cNvPr id="11" name="CaixaDeTexto 10"/>
          <p:cNvSpPr txBox="1"/>
          <p:nvPr/>
        </p:nvSpPr>
        <p:spPr>
          <a:xfrm>
            <a:off x="1142976" y="4929198"/>
            <a:ext cx="6500858" cy="1631216"/>
          </a:xfrm>
          <a:prstGeom prst="rect">
            <a:avLst/>
          </a:prstGeom>
          <a:solidFill>
            <a:schemeClr val="bg2">
              <a:lumMod val="75000"/>
            </a:schemeClr>
          </a:solidFill>
          <a:ln w="38100">
            <a:solidFill>
              <a:srgbClr val="C00000"/>
            </a:solidFill>
          </a:ln>
        </p:spPr>
        <p:txBody>
          <a:bodyPr wrap="square" rtlCol="0">
            <a:spAutoFit/>
          </a:bodyPr>
          <a:lstStyle/>
          <a:p>
            <a:pPr algn="ctr"/>
            <a:endParaRPr lang="pt-PT" sz="2000" dirty="0"/>
          </a:p>
          <a:p>
            <a:pPr algn="ctr"/>
            <a:r>
              <a:rPr lang="pt-PT" sz="2000" dirty="0"/>
              <a:t>No caso do desenvolvimento motor, a janela mais preciosa de estimulação decorre </a:t>
            </a:r>
            <a:r>
              <a:rPr lang="pt-PT" sz="2000" b="1" dirty="0">
                <a:effectLst>
                  <a:outerShdw blurRad="38100" dist="38100" dir="2700000" algn="tl">
                    <a:srgbClr val="000000">
                      <a:alpha val="43137"/>
                    </a:srgbClr>
                  </a:outerShdw>
                </a:effectLst>
              </a:rPr>
              <a:t>entre o nascimento e os 6 anos de idade</a:t>
            </a:r>
          </a:p>
          <a:p>
            <a:pPr algn="ctr"/>
            <a:endParaRPr lang="pt-PT" sz="2000" b="1" dirty="0">
              <a:effectLst>
                <a:outerShdw blurRad="38100" dist="38100" dir="2700000" algn="tl">
                  <a:srgbClr val="000000">
                    <a:alpha val="43137"/>
                  </a:srgbClr>
                </a:outerShdw>
              </a:effectLst>
            </a:endParaRPr>
          </a:p>
        </p:txBody>
      </p:sp>
      <p:sp>
        <p:nvSpPr>
          <p:cNvPr id="6" name="CaixaDeTexto 5"/>
          <p:cNvSpPr txBox="1"/>
          <p:nvPr/>
        </p:nvSpPr>
        <p:spPr>
          <a:xfrm>
            <a:off x="285720" y="714356"/>
            <a:ext cx="8572560" cy="830997"/>
          </a:xfrm>
          <a:prstGeom prst="rect">
            <a:avLst/>
          </a:prstGeom>
          <a:noFill/>
        </p:spPr>
        <p:txBody>
          <a:bodyPr wrap="square" rtlCol="0">
            <a:spAutoFit/>
          </a:bodyPr>
          <a:lstStyle/>
          <a:p>
            <a:pPr>
              <a:tabLst>
                <a:tab pos="180975" algn="l"/>
              </a:tabLst>
            </a:pPr>
            <a:r>
              <a:rPr lang="pt-PT" sz="1600" dirty="0"/>
              <a:t>	Sabe-se que do ponto de vista biológico, o desenvolvimento segue um conjunto de passos muito precisos, sobretudo nas primeiras idades, e que a sensibilidade aos estímulos do contexto é maior em momentos de maior desenvolvimento do organismo.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1828"/>
          <p:cNvPicPr>
            <a:picLocks noChangeAspect="1" noChangeArrowheads="1"/>
          </p:cNvPicPr>
          <p:nvPr/>
        </p:nvPicPr>
        <p:blipFill>
          <a:blip r:embed="rId2"/>
          <a:srcRect/>
          <a:stretch>
            <a:fillRect/>
          </a:stretch>
        </p:blipFill>
        <p:spPr bwMode="auto">
          <a:xfrm>
            <a:off x="6434603" y="214290"/>
            <a:ext cx="2709397" cy="4286280"/>
          </a:xfrm>
          <a:prstGeom prst="rect">
            <a:avLst/>
          </a:prstGeom>
          <a:noFill/>
          <a:ln w="9525">
            <a:noFill/>
            <a:miter lim="800000"/>
            <a:headEnd/>
            <a:tailEnd/>
          </a:ln>
        </p:spPr>
      </p:pic>
      <p:sp>
        <p:nvSpPr>
          <p:cNvPr id="10" name="Título 1"/>
          <p:cNvSpPr>
            <a:spLocks noGrp="1"/>
          </p:cNvSpPr>
          <p:nvPr>
            <p:ph type="title"/>
          </p:nvPr>
        </p:nvSpPr>
        <p:spPr>
          <a:xfrm>
            <a:off x="500034" y="142852"/>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1.5 	Períodos sensíveis e períodos críticos do desenvolvimento</a:t>
            </a:r>
            <a:endParaRPr lang="pt-PT" sz="2400" b="1" dirty="0">
              <a:solidFill>
                <a:schemeClr val="accent5">
                  <a:lumMod val="50000"/>
                </a:schemeClr>
              </a:solidFill>
              <a:latin typeface="Calibri" panose="020F0502020204030204" pitchFamily="34" charset="0"/>
            </a:endParaRPr>
          </a:p>
        </p:txBody>
      </p:sp>
      <p:sp>
        <p:nvSpPr>
          <p:cNvPr id="7" name="CaixaDeTexto 6"/>
          <p:cNvSpPr txBox="1"/>
          <p:nvPr/>
        </p:nvSpPr>
        <p:spPr>
          <a:xfrm>
            <a:off x="571472" y="989942"/>
            <a:ext cx="6000792" cy="1938992"/>
          </a:xfrm>
          <a:prstGeom prst="rect">
            <a:avLst/>
          </a:prstGeom>
          <a:noFill/>
        </p:spPr>
        <p:txBody>
          <a:bodyPr wrap="square" rtlCol="0">
            <a:spAutoFit/>
          </a:bodyPr>
          <a:lstStyle/>
          <a:p>
            <a:pPr>
              <a:lnSpc>
                <a:spcPts val="2400"/>
              </a:lnSpc>
              <a:tabLst>
                <a:tab pos="173038" algn="l"/>
              </a:tabLst>
            </a:pPr>
            <a:r>
              <a:rPr lang="pt-PT" sz="1700" dirty="0"/>
              <a:t>	É entre o nascimento e os 6 anos de idade que se vão construir os circuitos neuronais essenciais à construção de habilidades mais complexas, pelo que é muito importante que estas idades estejam normalmente fora da intervenção do sistema desportivo -  demasiado especializado para esta fase do desenvolvimento, onde as crianças precisam  de estímulos muito variados.</a:t>
            </a:r>
          </a:p>
        </p:txBody>
      </p:sp>
      <p:sp>
        <p:nvSpPr>
          <p:cNvPr id="12" name="CaixaDeTexto 11"/>
          <p:cNvSpPr txBox="1"/>
          <p:nvPr/>
        </p:nvSpPr>
        <p:spPr>
          <a:xfrm>
            <a:off x="428596" y="3643314"/>
            <a:ext cx="7143800" cy="2516073"/>
          </a:xfrm>
          <a:prstGeom prst="rect">
            <a:avLst/>
          </a:prstGeom>
          <a:solidFill>
            <a:srgbClr val="FFFFCC"/>
          </a:solidFill>
          <a:ln w="38100">
            <a:solidFill>
              <a:srgbClr val="0070C0"/>
            </a:solidFill>
          </a:ln>
        </p:spPr>
        <p:txBody>
          <a:bodyPr wrap="square" rtlCol="0">
            <a:spAutoFit/>
          </a:bodyPr>
          <a:lstStyle/>
          <a:p>
            <a:pPr marR="10170">
              <a:lnSpc>
                <a:spcPts val="2100"/>
              </a:lnSpc>
              <a:tabLst>
                <a:tab pos="177800" algn="l"/>
              </a:tabLst>
            </a:pPr>
            <a:r>
              <a:rPr lang="pt-PT" sz="1600" dirty="0">
                <a:latin typeface="Times New Roman" pitchFamily="18" charset="0"/>
                <a:cs typeface="Times New Roman" pitchFamily="18" charset="0"/>
              </a:rPr>
              <a:t>	Há muitas experiências que demonstram que a </a:t>
            </a:r>
            <a:r>
              <a:rPr lang="pt-PT" sz="1600" b="1" u="sng" dirty="0">
                <a:solidFill>
                  <a:srgbClr val="C00000"/>
                </a:solidFill>
                <a:latin typeface="Times New Roman" pitchFamily="18" charset="0"/>
                <a:cs typeface="Times New Roman" pitchFamily="18" charset="0"/>
              </a:rPr>
              <a:t>estimulação precoce </a:t>
            </a:r>
            <a:r>
              <a:rPr lang="pt-PT" sz="1600" dirty="0">
                <a:latin typeface="Times New Roman" pitchFamily="18" charset="0"/>
                <a:cs typeface="Times New Roman" pitchFamily="18" charset="0"/>
              </a:rPr>
              <a:t>é essencial para:</a:t>
            </a:r>
          </a:p>
          <a:p>
            <a:pPr marL="177800" marR="10170">
              <a:lnSpc>
                <a:spcPts val="2100"/>
              </a:lnSpc>
              <a:buFontTx/>
              <a:buChar char="-"/>
              <a:tabLst>
                <a:tab pos="273050" algn="l"/>
              </a:tabLst>
            </a:pPr>
            <a:r>
              <a:rPr lang="pt-PT" sz="1600" dirty="0">
                <a:latin typeface="Times New Roman" pitchFamily="18" charset="0"/>
                <a:cs typeface="Times New Roman" pitchFamily="18" charset="0"/>
              </a:rPr>
              <a:t> a maturação do sistema nervoso, </a:t>
            </a:r>
          </a:p>
          <a:p>
            <a:pPr marL="177800" marR="10170">
              <a:lnSpc>
                <a:spcPts val="2100"/>
              </a:lnSpc>
              <a:buFontTx/>
              <a:buChar char="-"/>
              <a:tabLst>
                <a:tab pos="273050" algn="l"/>
              </a:tabLst>
            </a:pPr>
            <a:r>
              <a:rPr lang="pt-PT" sz="1600" dirty="0">
                <a:latin typeface="Times New Roman" pitchFamily="18" charset="0"/>
                <a:cs typeface="Times New Roman" pitchFamily="18" charset="0"/>
              </a:rPr>
              <a:t> o aperfeiçoamento de funções motoras essenciais como o equilíbrio ou a 	postura, </a:t>
            </a:r>
          </a:p>
          <a:p>
            <a:pPr marL="177800" marR="10170">
              <a:lnSpc>
                <a:spcPts val="2100"/>
              </a:lnSpc>
              <a:buFontTx/>
              <a:buChar char="-"/>
              <a:tabLst>
                <a:tab pos="273050" algn="l"/>
              </a:tabLst>
            </a:pPr>
            <a:r>
              <a:rPr lang="pt-PT" sz="1600" dirty="0">
                <a:latin typeface="Times New Roman" pitchFamily="18" charset="0"/>
                <a:cs typeface="Times New Roman" pitchFamily="18" charset="0"/>
              </a:rPr>
              <a:t> o desenvolvimento de funções </a:t>
            </a:r>
            <a:r>
              <a:rPr lang="pt-PT" sz="1600" dirty="0" err="1">
                <a:latin typeface="Times New Roman" pitchFamily="18" charset="0"/>
                <a:cs typeface="Times New Roman" pitchFamily="18" charset="0"/>
              </a:rPr>
              <a:t>percetivo-motoras</a:t>
            </a:r>
            <a:r>
              <a:rPr lang="pt-PT" sz="1600" dirty="0">
                <a:latin typeface="Times New Roman" pitchFamily="18" charset="0"/>
                <a:cs typeface="Times New Roman" pitchFamily="18" charset="0"/>
              </a:rPr>
              <a:t> complexas, como a 	</a:t>
            </a:r>
            <a:r>
              <a:rPr lang="pt-PT" sz="1600" dirty="0" err="1">
                <a:latin typeface="Times New Roman" pitchFamily="18" charset="0"/>
                <a:cs typeface="Times New Roman" pitchFamily="18" charset="0"/>
              </a:rPr>
              <a:t>perceção</a:t>
            </a:r>
            <a:r>
              <a:rPr lang="pt-PT" sz="1600" dirty="0">
                <a:latin typeface="Times New Roman" pitchFamily="18" charset="0"/>
                <a:cs typeface="Times New Roman" pitchFamily="18" charset="0"/>
              </a:rPr>
              <a:t> de </a:t>
            </a:r>
            <a:r>
              <a:rPr lang="pt-PT" sz="1600" dirty="0" err="1">
                <a:latin typeface="Times New Roman" pitchFamily="18" charset="0"/>
                <a:cs typeface="Times New Roman" pitchFamily="18" charset="0"/>
              </a:rPr>
              <a:t>trajetórias</a:t>
            </a:r>
            <a:r>
              <a:rPr lang="pt-PT" sz="1600" dirty="0">
                <a:latin typeface="Times New Roman" pitchFamily="18" charset="0"/>
                <a:cs typeface="Times New Roman" pitchFamily="18" charset="0"/>
              </a:rPr>
              <a:t> (por ex. para ser capaz de receber uma bola) ou a 	antecipação temporal de eventos num envolvimento em mudança (nos jogos 	</a:t>
            </a:r>
            <a:r>
              <a:rPr lang="pt-PT" sz="1600" dirty="0" err="1">
                <a:latin typeface="Times New Roman" pitchFamily="18" charset="0"/>
                <a:cs typeface="Times New Roman" pitchFamily="18" charset="0"/>
              </a:rPr>
              <a:t>coletivos</a:t>
            </a:r>
            <a:r>
              <a:rPr lang="pt-PT" sz="1600" dirty="0">
                <a:latin typeface="Times New Roman" pitchFamily="18" charset="0"/>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500034" y="142852"/>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1.5 	Períodos sensíveis e períodos críticos do desenvolvimento</a:t>
            </a:r>
            <a:endParaRPr lang="pt-PT" sz="2400" b="1" dirty="0">
              <a:solidFill>
                <a:schemeClr val="accent5">
                  <a:lumMod val="50000"/>
                </a:schemeClr>
              </a:solidFill>
              <a:latin typeface="Calibri" panose="020F0502020204030204" pitchFamily="34" charset="0"/>
            </a:endParaRPr>
          </a:p>
        </p:txBody>
      </p:sp>
      <p:sp>
        <p:nvSpPr>
          <p:cNvPr id="9" name="CaixaDeTexto 8"/>
          <p:cNvSpPr txBox="1"/>
          <p:nvPr/>
        </p:nvSpPr>
        <p:spPr>
          <a:xfrm>
            <a:off x="3786182" y="928670"/>
            <a:ext cx="5357818" cy="3208571"/>
          </a:xfrm>
          <a:prstGeom prst="rect">
            <a:avLst/>
          </a:prstGeom>
          <a:noFill/>
        </p:spPr>
        <p:txBody>
          <a:bodyPr wrap="square" rtlCol="0">
            <a:spAutoFit/>
          </a:bodyPr>
          <a:lstStyle/>
          <a:p>
            <a:pPr>
              <a:lnSpc>
                <a:spcPts val="2100"/>
              </a:lnSpc>
              <a:spcAft>
                <a:spcPts val="600"/>
              </a:spcAft>
              <a:tabLst>
                <a:tab pos="173038" algn="l"/>
              </a:tabLst>
            </a:pPr>
            <a:r>
              <a:rPr lang="pt-PT" sz="1600" dirty="0"/>
              <a:t>	</a:t>
            </a:r>
            <a:r>
              <a:rPr lang="pt-PT" sz="1600" b="1" dirty="0">
                <a:solidFill>
                  <a:srgbClr val="0070C0"/>
                </a:solidFill>
              </a:rPr>
              <a:t>A infância é um período </a:t>
            </a:r>
            <a:r>
              <a:rPr lang="pt-PT" sz="1600" b="1" dirty="0" err="1">
                <a:solidFill>
                  <a:srgbClr val="0070C0"/>
                </a:solidFill>
              </a:rPr>
              <a:t>excecional</a:t>
            </a:r>
            <a:r>
              <a:rPr lang="pt-PT" sz="1600" b="1" dirty="0">
                <a:solidFill>
                  <a:srgbClr val="0070C0"/>
                </a:solidFill>
              </a:rPr>
              <a:t> de estimulação</a:t>
            </a:r>
            <a:r>
              <a:rPr lang="pt-PT" sz="1600" dirty="0"/>
              <a:t>. </a:t>
            </a:r>
          </a:p>
          <a:p>
            <a:pPr>
              <a:lnSpc>
                <a:spcPts val="2100"/>
              </a:lnSpc>
              <a:spcAft>
                <a:spcPts val="600"/>
              </a:spcAft>
              <a:tabLst>
                <a:tab pos="173038" algn="l"/>
              </a:tabLst>
            </a:pPr>
            <a:r>
              <a:rPr lang="pt-PT" sz="1600" dirty="0"/>
              <a:t>	As </a:t>
            </a:r>
            <a:r>
              <a:rPr lang="pt-PT" sz="1600" dirty="0" err="1"/>
              <a:t>atividades</a:t>
            </a:r>
            <a:r>
              <a:rPr lang="pt-PT" sz="1600" dirty="0"/>
              <a:t> mais complexas e gerais, como as grandes </a:t>
            </a:r>
            <a:r>
              <a:rPr lang="pt-PT" sz="1600" dirty="0" err="1"/>
              <a:t>ações</a:t>
            </a:r>
            <a:r>
              <a:rPr lang="pt-PT" sz="1600" dirty="0"/>
              <a:t> locomotoras (correr, saltar, trepar, etc.) podem ser desenvolvidas com facilidade: são apetecíveis para a criança, integram-se bem em jogos e </a:t>
            </a:r>
            <a:r>
              <a:rPr lang="pt-PT" sz="1600" dirty="0" err="1"/>
              <a:t>atividades</a:t>
            </a:r>
            <a:r>
              <a:rPr lang="pt-PT" sz="1600" dirty="0"/>
              <a:t> próprias da infância, podem ser utilizadas num contexto competitivo.</a:t>
            </a:r>
          </a:p>
          <a:p>
            <a:pPr>
              <a:lnSpc>
                <a:spcPts val="2100"/>
              </a:lnSpc>
              <a:spcAft>
                <a:spcPts val="600"/>
              </a:spcAft>
              <a:tabLst>
                <a:tab pos="177800" algn="l"/>
              </a:tabLst>
            </a:pPr>
            <a:r>
              <a:rPr lang="pt-PT" sz="1600" dirty="0"/>
              <a:t>	As </a:t>
            </a:r>
            <a:r>
              <a:rPr lang="pt-PT" sz="1600" dirty="0" err="1"/>
              <a:t>ações</a:t>
            </a:r>
            <a:r>
              <a:rPr lang="pt-PT" sz="1600" dirty="0"/>
              <a:t> complexas com materiais (agarrar, lançar, bater, driblar, etc.) são também desafios poderosos para a criança, exigindo coordenação sofisticada do corpo com o </a:t>
            </a:r>
            <a:r>
              <a:rPr lang="pt-PT" sz="1600" dirty="0" err="1"/>
              <a:t>objeto</a:t>
            </a:r>
            <a:r>
              <a:rPr lang="pt-PT" sz="1600" dirty="0"/>
              <a:t>, envolvendo estimativas de força, distância e tempo muito desafiantes. </a:t>
            </a:r>
          </a:p>
        </p:txBody>
      </p:sp>
      <p:sp>
        <p:nvSpPr>
          <p:cNvPr id="8" name="CaixaDeTexto 7"/>
          <p:cNvSpPr txBox="1"/>
          <p:nvPr/>
        </p:nvSpPr>
        <p:spPr>
          <a:xfrm>
            <a:off x="142876" y="4357694"/>
            <a:ext cx="4786314" cy="2310504"/>
          </a:xfrm>
          <a:prstGeom prst="rect">
            <a:avLst/>
          </a:prstGeom>
          <a:noFill/>
        </p:spPr>
        <p:txBody>
          <a:bodyPr wrap="square" rtlCol="0">
            <a:spAutoFit/>
          </a:bodyPr>
          <a:lstStyle/>
          <a:p>
            <a:pPr>
              <a:lnSpc>
                <a:spcPts val="2100"/>
              </a:lnSpc>
              <a:spcAft>
                <a:spcPts val="600"/>
              </a:spcAft>
              <a:tabLst>
                <a:tab pos="177800" algn="l"/>
              </a:tabLst>
            </a:pPr>
            <a:r>
              <a:rPr lang="pt-PT" sz="1600" dirty="0"/>
              <a:t>	A necessidade de estimular o desenvolvimento nestas idades </a:t>
            </a:r>
            <a:r>
              <a:rPr lang="pt-PT" sz="1600" b="1" dirty="0"/>
              <a:t>não exige exclusivamente a presença de profissionais altamente preparados</a:t>
            </a:r>
            <a:r>
              <a:rPr lang="pt-PT" sz="1600" dirty="0"/>
              <a:t>. </a:t>
            </a:r>
          </a:p>
          <a:p>
            <a:pPr>
              <a:lnSpc>
                <a:spcPts val="2100"/>
              </a:lnSpc>
              <a:spcAft>
                <a:spcPts val="600"/>
              </a:spcAft>
              <a:tabLst>
                <a:tab pos="177800" algn="l"/>
              </a:tabLst>
            </a:pPr>
            <a:r>
              <a:rPr lang="pt-PT" sz="1600" dirty="0"/>
              <a:t>	Uma parte muito importante da estimulação deriva da própria natureza do ambiente, pelo que a </a:t>
            </a:r>
            <a:r>
              <a:rPr lang="pt-PT" sz="1600" b="1" dirty="0" err="1"/>
              <a:t>conceção</a:t>
            </a:r>
            <a:r>
              <a:rPr lang="pt-PT" sz="1600" b="1" dirty="0"/>
              <a:t> e a facilitação de acesso a espaços bem organizados </a:t>
            </a:r>
            <a:r>
              <a:rPr lang="pt-PT" sz="1600" dirty="0"/>
              <a:t>é tão válida como a participação em programas estruturados de intervenção.</a:t>
            </a:r>
          </a:p>
        </p:txBody>
      </p:sp>
      <p:pic>
        <p:nvPicPr>
          <p:cNvPr id="3076" name="Picture 4"/>
          <p:cNvPicPr>
            <a:picLocks noChangeAspect="1" noChangeArrowheads="1"/>
          </p:cNvPicPr>
          <p:nvPr/>
        </p:nvPicPr>
        <p:blipFill>
          <a:blip r:embed="rId2" cstate="print"/>
          <a:srcRect/>
          <a:stretch>
            <a:fillRect/>
          </a:stretch>
        </p:blipFill>
        <p:spPr bwMode="auto">
          <a:xfrm>
            <a:off x="-3" y="1086190"/>
            <a:ext cx="3599759" cy="2700000"/>
          </a:xfrm>
          <a:prstGeom prst="rect">
            <a:avLst/>
          </a:prstGeom>
          <a:noFill/>
          <a:ln w="9525">
            <a:solidFill>
              <a:srgbClr val="C00000"/>
            </a:solid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5544244" y="4158024"/>
            <a:ext cx="3599756" cy="2700000"/>
          </a:xfrm>
          <a:prstGeom prst="rect">
            <a:avLst/>
          </a:prstGeom>
          <a:noFill/>
          <a:ln w="9525">
            <a:solidFill>
              <a:srgbClr val="C00000"/>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rgbClr val="FFFF99"/>
            </a:gs>
            <a:gs pos="100000">
              <a:schemeClr val="accent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760557"/>
            <a:ext cx="8401080" cy="4811715"/>
          </a:xfrm>
        </p:spPr>
        <p:txBody>
          <a:bodyPr>
            <a:noAutofit/>
          </a:bodyPr>
          <a:lstStyle/>
          <a:p>
            <a:pPr marL="0" indent="173038">
              <a:lnSpc>
                <a:spcPts val="2300"/>
              </a:lnSpc>
              <a:spcBef>
                <a:spcPts val="0"/>
              </a:spcBef>
              <a:spcAft>
                <a:spcPts val="1000"/>
              </a:spcAft>
              <a:buNone/>
            </a:pPr>
            <a:r>
              <a:rPr lang="pt-PT" sz="1700" dirty="0">
                <a:latin typeface="Times New Roman" pitchFamily="18" charset="0"/>
                <a:cs typeface="Times New Roman" pitchFamily="18" charset="0"/>
              </a:rPr>
              <a:t>Tendo em consideração os estágios de desenvolvimento motor de uma criança e relacionando-os com a prática desportiva competitiva, observa-se que, por vezes, a criança é levada a uma prática específica muito antes de ter cumprido etapas importantes como praticante. Assim, não são raras as vezes em que crianças e jovens são colocados diante de situações complexas antes de atingirem estágios básicos de desenvolvimento motor, situações essas que exigem comportamentos que não são adequados à sua capacidade de realização (DE ROSE </a:t>
            </a:r>
            <a:r>
              <a:rPr lang="pt-PT" sz="1700" dirty="0" err="1">
                <a:latin typeface="Times New Roman" pitchFamily="18" charset="0"/>
                <a:cs typeface="Times New Roman" pitchFamily="18" charset="0"/>
              </a:rPr>
              <a:t>JR</a:t>
            </a:r>
            <a:r>
              <a:rPr lang="pt-PT" sz="1700" dirty="0">
                <a:latin typeface="Times New Roman" pitchFamily="18" charset="0"/>
                <a:cs typeface="Times New Roman" pitchFamily="18" charset="0"/>
              </a:rPr>
              <a:t>, 2002).</a:t>
            </a:r>
          </a:p>
          <a:p>
            <a:pPr marL="0" indent="173038">
              <a:lnSpc>
                <a:spcPts val="2300"/>
              </a:lnSpc>
              <a:spcBef>
                <a:spcPts val="0"/>
              </a:spcBef>
              <a:spcAft>
                <a:spcPts val="1000"/>
              </a:spcAft>
              <a:buNone/>
            </a:pPr>
            <a:r>
              <a:rPr lang="pt-PT" sz="1700" dirty="0" err="1">
                <a:latin typeface="Times New Roman" pitchFamily="18" charset="0"/>
                <a:cs typeface="Times New Roman" pitchFamily="18" charset="0"/>
              </a:rPr>
              <a:t>Singer</a:t>
            </a:r>
            <a:r>
              <a:rPr lang="pt-PT" sz="1700" dirty="0">
                <a:latin typeface="Times New Roman" pitchFamily="18" charset="0"/>
                <a:cs typeface="Times New Roman" pitchFamily="18" charset="0"/>
              </a:rPr>
              <a:t> (1977) destaca que existem períodos </a:t>
            </a:r>
            <a:r>
              <a:rPr lang="pt-PT" sz="1700" dirty="0" err="1">
                <a:latin typeface="Times New Roman" pitchFamily="18" charset="0"/>
                <a:cs typeface="Times New Roman" pitchFamily="18" charset="0"/>
              </a:rPr>
              <a:t>maturacionais</a:t>
            </a:r>
            <a:r>
              <a:rPr lang="pt-PT" sz="1700" dirty="0">
                <a:latin typeface="Times New Roman" pitchFamily="18" charset="0"/>
                <a:cs typeface="Times New Roman" pitchFamily="18" charset="0"/>
              </a:rPr>
              <a:t> ideais para determinadas experiências – </a:t>
            </a:r>
            <a:r>
              <a:rPr lang="pt-PT" sz="1700" b="1" dirty="0">
                <a:latin typeface="Times New Roman" pitchFamily="18" charset="0"/>
                <a:cs typeface="Times New Roman" pitchFamily="18" charset="0"/>
              </a:rPr>
              <a:t>períodos críticos</a:t>
            </a:r>
            <a:r>
              <a:rPr lang="pt-PT" sz="1700" dirty="0">
                <a:latin typeface="Times New Roman" pitchFamily="18" charset="0"/>
                <a:cs typeface="Times New Roman" pitchFamily="18" charset="0"/>
              </a:rPr>
              <a:t>, durante os quais o indivíduo estará mais preparado, permitindo-se, dessa forma, que as vivências tragam maiores e melhores benefícios.</a:t>
            </a:r>
          </a:p>
          <a:p>
            <a:pPr marL="0" indent="173038">
              <a:lnSpc>
                <a:spcPts val="2300"/>
              </a:lnSpc>
              <a:spcBef>
                <a:spcPts val="0"/>
              </a:spcBef>
              <a:spcAft>
                <a:spcPts val="1000"/>
              </a:spcAft>
              <a:buNone/>
            </a:pPr>
            <a:r>
              <a:rPr lang="pt-PT" sz="1700" dirty="0">
                <a:latin typeface="Times New Roman" pitchFamily="18" charset="0"/>
                <a:cs typeface="Times New Roman" pitchFamily="18" charset="0"/>
              </a:rPr>
              <a:t>Assim, deve existir um </a:t>
            </a:r>
            <a:r>
              <a:rPr lang="pt-PT" sz="1700" b="1" dirty="0">
                <a:latin typeface="Times New Roman" pitchFamily="18" charset="0"/>
                <a:cs typeface="Times New Roman" pitchFamily="18" charset="0"/>
              </a:rPr>
              <a:t>“equilíbrio entre o nível de crescimento, de desenvolvimento e de maturação e o nível da exigência competitiva. Quando a exigência for maior que as características individuais, então o indivíduo não estará pronto para competir”</a:t>
            </a:r>
            <a:r>
              <a:rPr lang="pt-PT" sz="1700" dirty="0">
                <a:latin typeface="Times New Roman" pitchFamily="18" charset="0"/>
                <a:cs typeface="Times New Roman" pitchFamily="18" charset="0"/>
              </a:rPr>
              <a:t> (</a:t>
            </a:r>
            <a:r>
              <a:rPr lang="pt-PT" sz="1700" dirty="0" err="1">
                <a:latin typeface="Times New Roman" pitchFamily="18" charset="0"/>
                <a:cs typeface="Times New Roman" pitchFamily="18" charset="0"/>
              </a:rPr>
              <a:t>MALINA</a:t>
            </a:r>
            <a:r>
              <a:rPr lang="pt-PT" sz="1700" dirty="0">
                <a:latin typeface="Times New Roman" pitchFamily="18" charset="0"/>
                <a:cs typeface="Times New Roman" pitchFamily="18" charset="0"/>
              </a:rPr>
              <a:t>, 1988).				                     </a:t>
            </a:r>
          </a:p>
          <a:p>
            <a:pPr marL="0" indent="173038">
              <a:lnSpc>
                <a:spcPts val="2300"/>
              </a:lnSpc>
              <a:spcBef>
                <a:spcPts val="0"/>
              </a:spcBef>
              <a:spcAft>
                <a:spcPts val="1000"/>
              </a:spcAft>
              <a:buNone/>
            </a:pPr>
            <a:r>
              <a:rPr lang="pt-PT" sz="1700" dirty="0">
                <a:latin typeface="Times New Roman" pitchFamily="18" charset="0"/>
                <a:cs typeface="Times New Roman" pitchFamily="18" charset="0"/>
              </a:rPr>
              <a:t> 						</a:t>
            </a:r>
            <a:r>
              <a:rPr lang="pt-PT" sz="1400" dirty="0">
                <a:latin typeface="Times New Roman" pitchFamily="18" charset="0"/>
                <a:cs typeface="Times New Roman" pitchFamily="18" charset="0"/>
              </a:rPr>
              <a:t>(Fundação Vale, UNESCO, 2013)</a:t>
            </a:r>
          </a:p>
          <a:p>
            <a:pPr>
              <a:lnSpc>
                <a:spcPts val="2300"/>
              </a:lnSpc>
              <a:spcBef>
                <a:spcPts val="0"/>
              </a:spcBef>
              <a:spcAft>
                <a:spcPts val="1000"/>
              </a:spcAft>
              <a:buNone/>
            </a:pPr>
            <a:endParaRPr lang="pt-PT" sz="1700" dirty="0">
              <a:latin typeface="Times New Roman" pitchFamily="18" charset="0"/>
              <a:cs typeface="Times New Roman" pitchFamily="18" charset="0"/>
            </a:endParaRPr>
          </a:p>
        </p:txBody>
      </p:sp>
      <p:sp>
        <p:nvSpPr>
          <p:cNvPr id="4" name="Título 1"/>
          <p:cNvSpPr>
            <a:spLocks noGrp="1"/>
          </p:cNvSpPr>
          <p:nvPr>
            <p:ph type="title"/>
          </p:nvPr>
        </p:nvSpPr>
        <p:spPr>
          <a:xfrm>
            <a:off x="428596" y="149432"/>
            <a:ext cx="8390736" cy="922114"/>
          </a:xfrm>
        </p:spPr>
        <p:txBody>
          <a:bodyPr>
            <a:noAutofit/>
          </a:bodyPr>
          <a:lstStyle/>
          <a:p>
            <a:pPr algn="l"/>
            <a:r>
              <a:rPr lang="pt-PT" sz="3200" b="1" dirty="0">
                <a:solidFill>
                  <a:schemeClr val="accent5">
                    <a:lumMod val="50000"/>
                  </a:schemeClr>
                </a:solidFill>
                <a:latin typeface="Calibri" panose="020F0502020204030204" pitchFamily="34" charset="0"/>
                <a:cs typeface="Arial" panose="020B0604020202020204" pitchFamily="34" charset="0"/>
              </a:rPr>
              <a:t>Tema 1. 	Aprendizagem e Desenvolvimento 		Humano</a:t>
            </a:r>
            <a:endParaRPr lang="pt-PT" sz="3200" b="1" dirty="0">
              <a:solidFill>
                <a:schemeClr val="accent5">
                  <a:lumMod val="50000"/>
                </a:schemeClr>
              </a:solidFill>
              <a:latin typeface="Calibri" panose="020F0502020204030204" pitchFamily="34" charset="0"/>
            </a:endParaRPr>
          </a:p>
        </p:txBody>
      </p:sp>
      <p:sp>
        <p:nvSpPr>
          <p:cNvPr id="5" name="CaixaDeTexto 4"/>
          <p:cNvSpPr txBox="1"/>
          <p:nvPr/>
        </p:nvSpPr>
        <p:spPr>
          <a:xfrm>
            <a:off x="571472" y="1285860"/>
            <a:ext cx="2500330" cy="369332"/>
          </a:xfrm>
          <a:prstGeom prst="rect">
            <a:avLst/>
          </a:prstGeom>
          <a:noFill/>
        </p:spPr>
        <p:txBody>
          <a:bodyPr wrap="square" rtlCol="0">
            <a:spAutoFit/>
          </a:bodyPr>
          <a:lstStyle/>
          <a:p>
            <a:r>
              <a:rPr lang="pt-PT" b="1" dirty="0">
                <a:solidFill>
                  <a:srgbClr val="0070C0"/>
                </a:solidFill>
              </a:rPr>
              <a:t>Aplicação ao desporto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bg2">
                <a:lumMod val="7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Título 1"/>
          <p:cNvSpPr txBox="1">
            <a:spLocks/>
          </p:cNvSpPr>
          <p:nvPr/>
        </p:nvSpPr>
        <p:spPr>
          <a:xfrm>
            <a:off x="246390" y="71414"/>
            <a:ext cx="8897642" cy="2231108"/>
          </a:xfrm>
          <a:prstGeom prst="rect">
            <a:avLst/>
          </a:prstGeom>
        </p:spPr>
        <p:txBody>
          <a:bodyPr vert="horz" lIns="91440" tIns="45720" rIns="91440" bIns="45720" rtlCol="0" anchor="ctr">
            <a:noAutofit/>
          </a:bodyPr>
          <a:lstStyle/>
          <a:p>
            <a:pPr marL="182880" marR="0" lvl="0" indent="0" defTabSz="914400" rtl="0" eaLnBrk="1" fontAlgn="auto" latinLnBrk="0" hangingPunct="1">
              <a:lnSpc>
                <a:spcPct val="100000"/>
              </a:lnSpc>
              <a:spcBef>
                <a:spcPct val="0"/>
              </a:spcBef>
              <a:spcAft>
                <a:spcPts val="600"/>
              </a:spcAft>
              <a:buClrTx/>
              <a:buSzTx/>
              <a:buFontTx/>
              <a:buNone/>
              <a:tabLst/>
              <a:defRPr/>
            </a:pPr>
            <a:r>
              <a:rPr kumimoji="0" lang="pt-PT" sz="3300" b="0" i="0" strike="noStrike" kern="1200" cap="none" spc="0" normalizeH="0" baseline="0" noProof="0" dirty="0">
                <a:ln>
                  <a:noFill/>
                </a:ln>
                <a:solidFill>
                  <a:srgbClr val="FFFFCC"/>
                </a:solidFill>
                <a:effectLst/>
                <a:uLnTx/>
                <a:uFillTx/>
                <a:latin typeface="Arial Black" pitchFamily="34" charset="0"/>
                <a:ea typeface="+mj-ea"/>
                <a:cs typeface="+mj-cs"/>
              </a:rPr>
              <a:t>Aprendizagem e desenvolvimento</a:t>
            </a:r>
          </a:p>
          <a:p>
            <a:pPr marL="182880" marR="0" lvl="0" indent="0" defTabSz="914400" rtl="0" eaLnBrk="1" fontAlgn="auto" latinLnBrk="0" hangingPunct="1">
              <a:lnSpc>
                <a:spcPct val="100000"/>
              </a:lnSpc>
              <a:spcBef>
                <a:spcPct val="0"/>
              </a:spcBef>
              <a:spcAft>
                <a:spcPts val="600"/>
              </a:spcAft>
              <a:buClrTx/>
              <a:buSzTx/>
              <a:buFontTx/>
              <a:buNone/>
              <a:tabLst/>
              <a:defRPr/>
            </a:pPr>
            <a:r>
              <a:rPr kumimoji="0" lang="pt-PT" sz="3300" b="0" i="0" strike="noStrike" kern="1200" cap="none" spc="0" normalizeH="0" baseline="0" noProof="0" dirty="0">
                <a:ln>
                  <a:noFill/>
                </a:ln>
                <a:solidFill>
                  <a:srgbClr val="FFFFCC"/>
                </a:solidFill>
                <a:effectLst/>
                <a:uLnTx/>
                <a:uFillTx/>
                <a:latin typeface="Arial Black" pitchFamily="34" charset="0"/>
                <a:ea typeface="+mj-ea"/>
                <a:cs typeface="+mj-cs"/>
              </a:rPr>
              <a:t>Humano</a:t>
            </a:r>
            <a:br>
              <a:rPr kumimoji="0" lang="pt-PT" sz="3300" b="0" i="0" u="none" strike="noStrike" kern="1200" cap="none" spc="0" normalizeH="0" baseline="0" noProof="0" dirty="0">
                <a:ln>
                  <a:noFill/>
                </a:ln>
                <a:solidFill>
                  <a:srgbClr val="FFFFCC"/>
                </a:solidFill>
                <a:effectLst/>
                <a:uLnTx/>
                <a:uFillTx/>
                <a:latin typeface="Arial Black" pitchFamily="34" charset="0"/>
                <a:ea typeface="+mj-ea"/>
                <a:cs typeface="+mj-cs"/>
              </a:rPr>
            </a:br>
            <a:endParaRPr kumimoji="0" lang="pt-PT" sz="3300" b="0" i="0" u="none" strike="noStrike" kern="1200" cap="none" spc="0" normalizeH="0" baseline="0" noProof="0" dirty="0">
              <a:ln>
                <a:noFill/>
              </a:ln>
              <a:solidFill>
                <a:srgbClr val="FFFFCC"/>
              </a:solidFill>
              <a:effectLst/>
              <a:uLnTx/>
              <a:uFillTx/>
              <a:latin typeface="Arial Black" pitchFamily="34" charset="0"/>
              <a:ea typeface="+mj-ea"/>
              <a:cs typeface="+mj-cs"/>
            </a:endParaRPr>
          </a:p>
        </p:txBody>
      </p:sp>
      <p:sp>
        <p:nvSpPr>
          <p:cNvPr id="9" name="Rectângulo 8"/>
          <p:cNvSpPr/>
          <p:nvPr/>
        </p:nvSpPr>
        <p:spPr>
          <a:xfrm>
            <a:off x="7045924" y="6202940"/>
            <a:ext cx="1812356" cy="369332"/>
          </a:xfrm>
          <a:prstGeom prst="rect">
            <a:avLst/>
          </a:prstGeom>
        </p:spPr>
        <p:txBody>
          <a:bodyPr wrap="none">
            <a:spAutoFit/>
          </a:bodyPr>
          <a:lstStyle/>
          <a:p>
            <a:pPr algn="ctr"/>
            <a:r>
              <a:rPr lang="pt-PT" b="1" dirty="0"/>
              <a:t>Ana Cristina </a:t>
            </a:r>
            <a:r>
              <a:rPr lang="pt-PT" b="1" dirty="0" err="1"/>
              <a:t>Arez</a:t>
            </a:r>
            <a:endParaRPr lang="pt-PT" b="1" dirty="0"/>
          </a:p>
        </p:txBody>
      </p:sp>
      <p:sp>
        <p:nvSpPr>
          <p:cNvPr id="10" name="Título 1"/>
          <p:cNvSpPr>
            <a:spLocks noGrp="1"/>
          </p:cNvSpPr>
          <p:nvPr>
            <p:ph type="title"/>
          </p:nvPr>
        </p:nvSpPr>
        <p:spPr>
          <a:xfrm>
            <a:off x="467544" y="1857364"/>
            <a:ext cx="8390736" cy="922114"/>
          </a:xfrm>
        </p:spPr>
        <p:txBody>
          <a:bodyPr>
            <a:noAutofit/>
          </a:bodyPr>
          <a:lstStyle/>
          <a:p>
            <a:pPr algn="l"/>
            <a:r>
              <a:rPr lang="pt-PT" sz="3200" b="1" dirty="0">
                <a:solidFill>
                  <a:schemeClr val="accent5">
                    <a:lumMod val="50000"/>
                  </a:schemeClr>
                </a:solidFill>
                <a:latin typeface="Calibri" panose="020F0502020204030204" pitchFamily="34" charset="0"/>
                <a:cs typeface="Arial" panose="020B0604020202020204" pitchFamily="34" charset="0"/>
              </a:rPr>
              <a:t>Tema 2. 	Aprendizagem</a:t>
            </a:r>
            <a:endParaRPr lang="pt-PT" sz="3200" b="1" dirty="0">
              <a:solidFill>
                <a:schemeClr val="accent5">
                  <a:lumMod val="50000"/>
                </a:schemeClr>
              </a:solidFill>
              <a:latin typeface="Calibri" panose="020F0502020204030204" pitchFamily="34" charset="0"/>
            </a:endParaRPr>
          </a:p>
        </p:txBody>
      </p:sp>
      <p:sp>
        <p:nvSpPr>
          <p:cNvPr id="11" name="Marcador de Posição de Conteúdo 2"/>
          <p:cNvSpPr>
            <a:spLocks noGrp="1"/>
          </p:cNvSpPr>
          <p:nvPr>
            <p:ph idx="1"/>
          </p:nvPr>
        </p:nvSpPr>
        <p:spPr>
          <a:xfrm>
            <a:off x="571472" y="3429000"/>
            <a:ext cx="7072362" cy="2357454"/>
          </a:xfrm>
        </p:spPr>
        <p:txBody>
          <a:bodyPr>
            <a:normAutofit/>
          </a:bodyPr>
          <a:lstStyle/>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Aprendizagem e desempenho</a:t>
            </a:r>
          </a:p>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Aprendizagem e memória</a:t>
            </a:r>
          </a:p>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Aquisição, retenção e </a:t>
            </a:r>
            <a:r>
              <a:rPr lang="pt-PT" sz="2000" b="1" i="1" dirty="0" err="1">
                <a:latin typeface="Calibri" panose="020F0502020204030204" pitchFamily="34" charset="0"/>
                <a:cs typeface="Arial" panose="020B0604020202020204" pitchFamily="34" charset="0"/>
              </a:rPr>
              <a:t>transfer</a:t>
            </a:r>
            <a:endParaRPr lang="pt-PT" sz="2000" b="1" i="1" dirty="0">
              <a:latin typeface="Calibri" panose="020F0502020204030204" pitchFamily="34" charset="0"/>
              <a:cs typeface="Arial" panose="020B0604020202020204" pitchFamily="34" charset="0"/>
            </a:endParaRPr>
          </a:p>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Curvas de aprendizagem</a:t>
            </a:r>
            <a:endParaRPr lang="pt-PT" sz="2000" b="1" i="1" dirty="0">
              <a:latin typeface="Calibri" panose="020F0502020204030204" pitchFamily="34" charset="0"/>
              <a:cs typeface="Arial" panose="020B0604020202020204" pitchFamily="34" charset="0"/>
            </a:endParaRPr>
          </a:p>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Retorno sobre o resultado</a:t>
            </a:r>
          </a:p>
          <a:p>
            <a:pPr marL="804863" lvl="1" indent="-347663" algn="just">
              <a:spcBef>
                <a:spcPts val="0"/>
              </a:spcBef>
              <a:spcAft>
                <a:spcPts val="600"/>
              </a:spcAft>
              <a:buFont typeface="Wingdings" panose="05000000000000000000" pitchFamily="2" charset="2"/>
              <a:buChar char="ü"/>
            </a:pPr>
            <a:r>
              <a:rPr lang="pt-PT" sz="2000" b="1" dirty="0">
                <a:latin typeface="Calibri" panose="020F0502020204030204" pitchFamily="34" charset="0"/>
                <a:cs typeface="Arial" panose="020B0604020202020204" pitchFamily="34" charset="0"/>
              </a:rPr>
              <a:t>Motivação para aprender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B9EB67"/>
            </a:gs>
            <a:gs pos="50000">
              <a:srgbClr val="FFFFCC"/>
            </a:gs>
            <a:gs pos="100000">
              <a:srgbClr val="FFDF79"/>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500034" y="142852"/>
            <a:ext cx="8643966" cy="571504"/>
          </a:xfrm>
        </p:spPr>
        <p:txBody>
          <a:bodyPr>
            <a:noAutofit/>
          </a:bodyPr>
          <a:lstStyle/>
          <a:p>
            <a:pPr algn="l">
              <a:tabLst>
                <a:tab pos="355600" algn="l"/>
              </a:tabLst>
            </a:pPr>
            <a:r>
              <a:rPr lang="pt-PT" sz="2400" b="1" dirty="0">
                <a:solidFill>
                  <a:schemeClr val="accent5">
                    <a:lumMod val="50000"/>
                  </a:schemeClr>
                </a:solidFill>
                <a:latin typeface="Calibri" panose="020F0502020204030204" pitchFamily="34" charset="0"/>
                <a:cs typeface="Arial" panose="020B0604020202020204" pitchFamily="34" charset="0"/>
              </a:rPr>
              <a:t>2. Aprendizagem</a:t>
            </a:r>
            <a:endParaRPr lang="pt-PT" sz="2400" b="1" dirty="0">
              <a:solidFill>
                <a:schemeClr val="accent5">
                  <a:lumMod val="50000"/>
                </a:schemeClr>
              </a:solidFill>
              <a:latin typeface="Calibri" panose="020F0502020204030204" pitchFamily="34" charset="0"/>
            </a:endParaRPr>
          </a:p>
        </p:txBody>
      </p:sp>
      <p:sp>
        <p:nvSpPr>
          <p:cNvPr id="5" name="CaixaDeTexto 4"/>
          <p:cNvSpPr txBox="1"/>
          <p:nvPr/>
        </p:nvSpPr>
        <p:spPr>
          <a:xfrm>
            <a:off x="571472" y="1000108"/>
            <a:ext cx="3643338" cy="369332"/>
          </a:xfrm>
          <a:prstGeom prst="rect">
            <a:avLst/>
          </a:prstGeom>
          <a:solidFill>
            <a:srgbClr val="885538"/>
          </a:solidFill>
          <a:ln>
            <a:solidFill>
              <a:schemeClr val="tx2">
                <a:lumMod val="60000"/>
                <a:lumOff val="40000"/>
              </a:schemeClr>
            </a:solidFill>
          </a:ln>
        </p:spPr>
        <p:txBody>
          <a:bodyPr wrap="square" rtlCol="0">
            <a:spAutoFit/>
          </a:bodyPr>
          <a:lstStyle/>
          <a:p>
            <a:r>
              <a:rPr lang="pt-PT" b="1" dirty="0">
                <a:solidFill>
                  <a:schemeClr val="bg1"/>
                </a:solidFill>
              </a:rPr>
              <a:t>O QUE É APRENDER?</a:t>
            </a:r>
            <a:endParaRPr lang="pt-PT" dirty="0">
              <a:solidFill>
                <a:schemeClr val="bg1"/>
              </a:solidFill>
            </a:endParaRPr>
          </a:p>
        </p:txBody>
      </p:sp>
      <p:sp>
        <p:nvSpPr>
          <p:cNvPr id="7" name="CaixaDeTexto 6"/>
          <p:cNvSpPr txBox="1"/>
          <p:nvPr/>
        </p:nvSpPr>
        <p:spPr>
          <a:xfrm>
            <a:off x="500034" y="1785926"/>
            <a:ext cx="8286808" cy="1169551"/>
          </a:xfrm>
          <a:prstGeom prst="rect">
            <a:avLst/>
          </a:prstGeom>
          <a:noFill/>
        </p:spPr>
        <p:txBody>
          <a:bodyPr wrap="square" rtlCol="0">
            <a:spAutoFit/>
          </a:bodyPr>
          <a:lstStyle/>
          <a:p>
            <a:pPr>
              <a:lnSpc>
                <a:spcPts val="2100"/>
              </a:lnSpc>
              <a:tabLst>
                <a:tab pos="355600" algn="l"/>
              </a:tabLst>
            </a:pPr>
            <a:r>
              <a:rPr lang="pt-PT" sz="1600" dirty="0"/>
              <a:t>	A aprendizagem verifica-se quando um conjunto de transformações no comportamento apresenta uma certa </a:t>
            </a:r>
            <a:r>
              <a:rPr lang="pt-PT" sz="1600" b="1" dirty="0">
                <a:solidFill>
                  <a:srgbClr val="C00000"/>
                </a:solidFill>
              </a:rPr>
              <a:t>estabilidade</a:t>
            </a:r>
            <a:r>
              <a:rPr lang="pt-PT" sz="1600" dirty="0"/>
              <a:t> e </a:t>
            </a:r>
            <a:r>
              <a:rPr lang="pt-PT" sz="1600" b="1" dirty="0">
                <a:solidFill>
                  <a:srgbClr val="C00000"/>
                </a:solidFill>
              </a:rPr>
              <a:t>persistência</a:t>
            </a:r>
            <a:r>
              <a:rPr lang="pt-PT" sz="1600" dirty="0"/>
              <a:t>. </a:t>
            </a:r>
          </a:p>
          <a:p>
            <a:pPr>
              <a:lnSpc>
                <a:spcPts val="2100"/>
              </a:lnSpc>
              <a:tabLst>
                <a:tab pos="355600" algn="l"/>
              </a:tabLst>
            </a:pPr>
            <a:r>
              <a:rPr lang="pt-PT" sz="1600" dirty="0"/>
              <a:t>	Para que estas transformações sejam consideradas aprendizagem, </a:t>
            </a:r>
            <a:r>
              <a:rPr lang="pt-PT" sz="1600" b="1" dirty="0"/>
              <a:t>devem ser o resultado da prática </a:t>
            </a:r>
            <a:r>
              <a:rPr lang="pt-PT" sz="1600" dirty="0"/>
              <a:t>do indivíduo </a:t>
            </a:r>
            <a:r>
              <a:rPr lang="pt-PT" sz="1600" b="1" dirty="0"/>
              <a:t>ou representar uma consequência da estimulação </a:t>
            </a:r>
            <a:r>
              <a:rPr lang="pt-PT" sz="1600" dirty="0"/>
              <a:t>a que foi sujeito. </a:t>
            </a:r>
          </a:p>
        </p:txBody>
      </p:sp>
      <p:sp>
        <p:nvSpPr>
          <p:cNvPr id="12" name="CaixaDeTexto 11"/>
          <p:cNvSpPr txBox="1"/>
          <p:nvPr/>
        </p:nvSpPr>
        <p:spPr>
          <a:xfrm>
            <a:off x="571472" y="3143248"/>
            <a:ext cx="8286808" cy="1015663"/>
          </a:xfrm>
          <a:prstGeom prst="rect">
            <a:avLst/>
          </a:prstGeom>
          <a:noFill/>
          <a:ln w="19050">
            <a:noFill/>
          </a:ln>
        </p:spPr>
        <p:txBody>
          <a:bodyPr wrap="square" rtlCol="0">
            <a:spAutoFit/>
          </a:bodyPr>
          <a:lstStyle/>
          <a:p>
            <a:pPr>
              <a:lnSpc>
                <a:spcPts val="2400"/>
              </a:lnSpc>
              <a:tabLst>
                <a:tab pos="355600" algn="l"/>
              </a:tabLst>
            </a:pPr>
            <a:r>
              <a:rPr lang="pt-PT" sz="1600" dirty="0"/>
              <a:t>	Deste modo, é importante distinguir as adaptações que ocorrem por efeito do tempo, da degeneração ou do desuso, daquelas que são intencionalmente provocadas por condições de estimulação, ou por contextos facilitadores da modificação dos comportamentos.</a:t>
            </a:r>
          </a:p>
        </p:txBody>
      </p:sp>
      <p:sp>
        <p:nvSpPr>
          <p:cNvPr id="13" name="CaixaDeTexto 12"/>
          <p:cNvSpPr txBox="1"/>
          <p:nvPr/>
        </p:nvSpPr>
        <p:spPr>
          <a:xfrm>
            <a:off x="1071538" y="4714884"/>
            <a:ext cx="7000924" cy="1631216"/>
          </a:xfrm>
          <a:prstGeom prst="rect">
            <a:avLst/>
          </a:prstGeom>
          <a:solidFill>
            <a:schemeClr val="accent1">
              <a:lumMod val="20000"/>
              <a:lumOff val="80000"/>
            </a:schemeClr>
          </a:solidFill>
          <a:ln w="38100">
            <a:solidFill>
              <a:srgbClr val="885538"/>
            </a:solidFill>
          </a:ln>
        </p:spPr>
        <p:txBody>
          <a:bodyPr wrap="square" rtlCol="0">
            <a:spAutoFit/>
          </a:bodyPr>
          <a:lstStyle/>
          <a:p>
            <a:pPr algn="ctr">
              <a:lnSpc>
                <a:spcPts val="2400"/>
              </a:lnSpc>
              <a:tabLst>
                <a:tab pos="273050" algn="l"/>
              </a:tabLst>
            </a:pPr>
            <a:r>
              <a:rPr lang="pt-PT" b="1" dirty="0"/>
              <a:t>	</a:t>
            </a:r>
          </a:p>
          <a:p>
            <a:pPr algn="ctr">
              <a:lnSpc>
                <a:spcPts val="2400"/>
              </a:lnSpc>
              <a:tabLst>
                <a:tab pos="355600" algn="l"/>
              </a:tabLst>
            </a:pPr>
            <a:r>
              <a:rPr lang="pt-PT" b="1" dirty="0"/>
              <a:t>	As adaptações que consideramos como aprendizagens, requerem uma intencionalidade e beneficiam da organização explícita de condições mais adequadas.</a:t>
            </a:r>
          </a:p>
          <a:p>
            <a:pPr algn="ctr">
              <a:lnSpc>
                <a:spcPts val="2400"/>
              </a:lnSpc>
              <a:tabLst>
                <a:tab pos="273050" algn="l"/>
              </a:tabLst>
            </a:pPr>
            <a:endParaRPr lang="pt-PT" dirty="0"/>
          </a:p>
        </p:txBody>
      </p:sp>
      <p:sp>
        <p:nvSpPr>
          <p:cNvPr id="9" name="Seta para a direita 8"/>
          <p:cNvSpPr/>
          <p:nvPr/>
        </p:nvSpPr>
        <p:spPr>
          <a:xfrm>
            <a:off x="285720" y="3214686"/>
            <a:ext cx="500066" cy="285752"/>
          </a:xfrm>
          <a:prstGeom prst="rightArrow">
            <a:avLst/>
          </a:prstGeom>
          <a:solidFill>
            <a:srgbClr val="885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B9EB67"/>
            </a:gs>
            <a:gs pos="50000">
              <a:srgbClr val="FFFFCC"/>
            </a:gs>
            <a:gs pos="100000">
              <a:srgbClr val="FFDF79"/>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500034" y="71414"/>
            <a:ext cx="8643966" cy="571504"/>
          </a:xfrm>
        </p:spPr>
        <p:txBody>
          <a:bodyPr>
            <a:noAutofit/>
          </a:bodyPr>
          <a:lstStyle/>
          <a:p>
            <a:pPr algn="l">
              <a:tabLst>
                <a:tab pos="355600" algn="l"/>
              </a:tabLst>
            </a:pPr>
            <a:r>
              <a:rPr lang="pt-PT" sz="2400" b="1" dirty="0">
                <a:solidFill>
                  <a:schemeClr val="accent5">
                    <a:lumMod val="50000"/>
                  </a:schemeClr>
                </a:solidFill>
                <a:latin typeface="Calibri" panose="020F0502020204030204" pitchFamily="34" charset="0"/>
                <a:cs typeface="Arial" panose="020B0604020202020204" pitchFamily="34" charset="0"/>
              </a:rPr>
              <a:t>2. Aprendizagem</a:t>
            </a:r>
            <a:endParaRPr lang="pt-PT" sz="2400" b="1" dirty="0">
              <a:solidFill>
                <a:schemeClr val="accent5">
                  <a:lumMod val="50000"/>
                </a:schemeClr>
              </a:solidFill>
              <a:latin typeface="Calibri" panose="020F0502020204030204" pitchFamily="34" charset="0"/>
            </a:endParaRPr>
          </a:p>
        </p:txBody>
      </p:sp>
      <p:sp>
        <p:nvSpPr>
          <p:cNvPr id="5" name="CaixaDeTexto 4"/>
          <p:cNvSpPr txBox="1"/>
          <p:nvPr/>
        </p:nvSpPr>
        <p:spPr>
          <a:xfrm>
            <a:off x="571472" y="642918"/>
            <a:ext cx="3643338" cy="369332"/>
          </a:xfrm>
          <a:prstGeom prst="rect">
            <a:avLst/>
          </a:prstGeom>
          <a:solidFill>
            <a:srgbClr val="885538"/>
          </a:solidFill>
          <a:ln>
            <a:solidFill>
              <a:schemeClr val="tx2">
                <a:lumMod val="60000"/>
                <a:lumOff val="40000"/>
              </a:schemeClr>
            </a:solidFill>
          </a:ln>
        </p:spPr>
        <p:txBody>
          <a:bodyPr wrap="square" rtlCol="0">
            <a:spAutoFit/>
          </a:bodyPr>
          <a:lstStyle/>
          <a:p>
            <a:r>
              <a:rPr lang="pt-PT" b="1" dirty="0">
                <a:solidFill>
                  <a:schemeClr val="bg1"/>
                </a:solidFill>
              </a:rPr>
              <a:t>O QUE É APRENDER?</a:t>
            </a:r>
            <a:endParaRPr lang="pt-PT" dirty="0">
              <a:solidFill>
                <a:schemeClr val="bg1"/>
              </a:solidFill>
            </a:endParaRPr>
          </a:p>
        </p:txBody>
      </p:sp>
      <p:sp>
        <p:nvSpPr>
          <p:cNvPr id="7" name="CaixaDeTexto 6"/>
          <p:cNvSpPr txBox="1"/>
          <p:nvPr/>
        </p:nvSpPr>
        <p:spPr>
          <a:xfrm>
            <a:off x="500034" y="1285860"/>
            <a:ext cx="8286808" cy="2939266"/>
          </a:xfrm>
          <a:prstGeom prst="rect">
            <a:avLst/>
          </a:prstGeom>
          <a:noFill/>
        </p:spPr>
        <p:txBody>
          <a:bodyPr wrap="square" rtlCol="0">
            <a:spAutoFit/>
          </a:bodyPr>
          <a:lstStyle/>
          <a:p>
            <a:pPr>
              <a:lnSpc>
                <a:spcPts val="2100"/>
              </a:lnSpc>
              <a:spcAft>
                <a:spcPts val="600"/>
              </a:spcAft>
              <a:tabLst>
                <a:tab pos="355600" algn="l"/>
              </a:tabLst>
            </a:pPr>
            <a:r>
              <a:rPr lang="pt-PT" sz="1600" dirty="0"/>
              <a:t>	A aprendizagem é uma adaptação de longo prazo, e deve ser distinguida das adaptações ocasionais que todos os sistemas vivos fazem perante as constantes variações ambientais (ex. quando nos magoamos na mão dominante, e durante aquele período de tempo temos de utilizar mais a mão não dominante). </a:t>
            </a:r>
          </a:p>
          <a:p>
            <a:pPr>
              <a:lnSpc>
                <a:spcPts val="2100"/>
              </a:lnSpc>
              <a:spcAft>
                <a:spcPts val="600"/>
              </a:spcAft>
              <a:tabLst>
                <a:tab pos="355600" algn="l"/>
              </a:tabLst>
            </a:pPr>
            <a:r>
              <a:rPr lang="pt-PT" sz="1600" dirty="0"/>
              <a:t>	Essas adaptações de curta duração tendem a desaparecer quando desaparecem as circunstâncias específicas que as determinaram, enquanto as aprendizagens têm a particularidade de persistir ao longo do tempo. </a:t>
            </a:r>
          </a:p>
          <a:p>
            <a:pPr>
              <a:lnSpc>
                <a:spcPts val="2100"/>
              </a:lnSpc>
              <a:spcAft>
                <a:spcPts val="600"/>
              </a:spcAft>
              <a:tabLst>
                <a:tab pos="355600" algn="l"/>
              </a:tabLst>
            </a:pPr>
            <a:r>
              <a:rPr lang="pt-PT" sz="1600" dirty="0"/>
              <a:t>	Pretende-se que as aprendizagens persistam muito tempo, mas mantenham a capacidade de ajustamento às circunstâncias, reunindo duas </a:t>
            </a:r>
            <a:r>
              <a:rPr lang="pt-PT" sz="1600" b="1" dirty="0" err="1"/>
              <a:t>caraterísticas</a:t>
            </a:r>
            <a:r>
              <a:rPr lang="pt-PT" sz="1600" dirty="0"/>
              <a:t> que parecem quase contraditórias: a </a:t>
            </a:r>
            <a:r>
              <a:rPr lang="pt-PT" sz="1600" b="1" dirty="0">
                <a:solidFill>
                  <a:srgbClr val="C00000"/>
                </a:solidFill>
              </a:rPr>
              <a:t>estabilidade do comportamento </a:t>
            </a:r>
            <a:r>
              <a:rPr lang="pt-PT" sz="1600" dirty="0"/>
              <a:t>e a sua </a:t>
            </a:r>
            <a:r>
              <a:rPr lang="pt-PT" sz="1600" b="1" dirty="0">
                <a:solidFill>
                  <a:srgbClr val="C00000"/>
                </a:solidFill>
              </a:rPr>
              <a:t>plasticidade adaptativa</a:t>
            </a:r>
            <a:r>
              <a:rPr lang="pt-PT" sz="1600" dirty="0"/>
              <a:t>.</a:t>
            </a:r>
          </a:p>
        </p:txBody>
      </p:sp>
      <p:sp>
        <p:nvSpPr>
          <p:cNvPr id="12" name="CaixaDeTexto 11"/>
          <p:cNvSpPr txBox="1"/>
          <p:nvPr/>
        </p:nvSpPr>
        <p:spPr>
          <a:xfrm>
            <a:off x="571472" y="4429132"/>
            <a:ext cx="8215370" cy="2246769"/>
          </a:xfrm>
          <a:prstGeom prst="rect">
            <a:avLst/>
          </a:prstGeom>
          <a:noFill/>
          <a:ln w="19050">
            <a:noFill/>
          </a:ln>
        </p:spPr>
        <p:txBody>
          <a:bodyPr wrap="square" rtlCol="0">
            <a:spAutoFit/>
          </a:bodyPr>
          <a:lstStyle/>
          <a:p>
            <a:pPr>
              <a:lnSpc>
                <a:spcPts val="2400"/>
              </a:lnSpc>
              <a:tabLst>
                <a:tab pos="355600" algn="l"/>
              </a:tabLst>
            </a:pPr>
            <a:r>
              <a:rPr lang="pt-PT" sz="1600" dirty="0"/>
              <a:t>	</a:t>
            </a:r>
            <a:r>
              <a:rPr lang="pt-PT" sz="1600" b="1" u="sng" dirty="0">
                <a:solidFill>
                  <a:srgbClr val="0070C0"/>
                </a:solidFill>
              </a:rPr>
              <a:t>Estabilidade do comportamento</a:t>
            </a:r>
          </a:p>
          <a:p>
            <a:pPr>
              <a:lnSpc>
                <a:spcPts val="2400"/>
              </a:lnSpc>
              <a:tabLst>
                <a:tab pos="355600" algn="l"/>
              </a:tabLst>
            </a:pPr>
            <a:r>
              <a:rPr lang="pt-PT" sz="1600" b="1" dirty="0">
                <a:solidFill>
                  <a:srgbClr val="C00000"/>
                </a:solidFill>
              </a:rPr>
              <a:t>	</a:t>
            </a:r>
            <a:r>
              <a:rPr lang="pt-PT" sz="1600" dirty="0"/>
              <a:t>Quando se aprende, dão-se um conjunto de adaptações, internas e comportamentais, que vão permanecendo ao longo do tempo – neste caso falamos do </a:t>
            </a:r>
            <a:r>
              <a:rPr lang="pt-PT" sz="1600" b="1" dirty="0"/>
              <a:t>critério de retenção</a:t>
            </a:r>
            <a:r>
              <a:rPr lang="pt-PT" sz="1600" dirty="0"/>
              <a:t>. </a:t>
            </a:r>
          </a:p>
          <a:p>
            <a:pPr>
              <a:lnSpc>
                <a:spcPts val="2400"/>
              </a:lnSpc>
              <a:tabLst>
                <a:tab pos="355600" algn="l"/>
              </a:tabLst>
            </a:pPr>
            <a:endParaRPr lang="pt-PT" sz="1600" dirty="0"/>
          </a:p>
          <a:p>
            <a:pPr>
              <a:lnSpc>
                <a:spcPts val="2400"/>
              </a:lnSpc>
              <a:tabLst>
                <a:tab pos="355600" algn="l"/>
              </a:tabLst>
            </a:pPr>
            <a:r>
              <a:rPr lang="pt-PT" sz="1600" dirty="0"/>
              <a:t>	</a:t>
            </a:r>
            <a:r>
              <a:rPr lang="pt-PT" sz="1600" b="1" dirty="0">
                <a:solidFill>
                  <a:srgbClr val="C00000"/>
                </a:solidFill>
              </a:rPr>
              <a:t> </a:t>
            </a:r>
            <a:r>
              <a:rPr lang="pt-PT" sz="1600" b="1" u="sng" dirty="0">
                <a:solidFill>
                  <a:srgbClr val="0070C0"/>
                </a:solidFill>
              </a:rPr>
              <a:t>Plasticidade adaptativa</a:t>
            </a:r>
            <a:endParaRPr lang="pt-PT" sz="1600" u="sng" dirty="0">
              <a:solidFill>
                <a:srgbClr val="0070C0"/>
              </a:solidFill>
            </a:endParaRPr>
          </a:p>
          <a:p>
            <a:pPr>
              <a:lnSpc>
                <a:spcPts val="2400"/>
              </a:lnSpc>
              <a:tabLst>
                <a:tab pos="355600" algn="l"/>
              </a:tabLst>
            </a:pPr>
            <a:r>
              <a:rPr lang="pt-PT" sz="1600" dirty="0"/>
              <a:t>	Também se pretende que o que já se aprendeu seja ajustável e possa ser utilizado, quando necessário, em novas situações – neste caso falamos da capacidade de </a:t>
            </a:r>
            <a:r>
              <a:rPr lang="pt-PT" sz="1600" b="1" dirty="0" err="1"/>
              <a:t>transfer</a:t>
            </a:r>
            <a:r>
              <a:rPr lang="pt-PT" sz="1600" dirty="0"/>
              <a:t>.</a:t>
            </a:r>
          </a:p>
        </p:txBody>
      </p:sp>
      <p:sp>
        <p:nvSpPr>
          <p:cNvPr id="9" name="Seta para a direita 8"/>
          <p:cNvSpPr/>
          <p:nvPr/>
        </p:nvSpPr>
        <p:spPr>
          <a:xfrm>
            <a:off x="214282" y="4500570"/>
            <a:ext cx="500066" cy="285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B9EB67"/>
            </a:gs>
            <a:gs pos="50000">
              <a:srgbClr val="FFFFCC"/>
            </a:gs>
            <a:gs pos="100000">
              <a:srgbClr val="FFDF79"/>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blip>
          <a:srcRect l="12867" r="17647"/>
          <a:stretch>
            <a:fillRect/>
          </a:stretch>
        </p:blipFill>
        <p:spPr bwMode="auto">
          <a:xfrm>
            <a:off x="6827556" y="0"/>
            <a:ext cx="2316476" cy="2500306"/>
          </a:xfrm>
          <a:prstGeom prst="rect">
            <a:avLst/>
          </a:prstGeom>
          <a:noFill/>
          <a:ln w="9525">
            <a:noFill/>
            <a:miter lim="800000"/>
            <a:headEnd/>
            <a:tailEnd/>
          </a:ln>
          <a:effectLst/>
        </p:spPr>
      </p:pic>
      <p:sp>
        <p:nvSpPr>
          <p:cNvPr id="10" name="Título 1"/>
          <p:cNvSpPr>
            <a:spLocks noGrp="1"/>
          </p:cNvSpPr>
          <p:nvPr>
            <p:ph type="title"/>
          </p:nvPr>
        </p:nvSpPr>
        <p:spPr>
          <a:xfrm>
            <a:off x="500034" y="71414"/>
            <a:ext cx="8643966" cy="571504"/>
          </a:xfrm>
        </p:spPr>
        <p:txBody>
          <a:bodyPr>
            <a:noAutofit/>
          </a:bodyPr>
          <a:lstStyle/>
          <a:p>
            <a:pPr algn="l">
              <a:tabLst>
                <a:tab pos="355600" algn="l"/>
              </a:tabLst>
            </a:pPr>
            <a:r>
              <a:rPr lang="pt-PT" sz="2400" b="1" dirty="0">
                <a:solidFill>
                  <a:schemeClr val="accent5">
                    <a:lumMod val="50000"/>
                  </a:schemeClr>
                </a:solidFill>
                <a:latin typeface="Calibri" panose="020F0502020204030204" pitchFamily="34" charset="0"/>
                <a:cs typeface="Arial" panose="020B0604020202020204" pitchFamily="34" charset="0"/>
              </a:rPr>
              <a:t>2. Aprendizagem</a:t>
            </a:r>
            <a:endParaRPr lang="pt-PT" sz="2400" b="1" dirty="0">
              <a:solidFill>
                <a:schemeClr val="accent5">
                  <a:lumMod val="50000"/>
                </a:schemeClr>
              </a:solidFill>
              <a:latin typeface="Calibri" panose="020F0502020204030204" pitchFamily="34" charset="0"/>
            </a:endParaRPr>
          </a:p>
        </p:txBody>
      </p:sp>
      <p:sp>
        <p:nvSpPr>
          <p:cNvPr id="5" name="CaixaDeTexto 4"/>
          <p:cNvSpPr txBox="1"/>
          <p:nvPr/>
        </p:nvSpPr>
        <p:spPr>
          <a:xfrm>
            <a:off x="571472" y="642918"/>
            <a:ext cx="3643338" cy="369332"/>
          </a:xfrm>
          <a:prstGeom prst="rect">
            <a:avLst/>
          </a:prstGeom>
          <a:solidFill>
            <a:srgbClr val="885538"/>
          </a:solidFill>
          <a:ln>
            <a:solidFill>
              <a:schemeClr val="tx2">
                <a:lumMod val="60000"/>
                <a:lumOff val="40000"/>
              </a:schemeClr>
            </a:solidFill>
          </a:ln>
        </p:spPr>
        <p:txBody>
          <a:bodyPr wrap="square" rtlCol="0">
            <a:spAutoFit/>
          </a:bodyPr>
          <a:lstStyle/>
          <a:p>
            <a:r>
              <a:rPr lang="pt-PT" b="1" dirty="0">
                <a:solidFill>
                  <a:schemeClr val="bg1"/>
                </a:solidFill>
              </a:rPr>
              <a:t>O QUE É APRENDER?</a:t>
            </a:r>
            <a:endParaRPr lang="pt-PT" dirty="0">
              <a:solidFill>
                <a:schemeClr val="bg1"/>
              </a:solidFill>
            </a:endParaRPr>
          </a:p>
        </p:txBody>
      </p:sp>
      <p:sp>
        <p:nvSpPr>
          <p:cNvPr id="12" name="CaixaDeTexto 11"/>
          <p:cNvSpPr txBox="1"/>
          <p:nvPr/>
        </p:nvSpPr>
        <p:spPr>
          <a:xfrm>
            <a:off x="142844" y="1285860"/>
            <a:ext cx="8215370" cy="3416320"/>
          </a:xfrm>
          <a:prstGeom prst="rect">
            <a:avLst/>
          </a:prstGeom>
          <a:noFill/>
          <a:ln w="19050">
            <a:noFill/>
          </a:ln>
        </p:spPr>
        <p:txBody>
          <a:bodyPr wrap="square" rtlCol="0">
            <a:spAutoFit/>
          </a:bodyPr>
          <a:lstStyle/>
          <a:p>
            <a:pPr>
              <a:lnSpc>
                <a:spcPts val="2400"/>
              </a:lnSpc>
              <a:tabLst>
                <a:tab pos="355600" algn="l"/>
              </a:tabLst>
            </a:pPr>
            <a:r>
              <a:rPr lang="pt-PT" sz="1700" dirty="0"/>
              <a:t>	</a:t>
            </a:r>
            <a:r>
              <a:rPr lang="pt-PT" sz="1700" dirty="0">
                <a:solidFill>
                  <a:srgbClr val="404042"/>
                </a:solidFill>
              </a:rPr>
              <a:t>As modificações estáveis do comportamento, que acontecem quando </a:t>
            </a:r>
          </a:p>
          <a:p>
            <a:pPr>
              <a:lnSpc>
                <a:spcPts val="2400"/>
              </a:lnSpc>
              <a:tabLst>
                <a:tab pos="355600" algn="l"/>
              </a:tabLst>
            </a:pPr>
            <a:r>
              <a:rPr lang="pt-PT" sz="1700" dirty="0">
                <a:solidFill>
                  <a:srgbClr val="404042"/>
                </a:solidFill>
              </a:rPr>
              <a:t>aprendemos, correspondem a alterações de processos internos. </a:t>
            </a:r>
          </a:p>
          <a:p>
            <a:pPr>
              <a:lnSpc>
                <a:spcPts val="2400"/>
              </a:lnSpc>
              <a:tabLst>
                <a:tab pos="355600" algn="l"/>
              </a:tabLst>
            </a:pPr>
            <a:r>
              <a:rPr lang="pt-PT" sz="1700" dirty="0">
                <a:solidFill>
                  <a:srgbClr val="404042"/>
                </a:solidFill>
              </a:rPr>
              <a:t>Aprender significa estabelecer novas ligações entre os neurónios, mas </a:t>
            </a:r>
          </a:p>
          <a:p>
            <a:pPr>
              <a:lnSpc>
                <a:spcPts val="2400"/>
              </a:lnSpc>
              <a:tabLst>
                <a:tab pos="355600" algn="l"/>
              </a:tabLst>
            </a:pPr>
            <a:r>
              <a:rPr lang="pt-PT" sz="1700" dirty="0">
                <a:solidFill>
                  <a:srgbClr val="404042"/>
                </a:solidFill>
              </a:rPr>
              <a:t>também fazer desaparecer outras já existentes (Melo, 2013). </a:t>
            </a:r>
          </a:p>
          <a:p>
            <a:pPr marR="44300">
              <a:tabLst>
                <a:tab pos="177800" algn="l"/>
              </a:tabLst>
            </a:pPr>
            <a:r>
              <a:rPr lang="pt-PT" sz="1700" dirty="0">
                <a:solidFill>
                  <a:srgbClr val="404042"/>
                </a:solidFill>
              </a:rPr>
              <a:t>	</a:t>
            </a:r>
          </a:p>
          <a:p>
            <a:pPr marR="44300">
              <a:tabLst>
                <a:tab pos="177800" algn="l"/>
              </a:tabLst>
            </a:pPr>
            <a:r>
              <a:rPr lang="pt-PT" sz="1700" dirty="0">
                <a:solidFill>
                  <a:srgbClr val="404042"/>
                </a:solidFill>
              </a:rPr>
              <a:t>	</a:t>
            </a:r>
            <a:r>
              <a:rPr lang="pt-PT" sz="1700" b="1" dirty="0">
                <a:solidFill>
                  <a:srgbClr val="404042"/>
                </a:solidFill>
              </a:rPr>
              <a:t>Quando se aprende, acontece a uma alteração funcional</a:t>
            </a:r>
            <a:r>
              <a:rPr lang="pt-PT" sz="1700" dirty="0">
                <a:solidFill>
                  <a:srgbClr val="404042"/>
                </a:solidFill>
              </a:rPr>
              <a:t>, e uma </a:t>
            </a:r>
          </a:p>
          <a:p>
            <a:pPr marR="44300">
              <a:tabLst>
                <a:tab pos="177800" algn="l"/>
              </a:tabLst>
            </a:pPr>
            <a:r>
              <a:rPr lang="pt-PT" sz="1700" dirty="0">
                <a:solidFill>
                  <a:srgbClr val="404042"/>
                </a:solidFill>
              </a:rPr>
              <a:t>consequente modificação do comportamento. Esta modificação  do comportamento </a:t>
            </a:r>
          </a:p>
          <a:p>
            <a:pPr marR="44300">
              <a:tabLst>
                <a:tab pos="177800" algn="l"/>
              </a:tabLst>
            </a:pPr>
            <a:r>
              <a:rPr lang="pt-PT" sz="1700" dirty="0">
                <a:solidFill>
                  <a:srgbClr val="404042"/>
                </a:solidFill>
              </a:rPr>
              <a:t>deve-se às seguintes alterações:</a:t>
            </a:r>
          </a:p>
          <a:p>
            <a:pPr marR="44300">
              <a:tabLst>
                <a:tab pos="177800" algn="l"/>
              </a:tabLst>
            </a:pPr>
            <a:endParaRPr lang="pt-PT" sz="1700" dirty="0">
              <a:solidFill>
                <a:srgbClr val="404042"/>
              </a:solidFill>
            </a:endParaRPr>
          </a:p>
          <a:p>
            <a:pPr marR="44300">
              <a:tabLst>
                <a:tab pos="177800" algn="l"/>
              </a:tabLst>
            </a:pPr>
            <a:r>
              <a:rPr lang="pt-PT" sz="1700" dirty="0">
                <a:solidFill>
                  <a:srgbClr val="404042"/>
                </a:solidFill>
              </a:rPr>
              <a:t>	- reorganizações do sistema nervoso;</a:t>
            </a:r>
          </a:p>
          <a:p>
            <a:pPr marR="44300">
              <a:tabLst>
                <a:tab pos="177800" algn="l"/>
              </a:tabLst>
            </a:pPr>
            <a:r>
              <a:rPr lang="pt-PT" sz="1700" dirty="0">
                <a:solidFill>
                  <a:srgbClr val="404042"/>
                </a:solidFill>
              </a:rPr>
              <a:t>	- modificações da capacidade de perceber a informação para organizar as </a:t>
            </a:r>
            <a:r>
              <a:rPr lang="pt-PT" sz="1700" dirty="0" err="1">
                <a:solidFill>
                  <a:srgbClr val="404042"/>
                </a:solidFill>
              </a:rPr>
              <a:t>ações</a:t>
            </a:r>
            <a:r>
              <a:rPr lang="pt-PT" sz="1700" dirty="0">
                <a:solidFill>
                  <a:srgbClr val="404042"/>
                </a:solidFill>
              </a:rPr>
              <a:t>;</a:t>
            </a:r>
          </a:p>
          <a:p>
            <a:pPr marR="44300">
              <a:tabLst>
                <a:tab pos="177800" algn="l"/>
              </a:tabLst>
            </a:pPr>
            <a:r>
              <a:rPr lang="pt-PT" sz="1700" dirty="0">
                <a:solidFill>
                  <a:srgbClr val="404042"/>
                </a:solidFill>
              </a:rPr>
              <a:t>	- criação de respostas </a:t>
            </a:r>
            <a:r>
              <a:rPr lang="pt-PT" sz="1700" dirty="0" err="1">
                <a:solidFill>
                  <a:srgbClr val="404042"/>
                </a:solidFill>
              </a:rPr>
              <a:t>neuromusculares</a:t>
            </a:r>
            <a:r>
              <a:rPr lang="pt-PT" sz="1700" dirty="0">
                <a:solidFill>
                  <a:srgbClr val="404042"/>
                </a:solidFill>
              </a:rPr>
              <a:t> mais eficazes. </a:t>
            </a:r>
            <a:endParaRPr lang="pt-PT" sz="1700" dirty="0"/>
          </a:p>
        </p:txBody>
      </p:sp>
      <p:sp>
        <p:nvSpPr>
          <p:cNvPr id="13" name="CaixaDeTexto 12"/>
          <p:cNvSpPr txBox="1"/>
          <p:nvPr/>
        </p:nvSpPr>
        <p:spPr>
          <a:xfrm>
            <a:off x="1000100" y="5072074"/>
            <a:ext cx="7000924" cy="1261884"/>
          </a:xfrm>
          <a:prstGeom prst="rect">
            <a:avLst/>
          </a:prstGeom>
          <a:solidFill>
            <a:schemeClr val="accent1">
              <a:lumMod val="20000"/>
              <a:lumOff val="80000"/>
            </a:schemeClr>
          </a:solidFill>
          <a:ln w="38100">
            <a:solidFill>
              <a:srgbClr val="885538"/>
            </a:solidFill>
          </a:ln>
        </p:spPr>
        <p:txBody>
          <a:bodyPr wrap="square" rtlCol="0">
            <a:spAutoFit/>
          </a:bodyPr>
          <a:lstStyle/>
          <a:p>
            <a:pPr algn="ctr">
              <a:lnSpc>
                <a:spcPts val="2400"/>
              </a:lnSpc>
              <a:tabLst>
                <a:tab pos="273050" algn="l"/>
              </a:tabLst>
            </a:pPr>
            <a:r>
              <a:rPr lang="pt-PT" b="1" dirty="0"/>
              <a:t>	</a:t>
            </a:r>
          </a:p>
          <a:p>
            <a:pPr marR="44300" algn="ctr">
              <a:tabLst>
                <a:tab pos="177800" algn="l"/>
              </a:tabLst>
            </a:pPr>
            <a:r>
              <a:rPr lang="pt-PT" b="1" dirty="0">
                <a:solidFill>
                  <a:srgbClr val="404042"/>
                </a:solidFill>
              </a:rPr>
              <a:t>	</a:t>
            </a:r>
            <a:r>
              <a:rPr lang="pt-PT" dirty="0">
                <a:solidFill>
                  <a:srgbClr val="404042"/>
                </a:solidFill>
              </a:rPr>
              <a:t>A aprendizagem, sendo um processo que é observado externamente, corresponde a processos internos em modificação.</a:t>
            </a:r>
            <a:endParaRPr lang="pt-PT" b="1" dirty="0"/>
          </a:p>
          <a:p>
            <a:pPr algn="ctr">
              <a:lnSpc>
                <a:spcPts val="2400"/>
              </a:lnSpc>
              <a:tabLst>
                <a:tab pos="273050" algn="l"/>
              </a:tabLst>
            </a:pPr>
            <a:endParaRPr lang="pt-P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 name="CaixaDeTexto 6"/>
          <p:cNvSpPr txBox="1"/>
          <p:nvPr/>
        </p:nvSpPr>
        <p:spPr>
          <a:xfrm>
            <a:off x="-32" y="642918"/>
            <a:ext cx="4286280" cy="1272143"/>
          </a:xfrm>
          <a:prstGeom prst="rect">
            <a:avLst/>
          </a:prstGeom>
          <a:noFill/>
        </p:spPr>
        <p:txBody>
          <a:bodyPr wrap="square" rtlCol="0">
            <a:spAutoFit/>
          </a:bodyPr>
          <a:lstStyle/>
          <a:p>
            <a:pPr>
              <a:lnSpc>
                <a:spcPts val="2300"/>
              </a:lnSpc>
              <a:tabLst>
                <a:tab pos="177800" algn="l"/>
              </a:tabLst>
            </a:pPr>
            <a:r>
              <a:rPr lang="pt-PT" sz="1600" dirty="0"/>
              <a:t>	A aprendizagem tem frequentemente uma correspondência na alteração (positiva) da </a:t>
            </a:r>
            <a:r>
              <a:rPr lang="pt-PT" sz="1600" i="1" dirty="0"/>
              <a:t>performance</a:t>
            </a:r>
            <a:r>
              <a:rPr lang="pt-PT" sz="1600" dirty="0"/>
              <a:t>, mas, aprendizagem e </a:t>
            </a:r>
            <a:r>
              <a:rPr lang="pt-PT" sz="1600" i="1" dirty="0"/>
              <a:t>performance</a:t>
            </a:r>
            <a:r>
              <a:rPr lang="pt-PT" sz="1600" dirty="0"/>
              <a:t>, não são a mesma coisa. </a:t>
            </a:r>
            <a:endParaRPr lang="pt-PT" sz="1600" b="1" dirty="0">
              <a:solidFill>
                <a:schemeClr val="tx1">
                  <a:lumMod val="95000"/>
                  <a:lumOff val="5000"/>
                </a:schemeClr>
              </a:solidFill>
            </a:endParaRPr>
          </a:p>
        </p:txBody>
      </p:sp>
      <p:sp>
        <p:nvSpPr>
          <p:cNvPr id="8" name="CaixaDeTexto 7"/>
          <p:cNvSpPr txBox="1"/>
          <p:nvPr/>
        </p:nvSpPr>
        <p:spPr>
          <a:xfrm>
            <a:off x="4857752" y="2806975"/>
            <a:ext cx="4143404" cy="2336537"/>
          </a:xfrm>
          <a:prstGeom prst="rect">
            <a:avLst/>
          </a:prstGeom>
          <a:solidFill>
            <a:srgbClr val="FFFFCC"/>
          </a:solidFill>
          <a:ln w="38100">
            <a:solidFill>
              <a:schemeClr val="bg1">
                <a:lumMod val="50000"/>
              </a:schemeClr>
            </a:solidFill>
          </a:ln>
        </p:spPr>
        <p:txBody>
          <a:bodyPr wrap="square" rtlCol="0">
            <a:spAutoFit/>
          </a:bodyPr>
          <a:lstStyle/>
          <a:p>
            <a:pPr>
              <a:lnSpc>
                <a:spcPts val="2500"/>
              </a:lnSpc>
            </a:pPr>
            <a:r>
              <a:rPr lang="pt-PT" sz="1700" b="1" dirty="0">
                <a:latin typeface="Times New Roman" pitchFamily="18" charset="0"/>
                <a:cs typeface="Times New Roman" pitchFamily="18" charset="0"/>
              </a:rPr>
              <a:t>Desempenho</a:t>
            </a:r>
            <a:r>
              <a:rPr lang="pt-PT" sz="1700" b="1" i="1" dirty="0">
                <a:latin typeface="Times New Roman" pitchFamily="18" charset="0"/>
                <a:cs typeface="Times New Roman" pitchFamily="18" charset="0"/>
              </a:rPr>
              <a:t> </a:t>
            </a:r>
            <a:r>
              <a:rPr lang="pt-PT" sz="1700" b="1" dirty="0">
                <a:latin typeface="Times New Roman" pitchFamily="18" charset="0"/>
                <a:cs typeface="Times New Roman" pitchFamily="18" charset="0"/>
              </a:rPr>
              <a:t>ou</a:t>
            </a:r>
            <a:r>
              <a:rPr lang="pt-PT" sz="1700" b="1" i="1" dirty="0">
                <a:latin typeface="Times New Roman" pitchFamily="18" charset="0"/>
                <a:cs typeface="Times New Roman" pitchFamily="18" charset="0"/>
              </a:rPr>
              <a:t> Performance</a:t>
            </a:r>
          </a:p>
          <a:p>
            <a:pPr>
              <a:lnSpc>
                <a:spcPts val="2500"/>
              </a:lnSpc>
            </a:pPr>
            <a:endParaRPr lang="pt-PT" sz="1700" b="1" i="1" dirty="0">
              <a:latin typeface="Times New Roman" pitchFamily="18" charset="0"/>
              <a:cs typeface="Times New Roman" pitchFamily="18" charset="0"/>
            </a:endParaRPr>
          </a:p>
          <a:p>
            <a:pPr>
              <a:lnSpc>
                <a:spcPts val="2500"/>
              </a:lnSpc>
            </a:pPr>
            <a:r>
              <a:rPr lang="pt-PT" sz="1600" dirty="0">
                <a:latin typeface="Times New Roman" pitchFamily="18" charset="0"/>
                <a:cs typeface="Times New Roman" pitchFamily="18" charset="0"/>
              </a:rPr>
              <a:t>“É o </a:t>
            </a:r>
            <a:r>
              <a:rPr lang="pt-PT" sz="1600" b="1" u="sng" dirty="0">
                <a:latin typeface="Times New Roman" pitchFamily="18" charset="0"/>
                <a:cs typeface="Times New Roman" pitchFamily="18" charset="0"/>
              </a:rPr>
              <a:t>comportamento observável</a:t>
            </a:r>
            <a:r>
              <a:rPr lang="pt-PT" sz="1600" dirty="0">
                <a:latin typeface="Times New Roman" pitchFamily="18" charset="0"/>
                <a:cs typeface="Times New Roman" pitchFamily="18" charset="0"/>
              </a:rPr>
              <a:t>, no que se refere à execução de uma habilidade num determinado instante e numa determinada situação” (</a:t>
            </a:r>
            <a:r>
              <a:rPr lang="pt-PT" sz="1600" dirty="0" err="1">
                <a:latin typeface="Times New Roman" pitchFamily="18" charset="0"/>
                <a:cs typeface="Times New Roman" pitchFamily="18" charset="0"/>
              </a:rPr>
              <a:t>Maggil</a:t>
            </a:r>
            <a:r>
              <a:rPr lang="pt-PT" sz="1600" dirty="0">
                <a:latin typeface="Times New Roman" pitchFamily="18" charset="0"/>
                <a:cs typeface="Times New Roman" pitchFamily="18" charset="0"/>
              </a:rPr>
              <a:t>, 2000)</a:t>
            </a:r>
          </a:p>
          <a:p>
            <a:pPr>
              <a:lnSpc>
                <a:spcPts val="2500"/>
              </a:lnSpc>
              <a:tabLst>
                <a:tab pos="182563" algn="l"/>
              </a:tabLst>
            </a:pPr>
            <a:endParaRPr lang="pt-PT" sz="1700" dirty="0">
              <a:latin typeface="Times New Roman" pitchFamily="18" charset="0"/>
              <a:cs typeface="Times New Roman" pitchFamily="18" charset="0"/>
            </a:endParaRPr>
          </a:p>
        </p:txBody>
      </p:sp>
      <p:sp>
        <p:nvSpPr>
          <p:cNvPr id="9" name="Título 1"/>
          <p:cNvSpPr>
            <a:spLocks noGrp="1"/>
          </p:cNvSpPr>
          <p:nvPr>
            <p:ph type="title"/>
          </p:nvPr>
        </p:nvSpPr>
        <p:spPr>
          <a:xfrm>
            <a:off x="500034" y="-24"/>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2.1. 	Aprendizagem e desempenho (</a:t>
            </a:r>
            <a:r>
              <a:rPr lang="pt-PT" sz="2400" b="1" i="1" dirty="0">
                <a:solidFill>
                  <a:schemeClr val="accent5">
                    <a:lumMod val="50000"/>
                  </a:schemeClr>
                </a:solidFill>
                <a:latin typeface="Calibri" panose="020F0502020204030204" pitchFamily="34" charset="0"/>
                <a:cs typeface="Arial" panose="020B0604020202020204" pitchFamily="34" charset="0"/>
              </a:rPr>
              <a:t>performance</a:t>
            </a:r>
            <a:r>
              <a:rPr lang="pt-PT" sz="2400" b="1" dirty="0">
                <a:solidFill>
                  <a:schemeClr val="accent5">
                    <a:lumMod val="50000"/>
                  </a:schemeClr>
                </a:solidFill>
                <a:latin typeface="Calibri" panose="020F0502020204030204" pitchFamily="34" charset="0"/>
                <a:cs typeface="Arial" panose="020B0604020202020204" pitchFamily="34" charset="0"/>
              </a:rPr>
              <a:t>)</a:t>
            </a:r>
            <a:endParaRPr lang="pt-PT" sz="2400" b="1" dirty="0">
              <a:solidFill>
                <a:schemeClr val="accent5">
                  <a:lumMod val="50000"/>
                </a:schemeClr>
              </a:solidFill>
              <a:latin typeface="Calibri" panose="020F0502020204030204" pitchFamily="34" charset="0"/>
            </a:endParaRPr>
          </a:p>
        </p:txBody>
      </p:sp>
      <p:sp>
        <p:nvSpPr>
          <p:cNvPr id="10" name="CaixaDeTexto 9"/>
          <p:cNvSpPr txBox="1"/>
          <p:nvPr/>
        </p:nvSpPr>
        <p:spPr>
          <a:xfrm>
            <a:off x="4643438" y="1299601"/>
            <a:ext cx="4714908" cy="1272143"/>
          </a:xfrm>
          <a:prstGeom prst="rect">
            <a:avLst/>
          </a:prstGeom>
          <a:noFill/>
        </p:spPr>
        <p:txBody>
          <a:bodyPr wrap="square" rtlCol="0">
            <a:spAutoFit/>
          </a:bodyPr>
          <a:lstStyle/>
          <a:p>
            <a:pPr>
              <a:lnSpc>
                <a:spcPts val="2300"/>
              </a:lnSpc>
              <a:tabLst>
                <a:tab pos="177800" algn="l"/>
              </a:tabLst>
            </a:pPr>
            <a:r>
              <a:rPr lang="pt-PT" sz="1600" dirty="0"/>
              <a:t>	 A  aprendizagem pode não corresponder imediatamente a uma alteração de </a:t>
            </a:r>
            <a:r>
              <a:rPr lang="pt-PT" sz="1600" i="1" dirty="0"/>
              <a:t>performance</a:t>
            </a:r>
            <a:r>
              <a:rPr lang="pt-PT" sz="1600" dirty="0"/>
              <a:t> e, muito frequentemente, a aprendizagem implica uma redução temporária do desempenho do indivíduo. </a:t>
            </a:r>
            <a:endParaRPr lang="pt-PT" sz="1600" b="1" dirty="0">
              <a:solidFill>
                <a:schemeClr val="tx1">
                  <a:lumMod val="95000"/>
                  <a:lumOff val="5000"/>
                </a:schemeClr>
              </a:solidFill>
            </a:endParaRPr>
          </a:p>
        </p:txBody>
      </p:sp>
      <p:sp>
        <p:nvSpPr>
          <p:cNvPr id="11" name="CaixaDeTexto 10"/>
          <p:cNvSpPr txBox="1"/>
          <p:nvPr/>
        </p:nvSpPr>
        <p:spPr>
          <a:xfrm>
            <a:off x="142844" y="2806975"/>
            <a:ext cx="4429156" cy="2336537"/>
          </a:xfrm>
          <a:prstGeom prst="rect">
            <a:avLst/>
          </a:prstGeom>
          <a:solidFill>
            <a:srgbClr val="FFFFCC"/>
          </a:solidFill>
          <a:ln w="38100">
            <a:solidFill>
              <a:schemeClr val="bg1">
                <a:lumMod val="50000"/>
              </a:schemeClr>
            </a:solidFill>
          </a:ln>
        </p:spPr>
        <p:txBody>
          <a:bodyPr wrap="square" rtlCol="0">
            <a:spAutoFit/>
          </a:bodyPr>
          <a:lstStyle/>
          <a:p>
            <a:pPr>
              <a:lnSpc>
                <a:spcPts val="2500"/>
              </a:lnSpc>
            </a:pPr>
            <a:r>
              <a:rPr lang="pt-PT" sz="1700" b="1" dirty="0">
                <a:latin typeface="Times New Roman" pitchFamily="18" charset="0"/>
                <a:cs typeface="Times New Roman" pitchFamily="18" charset="0"/>
              </a:rPr>
              <a:t>Aprendizagem</a:t>
            </a:r>
            <a:endParaRPr lang="pt-PT" sz="1700" b="1" i="1" dirty="0">
              <a:latin typeface="Times New Roman" pitchFamily="18" charset="0"/>
              <a:cs typeface="Times New Roman" pitchFamily="18" charset="0"/>
            </a:endParaRPr>
          </a:p>
          <a:p>
            <a:pPr>
              <a:lnSpc>
                <a:spcPts val="2500"/>
              </a:lnSpc>
            </a:pPr>
            <a:endParaRPr lang="pt-PT" sz="1700" b="1" i="1" dirty="0">
              <a:latin typeface="Times New Roman" pitchFamily="18" charset="0"/>
              <a:cs typeface="Times New Roman" pitchFamily="18" charset="0"/>
            </a:endParaRPr>
          </a:p>
          <a:p>
            <a:pPr>
              <a:lnSpc>
                <a:spcPts val="2500"/>
              </a:lnSpc>
            </a:pPr>
            <a:r>
              <a:rPr lang="pt-PT" sz="1600" dirty="0">
                <a:latin typeface="Times New Roman" pitchFamily="18" charset="0"/>
                <a:cs typeface="Times New Roman" pitchFamily="18" charset="0"/>
              </a:rPr>
              <a:t>É uma mudança na capacidade de uma pessoa ao executar uma tarefa, </a:t>
            </a:r>
            <a:r>
              <a:rPr lang="pt-PT" sz="1600" b="1" u="sng" dirty="0">
                <a:latin typeface="Times New Roman" pitchFamily="18" charset="0"/>
                <a:cs typeface="Times New Roman" pitchFamily="18" charset="0"/>
              </a:rPr>
              <a:t>envolvendo uma modificação no seu estado interno</a:t>
            </a:r>
            <a:r>
              <a:rPr lang="pt-PT" sz="1600" dirty="0">
                <a:latin typeface="Times New Roman" pitchFamily="18" charset="0"/>
                <a:cs typeface="Times New Roman" pitchFamily="18" charset="0"/>
              </a:rPr>
              <a:t>, que deve ser entendida a partir da observação do  seu comportamento ou do seu desempenho. (</a:t>
            </a:r>
            <a:r>
              <a:rPr lang="pt-PT" sz="1600" dirty="0" err="1">
                <a:latin typeface="Times New Roman" pitchFamily="18" charset="0"/>
                <a:cs typeface="Times New Roman" pitchFamily="18" charset="0"/>
              </a:rPr>
              <a:t>Maggil</a:t>
            </a:r>
            <a:r>
              <a:rPr lang="pt-PT" sz="1600" dirty="0">
                <a:latin typeface="Times New Roman" pitchFamily="18" charset="0"/>
                <a:cs typeface="Times New Roman" pitchFamily="18" charset="0"/>
              </a:rPr>
              <a:t>, 2000)</a:t>
            </a:r>
            <a:endParaRPr lang="pt-PT" sz="1700" dirty="0">
              <a:latin typeface="Times New Roman" pitchFamily="18" charset="0"/>
              <a:cs typeface="Times New Roman" pitchFamily="18" charset="0"/>
            </a:endParaRPr>
          </a:p>
        </p:txBody>
      </p:sp>
      <p:sp>
        <p:nvSpPr>
          <p:cNvPr id="12" name="CaixaDeTexto 11"/>
          <p:cNvSpPr txBox="1"/>
          <p:nvPr/>
        </p:nvSpPr>
        <p:spPr>
          <a:xfrm>
            <a:off x="142844" y="5629930"/>
            <a:ext cx="8858312" cy="682238"/>
          </a:xfrm>
          <a:prstGeom prst="rect">
            <a:avLst/>
          </a:prstGeom>
          <a:solidFill>
            <a:schemeClr val="bg1">
              <a:lumMod val="85000"/>
            </a:schemeClr>
          </a:solidFill>
          <a:ln w="28575">
            <a:solidFill>
              <a:schemeClr val="accent5">
                <a:lumMod val="75000"/>
              </a:schemeClr>
            </a:solidFill>
          </a:ln>
        </p:spPr>
        <p:txBody>
          <a:bodyPr wrap="square" rtlCol="0">
            <a:spAutoFit/>
          </a:bodyPr>
          <a:lstStyle/>
          <a:p>
            <a:pPr algn="ctr">
              <a:lnSpc>
                <a:spcPts val="2300"/>
              </a:lnSpc>
              <a:tabLst>
                <a:tab pos="177800" algn="l"/>
              </a:tabLst>
            </a:pPr>
            <a:r>
              <a:rPr lang="pt-PT" b="1" dirty="0">
                <a:solidFill>
                  <a:srgbClr val="885538"/>
                </a:solidFill>
                <a:latin typeface="Times New Roman" pitchFamily="18" charset="0"/>
                <a:cs typeface="Times New Roman" pitchFamily="18" charset="0"/>
              </a:rPr>
              <a:t>	 A aprendizagem é observável a partir da alteração da </a:t>
            </a:r>
            <a:r>
              <a:rPr lang="pt-PT" b="1" i="1" dirty="0">
                <a:solidFill>
                  <a:srgbClr val="885538"/>
                </a:solidFill>
                <a:latin typeface="Times New Roman" pitchFamily="18" charset="0"/>
                <a:cs typeface="Times New Roman" pitchFamily="18" charset="0"/>
              </a:rPr>
              <a:t>performance</a:t>
            </a:r>
            <a:r>
              <a:rPr lang="pt-PT" b="1" dirty="0">
                <a:solidFill>
                  <a:srgbClr val="885538"/>
                </a:solidFill>
                <a:latin typeface="Times New Roman" pitchFamily="18" charset="0"/>
                <a:cs typeface="Times New Roman" pitchFamily="18" charset="0"/>
              </a:rPr>
              <a:t>. No entanto, muitos </a:t>
            </a:r>
            <a:r>
              <a:rPr lang="pt-PT" b="1" dirty="0" err="1">
                <a:solidFill>
                  <a:srgbClr val="885538"/>
                </a:solidFill>
                <a:latin typeface="Times New Roman" pitchFamily="18" charset="0"/>
                <a:cs typeface="Times New Roman" pitchFamily="18" charset="0"/>
              </a:rPr>
              <a:t>fatores</a:t>
            </a:r>
            <a:r>
              <a:rPr lang="pt-PT" b="1" dirty="0">
                <a:solidFill>
                  <a:srgbClr val="885538"/>
                </a:solidFill>
                <a:latin typeface="Times New Roman" pitchFamily="18" charset="0"/>
                <a:cs typeface="Times New Roman" pitchFamily="18" charset="0"/>
              </a:rPr>
              <a:t> alteram a </a:t>
            </a:r>
            <a:r>
              <a:rPr lang="pt-PT" b="1" i="1" dirty="0">
                <a:solidFill>
                  <a:srgbClr val="885538"/>
                </a:solidFill>
                <a:latin typeface="Times New Roman" pitchFamily="18" charset="0"/>
                <a:cs typeface="Times New Roman" pitchFamily="18" charset="0"/>
              </a:rPr>
              <a:t>performance </a:t>
            </a:r>
            <a:r>
              <a:rPr lang="pt-PT" b="1" dirty="0">
                <a:solidFill>
                  <a:srgbClr val="885538"/>
                </a:solidFill>
                <a:latin typeface="Times New Roman" pitchFamily="18" charset="0"/>
                <a:cs typeface="Times New Roman" pitchFamily="18" charset="0"/>
              </a:rPr>
              <a:t>sem que sejam consequência da aprendizagem.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D757"/>
            </a:gs>
            <a:gs pos="50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aixaDeTexto 4"/>
          <p:cNvSpPr txBox="1"/>
          <p:nvPr/>
        </p:nvSpPr>
        <p:spPr>
          <a:xfrm>
            <a:off x="6500794" y="6357958"/>
            <a:ext cx="2643206" cy="276999"/>
          </a:xfrm>
          <a:prstGeom prst="rect">
            <a:avLst/>
          </a:prstGeom>
          <a:noFill/>
        </p:spPr>
        <p:txBody>
          <a:bodyPr wrap="square" rtlCol="0">
            <a:spAutoFit/>
          </a:bodyPr>
          <a:lstStyle/>
          <a:p>
            <a:r>
              <a:rPr lang="pt-PT" sz="1200" dirty="0"/>
              <a:t>Manual de curso de treinadores, Grau I</a:t>
            </a:r>
          </a:p>
        </p:txBody>
      </p:sp>
      <p:sp>
        <p:nvSpPr>
          <p:cNvPr id="8" name="CaixaDeTexto 7"/>
          <p:cNvSpPr txBox="1"/>
          <p:nvPr/>
        </p:nvSpPr>
        <p:spPr>
          <a:xfrm>
            <a:off x="785786" y="785794"/>
            <a:ext cx="2000264" cy="338554"/>
          </a:xfrm>
          <a:prstGeom prst="rect">
            <a:avLst/>
          </a:prstGeom>
          <a:solidFill>
            <a:schemeClr val="accent5">
              <a:lumMod val="40000"/>
              <a:lumOff val="60000"/>
            </a:schemeClr>
          </a:solidFill>
          <a:ln>
            <a:solidFill>
              <a:schemeClr val="tx2">
                <a:lumMod val="60000"/>
                <a:lumOff val="40000"/>
              </a:schemeClr>
            </a:solidFill>
          </a:ln>
        </p:spPr>
        <p:txBody>
          <a:bodyPr wrap="square" rtlCol="0">
            <a:spAutoFit/>
          </a:bodyPr>
          <a:lstStyle/>
          <a:p>
            <a:pPr algn="just"/>
            <a:r>
              <a:rPr lang="pt-PT" sz="1600" b="1" dirty="0"/>
              <a:t>DESENVOLVIMENTO</a:t>
            </a:r>
            <a:endParaRPr lang="pt-PT" sz="1600" dirty="0"/>
          </a:p>
        </p:txBody>
      </p:sp>
      <p:sp>
        <p:nvSpPr>
          <p:cNvPr id="9" name="CaixaDeTexto 8"/>
          <p:cNvSpPr txBox="1"/>
          <p:nvPr/>
        </p:nvSpPr>
        <p:spPr>
          <a:xfrm>
            <a:off x="785786" y="1536174"/>
            <a:ext cx="7929618" cy="2000548"/>
          </a:xfrm>
          <a:prstGeom prst="rect">
            <a:avLst/>
          </a:prstGeom>
          <a:noFill/>
        </p:spPr>
        <p:txBody>
          <a:bodyPr wrap="square" rtlCol="0">
            <a:spAutoFit/>
          </a:bodyPr>
          <a:lstStyle/>
          <a:p>
            <a:pPr>
              <a:spcAft>
                <a:spcPts val="300"/>
              </a:spcAft>
              <a:tabLst>
                <a:tab pos="355600" algn="l"/>
              </a:tabLst>
            </a:pPr>
            <a:r>
              <a:rPr lang="pt-PT" sz="1700" dirty="0"/>
              <a:t>	O </a:t>
            </a:r>
            <a:r>
              <a:rPr lang="pt-PT" sz="1700" b="1" dirty="0">
                <a:solidFill>
                  <a:srgbClr val="C00000"/>
                </a:solidFill>
              </a:rPr>
              <a:t>desenvolvimento</a:t>
            </a:r>
            <a:r>
              <a:rPr lang="pt-PT" sz="1700" dirty="0"/>
              <a:t> é um processo </a:t>
            </a:r>
            <a:r>
              <a:rPr lang="pt-PT" sz="1700" u="sng" dirty="0"/>
              <a:t>biológico</a:t>
            </a:r>
            <a:r>
              <a:rPr lang="pt-PT" sz="1700" dirty="0"/>
              <a:t> (próprio dos seres vivos), </a:t>
            </a:r>
            <a:r>
              <a:rPr lang="pt-PT" sz="1700" u="sng" dirty="0"/>
              <a:t>psicológico</a:t>
            </a:r>
            <a:r>
              <a:rPr lang="pt-PT" sz="1700" dirty="0"/>
              <a:t> e </a:t>
            </a:r>
            <a:r>
              <a:rPr lang="pt-PT" sz="1700" u="sng" dirty="0"/>
              <a:t>social</a:t>
            </a:r>
            <a:r>
              <a:rPr lang="pt-PT" sz="1700" dirty="0"/>
              <a:t> que revela </a:t>
            </a:r>
            <a:r>
              <a:rPr lang="pt-PT" sz="1700" b="1" dirty="0"/>
              <a:t>o conjunto dos processos de transformação de um organismo ao longo da sua vida</a:t>
            </a:r>
            <a:r>
              <a:rPr lang="pt-PT" sz="1700" dirty="0"/>
              <a:t>. </a:t>
            </a:r>
          </a:p>
          <a:p>
            <a:pPr>
              <a:spcAft>
                <a:spcPts val="300"/>
              </a:spcAft>
              <a:tabLst>
                <a:tab pos="355600" algn="l"/>
              </a:tabLst>
            </a:pPr>
            <a:r>
              <a:rPr lang="pt-PT" sz="1700" dirty="0"/>
              <a:t>	</a:t>
            </a:r>
          </a:p>
          <a:p>
            <a:pPr>
              <a:spcAft>
                <a:spcPts val="300"/>
              </a:spcAft>
              <a:tabLst>
                <a:tab pos="355600" algn="l"/>
              </a:tabLst>
            </a:pPr>
            <a:r>
              <a:rPr lang="pt-PT" sz="1700" dirty="0"/>
              <a:t>	Como o </a:t>
            </a:r>
            <a:r>
              <a:rPr lang="pt-PT" sz="1700" b="1" dirty="0"/>
              <a:t>desenvolvimento humano </a:t>
            </a:r>
            <a:r>
              <a:rPr lang="pt-PT" sz="1700" dirty="0"/>
              <a:t>é, por natureza, </a:t>
            </a:r>
            <a:r>
              <a:rPr lang="pt-PT" sz="1700" b="1" dirty="0"/>
              <a:t>psicológico e social</a:t>
            </a:r>
            <a:r>
              <a:rPr lang="pt-PT" sz="1700" dirty="0"/>
              <a:t>, significa que estas dimensões do desenvolvimento interagem, produzindo uma notável complexidade e individualidade. </a:t>
            </a:r>
          </a:p>
        </p:txBody>
      </p:sp>
      <p:sp>
        <p:nvSpPr>
          <p:cNvPr id="11" name="CaixaDeTexto 10"/>
          <p:cNvSpPr txBox="1"/>
          <p:nvPr/>
        </p:nvSpPr>
        <p:spPr>
          <a:xfrm>
            <a:off x="642910" y="3929066"/>
            <a:ext cx="8072494" cy="1661993"/>
          </a:xfrm>
          <a:prstGeom prst="rect">
            <a:avLst/>
          </a:prstGeom>
          <a:solidFill>
            <a:srgbClr val="C6F7FE"/>
          </a:solidFill>
          <a:ln w="38100">
            <a:solidFill>
              <a:schemeClr val="accent1"/>
            </a:solidFill>
          </a:ln>
        </p:spPr>
        <p:txBody>
          <a:bodyPr wrap="square" rtlCol="0">
            <a:spAutoFit/>
          </a:bodyPr>
          <a:lstStyle/>
          <a:p>
            <a:pPr>
              <a:tabLst>
                <a:tab pos="355600" algn="l"/>
              </a:tabLst>
            </a:pPr>
            <a:r>
              <a:rPr lang="pt-PT" sz="1700" dirty="0"/>
              <a:t>	Por </a:t>
            </a:r>
            <a:r>
              <a:rPr lang="pt-PT" sz="1700" b="1" dirty="0">
                <a:solidFill>
                  <a:srgbClr val="C00000"/>
                </a:solidFill>
              </a:rPr>
              <a:t>desenvolvimento motor</a:t>
            </a:r>
            <a:r>
              <a:rPr lang="pt-PT" sz="1700" dirty="0">
                <a:solidFill>
                  <a:srgbClr val="C00000"/>
                </a:solidFill>
              </a:rPr>
              <a:t> </a:t>
            </a:r>
            <a:r>
              <a:rPr lang="pt-PT" sz="1700" dirty="0"/>
              <a:t>entende-se o conjunto das alterações comportamentais, dos movimentos (aquilo que é visível ao nível dos movimentos), mas também inclui as alterações que suportam essa mudança comportamental (crescimento, maturação e aprendizagem).</a:t>
            </a:r>
          </a:p>
          <a:p>
            <a:pPr>
              <a:tabLst>
                <a:tab pos="355600" algn="l"/>
              </a:tabLst>
            </a:pPr>
            <a:endParaRPr lang="pt-PT" sz="1700" dirty="0"/>
          </a:p>
          <a:p>
            <a:pPr>
              <a:tabLst>
                <a:tab pos="355600" algn="l"/>
              </a:tabLst>
            </a:pPr>
            <a:r>
              <a:rPr lang="pt-PT" sz="1700" dirty="0"/>
              <a:t>	</a:t>
            </a:r>
            <a:r>
              <a:rPr lang="pt-PT" sz="1700" b="1" dirty="0"/>
              <a:t>O desenvolvimento motor é muito dependente da maturação e da aprendizagem.</a:t>
            </a:r>
          </a:p>
        </p:txBody>
      </p:sp>
      <p:sp>
        <p:nvSpPr>
          <p:cNvPr id="13" name="Título 1"/>
          <p:cNvSpPr txBox="1">
            <a:spLocks/>
          </p:cNvSpPr>
          <p:nvPr/>
        </p:nvSpPr>
        <p:spPr>
          <a:xfrm>
            <a:off x="642942" y="142852"/>
            <a:ext cx="8286776" cy="500066"/>
          </a:xfrm>
          <a:prstGeom prst="rect">
            <a:avLst/>
          </a:prstGeom>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tab pos="628650" algn="l"/>
              </a:tabLst>
              <a:defRPr/>
            </a:pPr>
            <a:r>
              <a:rPr kumimoji="0" lang="pt-PT" sz="2400" b="1" i="0" u="none" strike="noStrike" kern="0" cap="none" spc="0" normalizeH="0" baseline="0" noProof="0">
                <a:ln>
                  <a:noFill/>
                </a:ln>
                <a:solidFill>
                  <a:schemeClr val="accent5">
                    <a:lumMod val="50000"/>
                  </a:schemeClr>
                </a:solidFill>
                <a:effectLst/>
                <a:uLnTx/>
                <a:uFillTx/>
                <a:latin typeface="Calibri" panose="020F0502020204030204" pitchFamily="34" charset="0"/>
                <a:cs typeface="Arial" panose="020B0604020202020204" pitchFamily="34" charset="0"/>
              </a:rPr>
              <a:t>1.1 	</a:t>
            </a:r>
            <a:r>
              <a:rPr kumimoji="0" lang="pt-PT" sz="2200" b="1" i="0" u="none" strike="noStrike" kern="0" cap="none" spc="0" normalizeH="0" baseline="0" noProof="0">
                <a:ln>
                  <a:noFill/>
                </a:ln>
                <a:solidFill>
                  <a:schemeClr val="accent5">
                    <a:lumMod val="50000"/>
                  </a:schemeClr>
                </a:solidFill>
                <a:effectLst/>
                <a:uLnTx/>
                <a:uFillTx/>
                <a:latin typeface="Calibri" panose="020F0502020204030204" pitchFamily="34" charset="0"/>
                <a:cs typeface="Arial" panose="020B0604020202020204" pitchFamily="34" charset="0"/>
              </a:rPr>
              <a:t>Desenvolvimento, maturação, crescimento e aprendizagem</a:t>
            </a:r>
            <a:endParaRPr kumimoji="0" lang="pt-PT" sz="2200" b="1" i="0" u="none" strike="noStrike" kern="0" cap="none" spc="0" normalizeH="0" baseline="0" noProof="0" dirty="0">
              <a:ln>
                <a:noFill/>
              </a:ln>
              <a:solidFill>
                <a:schemeClr val="accent5">
                  <a:lumMod val="50000"/>
                </a:schemeClr>
              </a:solidFill>
              <a:effectLst/>
              <a:uLnTx/>
              <a:uFillTx/>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 name="CaixaDeTexto 6"/>
          <p:cNvSpPr txBox="1"/>
          <p:nvPr/>
        </p:nvSpPr>
        <p:spPr>
          <a:xfrm>
            <a:off x="500034" y="571480"/>
            <a:ext cx="8429684" cy="2503249"/>
          </a:xfrm>
          <a:prstGeom prst="rect">
            <a:avLst/>
          </a:prstGeom>
          <a:noFill/>
        </p:spPr>
        <p:txBody>
          <a:bodyPr wrap="square" rtlCol="0">
            <a:spAutoFit/>
          </a:bodyPr>
          <a:lstStyle/>
          <a:p>
            <a:pPr>
              <a:lnSpc>
                <a:spcPts val="2200"/>
              </a:lnSpc>
              <a:spcAft>
                <a:spcPts val="600"/>
              </a:spcAft>
              <a:tabLst>
                <a:tab pos="273050" algn="l"/>
              </a:tabLst>
            </a:pPr>
            <a:r>
              <a:rPr lang="pt-PT" sz="1600" dirty="0"/>
              <a:t>	O rendimento (desempenho ou </a:t>
            </a:r>
            <a:r>
              <a:rPr lang="pt-PT" sz="1600" i="1" dirty="0"/>
              <a:t>performance</a:t>
            </a:r>
            <a:r>
              <a:rPr lang="pt-PT" sz="1600" dirty="0"/>
              <a:t>) do atleta, além de depender da qualidade das aprendizagens, depende também de muitos </a:t>
            </a:r>
            <a:r>
              <a:rPr lang="pt-PT" sz="1600" dirty="0" err="1"/>
              <a:t>fatores</a:t>
            </a:r>
            <a:r>
              <a:rPr lang="pt-PT" sz="1600" dirty="0"/>
              <a:t> circunstanciais:</a:t>
            </a:r>
          </a:p>
          <a:p>
            <a:pPr>
              <a:lnSpc>
                <a:spcPts val="2200"/>
              </a:lnSpc>
              <a:spcAft>
                <a:spcPts val="600"/>
              </a:spcAft>
              <a:tabLst>
                <a:tab pos="273050" algn="l"/>
              </a:tabLst>
            </a:pPr>
            <a:r>
              <a:rPr lang="pt-PT" sz="1600" dirty="0"/>
              <a:t>	- do seu estado físico; da sua condição psicológica; das variáveis físicas (temperatura, clima, propriedades dos pisos, etc.), ou das variáveis sociais (público, comportamento </a:t>
            </a:r>
            <a:r>
              <a:rPr lang="pt-PT" sz="1600" dirty="0" err="1"/>
              <a:t>coletivo</a:t>
            </a:r>
            <a:r>
              <a:rPr lang="pt-PT" sz="1600" dirty="0"/>
              <a:t>, expectativas, etc.).</a:t>
            </a:r>
          </a:p>
          <a:p>
            <a:pPr>
              <a:lnSpc>
                <a:spcPts val="2200"/>
              </a:lnSpc>
              <a:spcAft>
                <a:spcPts val="600"/>
              </a:spcAft>
              <a:tabLst>
                <a:tab pos="273050" algn="l"/>
              </a:tabLst>
            </a:pPr>
            <a:r>
              <a:rPr lang="pt-PT" sz="1600" dirty="0"/>
              <a:t> 	Ainda que aprendizagem e </a:t>
            </a:r>
            <a:r>
              <a:rPr lang="pt-PT" sz="1600" i="1" dirty="0"/>
              <a:t>performance</a:t>
            </a:r>
            <a:r>
              <a:rPr lang="pt-PT" sz="1600" dirty="0"/>
              <a:t> estejam associadas, a performance depende de muitos outros </a:t>
            </a:r>
            <a:r>
              <a:rPr lang="pt-PT" sz="1600" dirty="0" err="1"/>
              <a:t>fatores</a:t>
            </a:r>
            <a:r>
              <a:rPr lang="pt-PT" sz="1600" dirty="0"/>
              <a:t> adicionais, pelo que não é </a:t>
            </a:r>
            <a:r>
              <a:rPr lang="pt-PT" sz="1600" dirty="0" err="1"/>
              <a:t>correto</a:t>
            </a:r>
            <a:r>
              <a:rPr lang="pt-PT" sz="1600" dirty="0"/>
              <a:t> fazer depender totalmente a avaliação da aprendizagem na medida </a:t>
            </a:r>
            <a:r>
              <a:rPr lang="pt-PT" sz="1600" dirty="0" err="1"/>
              <a:t>direta</a:t>
            </a:r>
            <a:r>
              <a:rPr lang="pt-PT" sz="1600" dirty="0"/>
              <a:t> da performance. </a:t>
            </a:r>
            <a:endParaRPr lang="pt-PT" sz="1600" b="1" dirty="0">
              <a:solidFill>
                <a:schemeClr val="tx1">
                  <a:lumMod val="95000"/>
                  <a:lumOff val="5000"/>
                </a:schemeClr>
              </a:solidFill>
            </a:endParaRPr>
          </a:p>
        </p:txBody>
      </p:sp>
      <p:sp>
        <p:nvSpPr>
          <p:cNvPr id="9" name="Título 1"/>
          <p:cNvSpPr>
            <a:spLocks noGrp="1"/>
          </p:cNvSpPr>
          <p:nvPr>
            <p:ph type="title"/>
          </p:nvPr>
        </p:nvSpPr>
        <p:spPr>
          <a:xfrm>
            <a:off x="500034" y="-24"/>
            <a:ext cx="8643966" cy="571504"/>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2.1. 	Continuação</a:t>
            </a:r>
            <a:endParaRPr lang="pt-PT" sz="2000" b="1" dirty="0">
              <a:solidFill>
                <a:schemeClr val="accent5">
                  <a:lumMod val="50000"/>
                </a:schemeClr>
              </a:solidFill>
              <a:latin typeface="Calibri" panose="020F0502020204030204" pitchFamily="34" charset="0"/>
            </a:endParaRPr>
          </a:p>
        </p:txBody>
      </p:sp>
      <p:sp>
        <p:nvSpPr>
          <p:cNvPr id="13" name="CaixaDeTexto 12"/>
          <p:cNvSpPr txBox="1"/>
          <p:nvPr/>
        </p:nvSpPr>
        <p:spPr>
          <a:xfrm>
            <a:off x="0" y="3138730"/>
            <a:ext cx="9144000" cy="861774"/>
          </a:xfrm>
          <a:prstGeom prst="rect">
            <a:avLst/>
          </a:prstGeom>
          <a:solidFill>
            <a:schemeClr val="bg1">
              <a:lumMod val="75000"/>
            </a:schemeClr>
          </a:solidFill>
        </p:spPr>
        <p:txBody>
          <a:bodyPr wrap="square" rtlCol="0">
            <a:spAutoFit/>
          </a:bodyPr>
          <a:lstStyle/>
          <a:p>
            <a:pPr marR="410"/>
            <a:r>
              <a:rPr lang="pt-PT" sz="1700" b="1" dirty="0">
                <a:solidFill>
                  <a:srgbClr val="C00000"/>
                </a:solidFill>
              </a:rPr>
              <a:t>	</a:t>
            </a:r>
            <a:r>
              <a:rPr lang="pt-PT" sz="1700" dirty="0"/>
              <a:t>Muitas vezes, </a:t>
            </a:r>
            <a:r>
              <a:rPr lang="pt-PT" sz="1700" b="1" dirty="0">
                <a:solidFill>
                  <a:srgbClr val="C00000"/>
                </a:solidFill>
              </a:rPr>
              <a:t>a aprendizagem é um processo latente </a:t>
            </a:r>
            <a:r>
              <a:rPr lang="pt-PT" sz="1700" dirty="0"/>
              <a:t>(que não se vê) e a performance não permite a expressão de tudo o que se aprendeu - </a:t>
            </a:r>
            <a:r>
              <a:rPr lang="pt-PT" sz="1700" b="1" dirty="0"/>
              <a:t>p</a:t>
            </a:r>
            <a:r>
              <a:rPr lang="pt-PT" sz="1600" b="1" dirty="0"/>
              <a:t>or ex. quando não se consegue executar em competição aquilo que já se conseguia fazer em treino.</a:t>
            </a:r>
            <a:r>
              <a:rPr lang="pt-PT" sz="1600" dirty="0"/>
              <a:t> </a:t>
            </a:r>
            <a:endParaRPr lang="pt-PT" sz="1700" dirty="0"/>
          </a:p>
        </p:txBody>
      </p:sp>
      <p:pic>
        <p:nvPicPr>
          <p:cNvPr id="1026" name="Picture 2"/>
          <p:cNvPicPr>
            <a:picLocks noChangeAspect="1" noChangeArrowheads="1"/>
          </p:cNvPicPr>
          <p:nvPr/>
        </p:nvPicPr>
        <p:blipFill>
          <a:blip r:embed="rId2"/>
          <a:srcRect l="42826" t="27344" r="9407" b="37500"/>
          <a:stretch>
            <a:fillRect/>
          </a:stretch>
        </p:blipFill>
        <p:spPr bwMode="auto">
          <a:xfrm>
            <a:off x="1428728" y="4071942"/>
            <a:ext cx="6215106" cy="257176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 name="CaixaDeTexto 7"/>
          <p:cNvSpPr txBox="1"/>
          <p:nvPr/>
        </p:nvSpPr>
        <p:spPr>
          <a:xfrm>
            <a:off x="428596" y="2714620"/>
            <a:ext cx="8215370" cy="2413481"/>
          </a:xfrm>
          <a:prstGeom prst="rect">
            <a:avLst/>
          </a:prstGeom>
          <a:solidFill>
            <a:srgbClr val="FFFFCC"/>
          </a:solidFill>
          <a:ln w="38100">
            <a:solidFill>
              <a:srgbClr val="C00000"/>
            </a:solidFill>
          </a:ln>
        </p:spPr>
        <p:txBody>
          <a:bodyPr wrap="square" rtlCol="0">
            <a:spAutoFit/>
          </a:bodyPr>
          <a:lstStyle/>
          <a:p>
            <a:pPr>
              <a:lnSpc>
                <a:spcPts val="2500"/>
              </a:lnSpc>
              <a:spcAft>
                <a:spcPts val="600"/>
              </a:spcAft>
              <a:tabLst>
                <a:tab pos="182563" algn="l"/>
              </a:tabLst>
            </a:pPr>
            <a:r>
              <a:rPr lang="pt-PT" sz="1700" dirty="0">
                <a:latin typeface="Times New Roman" pitchFamily="18" charset="0"/>
                <a:cs typeface="Times New Roman" pitchFamily="18" charset="0"/>
              </a:rPr>
              <a:t>	É muito importante que o treinador perceba bem as diferenças entre aprendizagem e performance e que o consiga transmitir ao seu atleta, reduzindo-lhe a ansiedade quando ele não consegue produzir aquilo que se já conseguiu fazer, e ajudando-o a compreender-se e a compreender os seus próprios limites, sem entrar em desânimo;</a:t>
            </a:r>
          </a:p>
          <a:p>
            <a:pPr>
              <a:lnSpc>
                <a:spcPts val="2500"/>
              </a:lnSpc>
              <a:spcAft>
                <a:spcPts val="600"/>
              </a:spcAft>
              <a:tabLst>
                <a:tab pos="182563" algn="l"/>
              </a:tabLst>
            </a:pPr>
            <a:r>
              <a:rPr lang="pt-PT" sz="1700" dirty="0">
                <a:latin typeface="Times New Roman" pitchFamily="18" charset="0"/>
                <a:cs typeface="Times New Roman" pitchFamily="18" charset="0"/>
              </a:rPr>
              <a:t>	 Muitas das </a:t>
            </a:r>
            <a:r>
              <a:rPr lang="pt-PT" sz="1700" dirty="0" err="1">
                <a:latin typeface="Times New Roman" pitchFamily="18" charset="0"/>
                <a:cs typeface="Times New Roman" pitchFamily="18" charset="0"/>
              </a:rPr>
              <a:t>não-correspondências</a:t>
            </a:r>
            <a:r>
              <a:rPr lang="pt-PT" sz="1700" dirty="0">
                <a:latin typeface="Times New Roman" pitchFamily="18" charset="0"/>
                <a:cs typeface="Times New Roman" pitchFamily="18" charset="0"/>
              </a:rPr>
              <a:t> entre o que já se consegue fazer e o que </a:t>
            </a:r>
            <a:r>
              <a:rPr lang="pt-PT" sz="1700" dirty="0" err="1">
                <a:latin typeface="Times New Roman" pitchFamily="18" charset="0"/>
                <a:cs typeface="Times New Roman" pitchFamily="18" charset="0"/>
              </a:rPr>
              <a:t>efetivamente</a:t>
            </a:r>
            <a:r>
              <a:rPr lang="pt-PT" sz="1700" dirty="0">
                <a:latin typeface="Times New Roman" pitchFamily="18" charset="0"/>
                <a:cs typeface="Times New Roman" pitchFamily="18" charset="0"/>
              </a:rPr>
              <a:t> se faz, resultam por exemplo, de </a:t>
            </a:r>
            <a:r>
              <a:rPr lang="pt-PT" sz="1700" dirty="0" err="1">
                <a:latin typeface="Times New Roman" pitchFamily="18" charset="0"/>
                <a:cs typeface="Times New Roman" pitchFamily="18" charset="0"/>
              </a:rPr>
              <a:t>fatores</a:t>
            </a:r>
            <a:r>
              <a:rPr lang="pt-PT" sz="1700" dirty="0">
                <a:latin typeface="Times New Roman" pitchFamily="18" charset="0"/>
                <a:cs typeface="Times New Roman" pitchFamily="18" charset="0"/>
              </a:rPr>
              <a:t> pouco controláveis como o crescimento acelerado da adolescência.</a:t>
            </a:r>
          </a:p>
        </p:txBody>
      </p:sp>
      <p:sp>
        <p:nvSpPr>
          <p:cNvPr id="9" name="CaixaDeTexto 8"/>
          <p:cNvSpPr txBox="1"/>
          <p:nvPr/>
        </p:nvSpPr>
        <p:spPr>
          <a:xfrm>
            <a:off x="571472" y="1018744"/>
            <a:ext cx="1071570" cy="338554"/>
          </a:xfrm>
          <a:prstGeom prst="rect">
            <a:avLst/>
          </a:prstGeom>
          <a:noFill/>
          <a:ln>
            <a:solidFill>
              <a:srgbClr val="C00000"/>
            </a:solidFill>
          </a:ln>
        </p:spPr>
        <p:txBody>
          <a:bodyPr wrap="square" rtlCol="0">
            <a:spAutoFit/>
          </a:bodyPr>
          <a:lstStyle/>
          <a:p>
            <a:r>
              <a:rPr lang="pt-PT" sz="1600" b="1" dirty="0"/>
              <a:t>RESUMO:</a:t>
            </a:r>
          </a:p>
        </p:txBody>
      </p:sp>
      <p:sp>
        <p:nvSpPr>
          <p:cNvPr id="10" name="CaixaDeTexto 9"/>
          <p:cNvSpPr txBox="1"/>
          <p:nvPr/>
        </p:nvSpPr>
        <p:spPr>
          <a:xfrm>
            <a:off x="214282" y="1571612"/>
            <a:ext cx="8643998" cy="923330"/>
          </a:xfrm>
          <a:prstGeom prst="rect">
            <a:avLst/>
          </a:prstGeom>
          <a:solidFill>
            <a:schemeClr val="bg1">
              <a:lumMod val="85000"/>
            </a:schemeClr>
          </a:solidFill>
        </p:spPr>
        <p:txBody>
          <a:bodyPr wrap="square" rtlCol="0">
            <a:spAutoFit/>
          </a:bodyPr>
          <a:lstStyle/>
          <a:p>
            <a:pPr algn="ctr">
              <a:tabLst>
                <a:tab pos="177800" algn="l"/>
              </a:tabLst>
            </a:pPr>
            <a:r>
              <a:rPr lang="pt-PT" b="1" dirty="0">
                <a:solidFill>
                  <a:srgbClr val="C00000"/>
                </a:solidFill>
              </a:rPr>
              <a:t>	A aprendizagem não é um processo linear e infinito. </a:t>
            </a:r>
          </a:p>
          <a:p>
            <a:pPr algn="ctr">
              <a:tabLst>
                <a:tab pos="177800" algn="l"/>
              </a:tabLst>
            </a:pPr>
            <a:r>
              <a:rPr lang="pt-PT" b="1" dirty="0">
                <a:solidFill>
                  <a:srgbClr val="C00000"/>
                </a:solidFill>
              </a:rPr>
              <a:t>É um processo atribulado, com ganhos e perdas, muito diferenciado de indivíduo para indivíduo.</a:t>
            </a:r>
            <a:endParaRPr lang="pt-PT" dirty="0">
              <a:solidFill>
                <a:srgbClr val="C00000"/>
              </a:solidFill>
            </a:endParaRPr>
          </a:p>
        </p:txBody>
      </p:sp>
      <p:sp>
        <p:nvSpPr>
          <p:cNvPr id="11" name="Título 1"/>
          <p:cNvSpPr>
            <a:spLocks noGrp="1"/>
          </p:cNvSpPr>
          <p:nvPr>
            <p:ph type="title"/>
          </p:nvPr>
        </p:nvSpPr>
        <p:spPr>
          <a:xfrm>
            <a:off x="500034" y="214290"/>
            <a:ext cx="8643966" cy="571504"/>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2.1. 	Continuação </a:t>
            </a:r>
            <a:endParaRPr lang="pt-PT" sz="2000" b="1" dirty="0">
              <a:solidFill>
                <a:schemeClr val="accent5">
                  <a:lumMod val="50000"/>
                </a:schemeClr>
              </a:solidFill>
              <a:latin typeface="Calibri" panose="020F0502020204030204" pitchFamily="34" charset="0"/>
            </a:endParaRPr>
          </a:p>
        </p:txBody>
      </p:sp>
      <p:sp>
        <p:nvSpPr>
          <p:cNvPr id="12" name="CaixaDeTexto 11"/>
          <p:cNvSpPr txBox="1"/>
          <p:nvPr/>
        </p:nvSpPr>
        <p:spPr>
          <a:xfrm>
            <a:off x="142844" y="5629930"/>
            <a:ext cx="8858312" cy="656590"/>
          </a:xfrm>
          <a:prstGeom prst="rect">
            <a:avLst/>
          </a:prstGeom>
          <a:solidFill>
            <a:schemeClr val="bg1">
              <a:lumMod val="85000"/>
            </a:schemeClr>
          </a:solidFill>
        </p:spPr>
        <p:txBody>
          <a:bodyPr wrap="square" rtlCol="0">
            <a:spAutoFit/>
          </a:bodyPr>
          <a:lstStyle/>
          <a:p>
            <a:pPr algn="ctr">
              <a:lnSpc>
                <a:spcPts val="2300"/>
              </a:lnSpc>
              <a:tabLst>
                <a:tab pos="177800" algn="l"/>
              </a:tabLst>
            </a:pPr>
            <a:r>
              <a:rPr lang="pt-PT" b="1" dirty="0">
                <a:solidFill>
                  <a:srgbClr val="885538"/>
                </a:solidFill>
                <a:latin typeface="Times New Roman" pitchFamily="18" charset="0"/>
                <a:cs typeface="Times New Roman" pitchFamily="18" charset="0"/>
              </a:rPr>
              <a:t>	 A aprendizagem é observável a partir da alteração da </a:t>
            </a:r>
            <a:r>
              <a:rPr lang="pt-PT" b="1" i="1" dirty="0">
                <a:solidFill>
                  <a:srgbClr val="885538"/>
                </a:solidFill>
                <a:latin typeface="Times New Roman" pitchFamily="18" charset="0"/>
                <a:cs typeface="Times New Roman" pitchFamily="18" charset="0"/>
              </a:rPr>
              <a:t>performance</a:t>
            </a:r>
            <a:r>
              <a:rPr lang="pt-PT" b="1" dirty="0">
                <a:solidFill>
                  <a:srgbClr val="885538"/>
                </a:solidFill>
                <a:latin typeface="Times New Roman" pitchFamily="18" charset="0"/>
                <a:cs typeface="Times New Roman" pitchFamily="18" charset="0"/>
              </a:rPr>
              <a:t>, mas muitos </a:t>
            </a:r>
            <a:r>
              <a:rPr lang="pt-PT" b="1" dirty="0" err="1">
                <a:solidFill>
                  <a:srgbClr val="885538"/>
                </a:solidFill>
                <a:latin typeface="Times New Roman" pitchFamily="18" charset="0"/>
                <a:cs typeface="Times New Roman" pitchFamily="18" charset="0"/>
              </a:rPr>
              <a:t>fatores</a:t>
            </a:r>
            <a:r>
              <a:rPr lang="pt-PT" b="1" dirty="0">
                <a:solidFill>
                  <a:srgbClr val="885538"/>
                </a:solidFill>
                <a:latin typeface="Times New Roman" pitchFamily="18" charset="0"/>
                <a:cs typeface="Times New Roman" pitchFamily="18" charset="0"/>
              </a:rPr>
              <a:t> alteram a segunda sem que sejam consequência da aprendizagem.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16667"/>
          <a:stretch>
            <a:fillRect/>
          </a:stretch>
        </p:blipFill>
        <p:spPr bwMode="auto">
          <a:xfrm>
            <a:off x="6996761" y="0"/>
            <a:ext cx="2147239" cy="1428736"/>
          </a:xfrm>
          <a:prstGeom prst="rect">
            <a:avLst/>
          </a:prstGeom>
          <a:noFill/>
          <a:ln w="9525">
            <a:noFill/>
            <a:miter lim="800000"/>
            <a:headEnd/>
            <a:tailEnd/>
          </a:ln>
          <a:effectLst/>
        </p:spPr>
      </p:pic>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 name="CaixaDeTexto 9"/>
          <p:cNvSpPr txBox="1"/>
          <p:nvPr/>
        </p:nvSpPr>
        <p:spPr>
          <a:xfrm>
            <a:off x="357158" y="1160207"/>
            <a:ext cx="7929618" cy="2554545"/>
          </a:xfrm>
          <a:prstGeom prst="rect">
            <a:avLst/>
          </a:prstGeom>
          <a:noFill/>
        </p:spPr>
        <p:txBody>
          <a:bodyPr wrap="square" rtlCol="0">
            <a:spAutoFit/>
          </a:bodyPr>
          <a:lstStyle/>
          <a:p>
            <a:pPr>
              <a:lnSpc>
                <a:spcPts val="2100"/>
              </a:lnSpc>
              <a:tabLst>
                <a:tab pos="177800" algn="l"/>
              </a:tabLst>
            </a:pPr>
            <a:r>
              <a:rPr lang="pt-PT" sz="1600" dirty="0"/>
              <a:t>	Quando praticamos repetidamente uma </a:t>
            </a:r>
            <a:r>
              <a:rPr lang="pt-PT" sz="1600" dirty="0" err="1"/>
              <a:t>ação</a:t>
            </a:r>
            <a:r>
              <a:rPr lang="pt-PT" sz="1600" dirty="0"/>
              <a:t>, o que é típico da aprendizagem </a:t>
            </a:r>
          </a:p>
          <a:p>
            <a:pPr>
              <a:lnSpc>
                <a:spcPts val="2100"/>
              </a:lnSpc>
              <a:spcAft>
                <a:spcPts val="1200"/>
              </a:spcAft>
              <a:tabLst>
                <a:tab pos="177800" algn="l"/>
              </a:tabLst>
            </a:pPr>
            <a:r>
              <a:rPr lang="pt-PT" sz="1600" dirty="0"/>
              <a:t>de movimentos desportivos, forma-se um </a:t>
            </a:r>
            <a:r>
              <a:rPr lang="pt-PT" sz="1600" b="1" dirty="0">
                <a:solidFill>
                  <a:srgbClr val="C00000"/>
                </a:solidFill>
              </a:rPr>
              <a:t>esquema de </a:t>
            </a:r>
            <a:r>
              <a:rPr lang="pt-PT" sz="1600" b="1" dirty="0" err="1">
                <a:solidFill>
                  <a:srgbClr val="C00000"/>
                </a:solidFill>
              </a:rPr>
              <a:t>ação</a:t>
            </a:r>
            <a:r>
              <a:rPr lang="pt-PT" sz="1600" b="1" dirty="0">
                <a:solidFill>
                  <a:srgbClr val="C00000"/>
                </a:solidFill>
              </a:rPr>
              <a:t> </a:t>
            </a:r>
            <a:r>
              <a:rPr lang="pt-PT" sz="1600" dirty="0"/>
              <a:t>que </a:t>
            </a:r>
            <a:r>
              <a:rPr lang="pt-PT" sz="1600" u="sng" dirty="0"/>
              <a:t>é conservado em memória</a:t>
            </a:r>
            <a:r>
              <a:rPr lang="pt-PT" sz="1600" dirty="0"/>
              <a:t> e que pode ser reproduzido mais tarde. </a:t>
            </a:r>
          </a:p>
          <a:p>
            <a:pPr>
              <a:lnSpc>
                <a:spcPts val="2100"/>
              </a:lnSpc>
              <a:spcAft>
                <a:spcPts val="1200"/>
              </a:spcAft>
              <a:tabLst>
                <a:tab pos="177800" algn="l"/>
              </a:tabLst>
            </a:pPr>
            <a:r>
              <a:rPr lang="pt-PT" sz="1600" dirty="0"/>
              <a:t>	Infelizmente, a conservação de memórias de </a:t>
            </a:r>
            <a:r>
              <a:rPr lang="pt-PT" sz="1600" dirty="0" err="1"/>
              <a:t>ações</a:t>
            </a:r>
            <a:r>
              <a:rPr lang="pt-PT" sz="1600" dirty="0"/>
              <a:t> não permite que, depois de uma </a:t>
            </a:r>
            <a:r>
              <a:rPr lang="pt-PT" sz="1600" dirty="0" err="1"/>
              <a:t>ação</a:t>
            </a:r>
            <a:r>
              <a:rPr lang="pt-PT" sz="1600" dirty="0"/>
              <a:t> ser memorizada, ela permaneça indefinidamente na memória. </a:t>
            </a:r>
          </a:p>
          <a:p>
            <a:pPr>
              <a:lnSpc>
                <a:spcPts val="2100"/>
              </a:lnSpc>
              <a:spcAft>
                <a:spcPts val="1200"/>
              </a:spcAft>
              <a:tabLst>
                <a:tab pos="177800" algn="l"/>
              </a:tabLst>
            </a:pPr>
            <a:r>
              <a:rPr lang="pt-PT" sz="1600" dirty="0"/>
              <a:t>	O </a:t>
            </a:r>
            <a:r>
              <a:rPr lang="pt-PT" sz="1600" u="sng" dirty="0"/>
              <a:t>tempo danifica os esquemas que conservamos</a:t>
            </a:r>
            <a:r>
              <a:rPr lang="pt-PT" sz="1600" dirty="0"/>
              <a:t>, </a:t>
            </a:r>
            <a:r>
              <a:rPr lang="pt-PT" sz="1600" u="sng" dirty="0"/>
              <a:t>introduzindo a perda de detalhes e a incapacidade de conservar a </a:t>
            </a:r>
            <a:r>
              <a:rPr lang="pt-PT" sz="1600" u="sng" dirty="0" err="1"/>
              <a:t>ação</a:t>
            </a:r>
            <a:r>
              <a:rPr lang="pt-PT" sz="1600" u="sng" dirty="0"/>
              <a:t> no seu estado mais perfeito</a:t>
            </a:r>
            <a:r>
              <a:rPr lang="pt-PT" sz="1600" dirty="0"/>
              <a:t>, no entanto, a sua estrutura geral (o seu esquema) não é totalmente degradada por efeito de esquecimento.</a:t>
            </a:r>
          </a:p>
        </p:txBody>
      </p:sp>
      <p:sp>
        <p:nvSpPr>
          <p:cNvPr id="11" name="Título 1"/>
          <p:cNvSpPr>
            <a:spLocks noGrp="1"/>
          </p:cNvSpPr>
          <p:nvPr>
            <p:ph type="title"/>
          </p:nvPr>
        </p:nvSpPr>
        <p:spPr>
          <a:xfrm>
            <a:off x="500034" y="214290"/>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2.2 	Aprendizagem e memória</a:t>
            </a:r>
            <a:endParaRPr lang="pt-PT" sz="2400" b="1" dirty="0">
              <a:solidFill>
                <a:schemeClr val="accent5">
                  <a:lumMod val="50000"/>
                </a:schemeClr>
              </a:solidFill>
              <a:latin typeface="Calibri" panose="020F0502020204030204" pitchFamily="34" charset="0"/>
            </a:endParaRPr>
          </a:p>
        </p:txBody>
      </p:sp>
      <p:pic>
        <p:nvPicPr>
          <p:cNvPr id="2051" name="Picture 3"/>
          <p:cNvPicPr>
            <a:picLocks noChangeAspect="1" noChangeArrowheads="1"/>
          </p:cNvPicPr>
          <p:nvPr/>
        </p:nvPicPr>
        <p:blipFill>
          <a:blip r:embed="rId3"/>
          <a:srcRect/>
          <a:stretch>
            <a:fillRect/>
          </a:stretch>
        </p:blipFill>
        <p:spPr bwMode="auto">
          <a:xfrm>
            <a:off x="142844" y="4429132"/>
            <a:ext cx="4168617" cy="1714512"/>
          </a:xfrm>
          <a:prstGeom prst="rect">
            <a:avLst/>
          </a:prstGeom>
          <a:noFill/>
          <a:ln w="9525">
            <a:noFill/>
            <a:miter lim="800000"/>
            <a:headEnd/>
            <a:tailEnd/>
          </a:ln>
          <a:effectLst/>
        </p:spPr>
      </p:pic>
      <p:sp>
        <p:nvSpPr>
          <p:cNvPr id="13" name="CaixaDeTexto 12"/>
          <p:cNvSpPr txBox="1"/>
          <p:nvPr/>
        </p:nvSpPr>
        <p:spPr>
          <a:xfrm>
            <a:off x="4429124" y="3857628"/>
            <a:ext cx="4714876" cy="2785378"/>
          </a:xfrm>
          <a:prstGeom prst="rect">
            <a:avLst/>
          </a:prstGeom>
          <a:noFill/>
        </p:spPr>
        <p:txBody>
          <a:bodyPr wrap="square" rtlCol="0">
            <a:spAutoFit/>
          </a:bodyPr>
          <a:lstStyle/>
          <a:p>
            <a:pPr>
              <a:spcAft>
                <a:spcPts val="600"/>
              </a:spcAft>
              <a:tabLst>
                <a:tab pos="180975" algn="l"/>
              </a:tabLst>
            </a:pPr>
            <a:r>
              <a:rPr lang="pt-PT" sz="1600" dirty="0"/>
              <a:t>	A ideia de que memorizamos classes ou categorias de </a:t>
            </a:r>
            <a:r>
              <a:rPr lang="pt-PT" sz="1600" dirty="0" err="1"/>
              <a:t>ação</a:t>
            </a:r>
            <a:r>
              <a:rPr lang="pt-PT" sz="1600" dirty="0"/>
              <a:t> é confirmada na noção de </a:t>
            </a:r>
            <a:r>
              <a:rPr lang="pt-PT" sz="1600" b="1" dirty="0">
                <a:solidFill>
                  <a:srgbClr val="C00000"/>
                </a:solidFill>
              </a:rPr>
              <a:t>esquema motor</a:t>
            </a:r>
            <a:r>
              <a:rPr lang="pt-PT" sz="1600" dirty="0"/>
              <a:t>.</a:t>
            </a:r>
            <a:r>
              <a:rPr lang="pt-PT" sz="1600" b="1" dirty="0">
                <a:solidFill>
                  <a:srgbClr val="C00000"/>
                </a:solidFill>
              </a:rPr>
              <a:t>  </a:t>
            </a:r>
          </a:p>
          <a:p>
            <a:pPr>
              <a:spcAft>
                <a:spcPts val="600"/>
              </a:spcAft>
              <a:tabLst>
                <a:tab pos="180975" algn="l"/>
              </a:tabLst>
            </a:pPr>
            <a:r>
              <a:rPr lang="pt-PT" sz="1600" dirty="0"/>
              <a:t>O</a:t>
            </a:r>
            <a:r>
              <a:rPr lang="pt-PT" sz="1600" b="1" dirty="0"/>
              <a:t> esquema motor</a:t>
            </a:r>
            <a:r>
              <a:rPr lang="pt-PT" sz="1600" dirty="0"/>
              <a:t>, é</a:t>
            </a:r>
            <a:r>
              <a:rPr lang="pt-PT" sz="1600" b="1" dirty="0"/>
              <a:t> </a:t>
            </a:r>
            <a:r>
              <a:rPr lang="pt-PT" sz="1600" dirty="0"/>
              <a:t>uma estrutura </a:t>
            </a:r>
            <a:r>
              <a:rPr lang="pt-PT" sz="1600" dirty="0" err="1"/>
              <a:t>abstrata</a:t>
            </a:r>
            <a:r>
              <a:rPr lang="pt-PT" sz="1600" dirty="0"/>
              <a:t> de informação relativa a movimentos, que integra movimentos semelhantes, mas nenhum deles em particular.</a:t>
            </a:r>
          </a:p>
          <a:p>
            <a:pPr>
              <a:spcAft>
                <a:spcPts val="600"/>
              </a:spcAft>
              <a:tabLst>
                <a:tab pos="180975" algn="l"/>
              </a:tabLst>
            </a:pPr>
            <a:r>
              <a:rPr lang="pt-PT" sz="1600" dirty="0"/>
              <a:t>Ex: memorizamos o esquema genérico do “andar”, e não, todos os tipos possíveis de andar.</a:t>
            </a:r>
          </a:p>
          <a:p>
            <a:pPr>
              <a:spcAft>
                <a:spcPts val="600"/>
              </a:spcAft>
              <a:tabLst>
                <a:tab pos="180975" algn="l"/>
              </a:tabLst>
            </a:pPr>
            <a:r>
              <a:rPr lang="pt-PT" sz="1500" dirty="0">
                <a:hlinkClick r:id="rId4"/>
              </a:rPr>
              <a:t>https://www.youtube.com/watch?v=OADdSdhf8jM</a:t>
            </a:r>
            <a:endParaRPr lang="pt-PT" sz="1500" dirty="0"/>
          </a:p>
          <a:p>
            <a:pPr>
              <a:spcAft>
                <a:spcPts val="600"/>
              </a:spcAft>
              <a:tabLst>
                <a:tab pos="180975" algn="l"/>
              </a:tabLst>
            </a:pPr>
            <a:r>
              <a:rPr lang="pt-PT" sz="1200" dirty="0"/>
              <a:t>(Laboratório de comportamento motor, </a:t>
            </a:r>
            <a:r>
              <a:rPr lang="pt-PT" sz="1200" dirty="0" err="1"/>
              <a:t>FMH</a:t>
            </a:r>
            <a:r>
              <a:rPr lang="pt-PT" sz="12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 name="CaixaDeTexto 7"/>
          <p:cNvSpPr txBox="1"/>
          <p:nvPr/>
        </p:nvSpPr>
        <p:spPr>
          <a:xfrm>
            <a:off x="357158" y="4786322"/>
            <a:ext cx="8501122" cy="1738938"/>
          </a:xfrm>
          <a:prstGeom prst="rect">
            <a:avLst/>
          </a:prstGeom>
          <a:solidFill>
            <a:srgbClr val="FFFFCC"/>
          </a:solidFill>
          <a:ln w="38100">
            <a:solidFill>
              <a:srgbClr val="C00000"/>
            </a:solidFill>
          </a:ln>
        </p:spPr>
        <p:txBody>
          <a:bodyPr wrap="square" rtlCol="0">
            <a:spAutoFit/>
          </a:bodyPr>
          <a:lstStyle/>
          <a:p>
            <a:pPr>
              <a:spcAft>
                <a:spcPts val="600"/>
              </a:spcAft>
              <a:tabLst>
                <a:tab pos="180975" algn="l"/>
              </a:tabLst>
            </a:pPr>
            <a:r>
              <a:rPr lang="pt-PT" sz="1700" dirty="0">
                <a:latin typeface="Times New Roman" pitchFamily="18" charset="0"/>
                <a:cs typeface="Times New Roman" pitchFamily="18" charset="0"/>
              </a:rPr>
              <a:t>	</a:t>
            </a:r>
            <a:r>
              <a:rPr lang="pt-PT" sz="1600" dirty="0">
                <a:latin typeface="Times New Roman" pitchFamily="18" charset="0"/>
                <a:cs typeface="Times New Roman" pitchFamily="18" charset="0"/>
              </a:rPr>
              <a:t>A </a:t>
            </a:r>
            <a:r>
              <a:rPr lang="pt-PT" sz="1600" b="1" dirty="0">
                <a:latin typeface="Times New Roman" pitchFamily="18" charset="0"/>
                <a:cs typeface="Times New Roman" pitchFamily="18" charset="0"/>
              </a:rPr>
              <a:t>memória de um movimento</a:t>
            </a:r>
            <a:r>
              <a:rPr lang="pt-PT" sz="1600" dirty="0">
                <a:latin typeface="Times New Roman" pitchFamily="18" charset="0"/>
                <a:cs typeface="Times New Roman" pitchFamily="18" charset="0"/>
              </a:rPr>
              <a:t>, ou seja, a estabilidade e a qualidade de uma </a:t>
            </a:r>
            <a:r>
              <a:rPr lang="pt-PT" sz="1600" dirty="0" err="1">
                <a:latin typeface="Times New Roman" pitchFamily="18" charset="0"/>
                <a:cs typeface="Times New Roman" pitchFamily="18" charset="0"/>
              </a:rPr>
              <a:t>ação</a:t>
            </a:r>
            <a:r>
              <a:rPr lang="pt-PT" sz="1600" dirty="0">
                <a:latin typeface="Times New Roman" pitchFamily="18" charset="0"/>
                <a:cs typeface="Times New Roman" pitchFamily="18" charset="0"/>
              </a:rPr>
              <a:t>, </a:t>
            </a:r>
            <a:r>
              <a:rPr lang="pt-PT" sz="1600" b="1" dirty="0">
                <a:latin typeface="Times New Roman" pitchFamily="18" charset="0"/>
                <a:cs typeface="Times New Roman" pitchFamily="18" charset="0"/>
              </a:rPr>
              <a:t>depende da quantidade de prática</a:t>
            </a:r>
            <a:r>
              <a:rPr lang="pt-PT" sz="1600" dirty="0">
                <a:latin typeface="Times New Roman" pitchFamily="18" charset="0"/>
                <a:cs typeface="Times New Roman" pitchFamily="18" charset="0"/>
              </a:rPr>
              <a:t> ou do número de repetições. </a:t>
            </a:r>
          </a:p>
          <a:p>
            <a:pPr>
              <a:spcAft>
                <a:spcPts val="600"/>
              </a:spcAft>
              <a:tabLst>
                <a:tab pos="180975" algn="l"/>
              </a:tabLst>
            </a:pPr>
            <a:r>
              <a:rPr lang="pt-PT" sz="1600" dirty="0">
                <a:latin typeface="Times New Roman" pitchFamily="18" charset="0"/>
                <a:cs typeface="Times New Roman" pitchFamily="18" charset="0"/>
              </a:rPr>
              <a:t>	Isto significa que, </a:t>
            </a:r>
            <a:r>
              <a:rPr lang="pt-PT" sz="1600" b="1" dirty="0">
                <a:latin typeface="Times New Roman" pitchFamily="18" charset="0"/>
                <a:cs typeface="Times New Roman" pitchFamily="18" charset="0"/>
              </a:rPr>
              <a:t>quando praticamos mais tempo uma </a:t>
            </a:r>
            <a:r>
              <a:rPr lang="pt-PT" sz="1600" b="1" dirty="0" err="1">
                <a:latin typeface="Times New Roman" pitchFamily="18" charset="0"/>
                <a:cs typeface="Times New Roman" pitchFamily="18" charset="0"/>
              </a:rPr>
              <a:t>ação</a:t>
            </a:r>
            <a:r>
              <a:rPr lang="pt-PT" sz="1600" dirty="0">
                <a:latin typeface="Times New Roman" pitchFamily="18" charset="0"/>
                <a:cs typeface="Times New Roman" pitchFamily="18" charset="0"/>
              </a:rPr>
              <a:t>, </a:t>
            </a:r>
            <a:r>
              <a:rPr lang="pt-PT" sz="1600" b="1" dirty="0">
                <a:latin typeface="Times New Roman" pitchFamily="18" charset="0"/>
                <a:cs typeface="Times New Roman" pitchFamily="18" charset="0"/>
              </a:rPr>
              <a:t>temos maior probabilidade de estabilizá-la enquanto resposta</a:t>
            </a:r>
            <a:r>
              <a:rPr lang="pt-PT" sz="1600" dirty="0">
                <a:latin typeface="Times New Roman" pitchFamily="18" charset="0"/>
                <a:cs typeface="Times New Roman" pitchFamily="18" charset="0"/>
              </a:rPr>
              <a:t>. </a:t>
            </a:r>
          </a:p>
          <a:p>
            <a:pPr>
              <a:spcAft>
                <a:spcPts val="600"/>
              </a:spcAft>
              <a:tabLst>
                <a:tab pos="180975" algn="l"/>
              </a:tabLst>
            </a:pPr>
            <a:r>
              <a:rPr lang="pt-PT" sz="1600" dirty="0">
                <a:latin typeface="Times New Roman" pitchFamily="18" charset="0"/>
                <a:cs typeface="Times New Roman" pitchFamily="18" charset="0"/>
              </a:rPr>
              <a:t>	</a:t>
            </a:r>
            <a:r>
              <a:rPr lang="pt-PT" sz="1600" b="1" dirty="0">
                <a:solidFill>
                  <a:srgbClr val="0070C0"/>
                </a:solidFill>
                <a:latin typeface="Times New Roman" pitchFamily="18" charset="0"/>
                <a:cs typeface="Times New Roman" pitchFamily="18" charset="0"/>
              </a:rPr>
              <a:t>Assim, de todos os </a:t>
            </a:r>
            <a:r>
              <a:rPr lang="pt-PT" sz="1600" b="1" dirty="0" err="1">
                <a:solidFill>
                  <a:srgbClr val="0070C0"/>
                </a:solidFill>
                <a:latin typeface="Times New Roman" pitchFamily="18" charset="0"/>
                <a:cs typeface="Times New Roman" pitchFamily="18" charset="0"/>
              </a:rPr>
              <a:t>fatores</a:t>
            </a:r>
            <a:r>
              <a:rPr lang="pt-PT" sz="1600" b="1" dirty="0">
                <a:solidFill>
                  <a:srgbClr val="0070C0"/>
                </a:solidFill>
                <a:latin typeface="Times New Roman" pitchFamily="18" charset="0"/>
                <a:cs typeface="Times New Roman" pitchFamily="18" charset="0"/>
              </a:rPr>
              <a:t> que influenciam a aprendizagem de movimento, </a:t>
            </a:r>
            <a:r>
              <a:rPr lang="pt-PT" sz="1600" b="1" u="sng" dirty="0">
                <a:solidFill>
                  <a:srgbClr val="0070C0"/>
                </a:solidFill>
                <a:latin typeface="Times New Roman" pitchFamily="18" charset="0"/>
                <a:cs typeface="Times New Roman" pitchFamily="18" charset="0"/>
              </a:rPr>
              <a:t>a quantidade de prática</a:t>
            </a:r>
            <a:r>
              <a:rPr lang="pt-PT" sz="1600" b="1" dirty="0">
                <a:solidFill>
                  <a:srgbClr val="0070C0"/>
                </a:solidFill>
                <a:latin typeface="Times New Roman" pitchFamily="18" charset="0"/>
                <a:cs typeface="Times New Roman" pitchFamily="18" charset="0"/>
              </a:rPr>
              <a:t> tem sido considerada como </a:t>
            </a:r>
            <a:r>
              <a:rPr lang="pt-PT" sz="1600" b="1" u="sng" dirty="0">
                <a:solidFill>
                  <a:srgbClr val="0070C0"/>
                </a:solidFill>
                <a:latin typeface="Times New Roman" pitchFamily="18" charset="0"/>
                <a:cs typeface="Times New Roman" pitchFamily="18" charset="0"/>
              </a:rPr>
              <a:t>o </a:t>
            </a:r>
            <a:r>
              <a:rPr lang="pt-PT" sz="1600" b="1" u="sng" dirty="0" err="1">
                <a:solidFill>
                  <a:srgbClr val="0070C0"/>
                </a:solidFill>
                <a:latin typeface="Times New Roman" pitchFamily="18" charset="0"/>
                <a:cs typeface="Times New Roman" pitchFamily="18" charset="0"/>
              </a:rPr>
              <a:t>fator</a:t>
            </a:r>
            <a:r>
              <a:rPr lang="pt-PT" sz="1600" b="1" u="sng" dirty="0">
                <a:solidFill>
                  <a:srgbClr val="0070C0"/>
                </a:solidFill>
                <a:latin typeface="Times New Roman" pitchFamily="18" charset="0"/>
                <a:cs typeface="Times New Roman" pitchFamily="18" charset="0"/>
              </a:rPr>
              <a:t> mais determinante da qualidade da aprendizagem</a:t>
            </a:r>
            <a:r>
              <a:rPr lang="pt-PT" sz="1600" b="1" dirty="0">
                <a:solidFill>
                  <a:srgbClr val="0070C0"/>
                </a:solidFill>
                <a:latin typeface="Times New Roman" pitchFamily="18" charset="0"/>
                <a:cs typeface="Times New Roman" pitchFamily="18" charset="0"/>
              </a:rPr>
              <a:t>.</a:t>
            </a:r>
          </a:p>
        </p:txBody>
      </p:sp>
      <p:sp>
        <p:nvSpPr>
          <p:cNvPr id="10" name="CaixaDeTexto 9"/>
          <p:cNvSpPr txBox="1"/>
          <p:nvPr/>
        </p:nvSpPr>
        <p:spPr>
          <a:xfrm>
            <a:off x="857224" y="714356"/>
            <a:ext cx="7786742" cy="362022"/>
          </a:xfrm>
          <a:prstGeom prst="rect">
            <a:avLst/>
          </a:prstGeom>
          <a:solidFill>
            <a:schemeClr val="bg1">
              <a:lumMod val="85000"/>
            </a:schemeClr>
          </a:solidFill>
        </p:spPr>
        <p:txBody>
          <a:bodyPr wrap="square" rtlCol="0">
            <a:spAutoFit/>
          </a:bodyPr>
          <a:lstStyle/>
          <a:p>
            <a:pPr>
              <a:lnSpc>
                <a:spcPts val="2100"/>
              </a:lnSpc>
              <a:tabLst>
                <a:tab pos="177800" algn="l"/>
              </a:tabLst>
            </a:pPr>
            <a:r>
              <a:rPr lang="pt-PT" sz="1600" dirty="0"/>
              <a:t>	 </a:t>
            </a:r>
            <a:r>
              <a:rPr lang="pt-PT" sz="2000" b="1" dirty="0">
                <a:solidFill>
                  <a:srgbClr val="0070C0"/>
                </a:solidFill>
              </a:rPr>
              <a:t>Por que é que algumas aprendizagens parecem durar para sempre?</a:t>
            </a:r>
            <a:endParaRPr lang="pt-PT" sz="1600" dirty="0"/>
          </a:p>
        </p:txBody>
      </p:sp>
      <p:sp>
        <p:nvSpPr>
          <p:cNvPr id="11" name="Título 1"/>
          <p:cNvSpPr>
            <a:spLocks noGrp="1"/>
          </p:cNvSpPr>
          <p:nvPr>
            <p:ph type="title"/>
          </p:nvPr>
        </p:nvSpPr>
        <p:spPr>
          <a:xfrm>
            <a:off x="500034" y="-24"/>
            <a:ext cx="8643966" cy="571504"/>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2.2 	 Continuação</a:t>
            </a:r>
            <a:endParaRPr lang="pt-PT" sz="2000" b="1" dirty="0">
              <a:solidFill>
                <a:schemeClr val="accent5">
                  <a:lumMod val="50000"/>
                </a:schemeClr>
              </a:solidFill>
              <a:latin typeface="Calibri" panose="020F0502020204030204" pitchFamily="34" charset="0"/>
            </a:endParaRPr>
          </a:p>
        </p:txBody>
      </p:sp>
      <p:pic>
        <p:nvPicPr>
          <p:cNvPr id="3074" name="Picture 2"/>
          <p:cNvPicPr>
            <a:picLocks noChangeAspect="1" noChangeArrowheads="1"/>
          </p:cNvPicPr>
          <p:nvPr/>
        </p:nvPicPr>
        <p:blipFill>
          <a:blip r:embed="rId2"/>
          <a:srcRect l="38194" r="11111"/>
          <a:stretch>
            <a:fillRect/>
          </a:stretch>
        </p:blipFill>
        <p:spPr bwMode="auto">
          <a:xfrm>
            <a:off x="285720" y="1428736"/>
            <a:ext cx="2491603" cy="3071834"/>
          </a:xfrm>
          <a:prstGeom prst="rect">
            <a:avLst/>
          </a:prstGeom>
          <a:noFill/>
          <a:ln w="9525">
            <a:solidFill>
              <a:srgbClr val="C00000"/>
            </a:solidFill>
            <a:miter lim="800000"/>
            <a:headEnd/>
            <a:tailEnd/>
          </a:ln>
          <a:effectLst/>
        </p:spPr>
      </p:pic>
      <p:sp>
        <p:nvSpPr>
          <p:cNvPr id="14" name="CaixaDeTexto 13"/>
          <p:cNvSpPr txBox="1"/>
          <p:nvPr/>
        </p:nvSpPr>
        <p:spPr>
          <a:xfrm>
            <a:off x="3214678" y="1357298"/>
            <a:ext cx="5786478" cy="2693045"/>
          </a:xfrm>
          <a:prstGeom prst="rect">
            <a:avLst/>
          </a:prstGeom>
          <a:noFill/>
        </p:spPr>
        <p:txBody>
          <a:bodyPr wrap="square" rtlCol="0">
            <a:spAutoFit/>
          </a:bodyPr>
          <a:lstStyle/>
          <a:p>
            <a:pPr>
              <a:spcAft>
                <a:spcPts val="600"/>
              </a:spcAft>
              <a:tabLst>
                <a:tab pos="180975" algn="l"/>
              </a:tabLst>
            </a:pPr>
            <a:r>
              <a:rPr lang="pt-PT" sz="1600" dirty="0">
                <a:latin typeface="Times New Roman" pitchFamily="18" charset="0"/>
                <a:cs typeface="Times New Roman" pitchFamily="18" charset="0"/>
              </a:rPr>
              <a:t>	Na realidade, </a:t>
            </a:r>
            <a:r>
              <a:rPr lang="pt-PT" sz="1600" u="sng" dirty="0">
                <a:latin typeface="Times New Roman" pitchFamily="18" charset="0"/>
                <a:cs typeface="Times New Roman" pitchFamily="18" charset="0"/>
              </a:rPr>
              <a:t>o que se mantém na memória é o esquema </a:t>
            </a:r>
            <a:r>
              <a:rPr lang="pt-PT" sz="1600" dirty="0">
                <a:latin typeface="Times New Roman" pitchFamily="18" charset="0"/>
                <a:cs typeface="Times New Roman" pitchFamily="18" charset="0"/>
              </a:rPr>
              <a:t>e não os detalhes de operacionalização </a:t>
            </a:r>
            <a:r>
              <a:rPr lang="pt-PT" sz="1600" dirty="0" err="1">
                <a:latin typeface="Times New Roman" pitchFamily="18" charset="0"/>
                <a:cs typeface="Times New Roman" pitchFamily="18" charset="0"/>
              </a:rPr>
              <a:t>neuromuscular</a:t>
            </a:r>
            <a:r>
              <a:rPr lang="pt-PT" sz="1600" dirty="0">
                <a:latin typeface="Times New Roman" pitchFamily="18" charset="0"/>
                <a:cs typeface="Times New Roman" pitchFamily="18" charset="0"/>
              </a:rPr>
              <a:t> da resposta. </a:t>
            </a:r>
          </a:p>
          <a:p>
            <a:pPr>
              <a:spcAft>
                <a:spcPts val="1200"/>
              </a:spcAft>
              <a:tabLst>
                <a:tab pos="180975" algn="l"/>
              </a:tabLst>
            </a:pPr>
            <a:r>
              <a:rPr lang="pt-PT" sz="1600" dirty="0">
                <a:latin typeface="Times New Roman" pitchFamily="18" charset="0"/>
                <a:cs typeface="Times New Roman" pitchFamily="18" charset="0"/>
              </a:rPr>
              <a:t>	A  </a:t>
            </a:r>
            <a:r>
              <a:rPr lang="pt-PT" sz="1600" dirty="0" err="1">
                <a:latin typeface="Times New Roman" pitchFamily="18" charset="0"/>
                <a:cs typeface="Times New Roman" pitchFamily="18" charset="0"/>
              </a:rPr>
              <a:t>conceção</a:t>
            </a:r>
            <a:r>
              <a:rPr lang="pt-PT" sz="1600" dirty="0">
                <a:latin typeface="Times New Roman" pitchFamily="18" charset="0"/>
                <a:cs typeface="Times New Roman" pitchFamily="18" charset="0"/>
              </a:rPr>
              <a:t> da aprendizagem enquanto formação de esquemas ajuda a entender duas situações:</a:t>
            </a:r>
          </a:p>
          <a:p>
            <a:pPr marL="342900" indent="-342900">
              <a:spcAft>
                <a:spcPts val="1200"/>
              </a:spcAft>
              <a:buClr>
                <a:srgbClr val="C00000"/>
              </a:buClr>
              <a:buAutoNum type="alphaLcParenR"/>
              <a:tabLst>
                <a:tab pos="180975" algn="l"/>
                <a:tab pos="361950" algn="l"/>
              </a:tabLst>
            </a:pPr>
            <a:r>
              <a:rPr lang="pt-PT" sz="1600" dirty="0">
                <a:latin typeface="Times New Roman" pitchFamily="18" charset="0"/>
                <a:cs typeface="Times New Roman" pitchFamily="18" charset="0"/>
              </a:rPr>
              <a:t>por que é com pequenas quantidades de prática podemos recuperar facilmente o desempenho numa </a:t>
            </a:r>
            <a:r>
              <a:rPr lang="pt-PT" sz="1600" dirty="0" err="1">
                <a:latin typeface="Times New Roman" pitchFamily="18" charset="0"/>
                <a:cs typeface="Times New Roman" pitchFamily="18" charset="0"/>
              </a:rPr>
              <a:t>ação</a:t>
            </a:r>
            <a:r>
              <a:rPr lang="pt-PT" sz="1600" dirty="0">
                <a:latin typeface="Times New Roman" pitchFamily="18" charset="0"/>
                <a:cs typeface="Times New Roman" pitchFamily="18" charset="0"/>
              </a:rPr>
              <a:t> que não realizamos há muito tempo, e em que éramos competentes. </a:t>
            </a:r>
          </a:p>
          <a:p>
            <a:pPr marL="342900" indent="-342900">
              <a:spcAft>
                <a:spcPts val="1200"/>
              </a:spcAft>
              <a:buClr>
                <a:srgbClr val="C00000"/>
              </a:buClr>
              <a:buAutoNum type="alphaLcParenR"/>
              <a:tabLst>
                <a:tab pos="180975" algn="l"/>
                <a:tab pos="361950" algn="l"/>
              </a:tabLst>
            </a:pPr>
            <a:r>
              <a:rPr lang="pt-PT" sz="1600" dirty="0">
                <a:latin typeface="Times New Roman" pitchFamily="18" charset="0"/>
                <a:cs typeface="Times New Roman" pitchFamily="18" charset="0"/>
              </a:rPr>
              <a:t>por que é que é tão difícil modificar a estrutura de uma resposta motora, depois de esta se ter consolidado por efeito da prática.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 name="CaixaDeTexto 9"/>
          <p:cNvSpPr txBox="1"/>
          <p:nvPr/>
        </p:nvSpPr>
        <p:spPr>
          <a:xfrm>
            <a:off x="285720" y="1000108"/>
            <a:ext cx="8501122" cy="361637"/>
          </a:xfrm>
          <a:prstGeom prst="rect">
            <a:avLst/>
          </a:prstGeom>
          <a:noFill/>
        </p:spPr>
        <p:txBody>
          <a:bodyPr wrap="square" rtlCol="0">
            <a:spAutoFit/>
          </a:bodyPr>
          <a:lstStyle/>
          <a:p>
            <a:pPr>
              <a:lnSpc>
                <a:spcPts val="2100"/>
              </a:lnSpc>
              <a:tabLst>
                <a:tab pos="177800" algn="l"/>
              </a:tabLst>
            </a:pPr>
            <a:r>
              <a:rPr lang="pt-PT" dirty="0"/>
              <a:t>	</a:t>
            </a:r>
            <a:r>
              <a:rPr lang="pt-PT" b="1" dirty="0"/>
              <a:t>Dimensões ou componentes da aprendizagem: a </a:t>
            </a:r>
            <a:r>
              <a:rPr lang="pt-PT" b="1" dirty="0">
                <a:solidFill>
                  <a:srgbClr val="C00000"/>
                </a:solidFill>
              </a:rPr>
              <a:t>aquisição</a:t>
            </a:r>
            <a:r>
              <a:rPr lang="pt-PT" b="1" dirty="0"/>
              <a:t>, a </a:t>
            </a:r>
            <a:r>
              <a:rPr lang="pt-PT" b="1" dirty="0">
                <a:solidFill>
                  <a:srgbClr val="C00000"/>
                </a:solidFill>
              </a:rPr>
              <a:t>retenção</a:t>
            </a:r>
            <a:r>
              <a:rPr lang="pt-PT" b="1" dirty="0"/>
              <a:t> e o </a:t>
            </a:r>
            <a:r>
              <a:rPr lang="pt-PT" b="1" i="1" dirty="0" err="1">
                <a:solidFill>
                  <a:srgbClr val="C00000"/>
                </a:solidFill>
              </a:rPr>
              <a:t>transfer</a:t>
            </a:r>
            <a:r>
              <a:rPr lang="pt-PT" b="1" dirty="0"/>
              <a:t>.  </a:t>
            </a:r>
          </a:p>
        </p:txBody>
      </p:sp>
      <p:sp>
        <p:nvSpPr>
          <p:cNvPr id="11" name="Título 1"/>
          <p:cNvSpPr>
            <a:spLocks noGrp="1"/>
          </p:cNvSpPr>
          <p:nvPr>
            <p:ph type="title"/>
          </p:nvPr>
        </p:nvSpPr>
        <p:spPr>
          <a:xfrm>
            <a:off x="500034" y="214290"/>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2.3 	Aquisição, retenção e </a:t>
            </a:r>
            <a:r>
              <a:rPr lang="pt-PT" sz="2400" b="1" i="1" dirty="0" err="1">
                <a:solidFill>
                  <a:schemeClr val="accent5">
                    <a:lumMod val="50000"/>
                  </a:schemeClr>
                </a:solidFill>
                <a:latin typeface="Calibri" panose="020F0502020204030204" pitchFamily="34" charset="0"/>
                <a:cs typeface="Arial" panose="020B0604020202020204" pitchFamily="34" charset="0"/>
              </a:rPr>
              <a:t>transfer</a:t>
            </a:r>
            <a:endParaRPr lang="pt-PT" sz="2400" b="1" dirty="0">
              <a:solidFill>
                <a:schemeClr val="accent5">
                  <a:lumMod val="50000"/>
                </a:schemeClr>
              </a:solidFill>
              <a:latin typeface="Calibri" panose="020F0502020204030204" pitchFamily="34" charset="0"/>
            </a:endParaRPr>
          </a:p>
        </p:txBody>
      </p:sp>
      <p:sp>
        <p:nvSpPr>
          <p:cNvPr id="13" name="CaixaDeTexto 12"/>
          <p:cNvSpPr txBox="1"/>
          <p:nvPr/>
        </p:nvSpPr>
        <p:spPr>
          <a:xfrm>
            <a:off x="5072066" y="4000504"/>
            <a:ext cx="3857652" cy="2054409"/>
          </a:xfrm>
          <a:prstGeom prst="rect">
            <a:avLst/>
          </a:prstGeom>
          <a:noFill/>
        </p:spPr>
        <p:txBody>
          <a:bodyPr wrap="square" rtlCol="0">
            <a:spAutoFit/>
          </a:bodyPr>
          <a:lstStyle/>
          <a:p>
            <a:pPr>
              <a:lnSpc>
                <a:spcPts val="2100"/>
              </a:lnSpc>
              <a:spcAft>
                <a:spcPts val="600"/>
              </a:spcAft>
              <a:tabLst>
                <a:tab pos="180975" algn="l"/>
              </a:tabLst>
            </a:pPr>
            <a:r>
              <a:rPr lang="pt-PT" sz="1600" dirty="0"/>
              <a:t>	 A retenção é um </a:t>
            </a:r>
            <a:r>
              <a:rPr lang="pt-PT" sz="1600" dirty="0" err="1"/>
              <a:t>aspeto</a:t>
            </a:r>
            <a:r>
              <a:rPr lang="pt-PT" sz="1600" dirty="0"/>
              <a:t> a considerar na organização do ensino, quando a </a:t>
            </a:r>
            <a:r>
              <a:rPr lang="pt-PT" sz="1600" dirty="0" err="1"/>
              <a:t>atividade</a:t>
            </a:r>
            <a:r>
              <a:rPr lang="pt-PT" sz="1600" dirty="0"/>
              <a:t> desportiva inclui a aprendizagem de diferentes tipos de movimentos especializados, cada um com o seu próprio processo evolutivo de aprendizagem.</a:t>
            </a:r>
          </a:p>
          <a:p>
            <a:pPr>
              <a:lnSpc>
                <a:spcPts val="2100"/>
              </a:lnSpc>
              <a:spcAft>
                <a:spcPts val="600"/>
              </a:spcAft>
              <a:tabLst>
                <a:tab pos="180975" algn="l"/>
              </a:tabLst>
            </a:pPr>
            <a:endParaRPr lang="pt-PT" sz="1600" dirty="0"/>
          </a:p>
        </p:txBody>
      </p:sp>
      <p:sp>
        <p:nvSpPr>
          <p:cNvPr id="8" name="CaixaDeTexto 7"/>
          <p:cNvSpPr txBox="1"/>
          <p:nvPr/>
        </p:nvSpPr>
        <p:spPr>
          <a:xfrm>
            <a:off x="214282" y="1643050"/>
            <a:ext cx="3929090" cy="2015936"/>
          </a:xfrm>
          <a:prstGeom prst="rect">
            <a:avLst/>
          </a:prstGeom>
          <a:solidFill>
            <a:srgbClr val="FFFFCC"/>
          </a:solidFill>
          <a:ln w="38100">
            <a:solidFill>
              <a:schemeClr val="bg1">
                <a:lumMod val="50000"/>
              </a:schemeClr>
            </a:solidFill>
          </a:ln>
        </p:spPr>
        <p:txBody>
          <a:bodyPr wrap="square" rtlCol="0">
            <a:spAutoFit/>
          </a:bodyPr>
          <a:lstStyle/>
          <a:p>
            <a:pPr>
              <a:lnSpc>
                <a:spcPts val="2500"/>
              </a:lnSpc>
            </a:pPr>
            <a:r>
              <a:rPr lang="pt-PT" sz="1700" b="1" dirty="0">
                <a:latin typeface="Times New Roman" pitchFamily="18" charset="0"/>
                <a:cs typeface="Times New Roman" pitchFamily="18" charset="0"/>
              </a:rPr>
              <a:t>Aquisição:</a:t>
            </a:r>
            <a:endParaRPr lang="pt-PT" sz="1700" b="1" i="1" dirty="0">
              <a:latin typeface="Times New Roman" pitchFamily="18" charset="0"/>
              <a:cs typeface="Times New Roman" pitchFamily="18" charset="0"/>
            </a:endParaRPr>
          </a:p>
          <a:p>
            <a:pPr>
              <a:lnSpc>
                <a:spcPts val="2500"/>
              </a:lnSpc>
            </a:pPr>
            <a:endParaRPr lang="pt-PT" sz="1700" b="1" i="1" dirty="0">
              <a:latin typeface="Times New Roman" pitchFamily="18" charset="0"/>
              <a:cs typeface="Times New Roman" pitchFamily="18" charset="0"/>
            </a:endParaRPr>
          </a:p>
          <a:p>
            <a:pPr>
              <a:lnSpc>
                <a:spcPts val="2500"/>
              </a:lnSpc>
            </a:pPr>
            <a:r>
              <a:rPr lang="pt-PT" sz="1600" dirty="0"/>
              <a:t>É a transformação da resposta enquanto praticamos ou repetimos um determinado movimento e corresponde ao efeito imediato da aprendizagem.</a:t>
            </a:r>
            <a:endParaRPr lang="pt-PT" sz="1700" dirty="0">
              <a:latin typeface="Times New Roman" pitchFamily="18" charset="0"/>
              <a:cs typeface="Times New Roman" pitchFamily="18" charset="0"/>
            </a:endParaRPr>
          </a:p>
        </p:txBody>
      </p:sp>
      <p:sp>
        <p:nvSpPr>
          <p:cNvPr id="9" name="CaixaDeTexto 8"/>
          <p:cNvSpPr txBox="1"/>
          <p:nvPr/>
        </p:nvSpPr>
        <p:spPr>
          <a:xfrm>
            <a:off x="4357686" y="1643050"/>
            <a:ext cx="4572032" cy="2246769"/>
          </a:xfrm>
          <a:prstGeom prst="rect">
            <a:avLst/>
          </a:prstGeom>
          <a:noFill/>
        </p:spPr>
        <p:txBody>
          <a:bodyPr wrap="square" rtlCol="0">
            <a:spAutoFit/>
          </a:bodyPr>
          <a:lstStyle/>
          <a:p>
            <a:pPr indent="180975">
              <a:lnSpc>
                <a:spcPts val="2100"/>
              </a:lnSpc>
            </a:pPr>
            <a:r>
              <a:rPr lang="pt-PT" sz="1600" dirty="0"/>
              <a:t>Durante a aprendizagem, o treinador e o atleta podem ir fazendo registos da performance para </a:t>
            </a:r>
            <a:r>
              <a:rPr lang="pt-PT" sz="1600" dirty="0" err="1"/>
              <a:t>caraterizar</a:t>
            </a:r>
            <a:r>
              <a:rPr lang="pt-PT" sz="1600" dirty="0"/>
              <a:t> a progressão e obter uma </a:t>
            </a:r>
            <a:r>
              <a:rPr lang="pt-PT" sz="1600" dirty="0">
                <a:solidFill>
                  <a:srgbClr val="0070C0"/>
                </a:solidFill>
              </a:rPr>
              <a:t>curva de aprendizagem</a:t>
            </a:r>
            <a:r>
              <a:rPr lang="pt-PT" sz="1600" dirty="0"/>
              <a:t>.</a:t>
            </a:r>
          </a:p>
          <a:p>
            <a:pPr indent="180975">
              <a:lnSpc>
                <a:spcPts val="2100"/>
              </a:lnSpc>
            </a:pPr>
            <a:endParaRPr lang="pt-PT" sz="1600" dirty="0"/>
          </a:p>
          <a:p>
            <a:pPr indent="180975">
              <a:lnSpc>
                <a:spcPts val="2100"/>
              </a:lnSpc>
            </a:pPr>
            <a:r>
              <a:rPr lang="pt-PT" sz="1600" dirty="0"/>
              <a:t>Por ex.: ir registando a distância obtida num salto, a cada tentativa; a proximidade ao alvo, no tiro; ou a distância atingida pela bola no golfe.  </a:t>
            </a:r>
          </a:p>
        </p:txBody>
      </p:sp>
      <p:sp>
        <p:nvSpPr>
          <p:cNvPr id="12" name="CaixaDeTexto 11"/>
          <p:cNvSpPr txBox="1"/>
          <p:nvPr/>
        </p:nvSpPr>
        <p:spPr>
          <a:xfrm>
            <a:off x="214282" y="4071942"/>
            <a:ext cx="4714908" cy="2210862"/>
          </a:xfrm>
          <a:prstGeom prst="rect">
            <a:avLst/>
          </a:prstGeom>
          <a:solidFill>
            <a:schemeClr val="bg1">
              <a:lumMod val="50000"/>
            </a:schemeClr>
          </a:solidFill>
          <a:ln w="57150">
            <a:solidFill>
              <a:srgbClr val="FFFFCC"/>
            </a:solidFill>
          </a:ln>
        </p:spPr>
        <p:txBody>
          <a:bodyPr wrap="square" rtlCol="0">
            <a:spAutoFit/>
          </a:bodyPr>
          <a:lstStyle/>
          <a:p>
            <a:pPr>
              <a:lnSpc>
                <a:spcPts val="2500"/>
              </a:lnSpc>
            </a:pPr>
            <a:r>
              <a:rPr lang="pt-PT" sz="1700" b="1" dirty="0">
                <a:solidFill>
                  <a:schemeClr val="bg1"/>
                </a:solidFill>
                <a:latin typeface="Times New Roman" pitchFamily="18" charset="0"/>
                <a:cs typeface="Times New Roman" pitchFamily="18" charset="0"/>
              </a:rPr>
              <a:t>Retenção:</a:t>
            </a:r>
            <a:endParaRPr lang="pt-PT" sz="1700" b="1" i="1" dirty="0">
              <a:solidFill>
                <a:schemeClr val="bg1"/>
              </a:solidFill>
              <a:latin typeface="Times New Roman" pitchFamily="18" charset="0"/>
              <a:cs typeface="Times New Roman" pitchFamily="18" charset="0"/>
            </a:endParaRPr>
          </a:p>
          <a:p>
            <a:pPr>
              <a:lnSpc>
                <a:spcPts val="2500"/>
              </a:lnSpc>
            </a:pPr>
            <a:endParaRPr lang="pt-PT" sz="1700" b="1" i="1" dirty="0">
              <a:solidFill>
                <a:schemeClr val="bg1"/>
              </a:solidFill>
              <a:latin typeface="Times New Roman" pitchFamily="18" charset="0"/>
              <a:cs typeface="Times New Roman" pitchFamily="18" charset="0"/>
            </a:endParaRPr>
          </a:p>
          <a:p>
            <a:r>
              <a:rPr lang="pt-PT" sz="1600" dirty="0">
                <a:solidFill>
                  <a:schemeClr val="bg1"/>
                </a:solidFill>
              </a:rPr>
              <a:t>Capacidade de manter efeitos da prática passado algum tempo sem realizar uma determinada acção. </a:t>
            </a:r>
          </a:p>
          <a:p>
            <a:r>
              <a:rPr lang="pt-PT" sz="1600" dirty="0">
                <a:solidFill>
                  <a:schemeClr val="bg1"/>
                </a:solidFill>
              </a:rPr>
              <a:t>Quanto menos esquecimento, maior é a retenção. </a:t>
            </a:r>
          </a:p>
          <a:p>
            <a:r>
              <a:rPr lang="pt-PT" sz="1600" dirty="0">
                <a:solidFill>
                  <a:schemeClr val="bg1"/>
                </a:solidFill>
              </a:rPr>
              <a:t>A retenção tanto pode estar relacionada com o estado do praticante no princípio da sessão seguinte, como pode incluir intervalos sem prática, mais prolongados.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 name="CaixaDeTexto 9"/>
          <p:cNvSpPr txBox="1"/>
          <p:nvPr/>
        </p:nvSpPr>
        <p:spPr>
          <a:xfrm>
            <a:off x="285720" y="714356"/>
            <a:ext cx="8501122" cy="361637"/>
          </a:xfrm>
          <a:prstGeom prst="rect">
            <a:avLst/>
          </a:prstGeom>
          <a:noFill/>
        </p:spPr>
        <p:txBody>
          <a:bodyPr wrap="square" rtlCol="0">
            <a:spAutoFit/>
          </a:bodyPr>
          <a:lstStyle/>
          <a:p>
            <a:pPr>
              <a:lnSpc>
                <a:spcPts val="2100"/>
              </a:lnSpc>
              <a:tabLst>
                <a:tab pos="177800" algn="l"/>
              </a:tabLst>
            </a:pPr>
            <a:r>
              <a:rPr lang="pt-PT" dirty="0"/>
              <a:t>	</a:t>
            </a:r>
            <a:r>
              <a:rPr lang="pt-PT" b="1" dirty="0"/>
              <a:t>Dimensões ou componentes da aprendizagem: a </a:t>
            </a:r>
            <a:r>
              <a:rPr lang="pt-PT" b="1" dirty="0">
                <a:solidFill>
                  <a:srgbClr val="C00000"/>
                </a:solidFill>
              </a:rPr>
              <a:t>aquisição</a:t>
            </a:r>
            <a:r>
              <a:rPr lang="pt-PT" b="1" dirty="0"/>
              <a:t>, a </a:t>
            </a:r>
            <a:r>
              <a:rPr lang="pt-PT" b="1" dirty="0">
                <a:solidFill>
                  <a:srgbClr val="C00000"/>
                </a:solidFill>
              </a:rPr>
              <a:t>retenção</a:t>
            </a:r>
            <a:r>
              <a:rPr lang="pt-PT" b="1" dirty="0"/>
              <a:t> e o </a:t>
            </a:r>
            <a:r>
              <a:rPr lang="pt-PT" b="1" i="1" dirty="0" err="1">
                <a:solidFill>
                  <a:srgbClr val="C00000"/>
                </a:solidFill>
              </a:rPr>
              <a:t>transfer</a:t>
            </a:r>
            <a:r>
              <a:rPr lang="pt-PT" b="1" dirty="0"/>
              <a:t>.  </a:t>
            </a:r>
          </a:p>
        </p:txBody>
      </p:sp>
      <p:sp>
        <p:nvSpPr>
          <p:cNvPr id="11" name="Título 1"/>
          <p:cNvSpPr>
            <a:spLocks noGrp="1"/>
          </p:cNvSpPr>
          <p:nvPr>
            <p:ph type="title"/>
          </p:nvPr>
        </p:nvSpPr>
        <p:spPr>
          <a:xfrm>
            <a:off x="500034" y="-24"/>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2.3 	Continuação</a:t>
            </a:r>
            <a:endParaRPr lang="pt-PT" sz="2400" b="1" dirty="0">
              <a:solidFill>
                <a:schemeClr val="accent5">
                  <a:lumMod val="50000"/>
                </a:schemeClr>
              </a:solidFill>
              <a:latin typeface="Calibri" panose="020F0502020204030204" pitchFamily="34" charset="0"/>
            </a:endParaRPr>
          </a:p>
        </p:txBody>
      </p:sp>
      <p:sp>
        <p:nvSpPr>
          <p:cNvPr id="13" name="CaixaDeTexto 12"/>
          <p:cNvSpPr txBox="1"/>
          <p:nvPr/>
        </p:nvSpPr>
        <p:spPr>
          <a:xfrm>
            <a:off x="285720" y="3786190"/>
            <a:ext cx="8501122" cy="2746906"/>
          </a:xfrm>
          <a:prstGeom prst="rect">
            <a:avLst/>
          </a:prstGeom>
          <a:noFill/>
        </p:spPr>
        <p:txBody>
          <a:bodyPr wrap="square" rtlCol="0">
            <a:spAutoFit/>
          </a:bodyPr>
          <a:lstStyle/>
          <a:p>
            <a:pPr>
              <a:lnSpc>
                <a:spcPts val="2100"/>
              </a:lnSpc>
              <a:spcAft>
                <a:spcPts val="600"/>
              </a:spcAft>
              <a:tabLst>
                <a:tab pos="180975" algn="l"/>
              </a:tabLst>
            </a:pPr>
            <a:r>
              <a:rPr lang="pt-PT" sz="1600" dirty="0"/>
              <a:t>	 </a:t>
            </a:r>
            <a:r>
              <a:rPr lang="pt-PT" sz="1600" b="1" dirty="0"/>
              <a:t>O </a:t>
            </a:r>
            <a:r>
              <a:rPr lang="pt-PT" sz="1600" b="1" i="1" dirty="0" err="1"/>
              <a:t>transfer</a:t>
            </a:r>
            <a:r>
              <a:rPr lang="pt-PT" sz="1600" b="1" dirty="0"/>
              <a:t> entre habilidades é maior quando elas partilham mais elementos idênticos</a:t>
            </a:r>
            <a:r>
              <a:rPr lang="pt-PT" sz="1600" dirty="0"/>
              <a:t>. </a:t>
            </a:r>
          </a:p>
          <a:p>
            <a:pPr>
              <a:lnSpc>
                <a:spcPts val="2100"/>
              </a:lnSpc>
              <a:spcAft>
                <a:spcPts val="600"/>
              </a:spcAft>
              <a:tabLst>
                <a:tab pos="180975" algn="l"/>
              </a:tabLst>
            </a:pPr>
            <a:r>
              <a:rPr lang="pt-PT" sz="1600" dirty="0"/>
              <a:t>	Este facto é muito útil em treino desportivo, permitindo associar de forma inteligente processos de aprendizagem de tarefas relacionadas, com efeitos positivos para as duas tarefas.</a:t>
            </a:r>
          </a:p>
          <a:p>
            <a:pPr>
              <a:lnSpc>
                <a:spcPts val="2100"/>
              </a:lnSpc>
              <a:spcAft>
                <a:spcPts val="600"/>
              </a:spcAft>
              <a:tabLst>
                <a:tab pos="180975" algn="l"/>
              </a:tabLst>
            </a:pPr>
            <a:r>
              <a:rPr lang="pt-PT" sz="1600" dirty="0"/>
              <a:t>	É também muito importante na organização das fases de iniciação desportiva. O conceito de </a:t>
            </a:r>
            <a:r>
              <a:rPr lang="pt-PT" sz="1600" i="1" dirty="0" err="1"/>
              <a:t>transfer</a:t>
            </a:r>
            <a:r>
              <a:rPr lang="pt-PT" sz="1600" i="1" dirty="0"/>
              <a:t> </a:t>
            </a:r>
            <a:r>
              <a:rPr lang="pt-PT" sz="1600" dirty="0"/>
              <a:t>explica porque é que é importante ensinar uma base geral de habilidades, antes de se aprofundarem detalhadamente certos movimentos através do treino especializado. </a:t>
            </a:r>
          </a:p>
          <a:p>
            <a:pPr>
              <a:lnSpc>
                <a:spcPts val="2100"/>
              </a:lnSpc>
              <a:spcAft>
                <a:spcPts val="600"/>
              </a:spcAft>
              <a:tabLst>
                <a:tab pos="180975" algn="l"/>
              </a:tabLst>
            </a:pPr>
            <a:r>
              <a:rPr lang="pt-PT" sz="1600" dirty="0"/>
              <a:t>	O princípio fundamental de uma </a:t>
            </a:r>
            <a:r>
              <a:rPr lang="pt-PT" sz="1600" b="1" dirty="0"/>
              <a:t>educação desportiva</a:t>
            </a:r>
            <a:r>
              <a:rPr lang="pt-PT" sz="1600" dirty="0"/>
              <a:t> é o da </a:t>
            </a:r>
            <a:r>
              <a:rPr lang="pt-PT" sz="1600" b="1" dirty="0"/>
              <a:t>criação adequada de uma base alargada de movimentos, </a:t>
            </a:r>
            <a:r>
              <a:rPr lang="pt-PT" sz="1600" dirty="0"/>
              <a:t>durante a infância,</a:t>
            </a:r>
            <a:r>
              <a:rPr lang="pt-PT" sz="1600" b="1" dirty="0"/>
              <a:t> baseada numa </a:t>
            </a:r>
            <a:r>
              <a:rPr lang="pt-PT" sz="1600" b="1" dirty="0" err="1"/>
              <a:t>conceção</a:t>
            </a:r>
            <a:r>
              <a:rPr lang="pt-PT" sz="1600" b="1" dirty="0"/>
              <a:t> geral de </a:t>
            </a:r>
            <a:r>
              <a:rPr lang="pt-PT" sz="1600" b="1" i="1" dirty="0" err="1"/>
              <a:t>transfer</a:t>
            </a:r>
            <a:r>
              <a:rPr lang="pt-PT" sz="1600" dirty="0"/>
              <a:t>, para mais tarde poder </a:t>
            </a:r>
            <a:r>
              <a:rPr lang="pt-PT" sz="1600" b="1" dirty="0"/>
              <a:t>progredir para movimentos especializados e mais complexos.  </a:t>
            </a:r>
          </a:p>
        </p:txBody>
      </p:sp>
      <p:sp>
        <p:nvSpPr>
          <p:cNvPr id="8" name="CaixaDeTexto 7"/>
          <p:cNvSpPr txBox="1"/>
          <p:nvPr/>
        </p:nvSpPr>
        <p:spPr>
          <a:xfrm>
            <a:off x="285720" y="1357298"/>
            <a:ext cx="8501122" cy="2298065"/>
          </a:xfrm>
          <a:prstGeom prst="rect">
            <a:avLst/>
          </a:prstGeom>
          <a:solidFill>
            <a:srgbClr val="FFFFCC"/>
          </a:solidFill>
          <a:ln w="38100">
            <a:solidFill>
              <a:schemeClr val="bg1">
                <a:lumMod val="50000"/>
              </a:schemeClr>
            </a:solidFill>
          </a:ln>
        </p:spPr>
        <p:txBody>
          <a:bodyPr wrap="square" rtlCol="0">
            <a:spAutoFit/>
          </a:bodyPr>
          <a:lstStyle/>
          <a:p>
            <a:pPr>
              <a:lnSpc>
                <a:spcPts val="2500"/>
              </a:lnSpc>
            </a:pPr>
            <a:r>
              <a:rPr lang="pt-PT" b="1" i="1" dirty="0" err="1">
                <a:latin typeface="Times New Roman" pitchFamily="18" charset="0"/>
                <a:cs typeface="Times New Roman" pitchFamily="18" charset="0"/>
              </a:rPr>
              <a:t>Transfer</a:t>
            </a:r>
            <a:r>
              <a:rPr lang="pt-PT" sz="1700" b="1" dirty="0">
                <a:latin typeface="Times New Roman" pitchFamily="18" charset="0"/>
                <a:cs typeface="Times New Roman" pitchFamily="18" charset="0"/>
              </a:rPr>
              <a:t>:</a:t>
            </a:r>
          </a:p>
          <a:p>
            <a:pPr>
              <a:lnSpc>
                <a:spcPts val="2500"/>
              </a:lnSpc>
            </a:pPr>
            <a:endParaRPr lang="pt-PT" sz="1700" b="1" i="1" dirty="0">
              <a:latin typeface="Times New Roman" pitchFamily="18" charset="0"/>
              <a:cs typeface="Times New Roman" pitchFamily="18" charset="0"/>
            </a:endParaRPr>
          </a:p>
          <a:p>
            <a:pPr indent="180975">
              <a:lnSpc>
                <a:spcPts val="2200"/>
              </a:lnSpc>
              <a:spcAft>
                <a:spcPts val="600"/>
              </a:spcAft>
            </a:pPr>
            <a:r>
              <a:rPr lang="pt-PT" sz="1600" dirty="0"/>
              <a:t>O</a:t>
            </a:r>
            <a:r>
              <a:rPr lang="pt-PT" sz="1600" i="1" dirty="0"/>
              <a:t> </a:t>
            </a:r>
            <a:r>
              <a:rPr lang="pt-PT" sz="1600" i="1" dirty="0" err="1"/>
              <a:t>transfer</a:t>
            </a:r>
            <a:r>
              <a:rPr lang="pt-PT" sz="1600" dirty="0"/>
              <a:t> é uma manifestação da adaptabilidade da aprendizagem a outras situações. </a:t>
            </a:r>
          </a:p>
          <a:p>
            <a:pPr indent="180975">
              <a:lnSpc>
                <a:spcPts val="2200"/>
              </a:lnSpc>
              <a:spcAft>
                <a:spcPts val="600"/>
              </a:spcAft>
            </a:pPr>
            <a:r>
              <a:rPr lang="pt-PT" sz="1600" dirty="0"/>
              <a:t>O </a:t>
            </a:r>
            <a:r>
              <a:rPr lang="pt-PT" sz="1600" i="1" dirty="0" err="1"/>
              <a:t>transfer</a:t>
            </a:r>
            <a:r>
              <a:rPr lang="pt-PT" sz="1600" dirty="0"/>
              <a:t> representa a capacidade de beneficiar uma aprendizagem, pela prática específica noutra aprendizagem. Ex. aprender a lançar uma bola de ténis, para mais tarde aplicar ao lançamento do dardo.</a:t>
            </a:r>
          </a:p>
          <a:p>
            <a:pPr indent="180975">
              <a:lnSpc>
                <a:spcPts val="2200"/>
              </a:lnSpc>
              <a:spcAft>
                <a:spcPts val="600"/>
              </a:spcAft>
            </a:pPr>
            <a:r>
              <a:rPr lang="pt-PT" sz="1600" dirty="0"/>
              <a:t> Quanto mais semelhantes são as tarefas, maior é o </a:t>
            </a:r>
            <a:r>
              <a:rPr lang="pt-PT" sz="1600" i="1" dirty="0" err="1"/>
              <a:t>transfer</a:t>
            </a:r>
            <a:r>
              <a:rPr lang="pt-PT" sz="1600" i="1" dirty="0"/>
              <a:t> </a:t>
            </a:r>
            <a:r>
              <a:rPr lang="pt-PT" sz="1600" dirty="0"/>
              <a:t>entre elas</a:t>
            </a:r>
            <a:r>
              <a:rPr lang="pt-PT" sz="1600" i="1" dirty="0"/>
              <a:t>.</a:t>
            </a:r>
            <a:r>
              <a:rPr lang="pt-PT" sz="1600"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2.3 	Continuação</a:t>
            </a:r>
            <a:endParaRPr lang="pt-PT" sz="2400" b="1" dirty="0">
              <a:solidFill>
                <a:schemeClr val="accent5">
                  <a:lumMod val="50000"/>
                </a:schemeClr>
              </a:solidFill>
              <a:latin typeface="Calibri" panose="020F0502020204030204" pitchFamily="34" charset="0"/>
            </a:endParaRPr>
          </a:p>
        </p:txBody>
      </p:sp>
      <p:sp>
        <p:nvSpPr>
          <p:cNvPr id="13" name="CaixaDeTexto 12"/>
          <p:cNvSpPr txBox="1"/>
          <p:nvPr/>
        </p:nvSpPr>
        <p:spPr>
          <a:xfrm>
            <a:off x="-32" y="1357298"/>
            <a:ext cx="3429024" cy="1400383"/>
          </a:xfrm>
          <a:prstGeom prst="rect">
            <a:avLst/>
          </a:prstGeom>
          <a:noFill/>
        </p:spPr>
        <p:txBody>
          <a:bodyPr wrap="square" rtlCol="0">
            <a:spAutoFit/>
          </a:bodyPr>
          <a:lstStyle/>
          <a:p>
            <a:pPr>
              <a:lnSpc>
                <a:spcPts val="2100"/>
              </a:lnSpc>
              <a:spcAft>
                <a:spcPts val="600"/>
              </a:spcAft>
              <a:tabLst>
                <a:tab pos="180975" algn="l"/>
              </a:tabLst>
            </a:pPr>
            <a:r>
              <a:rPr lang="pt-PT" sz="1600" dirty="0"/>
              <a:t>	O princípio do </a:t>
            </a:r>
            <a:r>
              <a:rPr lang="pt-PT" sz="1600" b="1" i="1" dirty="0" err="1"/>
              <a:t>transfer</a:t>
            </a:r>
            <a:r>
              <a:rPr lang="pt-PT" sz="1600" b="1" dirty="0"/>
              <a:t> </a:t>
            </a:r>
            <a:r>
              <a:rPr lang="pt-PT" sz="1600" dirty="0"/>
              <a:t>está </a:t>
            </a:r>
          </a:p>
          <a:p>
            <a:pPr>
              <a:lnSpc>
                <a:spcPts val="2100"/>
              </a:lnSpc>
              <a:spcAft>
                <a:spcPts val="600"/>
              </a:spcAft>
              <a:tabLst>
                <a:tab pos="180975" algn="l"/>
              </a:tabLst>
            </a:pPr>
            <a:r>
              <a:rPr lang="pt-PT" sz="1600" dirty="0"/>
              <a:t>na base das </a:t>
            </a:r>
            <a:r>
              <a:rPr lang="pt-PT" sz="1600" b="1" dirty="0"/>
              <a:t>Progressões pedagógicas.</a:t>
            </a:r>
          </a:p>
          <a:p>
            <a:pPr>
              <a:lnSpc>
                <a:spcPts val="2100"/>
              </a:lnSpc>
              <a:spcAft>
                <a:spcPts val="600"/>
              </a:spcAft>
              <a:tabLst>
                <a:tab pos="180975" algn="l"/>
              </a:tabLst>
            </a:pPr>
            <a:r>
              <a:rPr lang="pt-PT" sz="1600" b="1" dirty="0"/>
              <a:t>	</a:t>
            </a:r>
          </a:p>
          <a:p>
            <a:pPr>
              <a:lnSpc>
                <a:spcPts val="2100"/>
              </a:lnSpc>
              <a:spcAft>
                <a:spcPts val="600"/>
              </a:spcAft>
              <a:tabLst>
                <a:tab pos="180975" algn="l"/>
              </a:tabLst>
            </a:pPr>
            <a:r>
              <a:rPr lang="pt-PT" sz="1600" b="1" dirty="0"/>
              <a:t>Ex. Ensinar o salto de cavalo</a:t>
            </a:r>
            <a:endParaRPr lang="pt-PT" sz="1600" dirty="0"/>
          </a:p>
        </p:txBody>
      </p:sp>
      <p:sp>
        <p:nvSpPr>
          <p:cNvPr id="8" name="CaixaDeTexto 7"/>
          <p:cNvSpPr txBox="1"/>
          <p:nvPr/>
        </p:nvSpPr>
        <p:spPr>
          <a:xfrm>
            <a:off x="285720" y="714356"/>
            <a:ext cx="1143008" cy="412934"/>
          </a:xfrm>
          <a:prstGeom prst="rect">
            <a:avLst/>
          </a:prstGeom>
          <a:solidFill>
            <a:srgbClr val="FFFFCC"/>
          </a:solidFill>
          <a:ln w="38100">
            <a:solidFill>
              <a:schemeClr val="bg1">
                <a:lumMod val="50000"/>
              </a:schemeClr>
            </a:solidFill>
          </a:ln>
        </p:spPr>
        <p:txBody>
          <a:bodyPr wrap="square" rtlCol="0">
            <a:spAutoFit/>
          </a:bodyPr>
          <a:lstStyle/>
          <a:p>
            <a:pPr>
              <a:lnSpc>
                <a:spcPts val="2500"/>
              </a:lnSpc>
            </a:pPr>
            <a:r>
              <a:rPr lang="pt-PT" b="1" i="1" dirty="0" err="1">
                <a:latin typeface="Times New Roman" pitchFamily="18" charset="0"/>
                <a:cs typeface="Times New Roman" pitchFamily="18" charset="0"/>
              </a:rPr>
              <a:t>Transfer</a:t>
            </a:r>
            <a:r>
              <a:rPr lang="pt-PT" sz="1700" b="1" dirty="0">
                <a:latin typeface="Times New Roman" pitchFamily="18" charset="0"/>
                <a:cs typeface="Times New Roman" pitchFamily="18" charset="0"/>
              </a:rPr>
              <a:t>:</a:t>
            </a:r>
            <a:endParaRPr lang="pt-PT" sz="1700" b="1" i="1"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a:srcRect l="13177" t="24414" r="47291" b="11132"/>
          <a:stretch>
            <a:fillRect/>
          </a:stretch>
        </p:blipFill>
        <p:spPr bwMode="auto">
          <a:xfrm>
            <a:off x="3286116" y="500042"/>
            <a:ext cx="5857884" cy="5369727"/>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 name="CaixaDeTexto 9"/>
          <p:cNvSpPr txBox="1"/>
          <p:nvPr/>
        </p:nvSpPr>
        <p:spPr>
          <a:xfrm>
            <a:off x="285720" y="571480"/>
            <a:ext cx="8501122" cy="2246769"/>
          </a:xfrm>
          <a:prstGeom prst="rect">
            <a:avLst/>
          </a:prstGeom>
          <a:noFill/>
        </p:spPr>
        <p:txBody>
          <a:bodyPr wrap="square" rtlCol="0">
            <a:spAutoFit/>
          </a:bodyPr>
          <a:lstStyle/>
          <a:p>
            <a:pPr marL="0" lvl="1" indent="177800">
              <a:lnSpc>
                <a:spcPts val="2100"/>
              </a:lnSpc>
            </a:pPr>
            <a:r>
              <a:rPr lang="pt-PT" sz="1600" dirty="0"/>
              <a:t>São representações gráficas da variação da </a:t>
            </a:r>
            <a:r>
              <a:rPr lang="pt-PT" sz="1600" i="1" dirty="0"/>
              <a:t>performance </a:t>
            </a:r>
            <a:r>
              <a:rPr lang="pt-PT" sz="1600" dirty="0"/>
              <a:t>ao longo de uma prática durante o processo de </a:t>
            </a:r>
            <a:r>
              <a:rPr lang="pt-PT" sz="1600" dirty="0">
                <a:solidFill>
                  <a:srgbClr val="0070C0"/>
                </a:solidFill>
              </a:rPr>
              <a:t>aquisição </a:t>
            </a:r>
            <a:r>
              <a:rPr lang="pt-PT" sz="1600" dirty="0"/>
              <a:t>da aprendizagem. </a:t>
            </a:r>
          </a:p>
          <a:p>
            <a:pPr marL="0" lvl="1" indent="177800">
              <a:lnSpc>
                <a:spcPts val="2100"/>
              </a:lnSpc>
            </a:pPr>
            <a:endParaRPr lang="pt-PT" sz="1600" dirty="0"/>
          </a:p>
          <a:p>
            <a:pPr marL="0" lvl="1" indent="177800">
              <a:lnSpc>
                <a:spcPts val="2100"/>
              </a:lnSpc>
            </a:pPr>
            <a:r>
              <a:rPr lang="pt-PT" sz="1600" dirty="0"/>
              <a:t>A curva de aprendizagem é, na realidade, uma curva de </a:t>
            </a:r>
            <a:r>
              <a:rPr lang="pt-PT" sz="1600" i="1" dirty="0"/>
              <a:t>performance</a:t>
            </a:r>
            <a:r>
              <a:rPr lang="pt-PT" sz="1600" dirty="0"/>
              <a:t>. A sua análise permite observar a evolução do aprendiz e </a:t>
            </a:r>
            <a:r>
              <a:rPr lang="pt-PT" sz="1600" dirty="0" err="1"/>
              <a:t>detetar</a:t>
            </a:r>
            <a:r>
              <a:rPr lang="pt-PT" sz="1600" dirty="0"/>
              <a:t> períodos de estabilização. </a:t>
            </a:r>
          </a:p>
          <a:p>
            <a:pPr marL="0" lvl="1" indent="177800">
              <a:lnSpc>
                <a:spcPts val="2100"/>
              </a:lnSpc>
            </a:pPr>
            <a:r>
              <a:rPr lang="pt-PT" sz="1600" dirty="0"/>
              <a:t>A curva de aprendizagem pode ser produzida com o valor absoluto em cada ensaio, ou com o erro ou desvio em relação ao alvo. </a:t>
            </a:r>
          </a:p>
          <a:p>
            <a:pPr marL="0" lvl="1" indent="177800">
              <a:lnSpc>
                <a:spcPts val="2100"/>
              </a:lnSpc>
            </a:pPr>
            <a:r>
              <a:rPr lang="pt-PT" sz="1600" dirty="0"/>
              <a:t>Podem ser elaboradas curvas para grupos ou para indivíduos. </a:t>
            </a:r>
            <a:r>
              <a:rPr lang="pt-PT" b="1" dirty="0"/>
              <a:t> </a:t>
            </a:r>
          </a:p>
        </p:txBody>
      </p:sp>
      <p:sp>
        <p:nvSpPr>
          <p:cNvPr id="11" name="Título 1"/>
          <p:cNvSpPr>
            <a:spLocks noGrp="1"/>
          </p:cNvSpPr>
          <p:nvPr>
            <p:ph type="title"/>
          </p:nvPr>
        </p:nvSpPr>
        <p:spPr>
          <a:xfrm>
            <a:off x="500034" y="-24"/>
            <a:ext cx="8643966" cy="571504"/>
          </a:xfrm>
        </p:spPr>
        <p:txBody>
          <a:bodyPr>
            <a:noAutofit/>
          </a:bodyPr>
          <a:lstStyle/>
          <a:p>
            <a:pPr algn="l">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2.4 	Curvas de aprendizagem</a:t>
            </a:r>
            <a:endParaRPr lang="pt-PT" sz="2400" b="1" dirty="0">
              <a:solidFill>
                <a:schemeClr val="accent5">
                  <a:lumMod val="50000"/>
                </a:schemeClr>
              </a:solidFill>
              <a:latin typeface="Calibri" panose="020F0502020204030204" pitchFamily="34" charset="0"/>
            </a:endParaRPr>
          </a:p>
        </p:txBody>
      </p:sp>
      <p:sp>
        <p:nvSpPr>
          <p:cNvPr id="5" name="CaixaDeTexto 4"/>
          <p:cNvSpPr txBox="1"/>
          <p:nvPr/>
        </p:nvSpPr>
        <p:spPr>
          <a:xfrm>
            <a:off x="357158" y="3143248"/>
            <a:ext cx="3500462" cy="2323713"/>
          </a:xfrm>
          <a:prstGeom prst="rect">
            <a:avLst/>
          </a:prstGeom>
          <a:solidFill>
            <a:srgbClr val="E6AF00"/>
          </a:solidFill>
        </p:spPr>
        <p:txBody>
          <a:bodyPr wrap="square" rtlCol="0">
            <a:spAutoFit/>
          </a:bodyPr>
          <a:lstStyle/>
          <a:p>
            <a:pPr>
              <a:spcAft>
                <a:spcPts val="600"/>
              </a:spcAft>
            </a:pPr>
            <a:r>
              <a:rPr lang="pt-PT" sz="1500" dirty="0"/>
              <a:t>O processo de aprendizagem é altamente individualizado e a forma das curvas de aprendizagem é também muito variada.</a:t>
            </a:r>
          </a:p>
          <a:p>
            <a:pPr>
              <a:spcAft>
                <a:spcPts val="600"/>
              </a:spcAft>
            </a:pPr>
            <a:r>
              <a:rPr lang="pt-PT" sz="1500" dirty="0"/>
              <a:t>Não devem ser utilizadas como elementos de comparação entre indivíduos. </a:t>
            </a:r>
          </a:p>
          <a:p>
            <a:pPr>
              <a:spcAft>
                <a:spcPts val="600"/>
              </a:spcAft>
            </a:pPr>
            <a:r>
              <a:rPr lang="pt-PT" sz="1500" dirty="0"/>
              <a:t>São essenciais quando se colocam condições de aprendizagem inicial de uma tarefa ou quando é necessário proceder a reestruturações profundas do movimento.</a:t>
            </a:r>
          </a:p>
        </p:txBody>
      </p:sp>
      <p:pic>
        <p:nvPicPr>
          <p:cNvPr id="3074" name="Picture 51831"/>
          <p:cNvPicPr>
            <a:picLocks noChangeAspect="1" noChangeArrowheads="1"/>
          </p:cNvPicPr>
          <p:nvPr/>
        </p:nvPicPr>
        <p:blipFill>
          <a:blip r:embed="rId2"/>
          <a:srcRect/>
          <a:stretch>
            <a:fillRect/>
          </a:stretch>
        </p:blipFill>
        <p:spPr bwMode="auto">
          <a:xfrm>
            <a:off x="4929190" y="3143248"/>
            <a:ext cx="4143372" cy="3571900"/>
          </a:xfrm>
          <a:prstGeom prst="rect">
            <a:avLst/>
          </a:prstGeom>
          <a:noFill/>
          <a:ln w="9525">
            <a:solidFill>
              <a:srgbClr val="885538"/>
            </a:solidFill>
            <a:miter lim="800000"/>
            <a:headEnd/>
            <a:tailEnd/>
          </a:ln>
        </p:spPr>
      </p:pic>
      <p:sp>
        <p:nvSpPr>
          <p:cNvPr id="7" name="CaixaDeTexto 6"/>
          <p:cNvSpPr txBox="1"/>
          <p:nvPr/>
        </p:nvSpPr>
        <p:spPr>
          <a:xfrm>
            <a:off x="6286512" y="2357430"/>
            <a:ext cx="3143272" cy="646331"/>
          </a:xfrm>
          <a:prstGeom prst="rect">
            <a:avLst/>
          </a:prstGeom>
          <a:noFill/>
        </p:spPr>
        <p:txBody>
          <a:bodyPr wrap="square" rtlCol="0">
            <a:spAutoFit/>
          </a:bodyPr>
          <a:lstStyle/>
          <a:p>
            <a:r>
              <a:rPr lang="pt-PT" sz="1200" b="1" dirty="0"/>
              <a:t>FIGURA -</a:t>
            </a:r>
            <a:r>
              <a:rPr lang="pt-PT" sz="1200" dirty="0"/>
              <a:t> Diversas formas de curva de aprendizagem  (</a:t>
            </a:r>
            <a:r>
              <a:rPr lang="pt-PT" sz="1200" i="1" dirty="0" err="1"/>
              <a:t>in</a:t>
            </a:r>
            <a:r>
              <a:rPr lang="pt-PT" sz="1200" dirty="0"/>
              <a:t> Godinho, Mendes, Melo, Matos &amp; Barreiros, 2005), </a:t>
            </a:r>
          </a:p>
        </p:txBody>
      </p:sp>
      <p:sp>
        <p:nvSpPr>
          <p:cNvPr id="8" name="CaixaDeTexto 7"/>
          <p:cNvSpPr txBox="1"/>
          <p:nvPr/>
        </p:nvSpPr>
        <p:spPr>
          <a:xfrm>
            <a:off x="2214546" y="6438149"/>
            <a:ext cx="2786082" cy="276999"/>
          </a:xfrm>
          <a:prstGeom prst="rect">
            <a:avLst/>
          </a:prstGeom>
          <a:noFill/>
        </p:spPr>
        <p:txBody>
          <a:bodyPr wrap="square" rtlCol="0">
            <a:spAutoFit/>
          </a:bodyPr>
          <a:lstStyle/>
          <a:p>
            <a:r>
              <a:rPr lang="pt-PT" sz="1200" dirty="0"/>
              <a:t>(Manual do curso de treinadores Grau I)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 name="CaixaDeTexto 9"/>
          <p:cNvSpPr txBox="1"/>
          <p:nvPr/>
        </p:nvSpPr>
        <p:spPr>
          <a:xfrm>
            <a:off x="285720" y="642918"/>
            <a:ext cx="8501122" cy="1169551"/>
          </a:xfrm>
          <a:prstGeom prst="rect">
            <a:avLst/>
          </a:prstGeom>
          <a:noFill/>
          <a:ln w="38100">
            <a:solidFill>
              <a:srgbClr val="885538"/>
            </a:solidFill>
          </a:ln>
        </p:spPr>
        <p:txBody>
          <a:bodyPr wrap="square" rtlCol="0">
            <a:spAutoFit/>
          </a:bodyPr>
          <a:lstStyle/>
          <a:p>
            <a:pPr marL="0" lvl="1" indent="177800">
              <a:lnSpc>
                <a:spcPts val="2100"/>
              </a:lnSpc>
            </a:pPr>
            <a:r>
              <a:rPr lang="pt-PT" sz="1700" dirty="0"/>
              <a:t>É muito frequente que a </a:t>
            </a:r>
            <a:r>
              <a:rPr lang="pt-PT" sz="1700" dirty="0">
                <a:solidFill>
                  <a:srgbClr val="0070C0"/>
                </a:solidFill>
              </a:rPr>
              <a:t>progressão na aprendizagem seja mais rápida no início</a:t>
            </a:r>
            <a:r>
              <a:rPr lang="pt-PT" sz="1700" dirty="0"/>
              <a:t> do que em fases mais adiantadas. </a:t>
            </a:r>
          </a:p>
          <a:p>
            <a:pPr marL="0" lvl="1" indent="177800">
              <a:lnSpc>
                <a:spcPts val="2100"/>
              </a:lnSpc>
            </a:pPr>
            <a:r>
              <a:rPr lang="pt-PT" sz="1700" dirty="0"/>
              <a:t>Todo o desportista conhece este efeito porque os progressos iniciais são rápidos o que necessariamente não se conseguirá manter mais tarde. </a:t>
            </a:r>
          </a:p>
        </p:txBody>
      </p:sp>
      <p:sp>
        <p:nvSpPr>
          <p:cNvPr id="11" name="Título 1"/>
          <p:cNvSpPr>
            <a:spLocks noGrp="1"/>
          </p:cNvSpPr>
          <p:nvPr>
            <p:ph type="title"/>
          </p:nvPr>
        </p:nvSpPr>
        <p:spPr>
          <a:xfrm>
            <a:off x="500034" y="-24"/>
            <a:ext cx="8643966" cy="500066"/>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2.4 	 Continuação</a:t>
            </a:r>
            <a:endParaRPr lang="pt-PT" sz="2000" b="1" dirty="0">
              <a:solidFill>
                <a:schemeClr val="accent5">
                  <a:lumMod val="50000"/>
                </a:schemeClr>
              </a:solidFill>
              <a:latin typeface="Calibri" panose="020F0502020204030204" pitchFamily="34" charset="0"/>
            </a:endParaRPr>
          </a:p>
        </p:txBody>
      </p:sp>
      <p:sp>
        <p:nvSpPr>
          <p:cNvPr id="14" name="CaixaDeTexto 13"/>
          <p:cNvSpPr txBox="1"/>
          <p:nvPr/>
        </p:nvSpPr>
        <p:spPr>
          <a:xfrm>
            <a:off x="285720" y="2200535"/>
            <a:ext cx="3643338" cy="1323439"/>
          </a:xfrm>
          <a:prstGeom prst="rect">
            <a:avLst/>
          </a:prstGeom>
          <a:solidFill>
            <a:srgbClr val="FFFFCC"/>
          </a:solidFill>
          <a:ln w="28575">
            <a:solidFill>
              <a:srgbClr val="885538"/>
            </a:solidFill>
          </a:ln>
        </p:spPr>
        <p:txBody>
          <a:bodyPr wrap="square" rtlCol="0">
            <a:spAutoFit/>
          </a:bodyPr>
          <a:lstStyle/>
          <a:p>
            <a:pPr>
              <a:tabLst>
                <a:tab pos="177800" algn="l"/>
              </a:tabLst>
            </a:pPr>
            <a:r>
              <a:rPr lang="pt-PT" sz="1600" dirty="0">
                <a:latin typeface="Times New Roman" pitchFamily="18" charset="0"/>
                <a:cs typeface="Times New Roman" pitchFamily="18" charset="0"/>
              </a:rPr>
              <a:t>	O fenómeno de </a:t>
            </a:r>
            <a:r>
              <a:rPr lang="pt-PT" sz="1600" dirty="0">
                <a:solidFill>
                  <a:srgbClr val="0070C0"/>
                </a:solidFill>
                <a:latin typeface="Times New Roman" pitchFamily="18" charset="0"/>
                <a:cs typeface="Times New Roman" pitchFamily="18" charset="0"/>
              </a:rPr>
              <a:t>estabilização  progressiva do rendimento  </a:t>
            </a:r>
            <a:r>
              <a:rPr lang="pt-PT" sz="1600" dirty="0">
                <a:latin typeface="Times New Roman" pitchFamily="18" charset="0"/>
                <a:cs typeface="Times New Roman" pitchFamily="18" charset="0"/>
              </a:rPr>
              <a:t>- </a:t>
            </a:r>
            <a:r>
              <a:rPr lang="pt-PT" sz="1600" b="1" i="1" dirty="0" err="1">
                <a:solidFill>
                  <a:srgbClr val="C00000"/>
                </a:solidFill>
                <a:latin typeface="Times New Roman" pitchFamily="18" charset="0"/>
                <a:cs typeface="Times New Roman" pitchFamily="18" charset="0"/>
              </a:rPr>
              <a:t>plateau</a:t>
            </a:r>
            <a:r>
              <a:rPr lang="pt-PT" sz="1600" dirty="0">
                <a:latin typeface="Times New Roman" pitchFamily="18" charset="0"/>
                <a:cs typeface="Times New Roman" pitchFamily="18" charset="0"/>
              </a:rPr>
              <a:t>,</a:t>
            </a:r>
            <a:r>
              <a:rPr lang="pt-PT" sz="1600" i="1" dirty="0">
                <a:solidFill>
                  <a:srgbClr val="C00000"/>
                </a:solidFill>
                <a:latin typeface="Times New Roman" pitchFamily="18" charset="0"/>
                <a:cs typeface="Times New Roman" pitchFamily="18" charset="0"/>
              </a:rPr>
              <a:t> </a:t>
            </a:r>
            <a:r>
              <a:rPr lang="pt-PT" sz="1600" dirty="0">
                <a:latin typeface="Times New Roman" pitchFamily="18" charset="0"/>
                <a:cs typeface="Times New Roman" pitchFamily="18" charset="0"/>
              </a:rPr>
              <a:t>conduz muito frequentemente à desistência e abandono, mas deve ser encarado como natural.</a:t>
            </a:r>
          </a:p>
        </p:txBody>
      </p:sp>
      <p:pic>
        <p:nvPicPr>
          <p:cNvPr id="4098" name="Picture 2"/>
          <p:cNvPicPr>
            <a:picLocks noChangeAspect="1" noChangeArrowheads="1"/>
          </p:cNvPicPr>
          <p:nvPr/>
        </p:nvPicPr>
        <p:blipFill>
          <a:blip r:embed="rId2" cstate="print">
            <a:lum bright="10000"/>
          </a:blip>
          <a:srcRect l="6528" t="6878" r="5752" b="14815"/>
          <a:stretch>
            <a:fillRect/>
          </a:stretch>
        </p:blipFill>
        <p:spPr bwMode="auto">
          <a:xfrm rot="10800000">
            <a:off x="4143372" y="2200535"/>
            <a:ext cx="4929222" cy="3300167"/>
          </a:xfrm>
          <a:prstGeom prst="rect">
            <a:avLst/>
          </a:prstGeom>
          <a:noFill/>
          <a:ln w="9525">
            <a:noFill/>
            <a:miter lim="800000"/>
            <a:headEnd/>
            <a:tailEnd/>
          </a:ln>
          <a:effectLst/>
        </p:spPr>
      </p:pic>
      <p:sp>
        <p:nvSpPr>
          <p:cNvPr id="15" name="CaixaDeTexto 14"/>
          <p:cNvSpPr txBox="1"/>
          <p:nvPr/>
        </p:nvSpPr>
        <p:spPr>
          <a:xfrm>
            <a:off x="6357950" y="2271974"/>
            <a:ext cx="2232000" cy="292388"/>
          </a:xfrm>
          <a:prstGeom prst="rect">
            <a:avLst/>
          </a:prstGeom>
          <a:solidFill>
            <a:schemeClr val="bg1"/>
          </a:solidFill>
        </p:spPr>
        <p:txBody>
          <a:bodyPr wrap="square" rtlCol="0">
            <a:spAutoFit/>
          </a:bodyPr>
          <a:lstStyle/>
          <a:p>
            <a:pPr algn="ctr"/>
            <a:r>
              <a:rPr lang="pt-PT" sz="1300" b="1" dirty="0">
                <a:solidFill>
                  <a:srgbClr val="C00000"/>
                </a:solidFill>
              </a:rPr>
              <a:t>Fase de estabilidade - </a:t>
            </a:r>
            <a:r>
              <a:rPr lang="pt-PT" sz="1300" b="1" i="1" dirty="0" err="1"/>
              <a:t>plateau</a:t>
            </a:r>
            <a:endParaRPr lang="pt-PT" sz="1300" b="1" dirty="0">
              <a:solidFill>
                <a:srgbClr val="C00000"/>
              </a:solidFill>
            </a:endParaRPr>
          </a:p>
        </p:txBody>
      </p:sp>
      <p:sp>
        <p:nvSpPr>
          <p:cNvPr id="16" name="CaixaDeTexto 15"/>
          <p:cNvSpPr txBox="1"/>
          <p:nvPr/>
        </p:nvSpPr>
        <p:spPr>
          <a:xfrm>
            <a:off x="4500562" y="2343412"/>
            <a:ext cx="1764000" cy="288000"/>
          </a:xfrm>
          <a:prstGeom prst="rect">
            <a:avLst/>
          </a:prstGeom>
          <a:solidFill>
            <a:schemeClr val="bg1"/>
          </a:solidFill>
        </p:spPr>
        <p:txBody>
          <a:bodyPr wrap="square" rtlCol="0">
            <a:spAutoFit/>
          </a:bodyPr>
          <a:lstStyle/>
          <a:p>
            <a:pPr algn="ctr"/>
            <a:r>
              <a:rPr lang="pt-PT" sz="1200" b="1" dirty="0">
                <a:solidFill>
                  <a:srgbClr val="0070C0"/>
                </a:solidFill>
              </a:rPr>
              <a:t>Fase de  aprendizagem</a:t>
            </a:r>
          </a:p>
        </p:txBody>
      </p:sp>
      <p:sp>
        <p:nvSpPr>
          <p:cNvPr id="12" name="CaixaDeTexto 11"/>
          <p:cNvSpPr txBox="1"/>
          <p:nvPr/>
        </p:nvSpPr>
        <p:spPr>
          <a:xfrm>
            <a:off x="214282" y="3978196"/>
            <a:ext cx="3857652" cy="2308324"/>
          </a:xfrm>
          <a:prstGeom prst="rect">
            <a:avLst/>
          </a:prstGeom>
          <a:noFill/>
          <a:ln w="38100">
            <a:solidFill>
              <a:srgbClr val="885538"/>
            </a:solidFill>
          </a:ln>
        </p:spPr>
        <p:txBody>
          <a:bodyPr wrap="square" rtlCol="0">
            <a:spAutoFit/>
          </a:bodyPr>
          <a:lstStyle/>
          <a:p>
            <a:pPr>
              <a:tabLst>
                <a:tab pos="177800" algn="l"/>
              </a:tabLst>
            </a:pPr>
            <a:r>
              <a:rPr lang="pt-PT" sz="1600" b="1" i="1" dirty="0">
                <a:solidFill>
                  <a:srgbClr val="C00000"/>
                </a:solidFill>
              </a:rPr>
              <a:t>	</a:t>
            </a:r>
            <a:r>
              <a:rPr lang="pt-PT" sz="1600" b="1" i="1" dirty="0" err="1">
                <a:solidFill>
                  <a:srgbClr val="C00000"/>
                </a:solidFill>
              </a:rPr>
              <a:t>PLATEAU</a:t>
            </a:r>
            <a:r>
              <a:rPr lang="pt-PT" sz="1600" b="1" dirty="0">
                <a:solidFill>
                  <a:srgbClr val="C00000"/>
                </a:solidFill>
              </a:rPr>
              <a:t> DE APRENDIZAGEM</a:t>
            </a:r>
            <a:endParaRPr lang="pt-PT" sz="1600" dirty="0">
              <a:solidFill>
                <a:srgbClr val="C00000"/>
              </a:solidFill>
            </a:endParaRPr>
          </a:p>
          <a:p>
            <a:pPr>
              <a:tabLst>
                <a:tab pos="177800" algn="l"/>
              </a:tabLst>
            </a:pPr>
            <a:endParaRPr lang="pt-PT" sz="1600" dirty="0"/>
          </a:p>
          <a:p>
            <a:pPr>
              <a:tabLst>
                <a:tab pos="177800" algn="l"/>
              </a:tabLst>
            </a:pPr>
            <a:r>
              <a:rPr lang="pt-PT" sz="1600" dirty="0"/>
              <a:t>	As curvas de aprendizagem têm frequentemente períodos de estabilidade, em que o progresso não é visível. </a:t>
            </a:r>
          </a:p>
          <a:p>
            <a:pPr>
              <a:tabLst>
                <a:tab pos="177800" algn="l"/>
              </a:tabLst>
            </a:pPr>
            <a:r>
              <a:rPr lang="pt-PT" sz="1600" dirty="0"/>
              <a:t>	Isto não significa necessariamente que não esteja a ocorrer aprendizagem, mas sim que ela pode não se manifestar através da </a:t>
            </a:r>
            <a:r>
              <a:rPr lang="pt-PT" sz="1600" i="1" dirty="0"/>
              <a:t>performance</a:t>
            </a:r>
            <a:r>
              <a:rPr lang="pt-PT" sz="1600" dirty="0"/>
              <a:t>.</a:t>
            </a:r>
          </a:p>
        </p:txBody>
      </p:sp>
      <p:sp>
        <p:nvSpPr>
          <p:cNvPr id="13" name="CaixaDeTexto 12"/>
          <p:cNvSpPr txBox="1"/>
          <p:nvPr/>
        </p:nvSpPr>
        <p:spPr>
          <a:xfrm>
            <a:off x="6357950" y="5550115"/>
            <a:ext cx="2571768" cy="307777"/>
          </a:xfrm>
          <a:prstGeom prst="rect">
            <a:avLst/>
          </a:prstGeom>
          <a:noFill/>
        </p:spPr>
        <p:txBody>
          <a:bodyPr wrap="square" rtlCol="0">
            <a:spAutoFit/>
          </a:bodyPr>
          <a:lstStyle/>
          <a:p>
            <a:r>
              <a:rPr lang="pt-PT" sz="1400" dirty="0"/>
              <a:t>(</a:t>
            </a:r>
            <a:r>
              <a:rPr lang="pt-PT" sz="1400" i="1" dirty="0" err="1"/>
              <a:t>in</a:t>
            </a:r>
            <a:r>
              <a:rPr lang="pt-PT" sz="1400" dirty="0"/>
              <a:t> Barreiros &amp; Passos, 2013)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2.4 	 Continuação</a:t>
            </a:r>
            <a:endParaRPr lang="pt-PT" sz="2000" b="1" dirty="0">
              <a:solidFill>
                <a:schemeClr val="accent5">
                  <a:lumMod val="50000"/>
                </a:schemeClr>
              </a:solidFill>
              <a:latin typeface="Calibri" panose="020F0502020204030204" pitchFamily="34" charset="0"/>
            </a:endParaRPr>
          </a:p>
        </p:txBody>
      </p:sp>
      <p:sp>
        <p:nvSpPr>
          <p:cNvPr id="14" name="CaixaDeTexto 13"/>
          <p:cNvSpPr txBox="1"/>
          <p:nvPr/>
        </p:nvSpPr>
        <p:spPr>
          <a:xfrm>
            <a:off x="214282" y="5423616"/>
            <a:ext cx="3786214" cy="1277273"/>
          </a:xfrm>
          <a:prstGeom prst="rect">
            <a:avLst/>
          </a:prstGeom>
          <a:solidFill>
            <a:srgbClr val="FFFFCC"/>
          </a:solidFill>
          <a:ln w="28575">
            <a:solidFill>
              <a:srgbClr val="885538"/>
            </a:solidFill>
          </a:ln>
        </p:spPr>
        <p:txBody>
          <a:bodyPr wrap="square" rtlCol="0">
            <a:spAutoFit/>
          </a:bodyPr>
          <a:lstStyle/>
          <a:p>
            <a:r>
              <a:rPr lang="pt-PT" sz="1600" b="1" dirty="0">
                <a:latin typeface="Times New Roman" pitchFamily="18" charset="0"/>
                <a:cs typeface="Times New Roman" pitchFamily="18" charset="0"/>
              </a:rPr>
              <a:t>Tarefa simples</a:t>
            </a:r>
            <a:r>
              <a:rPr lang="pt-PT" sz="1600" dirty="0">
                <a:latin typeface="Times New Roman" pitchFamily="18" charset="0"/>
                <a:cs typeface="Times New Roman" pitchFamily="18" charset="0"/>
              </a:rPr>
              <a:t>: </a:t>
            </a:r>
          </a:p>
          <a:p>
            <a:endParaRPr lang="pt-PT" sz="1600" dirty="0">
              <a:latin typeface="Times New Roman" pitchFamily="18" charset="0"/>
              <a:cs typeface="Times New Roman" pitchFamily="18" charset="0"/>
            </a:endParaRPr>
          </a:p>
          <a:p>
            <a:r>
              <a:rPr lang="pt-PT" sz="1500" dirty="0">
                <a:latin typeface="Times New Roman" pitchFamily="18" charset="0"/>
                <a:cs typeface="Times New Roman" pitchFamily="18" charset="0"/>
              </a:rPr>
              <a:t>Evolução rápida, seguida de estabilização da resposta. A estabilização da execução é visível, já não se observam melhorias na </a:t>
            </a:r>
            <a:r>
              <a:rPr lang="pt-PT" sz="1500" i="1" dirty="0">
                <a:latin typeface="Times New Roman" pitchFamily="18" charset="0"/>
                <a:cs typeface="Times New Roman" pitchFamily="18" charset="0"/>
              </a:rPr>
              <a:t>performance</a:t>
            </a:r>
            <a:r>
              <a:rPr lang="pt-PT" sz="1500" dirty="0">
                <a:latin typeface="Times New Roman" pitchFamily="18" charset="0"/>
                <a:cs typeface="Times New Roman" pitchFamily="18" charset="0"/>
              </a:rPr>
              <a:t>.</a:t>
            </a:r>
          </a:p>
        </p:txBody>
      </p:sp>
      <p:pic>
        <p:nvPicPr>
          <p:cNvPr id="5122" name="Picture 2" descr="C:\Documents and Settings\HP\Os meus documentos\Downloads\IMG_20200520_191519.jpg"/>
          <p:cNvPicPr>
            <a:picLocks noChangeAspect="1" noChangeArrowheads="1"/>
          </p:cNvPicPr>
          <p:nvPr/>
        </p:nvPicPr>
        <p:blipFill>
          <a:blip r:embed="rId2" cstate="print">
            <a:lum bright="20000"/>
          </a:blip>
          <a:srcRect t="30711" b="24404"/>
          <a:stretch>
            <a:fillRect/>
          </a:stretch>
        </p:blipFill>
        <p:spPr bwMode="auto">
          <a:xfrm>
            <a:off x="991767" y="2643182"/>
            <a:ext cx="7002947" cy="2571768"/>
          </a:xfrm>
          <a:prstGeom prst="rect">
            <a:avLst/>
          </a:prstGeom>
          <a:noFill/>
          <a:ln>
            <a:solidFill>
              <a:schemeClr val="tx1"/>
            </a:solidFill>
          </a:ln>
        </p:spPr>
      </p:pic>
      <p:sp>
        <p:nvSpPr>
          <p:cNvPr id="15" name="CaixaDeTexto 14"/>
          <p:cNvSpPr txBox="1"/>
          <p:nvPr/>
        </p:nvSpPr>
        <p:spPr>
          <a:xfrm>
            <a:off x="2143108" y="2779422"/>
            <a:ext cx="2000264" cy="292388"/>
          </a:xfrm>
          <a:prstGeom prst="rect">
            <a:avLst/>
          </a:prstGeom>
          <a:solidFill>
            <a:schemeClr val="bg1"/>
          </a:solidFill>
        </p:spPr>
        <p:txBody>
          <a:bodyPr wrap="square" rtlCol="0">
            <a:spAutoFit/>
          </a:bodyPr>
          <a:lstStyle/>
          <a:p>
            <a:pPr algn="ctr"/>
            <a:r>
              <a:rPr lang="pt-PT" sz="1300" b="1" dirty="0">
                <a:solidFill>
                  <a:srgbClr val="C00000"/>
                </a:solidFill>
              </a:rPr>
              <a:t>Estabilidade da execução</a:t>
            </a:r>
          </a:p>
        </p:txBody>
      </p:sp>
      <p:sp>
        <p:nvSpPr>
          <p:cNvPr id="12" name="CaixaDeTexto 11"/>
          <p:cNvSpPr txBox="1"/>
          <p:nvPr/>
        </p:nvSpPr>
        <p:spPr>
          <a:xfrm>
            <a:off x="4643438" y="5391709"/>
            <a:ext cx="4214842" cy="1277273"/>
          </a:xfrm>
          <a:prstGeom prst="rect">
            <a:avLst/>
          </a:prstGeom>
          <a:solidFill>
            <a:srgbClr val="FFFFCC"/>
          </a:solidFill>
          <a:ln w="28575">
            <a:solidFill>
              <a:srgbClr val="885538"/>
            </a:solidFill>
          </a:ln>
        </p:spPr>
        <p:txBody>
          <a:bodyPr wrap="square" rtlCol="0">
            <a:spAutoFit/>
          </a:bodyPr>
          <a:lstStyle/>
          <a:p>
            <a:r>
              <a:rPr lang="pt-PT" sz="1600" b="1" dirty="0">
                <a:latin typeface="Times New Roman" pitchFamily="18" charset="0"/>
                <a:cs typeface="Times New Roman" pitchFamily="18" charset="0"/>
              </a:rPr>
              <a:t>Tarefa complexa</a:t>
            </a:r>
            <a:r>
              <a:rPr lang="pt-PT" sz="1600" dirty="0">
                <a:latin typeface="Times New Roman" pitchFamily="18" charset="0"/>
                <a:cs typeface="Times New Roman" pitchFamily="18" charset="0"/>
              </a:rPr>
              <a:t>: </a:t>
            </a:r>
          </a:p>
          <a:p>
            <a:endParaRPr lang="pt-PT" sz="1600" dirty="0">
              <a:latin typeface="Times New Roman" pitchFamily="18" charset="0"/>
              <a:cs typeface="Times New Roman" pitchFamily="18" charset="0"/>
            </a:endParaRPr>
          </a:p>
          <a:p>
            <a:r>
              <a:rPr lang="pt-PT" sz="1500" dirty="0">
                <a:latin typeface="Times New Roman" pitchFamily="18" charset="0"/>
                <a:cs typeface="Times New Roman" pitchFamily="18" charset="0"/>
              </a:rPr>
              <a:t>Numa fase inicial não se observam progressos, sendo necessário algum tempo até serem visíveis. A partir daí existe muito espaço para progredir.</a:t>
            </a:r>
          </a:p>
        </p:txBody>
      </p:sp>
      <p:sp>
        <p:nvSpPr>
          <p:cNvPr id="16" name="CaixaDeTexto 15"/>
          <p:cNvSpPr txBox="1"/>
          <p:nvPr/>
        </p:nvSpPr>
        <p:spPr>
          <a:xfrm>
            <a:off x="491042" y="3714752"/>
            <a:ext cx="1152000" cy="288000"/>
          </a:xfrm>
          <a:prstGeom prst="rect">
            <a:avLst/>
          </a:prstGeom>
          <a:solidFill>
            <a:schemeClr val="bg1"/>
          </a:solidFill>
        </p:spPr>
        <p:txBody>
          <a:bodyPr wrap="square" rtlCol="0">
            <a:spAutoFit/>
          </a:bodyPr>
          <a:lstStyle/>
          <a:p>
            <a:pPr algn="ctr"/>
            <a:r>
              <a:rPr lang="pt-PT" sz="1200" b="1" dirty="0">
                <a:solidFill>
                  <a:srgbClr val="0070C0"/>
                </a:solidFill>
              </a:rPr>
              <a:t>Aprendizagem</a:t>
            </a:r>
          </a:p>
        </p:txBody>
      </p:sp>
      <p:sp>
        <p:nvSpPr>
          <p:cNvPr id="13" name="CaixaDeTexto 12"/>
          <p:cNvSpPr txBox="1"/>
          <p:nvPr/>
        </p:nvSpPr>
        <p:spPr>
          <a:xfrm>
            <a:off x="4643438" y="4779686"/>
            <a:ext cx="1908000" cy="292388"/>
          </a:xfrm>
          <a:prstGeom prst="rect">
            <a:avLst/>
          </a:prstGeom>
          <a:solidFill>
            <a:schemeClr val="bg1"/>
          </a:solidFill>
        </p:spPr>
        <p:txBody>
          <a:bodyPr wrap="square" rtlCol="0">
            <a:spAutoFit/>
          </a:bodyPr>
          <a:lstStyle/>
          <a:p>
            <a:pPr algn="ctr"/>
            <a:r>
              <a:rPr lang="pt-PT" sz="1300" b="1" dirty="0">
                <a:solidFill>
                  <a:srgbClr val="C00000"/>
                </a:solidFill>
              </a:rPr>
              <a:t>Estabilidade da execução</a:t>
            </a:r>
          </a:p>
        </p:txBody>
      </p:sp>
      <p:sp>
        <p:nvSpPr>
          <p:cNvPr id="18" name="CaixaDeTexto 17"/>
          <p:cNvSpPr txBox="1"/>
          <p:nvPr/>
        </p:nvSpPr>
        <p:spPr>
          <a:xfrm>
            <a:off x="6715140" y="3786190"/>
            <a:ext cx="1152000" cy="288000"/>
          </a:xfrm>
          <a:prstGeom prst="rect">
            <a:avLst/>
          </a:prstGeom>
          <a:solidFill>
            <a:schemeClr val="bg1"/>
          </a:solidFill>
        </p:spPr>
        <p:txBody>
          <a:bodyPr wrap="square" rtlCol="0">
            <a:spAutoFit/>
          </a:bodyPr>
          <a:lstStyle/>
          <a:p>
            <a:pPr algn="ctr"/>
            <a:r>
              <a:rPr lang="pt-PT" sz="1200" b="1" dirty="0">
                <a:solidFill>
                  <a:srgbClr val="0070C0"/>
                </a:solidFill>
              </a:rPr>
              <a:t>Aprendizagem</a:t>
            </a:r>
          </a:p>
        </p:txBody>
      </p:sp>
      <p:sp>
        <p:nvSpPr>
          <p:cNvPr id="19" name="CaixaDeTexto 18"/>
          <p:cNvSpPr txBox="1"/>
          <p:nvPr/>
        </p:nvSpPr>
        <p:spPr>
          <a:xfrm>
            <a:off x="3286116" y="5357826"/>
            <a:ext cx="2857520" cy="323165"/>
          </a:xfrm>
          <a:prstGeom prst="rect">
            <a:avLst/>
          </a:prstGeom>
          <a:noFill/>
        </p:spPr>
        <p:txBody>
          <a:bodyPr wrap="square" rtlCol="0">
            <a:spAutoFit/>
          </a:bodyPr>
          <a:lstStyle/>
          <a:p>
            <a:pPr>
              <a:tabLst>
                <a:tab pos="177800" algn="l"/>
              </a:tabLst>
            </a:pPr>
            <a:r>
              <a:rPr lang="pt-PT" sz="1500" dirty="0"/>
              <a:t>	</a:t>
            </a:r>
          </a:p>
        </p:txBody>
      </p:sp>
      <p:sp>
        <p:nvSpPr>
          <p:cNvPr id="10" name="CaixaDeTexto 9"/>
          <p:cNvSpPr txBox="1"/>
          <p:nvPr/>
        </p:nvSpPr>
        <p:spPr>
          <a:xfrm>
            <a:off x="285720" y="428604"/>
            <a:ext cx="8501122" cy="2123658"/>
          </a:xfrm>
          <a:prstGeom prst="rect">
            <a:avLst/>
          </a:prstGeom>
          <a:noFill/>
          <a:ln w="38100">
            <a:solidFill>
              <a:srgbClr val="885538"/>
            </a:solidFill>
          </a:ln>
        </p:spPr>
        <p:txBody>
          <a:bodyPr wrap="square" rtlCol="0">
            <a:spAutoFit/>
          </a:bodyPr>
          <a:lstStyle/>
          <a:p>
            <a:pPr>
              <a:spcAft>
                <a:spcPts val="1200"/>
              </a:spcAft>
              <a:tabLst>
                <a:tab pos="177800" algn="l"/>
              </a:tabLst>
            </a:pPr>
            <a:r>
              <a:rPr lang="pt-PT" sz="1600" dirty="0"/>
              <a:t>	Uma tarefa simples é aprendida rapidamente. Depois disso a </a:t>
            </a:r>
            <a:r>
              <a:rPr lang="pt-PT" sz="1600" i="1" dirty="0"/>
              <a:t>performance</a:t>
            </a:r>
            <a:r>
              <a:rPr lang="pt-PT" sz="1600" dirty="0"/>
              <a:t> estabiliza, pois já não é possível realizar a tarefa com mais eficiência - </a:t>
            </a:r>
            <a:r>
              <a:rPr lang="pt-PT" sz="1600" b="1" dirty="0">
                <a:solidFill>
                  <a:srgbClr val="0070C0"/>
                </a:solidFill>
              </a:rPr>
              <a:t>efeito de teto</a:t>
            </a:r>
            <a:r>
              <a:rPr lang="pt-PT" sz="1600" dirty="0"/>
              <a:t>. 	</a:t>
            </a:r>
          </a:p>
          <a:p>
            <a:pPr>
              <a:spcAft>
                <a:spcPts val="1200"/>
              </a:spcAft>
              <a:tabLst>
                <a:tab pos="177800" algn="l"/>
              </a:tabLst>
            </a:pPr>
            <a:r>
              <a:rPr lang="pt-PT" sz="1600" dirty="0"/>
              <a:t>	Quando as tarefas a aprender são mais complexas, a evolução inicial pode ser mais lenta, verificando-se um aumento maior da evolução a partir de um certo nível de resposta. </a:t>
            </a:r>
          </a:p>
          <a:p>
            <a:pPr>
              <a:spcAft>
                <a:spcPts val="1200"/>
              </a:spcAft>
              <a:tabLst>
                <a:tab pos="177800" algn="l"/>
              </a:tabLst>
            </a:pPr>
            <a:r>
              <a:rPr lang="pt-PT" sz="1600" dirty="0"/>
              <a:t>	Podem ocorrer variações muito grandes entre aprendizes e entre tarefas, logo, tem de se ter em conta as </a:t>
            </a:r>
            <a:r>
              <a:rPr lang="pt-PT" sz="1600" dirty="0" err="1"/>
              <a:t>caraterísticas</a:t>
            </a:r>
            <a:r>
              <a:rPr lang="pt-PT" sz="1600" dirty="0"/>
              <a:t> do aprendiz, como o seu passado e experiência, a sua idade ou </a:t>
            </a:r>
            <a:r>
              <a:rPr lang="pt-PT" sz="1600" dirty="0" err="1"/>
              <a:t>fatores</a:t>
            </a:r>
            <a:r>
              <a:rPr lang="pt-PT" sz="1600" dirty="0"/>
              <a:t> motivacionais. </a:t>
            </a:r>
          </a:p>
        </p:txBody>
      </p:sp>
      <p:sp>
        <p:nvSpPr>
          <p:cNvPr id="17" name="CaixaDeTexto 16"/>
          <p:cNvSpPr txBox="1"/>
          <p:nvPr/>
        </p:nvSpPr>
        <p:spPr>
          <a:xfrm>
            <a:off x="7215206" y="5143512"/>
            <a:ext cx="2571768" cy="276999"/>
          </a:xfrm>
          <a:prstGeom prst="rect">
            <a:avLst/>
          </a:prstGeom>
          <a:noFill/>
        </p:spPr>
        <p:txBody>
          <a:bodyPr wrap="square" rtlCol="0">
            <a:spAutoFit/>
          </a:bodyPr>
          <a:lstStyle/>
          <a:p>
            <a:r>
              <a:rPr lang="pt-PT" sz="1200" dirty="0"/>
              <a:t>(</a:t>
            </a:r>
            <a:r>
              <a:rPr lang="pt-PT" sz="1200" i="1" dirty="0" err="1"/>
              <a:t>in</a:t>
            </a:r>
            <a:r>
              <a:rPr lang="pt-PT" sz="1200" dirty="0"/>
              <a:t> Barreiros &amp; Passos, 2013)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389"/>
            </a:gs>
            <a:gs pos="50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CaixaDeTexto 4"/>
          <p:cNvSpPr txBox="1"/>
          <p:nvPr/>
        </p:nvSpPr>
        <p:spPr>
          <a:xfrm>
            <a:off x="6286512" y="6357958"/>
            <a:ext cx="2643206" cy="276999"/>
          </a:xfrm>
          <a:prstGeom prst="rect">
            <a:avLst/>
          </a:prstGeom>
          <a:noFill/>
        </p:spPr>
        <p:txBody>
          <a:bodyPr wrap="square" rtlCol="0">
            <a:spAutoFit/>
          </a:bodyPr>
          <a:lstStyle/>
          <a:p>
            <a:r>
              <a:rPr lang="pt-PT" sz="1200" dirty="0"/>
              <a:t>Manual de curso de treinadores, Grau I</a:t>
            </a:r>
          </a:p>
        </p:txBody>
      </p:sp>
      <p:sp>
        <p:nvSpPr>
          <p:cNvPr id="8" name="CaixaDeTexto 7"/>
          <p:cNvSpPr txBox="1"/>
          <p:nvPr/>
        </p:nvSpPr>
        <p:spPr>
          <a:xfrm>
            <a:off x="785786" y="785794"/>
            <a:ext cx="2000264" cy="338554"/>
          </a:xfrm>
          <a:prstGeom prst="rect">
            <a:avLst/>
          </a:prstGeom>
          <a:solidFill>
            <a:srgbClr val="B9EB67"/>
          </a:solidFill>
          <a:ln>
            <a:solidFill>
              <a:schemeClr val="tx2">
                <a:lumMod val="60000"/>
                <a:lumOff val="40000"/>
              </a:schemeClr>
            </a:solidFill>
          </a:ln>
        </p:spPr>
        <p:txBody>
          <a:bodyPr wrap="square" rtlCol="0">
            <a:spAutoFit/>
          </a:bodyPr>
          <a:lstStyle/>
          <a:p>
            <a:pPr algn="just"/>
            <a:r>
              <a:rPr lang="pt-PT" sz="1600" b="1" dirty="0"/>
              <a:t>CRESCIMENTO</a:t>
            </a:r>
            <a:endParaRPr lang="pt-PT" sz="1600" dirty="0"/>
          </a:p>
        </p:txBody>
      </p:sp>
      <p:sp>
        <p:nvSpPr>
          <p:cNvPr id="9" name="CaixaDeTexto 8"/>
          <p:cNvSpPr txBox="1"/>
          <p:nvPr/>
        </p:nvSpPr>
        <p:spPr>
          <a:xfrm>
            <a:off x="714348" y="1500174"/>
            <a:ext cx="7929618" cy="1723549"/>
          </a:xfrm>
          <a:prstGeom prst="rect">
            <a:avLst/>
          </a:prstGeom>
          <a:noFill/>
        </p:spPr>
        <p:txBody>
          <a:bodyPr wrap="square" rtlCol="0">
            <a:spAutoFit/>
          </a:bodyPr>
          <a:lstStyle/>
          <a:p>
            <a:pPr>
              <a:spcAft>
                <a:spcPts val="600"/>
              </a:spcAft>
              <a:tabLst>
                <a:tab pos="355600" algn="l"/>
              </a:tabLst>
            </a:pPr>
            <a:r>
              <a:rPr lang="pt-PT" sz="1600" dirty="0"/>
              <a:t>	O </a:t>
            </a:r>
            <a:r>
              <a:rPr lang="pt-PT" sz="1600" b="1" dirty="0">
                <a:solidFill>
                  <a:srgbClr val="C00000"/>
                </a:solidFill>
              </a:rPr>
              <a:t>crescimento </a:t>
            </a:r>
            <a:r>
              <a:rPr lang="pt-PT" sz="1600" dirty="0"/>
              <a:t>significa as transformações morfológicas (da forma), tanto nas dimensões corporais (peso e altura) como na proporcionalidade e na composição corporal (massa gorda vs. massa magra), que resultam no aumento do tamanho do corpo, ou de algumas áreas específicas, ao longo do tempo.</a:t>
            </a:r>
          </a:p>
          <a:p>
            <a:pPr>
              <a:spcAft>
                <a:spcPts val="600"/>
              </a:spcAft>
              <a:tabLst>
                <a:tab pos="355600" algn="l"/>
              </a:tabLst>
            </a:pPr>
            <a:r>
              <a:rPr lang="pt-PT" sz="1600" dirty="0"/>
              <a:t>	</a:t>
            </a:r>
          </a:p>
          <a:p>
            <a:pPr>
              <a:spcAft>
                <a:spcPts val="600"/>
              </a:spcAft>
              <a:tabLst>
                <a:tab pos="355600" algn="l"/>
              </a:tabLst>
            </a:pPr>
            <a:r>
              <a:rPr lang="pt-PT" sz="1600" dirty="0"/>
              <a:t>	O crescimento pode ser </a:t>
            </a:r>
            <a:r>
              <a:rPr lang="pt-PT" sz="1600" dirty="0" err="1"/>
              <a:t>objeto</a:t>
            </a:r>
            <a:r>
              <a:rPr lang="pt-PT" sz="1600" dirty="0"/>
              <a:t> de medida precisa.</a:t>
            </a:r>
          </a:p>
        </p:txBody>
      </p:sp>
      <p:sp>
        <p:nvSpPr>
          <p:cNvPr id="11" name="CaixaDeTexto 10"/>
          <p:cNvSpPr txBox="1"/>
          <p:nvPr/>
        </p:nvSpPr>
        <p:spPr>
          <a:xfrm>
            <a:off x="642910" y="3693644"/>
            <a:ext cx="8072494" cy="2054409"/>
          </a:xfrm>
          <a:prstGeom prst="rect">
            <a:avLst/>
          </a:prstGeom>
          <a:solidFill>
            <a:srgbClr val="B9EB67"/>
          </a:solidFill>
          <a:ln w="38100">
            <a:solidFill>
              <a:schemeClr val="accent1"/>
            </a:solidFill>
          </a:ln>
        </p:spPr>
        <p:txBody>
          <a:bodyPr wrap="square" rtlCol="0">
            <a:spAutoFit/>
          </a:bodyPr>
          <a:lstStyle/>
          <a:p>
            <a:pPr>
              <a:lnSpc>
                <a:spcPct val="150000"/>
              </a:lnSpc>
              <a:tabLst>
                <a:tab pos="355600" algn="l"/>
              </a:tabLst>
            </a:pPr>
            <a:r>
              <a:rPr lang="pt-PT" sz="1700" dirty="0"/>
              <a:t>	</a:t>
            </a:r>
            <a:r>
              <a:rPr lang="pt-PT" sz="1700" dirty="0">
                <a:solidFill>
                  <a:srgbClr val="000000"/>
                </a:solidFill>
              </a:rPr>
              <a:t>O</a:t>
            </a:r>
            <a:r>
              <a:rPr lang="pt-PT" sz="1700" b="1" dirty="0">
                <a:solidFill>
                  <a:srgbClr val="C00000"/>
                </a:solidFill>
              </a:rPr>
              <a:t> crescimento </a:t>
            </a:r>
            <a:r>
              <a:rPr lang="pt-PT" sz="1700" b="1" dirty="0">
                <a:solidFill>
                  <a:srgbClr val="000000"/>
                </a:solidFill>
              </a:rPr>
              <a:t>não é homogéneo ao longo da vida, </a:t>
            </a:r>
            <a:r>
              <a:rPr lang="pt-PT" sz="1700" dirty="0">
                <a:solidFill>
                  <a:srgbClr val="000000"/>
                </a:solidFill>
              </a:rPr>
              <a:t>existindo períodos de crescimento </a:t>
            </a:r>
            <a:r>
              <a:rPr lang="pt-PT" sz="1700" b="1" dirty="0">
                <a:solidFill>
                  <a:srgbClr val="000000"/>
                </a:solidFill>
              </a:rPr>
              <a:t>mais </a:t>
            </a:r>
            <a:r>
              <a:rPr lang="pt-PT" sz="1700" dirty="0">
                <a:solidFill>
                  <a:srgbClr val="000000"/>
                </a:solidFill>
              </a:rPr>
              <a:t>rápido e períodos de crescimento </a:t>
            </a:r>
            <a:r>
              <a:rPr lang="pt-PT" sz="1700" b="1" dirty="0">
                <a:solidFill>
                  <a:srgbClr val="000000"/>
                </a:solidFill>
              </a:rPr>
              <a:t>mais lento. </a:t>
            </a:r>
            <a:r>
              <a:rPr lang="pt-PT" sz="1700" dirty="0">
                <a:solidFill>
                  <a:srgbClr val="000000"/>
                </a:solidFill>
              </a:rPr>
              <a:t>Estes momentos acompanham</a:t>
            </a:r>
            <a:r>
              <a:rPr lang="pt-PT" sz="1700" b="1" dirty="0">
                <a:solidFill>
                  <a:srgbClr val="000000"/>
                </a:solidFill>
              </a:rPr>
              <a:t> transformações hormonais </a:t>
            </a:r>
            <a:r>
              <a:rPr lang="pt-PT" sz="1700" dirty="0">
                <a:solidFill>
                  <a:srgbClr val="000000"/>
                </a:solidFill>
              </a:rPr>
              <a:t>complexas</a:t>
            </a:r>
            <a:r>
              <a:rPr lang="pt-PT" sz="1700" b="1" dirty="0">
                <a:solidFill>
                  <a:srgbClr val="000000"/>
                </a:solidFill>
              </a:rPr>
              <a:t>, </a:t>
            </a:r>
            <a:r>
              <a:rPr lang="pt-PT" sz="1700" dirty="0">
                <a:solidFill>
                  <a:srgbClr val="000000"/>
                </a:solidFill>
              </a:rPr>
              <a:t>que resultam num </a:t>
            </a:r>
            <a:r>
              <a:rPr lang="pt-PT" sz="1700" b="1" dirty="0">
                <a:solidFill>
                  <a:srgbClr val="000000"/>
                </a:solidFill>
              </a:rPr>
              <a:t>percurso assimétrico </a:t>
            </a:r>
            <a:r>
              <a:rPr lang="pt-PT" sz="1700" dirty="0">
                <a:solidFill>
                  <a:srgbClr val="000000"/>
                </a:solidFill>
              </a:rPr>
              <a:t>(desigual), com momentos decisivos de grande crescimentos, e momentos de maior estabilidade. </a:t>
            </a:r>
            <a:endParaRPr lang="pt-PT" sz="1700" dirty="0"/>
          </a:p>
        </p:txBody>
      </p:sp>
      <p:sp>
        <p:nvSpPr>
          <p:cNvPr id="12" name="Título 1"/>
          <p:cNvSpPr txBox="1">
            <a:spLocks/>
          </p:cNvSpPr>
          <p:nvPr/>
        </p:nvSpPr>
        <p:spPr>
          <a:xfrm>
            <a:off x="642942" y="142852"/>
            <a:ext cx="8286776" cy="500066"/>
          </a:xfrm>
          <a:prstGeom prst="rect">
            <a:avLst/>
          </a:prstGeom>
        </p:spPr>
        <p:txBody>
          <a:bodyPr vert="horz" lIns="91440" tIns="45720" rIns="91440" bIns="45720" rtlCol="0" anchor="ctr">
            <a:noAutofit/>
          </a:bodyPr>
          <a:lstStyle/>
          <a:p>
            <a:pPr marL="0" marR="0" lvl="1" indent="0" algn="l" defTabSz="914400" rtl="0" eaLnBrk="1" fontAlgn="auto" latinLnBrk="0" hangingPunct="1">
              <a:lnSpc>
                <a:spcPct val="100000"/>
              </a:lnSpc>
              <a:spcBef>
                <a:spcPct val="0"/>
              </a:spcBef>
              <a:spcAft>
                <a:spcPts val="0"/>
              </a:spcAft>
              <a:buClrTx/>
              <a:buSzTx/>
              <a:buFontTx/>
              <a:buNone/>
              <a:tabLst>
                <a:tab pos="628650" algn="l"/>
              </a:tabLst>
              <a:defRPr/>
            </a:pPr>
            <a:r>
              <a:rPr kumimoji="0" lang="pt-PT" sz="2400" b="1" i="0" u="none" strike="noStrike" kern="0" cap="none" spc="0" normalizeH="0" baseline="0" noProof="0" dirty="0">
                <a:ln>
                  <a:noFill/>
                </a:ln>
                <a:solidFill>
                  <a:schemeClr val="accent5">
                    <a:lumMod val="50000"/>
                  </a:schemeClr>
                </a:solidFill>
                <a:effectLst/>
                <a:uLnTx/>
                <a:uFillTx/>
                <a:latin typeface="Calibri" panose="020F0502020204030204" pitchFamily="34" charset="0"/>
                <a:cs typeface="Arial" panose="020B0604020202020204" pitchFamily="34" charset="0"/>
              </a:rPr>
              <a:t>1.1 	</a:t>
            </a:r>
            <a:r>
              <a:rPr kumimoji="0" lang="pt-PT" sz="2200" b="1" i="0" u="none" strike="noStrike" kern="0" cap="none" spc="0" normalizeH="0" baseline="0" noProof="0" dirty="0">
                <a:ln>
                  <a:noFill/>
                </a:ln>
                <a:solidFill>
                  <a:schemeClr val="accent5">
                    <a:lumMod val="50000"/>
                  </a:schemeClr>
                </a:solidFill>
                <a:effectLst/>
                <a:uLnTx/>
                <a:uFillTx/>
                <a:latin typeface="Calibri" panose="020F0502020204030204" pitchFamily="34" charset="0"/>
                <a:cs typeface="Arial" panose="020B0604020202020204" pitchFamily="34" charset="0"/>
              </a:rPr>
              <a:t>Desenvolvimento, maturação, crescimento e aprendizagem</a:t>
            </a:r>
            <a:endParaRPr kumimoji="0" lang="pt-PT" sz="2200" b="1" i="0" u="none" strike="noStrike" kern="0" cap="none" spc="0" normalizeH="0" baseline="0" noProof="0" dirty="0">
              <a:ln>
                <a:noFill/>
              </a:ln>
              <a:solidFill>
                <a:schemeClr val="accent5">
                  <a:lumMod val="50000"/>
                </a:schemeClr>
              </a:solidFill>
              <a:effectLst/>
              <a:uLnTx/>
              <a:uFillTx/>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1833"/>
          <p:cNvPicPr>
            <a:picLocks noChangeAspect="1" noChangeArrowheads="1"/>
          </p:cNvPicPr>
          <p:nvPr/>
        </p:nvPicPr>
        <p:blipFill>
          <a:blip r:embed="rId2"/>
          <a:srcRect/>
          <a:stretch>
            <a:fillRect/>
          </a:stretch>
        </p:blipFill>
        <p:spPr bwMode="auto">
          <a:xfrm>
            <a:off x="4929190" y="249010"/>
            <a:ext cx="4143403" cy="3567743"/>
          </a:xfrm>
          <a:prstGeom prst="rect">
            <a:avLst/>
          </a:prstGeom>
          <a:noFill/>
          <a:ln w="9525">
            <a:solidFill>
              <a:srgbClr val="885538"/>
            </a:solidFill>
            <a:miter lim="800000"/>
            <a:headEnd/>
            <a:tailEnd/>
          </a:ln>
        </p:spPr>
      </p:pic>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2.4 	Continuação</a:t>
            </a:r>
            <a:endParaRPr lang="pt-PT" sz="2000" b="1" dirty="0">
              <a:solidFill>
                <a:schemeClr val="accent5">
                  <a:lumMod val="50000"/>
                </a:schemeClr>
              </a:solidFill>
              <a:latin typeface="Calibri" panose="020F0502020204030204" pitchFamily="34" charset="0"/>
            </a:endParaRPr>
          </a:p>
        </p:txBody>
      </p:sp>
      <p:sp>
        <p:nvSpPr>
          <p:cNvPr id="19" name="CaixaDeTexto 18"/>
          <p:cNvSpPr txBox="1"/>
          <p:nvPr/>
        </p:nvSpPr>
        <p:spPr>
          <a:xfrm>
            <a:off x="3286116" y="5357826"/>
            <a:ext cx="2857520" cy="323165"/>
          </a:xfrm>
          <a:prstGeom prst="rect">
            <a:avLst/>
          </a:prstGeom>
          <a:noFill/>
        </p:spPr>
        <p:txBody>
          <a:bodyPr wrap="square" rtlCol="0">
            <a:spAutoFit/>
          </a:bodyPr>
          <a:lstStyle/>
          <a:p>
            <a:pPr>
              <a:tabLst>
                <a:tab pos="177800" algn="l"/>
              </a:tabLst>
            </a:pPr>
            <a:r>
              <a:rPr lang="pt-PT" sz="1500" dirty="0"/>
              <a:t>	</a:t>
            </a:r>
          </a:p>
        </p:txBody>
      </p:sp>
      <p:sp>
        <p:nvSpPr>
          <p:cNvPr id="17" name="CaixaDeTexto 16"/>
          <p:cNvSpPr txBox="1"/>
          <p:nvPr/>
        </p:nvSpPr>
        <p:spPr>
          <a:xfrm>
            <a:off x="-32" y="500042"/>
            <a:ext cx="5072098" cy="369332"/>
          </a:xfrm>
          <a:prstGeom prst="rect">
            <a:avLst/>
          </a:prstGeom>
          <a:noFill/>
        </p:spPr>
        <p:txBody>
          <a:bodyPr wrap="square" rtlCol="0">
            <a:spAutoFit/>
          </a:bodyPr>
          <a:lstStyle/>
          <a:p>
            <a:r>
              <a:rPr lang="pt-PT" b="1" dirty="0">
                <a:solidFill>
                  <a:srgbClr val="885538"/>
                </a:solidFill>
              </a:rPr>
              <a:t>Efeitos frequentes nas curvas de aprendizagem:</a:t>
            </a:r>
          </a:p>
        </p:txBody>
      </p:sp>
      <p:sp>
        <p:nvSpPr>
          <p:cNvPr id="13" name="CaixaDeTexto 12"/>
          <p:cNvSpPr txBox="1"/>
          <p:nvPr/>
        </p:nvSpPr>
        <p:spPr>
          <a:xfrm>
            <a:off x="-32" y="928670"/>
            <a:ext cx="4857784" cy="3193182"/>
          </a:xfrm>
          <a:prstGeom prst="rect">
            <a:avLst/>
          </a:prstGeom>
          <a:noFill/>
        </p:spPr>
        <p:txBody>
          <a:bodyPr wrap="square" rtlCol="0">
            <a:spAutoFit/>
          </a:bodyPr>
          <a:lstStyle/>
          <a:p>
            <a:pPr marL="177800" indent="177800">
              <a:spcAft>
                <a:spcPts val="600"/>
              </a:spcAft>
            </a:pPr>
            <a:r>
              <a:rPr lang="pt-PT" sz="1600" b="1" i="1" dirty="0">
                <a:solidFill>
                  <a:srgbClr val="C00000"/>
                </a:solidFill>
              </a:rPr>
              <a:t>TIPOS DE </a:t>
            </a:r>
            <a:r>
              <a:rPr lang="pt-PT" sz="1600" b="1" i="1" dirty="0" err="1">
                <a:solidFill>
                  <a:srgbClr val="C00000"/>
                </a:solidFill>
              </a:rPr>
              <a:t>PLATEAU</a:t>
            </a:r>
            <a:r>
              <a:rPr lang="pt-PT" sz="1600" b="1" i="1" dirty="0">
                <a:solidFill>
                  <a:srgbClr val="C00000"/>
                </a:solidFill>
              </a:rPr>
              <a:t>:</a:t>
            </a:r>
            <a:endParaRPr lang="pt-PT" sz="1600" b="1" dirty="0">
              <a:solidFill>
                <a:srgbClr val="C00000"/>
              </a:solidFill>
            </a:endParaRPr>
          </a:p>
          <a:p>
            <a:pPr marL="177800" indent="177800">
              <a:spcAft>
                <a:spcPts val="600"/>
              </a:spcAft>
              <a:buAutoNum type="alphaLcParenR"/>
            </a:pPr>
            <a:r>
              <a:rPr lang="pt-PT" b="1" dirty="0">
                <a:solidFill>
                  <a:srgbClr val="0070C0"/>
                </a:solidFill>
              </a:rPr>
              <a:t> Efeito de teto</a:t>
            </a:r>
            <a:endParaRPr lang="pt-PT" b="1" dirty="0">
              <a:solidFill>
                <a:srgbClr val="C00000"/>
              </a:solidFill>
            </a:endParaRPr>
          </a:p>
          <a:p>
            <a:pPr marL="177800" indent="177800">
              <a:lnSpc>
                <a:spcPts val="2100"/>
              </a:lnSpc>
              <a:tabLst>
                <a:tab pos="177800" algn="l"/>
              </a:tabLst>
            </a:pPr>
            <a:r>
              <a:rPr lang="pt-PT" sz="1600" dirty="0">
                <a:latin typeface="Times New Roman" pitchFamily="18" charset="0"/>
                <a:cs typeface="Times New Roman" pitchFamily="18" charset="0"/>
              </a:rPr>
              <a:t>A progressão é limitada por um teto de desempenho que se manifesta sistematicamente. </a:t>
            </a:r>
          </a:p>
          <a:p>
            <a:pPr marL="177800" indent="177800">
              <a:lnSpc>
                <a:spcPts val="2100"/>
              </a:lnSpc>
              <a:tabLst>
                <a:tab pos="177800" algn="l"/>
              </a:tabLst>
            </a:pPr>
            <a:r>
              <a:rPr lang="pt-PT" sz="1600" u="sng" dirty="0">
                <a:latin typeface="Times New Roman" pitchFamily="18" charset="0"/>
                <a:cs typeface="Times New Roman" pitchFamily="18" charset="0"/>
              </a:rPr>
              <a:t>Causas possíveis</a:t>
            </a:r>
            <a:r>
              <a:rPr lang="pt-PT" sz="1600" dirty="0">
                <a:latin typeface="Times New Roman" pitchFamily="18" charset="0"/>
                <a:cs typeface="Times New Roman" pitchFamily="18" charset="0"/>
              </a:rPr>
              <a:t>:</a:t>
            </a:r>
          </a:p>
          <a:p>
            <a:pPr marL="177800" indent="177800">
              <a:lnSpc>
                <a:spcPts val="2100"/>
              </a:lnSpc>
              <a:buFontTx/>
              <a:buChar char="-"/>
            </a:pPr>
            <a:r>
              <a:rPr lang="pt-PT" sz="1600" dirty="0">
                <a:latin typeface="Times New Roman" pitchFamily="18" charset="0"/>
                <a:cs typeface="Times New Roman" pitchFamily="18" charset="0"/>
              </a:rPr>
              <a:t>a habilidade é muito simples e já não há possibilidade de evoluir mais. </a:t>
            </a:r>
          </a:p>
          <a:p>
            <a:pPr marL="177800" indent="177800">
              <a:lnSpc>
                <a:spcPts val="2100"/>
              </a:lnSpc>
              <a:buFontTx/>
              <a:buChar char="-"/>
            </a:pPr>
            <a:r>
              <a:rPr lang="pt-PT" sz="1600" dirty="0">
                <a:latin typeface="Times New Roman" pitchFamily="18" charset="0"/>
                <a:cs typeface="Times New Roman" pitchFamily="18" charset="0"/>
              </a:rPr>
              <a:t> limitação das capacidades ou dos </a:t>
            </a:r>
            <a:r>
              <a:rPr lang="pt-PT" sz="1600" dirty="0" err="1">
                <a:latin typeface="Times New Roman" pitchFamily="18" charset="0"/>
                <a:cs typeface="Times New Roman" pitchFamily="18" charset="0"/>
              </a:rPr>
              <a:t>fatores</a:t>
            </a:r>
            <a:r>
              <a:rPr lang="pt-PT" sz="1600" dirty="0">
                <a:latin typeface="Times New Roman" pitchFamily="18" charset="0"/>
                <a:cs typeface="Times New Roman" pitchFamily="18" charset="0"/>
              </a:rPr>
              <a:t> de execução  do atleta. Ex. o atleta atingiu as suas capacidades máximas ou tem limitações físicas ou funcionais.</a:t>
            </a:r>
          </a:p>
        </p:txBody>
      </p:sp>
      <p:sp>
        <p:nvSpPr>
          <p:cNvPr id="16" name="CaixaDeTexto 15"/>
          <p:cNvSpPr txBox="1"/>
          <p:nvPr/>
        </p:nvSpPr>
        <p:spPr>
          <a:xfrm>
            <a:off x="-32" y="4071942"/>
            <a:ext cx="8858312" cy="2685351"/>
          </a:xfrm>
          <a:prstGeom prst="rect">
            <a:avLst/>
          </a:prstGeom>
          <a:noFill/>
        </p:spPr>
        <p:txBody>
          <a:bodyPr wrap="square" rtlCol="0">
            <a:spAutoFit/>
          </a:bodyPr>
          <a:lstStyle/>
          <a:p>
            <a:pPr marL="177800" indent="177800">
              <a:spcAft>
                <a:spcPts val="600"/>
              </a:spcAft>
            </a:pPr>
            <a:r>
              <a:rPr lang="pt-PT" b="1" dirty="0">
                <a:solidFill>
                  <a:srgbClr val="0070C0"/>
                </a:solidFill>
              </a:rPr>
              <a:t>b) Efeito de solo</a:t>
            </a:r>
            <a:endParaRPr lang="pt-PT" b="1" dirty="0">
              <a:solidFill>
                <a:srgbClr val="C00000"/>
              </a:solidFill>
            </a:endParaRPr>
          </a:p>
          <a:p>
            <a:pPr marL="177800" indent="177800">
              <a:lnSpc>
                <a:spcPts val="2100"/>
              </a:lnSpc>
            </a:pPr>
            <a:r>
              <a:rPr lang="pt-PT" sz="1600" dirty="0">
                <a:latin typeface="Times New Roman" pitchFamily="18" charset="0"/>
                <a:cs typeface="Times New Roman" pitchFamily="18" charset="0"/>
              </a:rPr>
              <a:t>A  performance é sempre baixa, sem que se consiga </a:t>
            </a:r>
            <a:r>
              <a:rPr lang="pt-PT" sz="1600" dirty="0" err="1">
                <a:latin typeface="Times New Roman" pitchFamily="18" charset="0"/>
                <a:cs typeface="Times New Roman" pitchFamily="18" charset="0"/>
              </a:rPr>
              <a:t>detetar</a:t>
            </a:r>
            <a:r>
              <a:rPr lang="pt-PT" sz="1600" dirty="0">
                <a:latin typeface="Times New Roman" pitchFamily="18" charset="0"/>
                <a:cs typeface="Times New Roman" pitchFamily="18" charset="0"/>
              </a:rPr>
              <a:t> margem de progressão.</a:t>
            </a:r>
          </a:p>
          <a:p>
            <a:pPr marL="177800" indent="177800">
              <a:lnSpc>
                <a:spcPts val="2100"/>
              </a:lnSpc>
            </a:pPr>
            <a:endParaRPr lang="pt-PT" sz="1600" dirty="0">
              <a:latin typeface="Times New Roman" pitchFamily="18" charset="0"/>
              <a:cs typeface="Times New Roman" pitchFamily="18" charset="0"/>
            </a:endParaRPr>
          </a:p>
          <a:p>
            <a:pPr marL="177800" indent="177800">
              <a:spcAft>
                <a:spcPts val="600"/>
              </a:spcAft>
            </a:pPr>
            <a:r>
              <a:rPr lang="pt-PT" b="1" dirty="0">
                <a:solidFill>
                  <a:srgbClr val="0070C0"/>
                </a:solidFill>
              </a:rPr>
              <a:t>c) Plataformas de estabilização ou de desempenho</a:t>
            </a:r>
            <a:endParaRPr lang="pt-PT" b="1" dirty="0">
              <a:solidFill>
                <a:srgbClr val="C00000"/>
              </a:solidFill>
            </a:endParaRPr>
          </a:p>
          <a:p>
            <a:pPr marL="177800" indent="177800">
              <a:lnSpc>
                <a:spcPts val="2100"/>
              </a:lnSpc>
            </a:pPr>
            <a:r>
              <a:rPr lang="pt-PT" sz="1600" dirty="0">
                <a:latin typeface="Times New Roman" pitchFamily="18" charset="0"/>
                <a:cs typeface="Times New Roman" pitchFamily="18" charset="0"/>
              </a:rPr>
              <a:t>São fases de estabilização durante a curva que podem </a:t>
            </a:r>
            <a:r>
              <a:rPr lang="pt-PT" sz="1600" dirty="0" err="1">
                <a:latin typeface="Times New Roman" pitchFamily="18" charset="0"/>
                <a:cs typeface="Times New Roman" pitchFamily="18" charset="0"/>
              </a:rPr>
              <a:t>refletir</a:t>
            </a:r>
            <a:r>
              <a:rPr lang="pt-PT" sz="1600" dirty="0">
                <a:latin typeface="Times New Roman" pitchFamily="18" charset="0"/>
                <a:cs typeface="Times New Roman" pitchFamily="18" charset="0"/>
              </a:rPr>
              <a:t> a presença de </a:t>
            </a:r>
            <a:r>
              <a:rPr lang="pt-PT" sz="1600" dirty="0" err="1">
                <a:latin typeface="Times New Roman" pitchFamily="18" charset="0"/>
                <a:cs typeface="Times New Roman" pitchFamily="18" charset="0"/>
              </a:rPr>
              <a:t>fatores</a:t>
            </a:r>
            <a:r>
              <a:rPr lang="pt-PT" sz="1600" dirty="0">
                <a:latin typeface="Times New Roman" pitchFamily="18" charset="0"/>
                <a:cs typeface="Times New Roman" pitchFamily="18" charset="0"/>
              </a:rPr>
              <a:t> de limitação da </a:t>
            </a:r>
            <a:r>
              <a:rPr lang="pt-PT" sz="1600" i="1" dirty="0">
                <a:latin typeface="Times New Roman" pitchFamily="18" charset="0"/>
                <a:cs typeface="Times New Roman" pitchFamily="18" charset="0"/>
              </a:rPr>
              <a:t>performance</a:t>
            </a:r>
            <a:r>
              <a:rPr lang="pt-PT" sz="1600" dirty="0">
                <a:latin typeface="Times New Roman" pitchFamily="18" charset="0"/>
                <a:cs typeface="Times New Roman" pitchFamily="18" charset="0"/>
              </a:rPr>
              <a:t> ou reorganizações profundas e latentes da aprendizagem. Podem corresponder a </a:t>
            </a:r>
            <a:r>
              <a:rPr lang="pt-PT" sz="1600" u="sng" dirty="0">
                <a:latin typeface="Times New Roman" pitchFamily="18" charset="0"/>
                <a:cs typeface="Times New Roman" pitchFamily="18" charset="0"/>
              </a:rPr>
              <a:t>uma reorganização interna que  limita temporariamente a progressão do aprendiz </a:t>
            </a:r>
            <a:r>
              <a:rPr lang="pt-PT" sz="1600" dirty="0">
                <a:latin typeface="Times New Roman" pitchFamily="18" charset="0"/>
                <a:cs typeface="Times New Roman" pitchFamily="18" charset="0"/>
              </a:rPr>
              <a:t>(ex. o crescimento acelerado na adolescência), onde a qualidade do movimento ou da </a:t>
            </a:r>
            <a:r>
              <a:rPr lang="pt-PT" sz="1600" i="1" dirty="0">
                <a:latin typeface="Times New Roman" pitchFamily="18" charset="0"/>
                <a:cs typeface="Times New Roman" pitchFamily="18" charset="0"/>
              </a:rPr>
              <a:t>performance</a:t>
            </a:r>
            <a:r>
              <a:rPr lang="pt-PT" sz="1600" dirty="0">
                <a:latin typeface="Times New Roman" pitchFamily="18" charset="0"/>
                <a:cs typeface="Times New Roman" pitchFamily="18" charset="0"/>
              </a:rPr>
              <a:t> não pode ser </a:t>
            </a:r>
            <a:r>
              <a:rPr lang="pt-PT" sz="1600" b="1" dirty="0">
                <a:latin typeface="Times New Roman" pitchFamily="18" charset="0"/>
                <a:cs typeface="Times New Roman" pitchFamily="18" charset="0"/>
              </a:rPr>
              <a:t>temporariamente</a:t>
            </a:r>
            <a:r>
              <a:rPr lang="pt-PT" sz="1600" dirty="0">
                <a:latin typeface="Times New Roman" pitchFamily="18" charset="0"/>
                <a:cs typeface="Times New Roman" pitchFamily="18" charset="0"/>
              </a:rPr>
              <a:t> observável. </a:t>
            </a:r>
          </a:p>
        </p:txBody>
      </p:sp>
      <p:sp>
        <p:nvSpPr>
          <p:cNvPr id="18" name="CaixaDeTexto 17"/>
          <p:cNvSpPr txBox="1"/>
          <p:nvPr/>
        </p:nvSpPr>
        <p:spPr>
          <a:xfrm>
            <a:off x="6500826" y="3937819"/>
            <a:ext cx="2786082" cy="276999"/>
          </a:xfrm>
          <a:prstGeom prst="rect">
            <a:avLst/>
          </a:prstGeom>
          <a:noFill/>
        </p:spPr>
        <p:txBody>
          <a:bodyPr wrap="square" rtlCol="0">
            <a:spAutoFit/>
          </a:bodyPr>
          <a:lstStyle/>
          <a:p>
            <a:r>
              <a:rPr lang="pt-PT" sz="1200" dirty="0"/>
              <a:t>(Manual do curso de treinadores Grau I)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1833"/>
          <p:cNvPicPr>
            <a:picLocks noChangeAspect="1" noChangeArrowheads="1"/>
          </p:cNvPicPr>
          <p:nvPr/>
        </p:nvPicPr>
        <p:blipFill>
          <a:blip r:embed="rId2"/>
          <a:srcRect/>
          <a:stretch>
            <a:fillRect/>
          </a:stretch>
        </p:blipFill>
        <p:spPr bwMode="auto">
          <a:xfrm>
            <a:off x="4929190" y="97381"/>
            <a:ext cx="4143403" cy="3567743"/>
          </a:xfrm>
          <a:prstGeom prst="rect">
            <a:avLst/>
          </a:prstGeom>
          <a:noFill/>
          <a:ln w="9525">
            <a:solidFill>
              <a:srgbClr val="885538"/>
            </a:solidFill>
            <a:miter lim="800000"/>
            <a:headEnd/>
            <a:tailEnd/>
          </a:ln>
        </p:spPr>
      </p:pic>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2.4 	Continuação</a:t>
            </a:r>
            <a:endParaRPr lang="pt-PT" sz="2000" b="1" dirty="0">
              <a:solidFill>
                <a:schemeClr val="accent5">
                  <a:lumMod val="50000"/>
                </a:schemeClr>
              </a:solidFill>
              <a:latin typeface="Calibri" panose="020F0502020204030204" pitchFamily="34" charset="0"/>
            </a:endParaRPr>
          </a:p>
        </p:txBody>
      </p:sp>
      <p:sp>
        <p:nvSpPr>
          <p:cNvPr id="17" name="CaixaDeTexto 16"/>
          <p:cNvSpPr txBox="1"/>
          <p:nvPr/>
        </p:nvSpPr>
        <p:spPr>
          <a:xfrm>
            <a:off x="500034" y="500042"/>
            <a:ext cx="2357454" cy="369332"/>
          </a:xfrm>
          <a:prstGeom prst="rect">
            <a:avLst/>
          </a:prstGeom>
          <a:noFill/>
        </p:spPr>
        <p:txBody>
          <a:bodyPr wrap="square" rtlCol="0">
            <a:spAutoFit/>
          </a:bodyPr>
          <a:lstStyle/>
          <a:p>
            <a:r>
              <a:rPr lang="pt-PT" b="1" dirty="0">
                <a:solidFill>
                  <a:srgbClr val="885538"/>
                </a:solidFill>
              </a:rPr>
              <a:t>Decisões do treinador: </a:t>
            </a:r>
          </a:p>
        </p:txBody>
      </p:sp>
      <p:sp>
        <p:nvSpPr>
          <p:cNvPr id="13" name="CaixaDeTexto 12"/>
          <p:cNvSpPr txBox="1"/>
          <p:nvPr/>
        </p:nvSpPr>
        <p:spPr>
          <a:xfrm>
            <a:off x="-32" y="1000108"/>
            <a:ext cx="4857784" cy="881010"/>
          </a:xfrm>
          <a:prstGeom prst="rect">
            <a:avLst/>
          </a:prstGeom>
          <a:noFill/>
        </p:spPr>
        <p:txBody>
          <a:bodyPr wrap="square" rtlCol="0">
            <a:spAutoFit/>
          </a:bodyPr>
          <a:lstStyle/>
          <a:p>
            <a:pPr indent="177800">
              <a:lnSpc>
                <a:spcPts val="2100"/>
              </a:lnSpc>
            </a:pPr>
            <a:r>
              <a:rPr lang="pt-PT" sz="1600" dirty="0">
                <a:latin typeface="Times New Roman" pitchFamily="18" charset="0"/>
                <a:cs typeface="Times New Roman" pitchFamily="18" charset="0"/>
              </a:rPr>
              <a:t>Estes efeitos exprimem fenómenos diferentes, frequentemente com causas e justificações complexas que devem ser interpretados pelo treinador.</a:t>
            </a:r>
          </a:p>
        </p:txBody>
      </p:sp>
      <p:sp>
        <p:nvSpPr>
          <p:cNvPr id="16" name="CaixaDeTexto 15"/>
          <p:cNvSpPr txBox="1"/>
          <p:nvPr/>
        </p:nvSpPr>
        <p:spPr>
          <a:xfrm>
            <a:off x="0" y="2000240"/>
            <a:ext cx="4857752" cy="3185487"/>
          </a:xfrm>
          <a:prstGeom prst="rect">
            <a:avLst/>
          </a:prstGeom>
          <a:noFill/>
        </p:spPr>
        <p:txBody>
          <a:bodyPr wrap="square" rtlCol="0">
            <a:spAutoFit/>
          </a:bodyPr>
          <a:lstStyle/>
          <a:p>
            <a:pPr marL="177800" indent="177800">
              <a:spcAft>
                <a:spcPts val="600"/>
              </a:spcAft>
            </a:pPr>
            <a:r>
              <a:rPr lang="pt-PT" b="1" dirty="0">
                <a:solidFill>
                  <a:srgbClr val="0070C0"/>
                </a:solidFill>
              </a:rPr>
              <a:t>a) Efeito de teto</a:t>
            </a:r>
            <a:endParaRPr lang="pt-PT" b="1" dirty="0">
              <a:solidFill>
                <a:srgbClr val="C00000"/>
              </a:solidFill>
            </a:endParaRPr>
          </a:p>
          <a:p>
            <a:pPr marL="177800" indent="177800">
              <a:lnSpc>
                <a:spcPts val="2100"/>
              </a:lnSpc>
            </a:pPr>
            <a:r>
              <a:rPr lang="pt-PT" sz="1600" dirty="0">
                <a:latin typeface="Times New Roman" pitchFamily="18" charset="0"/>
                <a:cs typeface="Times New Roman" pitchFamily="18" charset="0"/>
              </a:rPr>
              <a:t>Perante este efeito, o treinador pode ter de fazer uma  alteração de </a:t>
            </a:r>
            <a:r>
              <a:rPr lang="pt-PT" sz="1600" dirty="0" err="1">
                <a:latin typeface="Times New Roman" pitchFamily="18" charset="0"/>
                <a:cs typeface="Times New Roman" pitchFamily="18" charset="0"/>
              </a:rPr>
              <a:t>objetivos</a:t>
            </a:r>
            <a:r>
              <a:rPr lang="pt-PT" sz="1600" dirty="0">
                <a:latin typeface="Times New Roman" pitchFamily="18" charset="0"/>
                <a:cs typeface="Times New Roman" pitchFamily="18" charset="0"/>
              </a:rPr>
              <a:t> para evitar a desmotivação do atleta.</a:t>
            </a:r>
          </a:p>
          <a:p>
            <a:pPr marL="177800" indent="177800">
              <a:lnSpc>
                <a:spcPts val="2100"/>
              </a:lnSpc>
            </a:pPr>
            <a:endParaRPr lang="pt-PT" sz="1600" dirty="0">
              <a:latin typeface="Times New Roman" pitchFamily="18" charset="0"/>
              <a:cs typeface="Times New Roman" pitchFamily="18" charset="0"/>
            </a:endParaRPr>
          </a:p>
          <a:p>
            <a:pPr marL="177800" indent="177800">
              <a:spcAft>
                <a:spcPts val="600"/>
              </a:spcAft>
            </a:pPr>
            <a:r>
              <a:rPr lang="pt-PT" b="1" dirty="0">
                <a:solidFill>
                  <a:srgbClr val="0070C0"/>
                </a:solidFill>
              </a:rPr>
              <a:t>b) Efeito de solo</a:t>
            </a:r>
            <a:endParaRPr lang="pt-PT" b="1" dirty="0">
              <a:solidFill>
                <a:srgbClr val="C00000"/>
              </a:solidFill>
            </a:endParaRPr>
          </a:p>
          <a:p>
            <a:pPr marL="177800" indent="177800">
              <a:spcAft>
                <a:spcPts val="600"/>
              </a:spcAft>
            </a:pPr>
            <a:r>
              <a:rPr lang="pt-PT" sz="1600" dirty="0">
                <a:latin typeface="Times New Roman" pitchFamily="18" charset="0"/>
                <a:cs typeface="Times New Roman" pitchFamily="18" charset="0"/>
              </a:rPr>
              <a:t>Perante este efeito, é recomendável que o treinador simplifique a tarefa a aprender, para permitir a progressão do aprendiz e ajudar a instalar um clima de confiança.</a:t>
            </a:r>
          </a:p>
          <a:p>
            <a:pPr marL="177800" indent="177800">
              <a:spcAft>
                <a:spcPts val="600"/>
              </a:spcAft>
            </a:pPr>
            <a:endParaRPr lang="pt-PT" sz="1600" dirty="0">
              <a:latin typeface="Times New Roman" pitchFamily="18" charset="0"/>
              <a:cs typeface="Times New Roman" pitchFamily="18" charset="0"/>
            </a:endParaRPr>
          </a:p>
        </p:txBody>
      </p:sp>
      <p:sp>
        <p:nvSpPr>
          <p:cNvPr id="18" name="CaixaDeTexto 17"/>
          <p:cNvSpPr txBox="1"/>
          <p:nvPr/>
        </p:nvSpPr>
        <p:spPr>
          <a:xfrm>
            <a:off x="6357918" y="3786190"/>
            <a:ext cx="2786082" cy="276999"/>
          </a:xfrm>
          <a:prstGeom prst="rect">
            <a:avLst/>
          </a:prstGeom>
          <a:noFill/>
        </p:spPr>
        <p:txBody>
          <a:bodyPr wrap="square" rtlCol="0">
            <a:spAutoFit/>
          </a:bodyPr>
          <a:lstStyle/>
          <a:p>
            <a:r>
              <a:rPr lang="pt-PT" sz="1200" dirty="0"/>
              <a:t>(Manual do curso de treinadores Grau I) </a:t>
            </a:r>
          </a:p>
        </p:txBody>
      </p:sp>
      <p:sp>
        <p:nvSpPr>
          <p:cNvPr id="10" name="CaixaDeTexto 9"/>
          <p:cNvSpPr txBox="1"/>
          <p:nvPr/>
        </p:nvSpPr>
        <p:spPr>
          <a:xfrm>
            <a:off x="-32" y="5000636"/>
            <a:ext cx="8858312" cy="1538883"/>
          </a:xfrm>
          <a:prstGeom prst="rect">
            <a:avLst/>
          </a:prstGeom>
          <a:noFill/>
        </p:spPr>
        <p:txBody>
          <a:bodyPr wrap="square" rtlCol="0">
            <a:spAutoFit/>
          </a:bodyPr>
          <a:lstStyle/>
          <a:p>
            <a:pPr marL="177800" indent="177800">
              <a:spcAft>
                <a:spcPts val="600"/>
              </a:spcAft>
            </a:pPr>
            <a:r>
              <a:rPr lang="pt-PT" b="1" dirty="0">
                <a:solidFill>
                  <a:srgbClr val="0070C0"/>
                </a:solidFill>
              </a:rPr>
              <a:t>c) Plataformas de estabilização</a:t>
            </a:r>
            <a:endParaRPr lang="pt-PT" b="1" dirty="0">
              <a:solidFill>
                <a:srgbClr val="C00000"/>
              </a:solidFill>
            </a:endParaRPr>
          </a:p>
          <a:p>
            <a:pPr marL="177800" indent="177800">
              <a:spcAft>
                <a:spcPts val="600"/>
              </a:spcAft>
              <a:tabLst>
                <a:tab pos="0" algn="l"/>
              </a:tabLst>
            </a:pPr>
            <a:r>
              <a:rPr lang="pt-PT" sz="1600" dirty="0">
                <a:solidFill>
                  <a:srgbClr val="000000"/>
                </a:solidFill>
                <a:latin typeface="Times New Roman"/>
              </a:rPr>
              <a:t>O treinador deve ter principalmente em atenção a duração desta fase de estabilização da </a:t>
            </a:r>
            <a:r>
              <a:rPr lang="pt-PT" sz="1600" i="1" dirty="0">
                <a:solidFill>
                  <a:srgbClr val="000000"/>
                </a:solidFill>
                <a:latin typeface="Times New Roman"/>
              </a:rPr>
              <a:t>performance. </a:t>
            </a:r>
            <a:r>
              <a:rPr lang="pt-PT" sz="1600" dirty="0">
                <a:solidFill>
                  <a:srgbClr val="000000"/>
                </a:solidFill>
                <a:latin typeface="Times New Roman"/>
              </a:rPr>
              <a:t>Estes efeitos exigem uma atenção muito especial para a </a:t>
            </a:r>
            <a:r>
              <a:rPr lang="pt-PT" sz="1600" dirty="0" err="1">
                <a:solidFill>
                  <a:srgbClr val="000000"/>
                </a:solidFill>
                <a:latin typeface="Times New Roman"/>
              </a:rPr>
              <a:t>deteção</a:t>
            </a:r>
            <a:r>
              <a:rPr lang="pt-PT" sz="1600" dirty="0">
                <a:solidFill>
                  <a:srgbClr val="000000"/>
                </a:solidFill>
                <a:latin typeface="Times New Roman"/>
              </a:rPr>
              <a:t> de </a:t>
            </a:r>
            <a:r>
              <a:rPr lang="pt-PT" sz="1600" dirty="0" err="1">
                <a:solidFill>
                  <a:srgbClr val="000000"/>
                </a:solidFill>
                <a:latin typeface="Times New Roman"/>
              </a:rPr>
              <a:t>fatores</a:t>
            </a:r>
            <a:r>
              <a:rPr lang="pt-PT" sz="1600" dirty="0">
                <a:solidFill>
                  <a:srgbClr val="000000"/>
                </a:solidFill>
                <a:latin typeface="Times New Roman"/>
              </a:rPr>
              <a:t> temporários de limitação que podem, ou não, ser removidos.</a:t>
            </a:r>
          </a:p>
          <a:p>
            <a:endParaRPr lang="pt-P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2.5 	Informação de retorno sobre o resultado (</a:t>
            </a:r>
            <a:r>
              <a:rPr lang="pt-PT" sz="2000" b="1" dirty="0" err="1">
                <a:solidFill>
                  <a:schemeClr val="accent5">
                    <a:lumMod val="50000"/>
                  </a:schemeClr>
                </a:solidFill>
                <a:latin typeface="Calibri" panose="020F0502020204030204" pitchFamily="34" charset="0"/>
                <a:cs typeface="Arial" panose="020B0604020202020204" pitchFamily="34" charset="0"/>
              </a:rPr>
              <a:t>IRR</a:t>
            </a:r>
            <a:r>
              <a:rPr lang="pt-PT" sz="2000" b="1" dirty="0">
                <a:solidFill>
                  <a:schemeClr val="accent5">
                    <a:lumMod val="50000"/>
                  </a:schemeClr>
                </a:solidFill>
                <a:latin typeface="Calibri" panose="020F0502020204030204" pitchFamily="34" charset="0"/>
                <a:cs typeface="Arial" panose="020B0604020202020204" pitchFamily="34" charset="0"/>
              </a:rPr>
              <a:t>)	 ou </a:t>
            </a:r>
            <a:r>
              <a:rPr lang="pt-PT" sz="2000" b="1" i="1" dirty="0">
                <a:solidFill>
                  <a:schemeClr val="accent5">
                    <a:lumMod val="50000"/>
                  </a:schemeClr>
                </a:solidFill>
                <a:latin typeface="Calibri" panose="020F0502020204030204" pitchFamily="34" charset="0"/>
                <a:cs typeface="Arial" panose="020B0604020202020204" pitchFamily="34" charset="0"/>
              </a:rPr>
              <a:t>feedback</a:t>
            </a:r>
            <a:endParaRPr lang="pt-PT" sz="2000" b="1" dirty="0">
              <a:solidFill>
                <a:schemeClr val="accent5">
                  <a:lumMod val="50000"/>
                </a:schemeClr>
              </a:solidFill>
              <a:latin typeface="Calibri" panose="020F0502020204030204" pitchFamily="34" charset="0"/>
            </a:endParaRPr>
          </a:p>
        </p:txBody>
      </p:sp>
      <p:sp>
        <p:nvSpPr>
          <p:cNvPr id="13" name="CaixaDeTexto 12"/>
          <p:cNvSpPr txBox="1"/>
          <p:nvPr/>
        </p:nvSpPr>
        <p:spPr>
          <a:xfrm>
            <a:off x="500034" y="571480"/>
            <a:ext cx="8215370" cy="1169551"/>
          </a:xfrm>
          <a:prstGeom prst="rect">
            <a:avLst/>
          </a:prstGeom>
          <a:solidFill>
            <a:srgbClr val="F8B308"/>
          </a:solidFill>
          <a:ln w="57150">
            <a:solidFill>
              <a:srgbClr val="885538"/>
            </a:solidFill>
          </a:ln>
        </p:spPr>
        <p:txBody>
          <a:bodyPr wrap="square" rtlCol="0">
            <a:spAutoFit/>
          </a:bodyPr>
          <a:lstStyle/>
          <a:p>
            <a:pPr indent="177800" algn="ctr">
              <a:lnSpc>
                <a:spcPts val="2100"/>
              </a:lnSpc>
            </a:pPr>
            <a:r>
              <a:rPr lang="pt-PT" sz="2000" b="1" dirty="0">
                <a:solidFill>
                  <a:schemeClr val="bg1"/>
                </a:solidFill>
                <a:latin typeface="Times New Roman" pitchFamily="18" charset="0"/>
                <a:cs typeface="Times New Roman" pitchFamily="18" charset="0"/>
              </a:rPr>
              <a:t>Só aprendemos quando conseguimos alterar a realização anterior</a:t>
            </a:r>
            <a:r>
              <a:rPr lang="pt-PT" b="1" dirty="0">
                <a:solidFill>
                  <a:schemeClr val="bg1"/>
                </a:solidFill>
                <a:latin typeface="Times New Roman" pitchFamily="18" charset="0"/>
                <a:cs typeface="Times New Roman" pitchFamily="18" charset="0"/>
              </a:rPr>
              <a:t>.</a:t>
            </a:r>
            <a:r>
              <a:rPr lang="pt-PT" dirty="0">
                <a:latin typeface="Times New Roman" pitchFamily="18" charset="0"/>
                <a:cs typeface="Times New Roman" pitchFamily="18" charset="0"/>
              </a:rPr>
              <a:t> </a:t>
            </a:r>
          </a:p>
          <a:p>
            <a:pPr indent="177800" algn="ctr">
              <a:lnSpc>
                <a:spcPts val="2100"/>
              </a:lnSpc>
            </a:pPr>
            <a:endParaRPr lang="pt-PT" sz="1600" dirty="0">
              <a:latin typeface="Times New Roman" pitchFamily="18" charset="0"/>
              <a:cs typeface="Times New Roman" pitchFamily="18" charset="0"/>
            </a:endParaRPr>
          </a:p>
          <a:p>
            <a:pPr indent="177800" algn="ctr">
              <a:lnSpc>
                <a:spcPts val="2100"/>
              </a:lnSpc>
            </a:pPr>
            <a:r>
              <a:rPr lang="pt-PT" sz="1600" dirty="0">
                <a:latin typeface="Times New Roman" pitchFamily="18" charset="0"/>
                <a:cs typeface="Times New Roman" pitchFamily="18" charset="0"/>
              </a:rPr>
              <a:t>Para alterar uma execução, precisamos de informação. O feedback ou informação de retorno sobre o resultado é uma parte importante dessa informação.</a:t>
            </a:r>
          </a:p>
        </p:txBody>
      </p:sp>
      <p:sp>
        <p:nvSpPr>
          <p:cNvPr id="16" name="CaixaDeTexto 15"/>
          <p:cNvSpPr txBox="1"/>
          <p:nvPr/>
        </p:nvSpPr>
        <p:spPr>
          <a:xfrm>
            <a:off x="-32" y="1839574"/>
            <a:ext cx="9144032" cy="1446550"/>
          </a:xfrm>
          <a:prstGeom prst="rect">
            <a:avLst/>
          </a:prstGeom>
          <a:noFill/>
        </p:spPr>
        <p:txBody>
          <a:bodyPr wrap="square" rtlCol="0">
            <a:spAutoFit/>
          </a:bodyPr>
          <a:lstStyle/>
          <a:p>
            <a:pPr marL="177800" indent="177800">
              <a:spcAft>
                <a:spcPts val="600"/>
              </a:spcAft>
            </a:pPr>
            <a:r>
              <a:rPr lang="pt-PT" b="1" dirty="0" err="1">
                <a:solidFill>
                  <a:srgbClr val="885538"/>
                </a:solidFill>
              </a:rPr>
              <a:t>IRR</a:t>
            </a:r>
            <a:r>
              <a:rPr lang="pt-PT" b="1" dirty="0">
                <a:solidFill>
                  <a:srgbClr val="885538"/>
                </a:solidFill>
              </a:rPr>
              <a:t>:</a:t>
            </a:r>
          </a:p>
          <a:p>
            <a:pPr marL="177800" indent="177800">
              <a:spcAft>
                <a:spcPts val="600"/>
              </a:spcAft>
            </a:pPr>
            <a:r>
              <a:rPr lang="pt-PT" sz="1500" dirty="0"/>
              <a:t>Informação que permite ao sujeito regular a </a:t>
            </a:r>
            <a:r>
              <a:rPr lang="pt-PT" sz="1500" dirty="0" err="1"/>
              <a:t>ação</a:t>
            </a:r>
            <a:r>
              <a:rPr lang="pt-PT" sz="1500" dirty="0"/>
              <a:t> produzida, oferecendo informação sobre a sua qualidade e o seu sucesso. Permite, ainda, a avaliação do grau de cumprimento dos </a:t>
            </a:r>
            <a:r>
              <a:rPr lang="pt-PT" sz="1500" dirty="0" err="1"/>
              <a:t>objetivos</a:t>
            </a:r>
            <a:r>
              <a:rPr lang="pt-PT" sz="1500" dirty="0"/>
              <a:t> propostos, ou seja, a comparação entre o que se executou e o que se pretendia executar .</a:t>
            </a:r>
          </a:p>
          <a:p>
            <a:pPr marL="177800" indent="177800">
              <a:spcAft>
                <a:spcPts val="600"/>
              </a:spcAft>
            </a:pPr>
            <a:r>
              <a:rPr lang="pt-PT" sz="1500" b="1" dirty="0"/>
              <a:t>Depois da quantidade de prática, a </a:t>
            </a:r>
            <a:r>
              <a:rPr lang="pt-PT" sz="1500" b="1" dirty="0" err="1"/>
              <a:t>IRR</a:t>
            </a:r>
            <a:r>
              <a:rPr lang="pt-PT" sz="1500" b="1" dirty="0"/>
              <a:t> parece ser o elemento mais decisivo na aprendizagem. </a:t>
            </a:r>
          </a:p>
        </p:txBody>
      </p:sp>
      <p:sp>
        <p:nvSpPr>
          <p:cNvPr id="18" name="CaixaDeTexto 17"/>
          <p:cNvSpPr txBox="1"/>
          <p:nvPr/>
        </p:nvSpPr>
        <p:spPr>
          <a:xfrm>
            <a:off x="6357918" y="1857364"/>
            <a:ext cx="2786082" cy="276999"/>
          </a:xfrm>
          <a:prstGeom prst="rect">
            <a:avLst/>
          </a:prstGeom>
          <a:noFill/>
        </p:spPr>
        <p:txBody>
          <a:bodyPr wrap="square" rtlCol="0">
            <a:spAutoFit/>
          </a:bodyPr>
          <a:lstStyle/>
          <a:p>
            <a:r>
              <a:rPr lang="pt-PT" sz="1200" dirty="0"/>
              <a:t>(Manual do curso de treinadores Grau I) </a:t>
            </a:r>
          </a:p>
        </p:txBody>
      </p:sp>
      <p:sp>
        <p:nvSpPr>
          <p:cNvPr id="7" name="CaixaDeTexto 6"/>
          <p:cNvSpPr txBox="1"/>
          <p:nvPr/>
        </p:nvSpPr>
        <p:spPr>
          <a:xfrm>
            <a:off x="71406" y="4804958"/>
            <a:ext cx="1714512" cy="338554"/>
          </a:xfrm>
          <a:prstGeom prst="rect">
            <a:avLst/>
          </a:prstGeom>
          <a:noFill/>
          <a:ln>
            <a:solidFill>
              <a:srgbClr val="C00000"/>
            </a:solidFill>
          </a:ln>
        </p:spPr>
        <p:txBody>
          <a:bodyPr wrap="square" rtlCol="0">
            <a:spAutoFit/>
          </a:bodyPr>
          <a:lstStyle/>
          <a:p>
            <a:r>
              <a:rPr lang="pt-PT" sz="1600" b="1" dirty="0"/>
              <a:t>Dimensões da </a:t>
            </a:r>
            <a:r>
              <a:rPr lang="pt-PT" sz="1600" b="1" dirty="0" err="1"/>
              <a:t>IRR</a:t>
            </a:r>
            <a:endParaRPr lang="pt-PT" sz="1600" b="1" dirty="0"/>
          </a:p>
        </p:txBody>
      </p:sp>
      <p:pic>
        <p:nvPicPr>
          <p:cNvPr id="1026" name="Picture 2"/>
          <p:cNvPicPr>
            <a:picLocks noChangeAspect="1" noChangeArrowheads="1"/>
          </p:cNvPicPr>
          <p:nvPr/>
        </p:nvPicPr>
        <p:blipFill>
          <a:blip r:embed="rId2"/>
          <a:srcRect l="19217" t="23437" r="19234" b="21875"/>
          <a:stretch>
            <a:fillRect/>
          </a:stretch>
        </p:blipFill>
        <p:spPr bwMode="auto">
          <a:xfrm>
            <a:off x="1928794" y="3357583"/>
            <a:ext cx="6858048" cy="3429003"/>
          </a:xfrm>
          <a:prstGeom prst="rect">
            <a:avLst/>
          </a:prstGeom>
          <a:noFill/>
          <a:ln w="9525">
            <a:solidFill>
              <a:srgbClr val="885538"/>
            </a:solid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7141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2.5 	Informação de retorno sobre o resultado (</a:t>
            </a:r>
            <a:r>
              <a:rPr lang="pt-PT" sz="2000" b="1" dirty="0" err="1">
                <a:solidFill>
                  <a:schemeClr val="accent5">
                    <a:lumMod val="50000"/>
                  </a:schemeClr>
                </a:solidFill>
                <a:latin typeface="Calibri" panose="020F0502020204030204" pitchFamily="34" charset="0"/>
                <a:cs typeface="Arial" panose="020B0604020202020204" pitchFamily="34" charset="0"/>
              </a:rPr>
              <a:t>IRR</a:t>
            </a:r>
            <a:r>
              <a:rPr lang="pt-PT" sz="2000" b="1" dirty="0">
                <a:solidFill>
                  <a:schemeClr val="accent5">
                    <a:lumMod val="50000"/>
                  </a:schemeClr>
                </a:solidFill>
                <a:latin typeface="Calibri" panose="020F0502020204030204" pitchFamily="34" charset="0"/>
                <a:cs typeface="Arial" panose="020B0604020202020204" pitchFamily="34" charset="0"/>
              </a:rPr>
              <a:t>)	 ou </a:t>
            </a:r>
            <a:r>
              <a:rPr lang="pt-PT" sz="2000" b="1" i="1" dirty="0">
                <a:solidFill>
                  <a:schemeClr val="accent5">
                    <a:lumMod val="50000"/>
                  </a:schemeClr>
                </a:solidFill>
                <a:latin typeface="Calibri" panose="020F0502020204030204" pitchFamily="34" charset="0"/>
                <a:cs typeface="Arial" panose="020B0604020202020204" pitchFamily="34" charset="0"/>
              </a:rPr>
              <a:t>feedback</a:t>
            </a:r>
            <a:endParaRPr lang="pt-PT" sz="2000" b="1" dirty="0">
              <a:solidFill>
                <a:schemeClr val="accent5">
                  <a:lumMod val="50000"/>
                </a:schemeClr>
              </a:solidFill>
              <a:latin typeface="Calibri" panose="020F0502020204030204" pitchFamily="34" charset="0"/>
            </a:endParaRPr>
          </a:p>
        </p:txBody>
      </p:sp>
      <p:sp>
        <p:nvSpPr>
          <p:cNvPr id="16" name="CaixaDeTexto 15"/>
          <p:cNvSpPr txBox="1"/>
          <p:nvPr/>
        </p:nvSpPr>
        <p:spPr>
          <a:xfrm>
            <a:off x="71406" y="1285860"/>
            <a:ext cx="8786842" cy="5432256"/>
          </a:xfrm>
          <a:prstGeom prst="rect">
            <a:avLst/>
          </a:prstGeom>
          <a:noFill/>
        </p:spPr>
        <p:txBody>
          <a:bodyPr wrap="square" rtlCol="0">
            <a:spAutoFit/>
          </a:bodyPr>
          <a:lstStyle/>
          <a:p>
            <a:pPr marL="355600" indent="-260350">
              <a:spcAft>
                <a:spcPts val="18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Os aprendizes muito novos e muito velhos são mais lentos a processar informação, o que reduz a possibilidade de utilizar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concomitante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recebida simultaneamente à </a:t>
            </a:r>
            <a:r>
              <a:rPr lang="pt-PT" sz="1700" dirty="0" err="1">
                <a:latin typeface="Times New Roman" pitchFamily="18" charset="0"/>
                <a:cs typeface="Times New Roman" pitchFamily="18" charset="0"/>
              </a:rPr>
              <a:t>ação</a:t>
            </a:r>
            <a:r>
              <a:rPr lang="pt-PT" sz="1700" dirty="0">
                <a:latin typeface="Times New Roman" pitchFamily="18" charset="0"/>
                <a:cs typeface="Times New Roman" pitchFamily="18" charset="0"/>
              </a:rPr>
              <a:t>).</a:t>
            </a:r>
          </a:p>
          <a:p>
            <a:pPr marL="355600" indent="-260350">
              <a:spcAft>
                <a:spcPts val="1800"/>
              </a:spcAft>
              <a:buClr>
                <a:schemeClr val="accent6">
                  <a:lumMod val="75000"/>
                </a:schemeClr>
              </a:buClr>
              <a:buFont typeface="Wingdings" pitchFamily="2" charset="2"/>
              <a:buChar char="v"/>
            </a:pPr>
            <a:r>
              <a:rPr lang="pt-PT" sz="1700" b="1" dirty="0">
                <a:latin typeface="Times New Roman" pitchFamily="18" charset="0"/>
                <a:cs typeface="Times New Roman" pitchFamily="18" charset="0"/>
              </a:rPr>
              <a:t>Não é produtivo fornecer grandes quantidades de informação nem informação muito detalhada</a:t>
            </a:r>
            <a:r>
              <a:rPr lang="pt-PT" sz="1700" dirty="0">
                <a:latin typeface="Times New Roman" pitchFamily="18" charset="0"/>
                <a:cs typeface="Times New Roman" pitchFamily="18" charset="0"/>
              </a:rPr>
              <a:t>, já que o organismo pode não ser capaz de a processar. </a:t>
            </a:r>
          </a:p>
          <a:p>
            <a:pPr marL="355600" indent="-260350">
              <a:spcAft>
                <a:spcPts val="1800"/>
              </a:spcAft>
              <a:buClr>
                <a:schemeClr val="accent6">
                  <a:lumMod val="75000"/>
                </a:schemeClr>
              </a:buClr>
            </a:pPr>
            <a:r>
              <a:rPr lang="pt-PT" sz="1700" dirty="0">
                <a:latin typeface="Times New Roman" pitchFamily="18" charset="0"/>
                <a:cs typeface="Times New Roman" pitchFamily="18" charset="0"/>
              </a:rPr>
              <a:t>	É recomendável que a precisão da informação não seja excessiva, sobretudo quando se trata de aprendizes em fase inicial, crianças, ou indivíduos com limitações sensoriais ou cognitivas na capacidade de tratar informação.</a:t>
            </a:r>
          </a:p>
          <a:p>
            <a:pPr marL="355600" indent="-260350">
              <a:spcAft>
                <a:spcPts val="18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A informação deve ser dada de vez em quando, e não, sempre que há uma execução. Se a informação for excessiva, cria-se uma dependência; se for suficiente, cria-se uma atitude </a:t>
            </a:r>
            <a:r>
              <a:rPr lang="pt-PT" sz="1700" dirty="0" err="1">
                <a:latin typeface="Times New Roman" pitchFamily="18" charset="0"/>
                <a:cs typeface="Times New Roman" pitchFamily="18" charset="0"/>
              </a:rPr>
              <a:t>ativa</a:t>
            </a:r>
            <a:r>
              <a:rPr lang="pt-PT" sz="1700" dirty="0">
                <a:latin typeface="Times New Roman" pitchFamily="18" charset="0"/>
                <a:cs typeface="Times New Roman" pitchFamily="18" charset="0"/>
              </a:rPr>
              <a:t> de processamento de informação (obrigando o atleta a </a:t>
            </a:r>
            <a:r>
              <a:rPr lang="pt-PT" sz="1700" dirty="0" err="1">
                <a:latin typeface="Times New Roman" pitchFamily="18" charset="0"/>
                <a:cs typeface="Times New Roman" pitchFamily="18" charset="0"/>
              </a:rPr>
              <a:t>refletir</a:t>
            </a:r>
            <a:r>
              <a:rPr lang="pt-PT" sz="1700" dirty="0">
                <a:latin typeface="Times New Roman" pitchFamily="18" charset="0"/>
                <a:cs typeface="Times New Roman" pitchFamily="18" charset="0"/>
              </a:rPr>
              <a:t> sobre a sua própria execução).</a:t>
            </a:r>
          </a:p>
          <a:p>
            <a:pPr marL="355600" indent="-260350">
              <a:spcAft>
                <a:spcPts val="18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Quando a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é dada logo após a execução (quando é muito próxima da </a:t>
            </a:r>
            <a:r>
              <a:rPr lang="pt-PT" sz="1700" dirty="0" err="1">
                <a:latin typeface="Times New Roman" pitchFamily="18" charset="0"/>
                <a:cs typeface="Times New Roman" pitchFamily="18" charset="0"/>
              </a:rPr>
              <a:t>ação</a:t>
            </a:r>
            <a:r>
              <a:rPr lang="pt-PT" sz="1700" dirty="0">
                <a:latin typeface="Times New Roman" pitchFamily="18" charset="0"/>
                <a:cs typeface="Times New Roman" pitchFamily="18" charset="0"/>
              </a:rPr>
              <a:t>), o processamento da informação pode não permitir a plena comparação entre o pretendido, o </a:t>
            </a:r>
            <a:r>
              <a:rPr lang="pt-PT" sz="1700" dirty="0" err="1">
                <a:latin typeface="Times New Roman" pitchFamily="18" charset="0"/>
                <a:cs typeface="Times New Roman" pitchFamily="18" charset="0"/>
              </a:rPr>
              <a:t>efetuado</a:t>
            </a:r>
            <a:r>
              <a:rPr lang="pt-PT" sz="1700" dirty="0">
                <a:latin typeface="Times New Roman" pitchFamily="18" charset="0"/>
                <a:cs typeface="Times New Roman" pitchFamily="18" charset="0"/>
              </a:rPr>
              <a:t> e a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a:t>
            </a:r>
          </a:p>
          <a:p>
            <a:pPr marL="355600" indent="-260350">
              <a:spcAft>
                <a:spcPts val="1800"/>
              </a:spcAft>
              <a:buClr>
                <a:schemeClr val="accent6">
                  <a:lumMod val="75000"/>
                </a:schemeClr>
              </a:buClr>
            </a:pPr>
            <a:r>
              <a:rPr lang="pt-PT" sz="1700" dirty="0">
                <a:latin typeface="Times New Roman" pitchFamily="18" charset="0"/>
                <a:cs typeface="Times New Roman" pitchFamily="18" charset="0"/>
              </a:rPr>
              <a:t>	Assim, </a:t>
            </a:r>
            <a:r>
              <a:rPr lang="pt-PT" sz="1700" b="1" dirty="0">
                <a:latin typeface="Times New Roman" pitchFamily="18" charset="0"/>
                <a:cs typeface="Times New Roman" pitchFamily="18" charset="0"/>
              </a:rPr>
              <a:t>existe alguma vantagem em atrasar ligeiramente a </a:t>
            </a:r>
            <a:r>
              <a:rPr lang="pt-PT" sz="1700" b="1" dirty="0" err="1">
                <a:latin typeface="Times New Roman" pitchFamily="18" charset="0"/>
                <a:cs typeface="Times New Roman" pitchFamily="18" charset="0"/>
              </a:rPr>
              <a:t>IRR</a:t>
            </a:r>
            <a:r>
              <a:rPr lang="pt-PT" sz="1700" dirty="0">
                <a:latin typeface="Times New Roman" pitchFamily="18" charset="0"/>
                <a:cs typeface="Times New Roman" pitchFamily="18" charset="0"/>
              </a:rPr>
              <a:t>, de modo a que ela se sobreponha a uma </a:t>
            </a:r>
            <a:r>
              <a:rPr lang="pt-PT" sz="1700" dirty="0" err="1">
                <a:latin typeface="Times New Roman" pitchFamily="18" charset="0"/>
                <a:cs typeface="Times New Roman" pitchFamily="18" charset="0"/>
              </a:rPr>
              <a:t>perceção</a:t>
            </a:r>
            <a:r>
              <a:rPr lang="pt-PT" sz="1700" dirty="0">
                <a:latin typeface="Times New Roman" pitchFamily="18" charset="0"/>
                <a:cs typeface="Times New Roman" pitchFamily="18" charset="0"/>
              </a:rPr>
              <a:t> do indivíduo baseada na informação que ele próprio foi capaz de perceber.</a:t>
            </a:r>
          </a:p>
        </p:txBody>
      </p:sp>
      <p:sp>
        <p:nvSpPr>
          <p:cNvPr id="18" name="CaixaDeTexto 17"/>
          <p:cNvSpPr txBox="1"/>
          <p:nvPr/>
        </p:nvSpPr>
        <p:spPr>
          <a:xfrm>
            <a:off x="6357918" y="6581025"/>
            <a:ext cx="2786082" cy="276999"/>
          </a:xfrm>
          <a:prstGeom prst="rect">
            <a:avLst/>
          </a:prstGeom>
          <a:noFill/>
        </p:spPr>
        <p:txBody>
          <a:bodyPr wrap="square" rtlCol="0">
            <a:spAutoFit/>
          </a:bodyPr>
          <a:lstStyle/>
          <a:p>
            <a:r>
              <a:rPr lang="pt-PT" sz="1200" dirty="0"/>
              <a:t>(Manual do curso de treinadores Grau I) </a:t>
            </a:r>
          </a:p>
        </p:txBody>
      </p:sp>
      <p:sp>
        <p:nvSpPr>
          <p:cNvPr id="12" name="CaixaDeTexto 11"/>
          <p:cNvSpPr txBox="1"/>
          <p:nvPr/>
        </p:nvSpPr>
        <p:spPr>
          <a:xfrm>
            <a:off x="571472" y="781347"/>
            <a:ext cx="6072230" cy="361637"/>
          </a:xfrm>
          <a:prstGeom prst="rect">
            <a:avLst/>
          </a:prstGeom>
          <a:solidFill>
            <a:srgbClr val="F8B308"/>
          </a:solidFill>
          <a:ln w="57150">
            <a:solidFill>
              <a:srgbClr val="885538"/>
            </a:solidFill>
          </a:ln>
        </p:spPr>
        <p:txBody>
          <a:bodyPr wrap="square" rtlCol="0">
            <a:spAutoFit/>
          </a:bodyPr>
          <a:lstStyle/>
          <a:p>
            <a:pPr indent="177800">
              <a:lnSpc>
                <a:spcPts val="2100"/>
              </a:lnSpc>
            </a:pPr>
            <a:r>
              <a:rPr lang="pt-PT" sz="2000" b="1" dirty="0">
                <a:solidFill>
                  <a:schemeClr val="bg1"/>
                </a:solidFill>
              </a:rPr>
              <a:t>Cuidados a ter no processo de </a:t>
            </a:r>
            <a:r>
              <a:rPr lang="pt-PT" sz="2000" b="1" dirty="0" err="1">
                <a:solidFill>
                  <a:schemeClr val="bg1"/>
                </a:solidFill>
              </a:rPr>
              <a:t>ensino-aprendizagem</a:t>
            </a:r>
            <a:endParaRPr lang="pt-PT" sz="16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428628"/>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2.5 	Informação de retorno sobre o resultado (</a:t>
            </a:r>
            <a:r>
              <a:rPr lang="pt-PT" sz="2000" b="1" dirty="0" err="1">
                <a:solidFill>
                  <a:schemeClr val="accent5">
                    <a:lumMod val="50000"/>
                  </a:schemeClr>
                </a:solidFill>
                <a:latin typeface="Calibri" panose="020F0502020204030204" pitchFamily="34" charset="0"/>
                <a:cs typeface="Arial" panose="020B0604020202020204" pitchFamily="34" charset="0"/>
              </a:rPr>
              <a:t>IRR</a:t>
            </a:r>
            <a:r>
              <a:rPr lang="pt-PT" sz="2000" b="1" dirty="0">
                <a:solidFill>
                  <a:schemeClr val="accent5">
                    <a:lumMod val="50000"/>
                  </a:schemeClr>
                </a:solidFill>
                <a:latin typeface="Calibri" panose="020F0502020204030204" pitchFamily="34" charset="0"/>
                <a:cs typeface="Arial" panose="020B0604020202020204" pitchFamily="34" charset="0"/>
              </a:rPr>
              <a:t>)	 ou </a:t>
            </a:r>
            <a:r>
              <a:rPr lang="pt-PT" sz="2000" b="1" i="1" dirty="0">
                <a:solidFill>
                  <a:schemeClr val="accent5">
                    <a:lumMod val="50000"/>
                  </a:schemeClr>
                </a:solidFill>
                <a:latin typeface="Calibri" panose="020F0502020204030204" pitchFamily="34" charset="0"/>
                <a:cs typeface="Arial" panose="020B0604020202020204" pitchFamily="34" charset="0"/>
              </a:rPr>
              <a:t>feedback</a:t>
            </a:r>
            <a:endParaRPr lang="pt-PT" sz="2000" b="1" dirty="0">
              <a:solidFill>
                <a:schemeClr val="accent5">
                  <a:lumMod val="50000"/>
                </a:schemeClr>
              </a:solidFill>
              <a:latin typeface="Calibri" panose="020F0502020204030204" pitchFamily="34" charset="0"/>
            </a:endParaRPr>
          </a:p>
        </p:txBody>
      </p:sp>
      <p:sp>
        <p:nvSpPr>
          <p:cNvPr id="16" name="CaixaDeTexto 15"/>
          <p:cNvSpPr txBox="1"/>
          <p:nvPr/>
        </p:nvSpPr>
        <p:spPr>
          <a:xfrm>
            <a:off x="71406" y="1687519"/>
            <a:ext cx="8643998" cy="3893374"/>
          </a:xfrm>
          <a:prstGeom prst="rect">
            <a:avLst/>
          </a:prstGeom>
          <a:noFill/>
        </p:spPr>
        <p:txBody>
          <a:bodyPr wrap="square" rtlCol="0">
            <a:spAutoFit/>
          </a:bodyPr>
          <a:lstStyle/>
          <a:p>
            <a:pPr marL="355600" indent="-260350">
              <a:spcAft>
                <a:spcPts val="18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A </a:t>
            </a:r>
            <a:r>
              <a:rPr lang="pt-PT" sz="1700" b="1" dirty="0" err="1">
                <a:latin typeface="Times New Roman" pitchFamily="18" charset="0"/>
                <a:cs typeface="Times New Roman" pitchFamily="18" charset="0"/>
              </a:rPr>
              <a:t>IRR</a:t>
            </a:r>
            <a:r>
              <a:rPr lang="pt-PT" sz="1700" b="1" dirty="0">
                <a:latin typeface="Times New Roman" pitchFamily="18" charset="0"/>
                <a:cs typeface="Times New Roman" pitchFamily="18" charset="0"/>
              </a:rPr>
              <a:t> compactada é útil</a:t>
            </a:r>
            <a:r>
              <a:rPr lang="pt-PT" sz="1700" dirty="0">
                <a:latin typeface="Times New Roman" pitchFamily="18" charset="0"/>
                <a:cs typeface="Times New Roman" pitchFamily="18" charset="0"/>
              </a:rPr>
              <a:t>. Na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compactada a informação é fornecida depois de um conjunto de repetições da </a:t>
            </a:r>
            <a:r>
              <a:rPr lang="pt-PT" sz="1700" dirty="0" err="1">
                <a:latin typeface="Times New Roman" pitchFamily="18" charset="0"/>
                <a:cs typeface="Times New Roman" pitchFamily="18" charset="0"/>
              </a:rPr>
              <a:t>ação</a:t>
            </a:r>
            <a:r>
              <a:rPr lang="pt-PT" sz="1700" dirty="0">
                <a:latin typeface="Times New Roman" pitchFamily="18" charset="0"/>
                <a:cs typeface="Times New Roman" pitchFamily="18" charset="0"/>
              </a:rPr>
              <a:t>. Neste caso a informação que é dada é o resumo da execução de um conjunto de </a:t>
            </a:r>
            <a:r>
              <a:rPr lang="pt-PT" sz="1700" dirty="0" err="1">
                <a:latin typeface="Times New Roman" pitchFamily="18" charset="0"/>
                <a:cs typeface="Times New Roman" pitchFamily="18" charset="0"/>
              </a:rPr>
              <a:t>ações</a:t>
            </a:r>
            <a:r>
              <a:rPr lang="pt-PT" sz="1700" dirty="0">
                <a:latin typeface="Times New Roman" pitchFamily="18" charset="0"/>
                <a:cs typeface="Times New Roman" pitchFamily="18" charset="0"/>
              </a:rPr>
              <a:t> e não apenas de uma </a:t>
            </a:r>
            <a:r>
              <a:rPr lang="pt-PT" sz="1700" dirty="0" err="1">
                <a:latin typeface="Times New Roman" pitchFamily="18" charset="0"/>
                <a:cs typeface="Times New Roman" pitchFamily="18" charset="0"/>
              </a:rPr>
              <a:t>ação</a:t>
            </a:r>
            <a:r>
              <a:rPr lang="pt-PT" sz="1700" dirty="0">
                <a:latin typeface="Times New Roman" pitchFamily="18" charset="0"/>
                <a:cs typeface="Times New Roman" pitchFamily="18" charset="0"/>
              </a:rPr>
              <a:t>. </a:t>
            </a:r>
          </a:p>
          <a:p>
            <a:pPr marL="355600" indent="-260350">
              <a:spcAft>
                <a:spcPts val="1800"/>
              </a:spcAft>
              <a:buClr>
                <a:schemeClr val="accent6">
                  <a:lumMod val="75000"/>
                </a:schemeClr>
              </a:buClr>
            </a:pPr>
            <a:r>
              <a:rPr lang="pt-PT" sz="1700" dirty="0">
                <a:latin typeface="Times New Roman" pitchFamily="18" charset="0"/>
                <a:cs typeface="Times New Roman" pitchFamily="18" charset="0"/>
              </a:rPr>
              <a:t>	Este tipo de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resume a informação mais importante e, quando </a:t>
            </a:r>
            <a:r>
              <a:rPr lang="pt-PT" sz="1700" dirty="0" err="1">
                <a:latin typeface="Times New Roman" pitchFamily="18" charset="0"/>
                <a:cs typeface="Times New Roman" pitchFamily="18" charset="0"/>
              </a:rPr>
              <a:t>corretamente</a:t>
            </a:r>
            <a:r>
              <a:rPr lang="pt-PT" sz="1700" dirty="0">
                <a:latin typeface="Times New Roman" pitchFamily="18" charset="0"/>
                <a:cs typeface="Times New Roman" pitchFamily="18" charset="0"/>
              </a:rPr>
              <a:t> apresentada, pode ter efeitos muito positivos na aprendizagem.</a:t>
            </a:r>
          </a:p>
          <a:p>
            <a:pPr marL="355600" indent="-260350">
              <a:spcAft>
                <a:spcPts val="1800"/>
              </a:spcAft>
              <a:buClr>
                <a:schemeClr val="accent6">
                  <a:lumMod val="75000"/>
                </a:schemeClr>
              </a:buClr>
              <a:buFont typeface="Wingdings" pitchFamily="2" charset="2"/>
              <a:buChar char="v"/>
            </a:pPr>
            <a:r>
              <a:rPr lang="pt-PT" sz="1700" b="1" dirty="0">
                <a:latin typeface="Times New Roman" pitchFamily="18" charset="0"/>
                <a:cs typeface="Times New Roman" pitchFamily="18" charset="0"/>
              </a:rPr>
              <a:t>O que deve acontecer entre a execução de uma </a:t>
            </a:r>
            <a:r>
              <a:rPr lang="pt-PT" sz="1700" b="1" dirty="0" err="1">
                <a:latin typeface="Times New Roman" pitchFamily="18" charset="0"/>
                <a:cs typeface="Times New Roman" pitchFamily="18" charset="0"/>
              </a:rPr>
              <a:t>ação</a:t>
            </a:r>
            <a:r>
              <a:rPr lang="pt-PT" sz="1700" b="1" dirty="0">
                <a:latin typeface="Times New Roman" pitchFamily="18" charset="0"/>
                <a:cs typeface="Times New Roman" pitchFamily="18" charset="0"/>
              </a:rPr>
              <a:t> e a </a:t>
            </a:r>
            <a:r>
              <a:rPr lang="pt-PT" sz="1700" b="1" dirty="0" err="1">
                <a:latin typeface="Times New Roman" pitchFamily="18" charset="0"/>
                <a:cs typeface="Times New Roman" pitchFamily="18" charset="0"/>
              </a:rPr>
              <a:t>IRR</a:t>
            </a:r>
            <a:r>
              <a:rPr lang="pt-PT" sz="1700" b="1" dirty="0">
                <a:latin typeface="Times New Roman" pitchFamily="18" charset="0"/>
                <a:cs typeface="Times New Roman" pitchFamily="18" charset="0"/>
              </a:rPr>
              <a:t>?</a:t>
            </a:r>
          </a:p>
          <a:p>
            <a:pPr marL="355600" indent="-260350">
              <a:spcAft>
                <a:spcPts val="1800"/>
              </a:spcAft>
              <a:buClr>
                <a:schemeClr val="accent6">
                  <a:lumMod val="75000"/>
                </a:schemeClr>
              </a:buClr>
            </a:pPr>
            <a:r>
              <a:rPr lang="pt-PT" sz="1700" b="1" dirty="0">
                <a:latin typeface="Times New Roman" pitchFamily="18" charset="0"/>
                <a:cs typeface="Times New Roman" pitchFamily="18" charset="0"/>
              </a:rPr>
              <a:t>	</a:t>
            </a:r>
            <a:r>
              <a:rPr lang="pt-PT" sz="1700" dirty="0">
                <a:latin typeface="Times New Roman" pitchFamily="18" charset="0"/>
                <a:cs typeface="Times New Roman" pitchFamily="18" charset="0"/>
              </a:rPr>
              <a:t>O preenchimento deste tempo com informação pouco importante tem mostrado resultados negativos, quase como se forçasse o esquecimento antes de apresentar a informação sobre o resultado. </a:t>
            </a:r>
          </a:p>
          <a:p>
            <a:pPr marL="355600" indent="-260350">
              <a:spcAft>
                <a:spcPts val="1800"/>
              </a:spcAft>
              <a:buClr>
                <a:schemeClr val="accent6">
                  <a:lumMod val="75000"/>
                </a:schemeClr>
              </a:buClr>
            </a:pPr>
            <a:r>
              <a:rPr lang="pt-PT" sz="1700" dirty="0">
                <a:latin typeface="Times New Roman" pitchFamily="18" charset="0"/>
                <a:cs typeface="Times New Roman" pitchFamily="18" charset="0"/>
              </a:rPr>
              <a:t>	Pensa-se que a </a:t>
            </a:r>
            <a:r>
              <a:rPr lang="pt-PT" sz="1700" b="1" dirty="0">
                <a:latin typeface="Times New Roman" pitchFamily="18" charset="0"/>
                <a:cs typeface="Times New Roman" pitchFamily="18" charset="0"/>
              </a:rPr>
              <a:t>solicitação de estimativas sobre o resultado tem um efeito positivo na aprendizagem</a:t>
            </a:r>
            <a:r>
              <a:rPr lang="pt-PT" sz="1700" dirty="0">
                <a:latin typeface="Times New Roman" pitchFamily="18" charset="0"/>
                <a:cs typeface="Times New Roman" pitchFamily="18" charset="0"/>
              </a:rPr>
              <a:t>. Este esforço pode ajudar a tirar partido da </a:t>
            </a:r>
            <a:r>
              <a:rPr lang="pt-PT" sz="1700" dirty="0" err="1">
                <a:latin typeface="Times New Roman" pitchFamily="18" charset="0"/>
                <a:cs typeface="Times New Roman" pitchFamily="18" charset="0"/>
              </a:rPr>
              <a:t>IRR</a:t>
            </a:r>
            <a:r>
              <a:rPr lang="pt-PT" sz="1700" dirty="0">
                <a:latin typeface="Times New Roman" pitchFamily="18" charset="0"/>
                <a:cs typeface="Times New Roman" pitchFamily="18" charset="0"/>
              </a:rPr>
              <a:t>, quando ela é apresentada.</a:t>
            </a:r>
          </a:p>
        </p:txBody>
      </p:sp>
      <p:sp>
        <p:nvSpPr>
          <p:cNvPr id="18" name="CaixaDeTexto 17"/>
          <p:cNvSpPr txBox="1"/>
          <p:nvPr/>
        </p:nvSpPr>
        <p:spPr>
          <a:xfrm>
            <a:off x="6357918" y="5795207"/>
            <a:ext cx="2786082" cy="276999"/>
          </a:xfrm>
          <a:prstGeom prst="rect">
            <a:avLst/>
          </a:prstGeom>
          <a:noFill/>
        </p:spPr>
        <p:txBody>
          <a:bodyPr wrap="square" rtlCol="0">
            <a:spAutoFit/>
          </a:bodyPr>
          <a:lstStyle/>
          <a:p>
            <a:r>
              <a:rPr lang="pt-PT" sz="1200" dirty="0"/>
              <a:t>(Manual do curso de treinadores Grau I) </a:t>
            </a:r>
          </a:p>
        </p:txBody>
      </p:sp>
      <p:sp>
        <p:nvSpPr>
          <p:cNvPr id="12" name="CaixaDeTexto 11"/>
          <p:cNvSpPr txBox="1"/>
          <p:nvPr/>
        </p:nvSpPr>
        <p:spPr>
          <a:xfrm>
            <a:off x="571472" y="709909"/>
            <a:ext cx="6072230" cy="361637"/>
          </a:xfrm>
          <a:prstGeom prst="rect">
            <a:avLst/>
          </a:prstGeom>
          <a:solidFill>
            <a:srgbClr val="F8B308"/>
          </a:solidFill>
          <a:ln w="57150">
            <a:solidFill>
              <a:srgbClr val="885538"/>
            </a:solidFill>
          </a:ln>
        </p:spPr>
        <p:txBody>
          <a:bodyPr wrap="square" rtlCol="0">
            <a:spAutoFit/>
          </a:bodyPr>
          <a:lstStyle/>
          <a:p>
            <a:pPr indent="177800">
              <a:lnSpc>
                <a:spcPts val="2100"/>
              </a:lnSpc>
            </a:pPr>
            <a:r>
              <a:rPr lang="pt-PT" sz="2000" b="1" dirty="0">
                <a:solidFill>
                  <a:schemeClr val="bg1"/>
                </a:solidFill>
              </a:rPr>
              <a:t>Cuidados a ter no processo de </a:t>
            </a:r>
            <a:r>
              <a:rPr lang="pt-PT" sz="2000" b="1" dirty="0" err="1">
                <a:solidFill>
                  <a:schemeClr val="bg1"/>
                </a:solidFill>
              </a:rPr>
              <a:t>ensino-aprendizagem</a:t>
            </a:r>
            <a:endParaRPr lang="pt-PT" sz="16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1" name="Título 1"/>
          <p:cNvSpPr>
            <a:spLocks noGrp="1"/>
          </p:cNvSpPr>
          <p:nvPr>
            <p:ph type="title"/>
          </p:nvPr>
        </p:nvSpPr>
        <p:spPr>
          <a:xfrm>
            <a:off x="500034" y="-24"/>
            <a:ext cx="8643966" cy="500066"/>
          </a:xfrm>
        </p:spPr>
        <p:txBody>
          <a:bodyPr>
            <a:noAutofit/>
          </a:bodyPr>
          <a:lstStyle/>
          <a:p>
            <a:pPr algn="l">
              <a:tabLst>
                <a:tab pos="628650" algn="l"/>
              </a:tabLst>
            </a:pPr>
            <a:r>
              <a:rPr lang="pt-PT" sz="2000" b="1" dirty="0">
                <a:solidFill>
                  <a:schemeClr val="accent5">
                    <a:lumMod val="50000"/>
                  </a:schemeClr>
                </a:solidFill>
                <a:latin typeface="Calibri" panose="020F0502020204030204" pitchFamily="34" charset="0"/>
                <a:cs typeface="Arial" panose="020B0604020202020204" pitchFamily="34" charset="0"/>
              </a:rPr>
              <a:t>2.6 	Motivação para aprender</a:t>
            </a:r>
            <a:endParaRPr lang="pt-PT" sz="2000" b="1" dirty="0">
              <a:solidFill>
                <a:schemeClr val="accent5">
                  <a:lumMod val="50000"/>
                </a:schemeClr>
              </a:solidFill>
              <a:latin typeface="Calibri" panose="020F0502020204030204" pitchFamily="34" charset="0"/>
            </a:endParaRPr>
          </a:p>
        </p:txBody>
      </p:sp>
      <p:sp>
        <p:nvSpPr>
          <p:cNvPr id="16" name="CaixaDeTexto 15"/>
          <p:cNvSpPr txBox="1"/>
          <p:nvPr/>
        </p:nvSpPr>
        <p:spPr>
          <a:xfrm>
            <a:off x="428596" y="571480"/>
            <a:ext cx="8358246" cy="6447919"/>
          </a:xfrm>
          <a:prstGeom prst="rect">
            <a:avLst/>
          </a:prstGeom>
          <a:noFill/>
        </p:spPr>
        <p:txBody>
          <a:bodyPr wrap="square" rtlCol="0">
            <a:spAutoFit/>
          </a:bodyPr>
          <a:lstStyle/>
          <a:p>
            <a:pPr marL="355600" indent="-260350" algn="ctr">
              <a:spcAft>
                <a:spcPts val="1800"/>
              </a:spcAft>
              <a:buClr>
                <a:schemeClr val="accent6">
                  <a:lumMod val="75000"/>
                </a:schemeClr>
              </a:buClr>
            </a:pPr>
            <a:r>
              <a:rPr lang="pt-PT" sz="1700" dirty="0">
                <a:solidFill>
                  <a:srgbClr val="0070C0"/>
                </a:solidFill>
                <a:latin typeface="Times New Roman" pitchFamily="18" charset="0"/>
                <a:cs typeface="Times New Roman" pitchFamily="18" charset="0"/>
              </a:rPr>
              <a:t> </a:t>
            </a:r>
            <a:r>
              <a:rPr lang="pt-PT" sz="1700" b="1" dirty="0">
                <a:solidFill>
                  <a:srgbClr val="885538"/>
                </a:solidFill>
                <a:latin typeface="Times New Roman" pitchFamily="18" charset="0"/>
                <a:cs typeface="Times New Roman" pitchFamily="18" charset="0"/>
              </a:rPr>
              <a:t>Aprende-se melhor quando se quer aprender, o que explica que a motivação é de maior importância no processo de aprendizagem. </a:t>
            </a:r>
          </a:p>
          <a:p>
            <a:pPr marL="355600" indent="-260350" algn="ctr">
              <a:spcAft>
                <a:spcPts val="1800"/>
              </a:spcAft>
              <a:buClr>
                <a:schemeClr val="accent6">
                  <a:lumMod val="75000"/>
                </a:schemeClr>
              </a:buClr>
            </a:pPr>
            <a:r>
              <a:rPr lang="pt-PT" sz="1700" b="1" u="sng" dirty="0">
                <a:solidFill>
                  <a:srgbClr val="0070C0"/>
                </a:solidFill>
                <a:latin typeface="Times New Roman" pitchFamily="18" charset="0"/>
                <a:cs typeface="Times New Roman" pitchFamily="18" charset="0"/>
              </a:rPr>
              <a:t>Sem a motivação não é possível aprender</a:t>
            </a:r>
            <a:r>
              <a:rPr lang="pt-PT" sz="1700" b="1" dirty="0">
                <a:solidFill>
                  <a:srgbClr val="0070C0"/>
                </a:solidFill>
                <a:latin typeface="Times New Roman" pitchFamily="18" charset="0"/>
                <a:cs typeface="Times New Roman" pitchFamily="18" charset="0"/>
              </a:rPr>
              <a:t>.</a:t>
            </a:r>
            <a:r>
              <a:rPr lang="pt-PT" sz="1700" b="1" u="sng" dirty="0">
                <a:solidFill>
                  <a:srgbClr val="0070C0"/>
                </a:solidFill>
                <a:latin typeface="Times New Roman" pitchFamily="18" charset="0"/>
                <a:cs typeface="Times New Roman" pitchFamily="18" charset="0"/>
              </a:rPr>
              <a:t> </a:t>
            </a:r>
            <a:endParaRPr lang="pt-PT" sz="1700" u="sng" dirty="0">
              <a:solidFill>
                <a:srgbClr val="0070C0"/>
              </a:solidFill>
              <a:latin typeface="Times New Roman" pitchFamily="18" charset="0"/>
              <a:cs typeface="Times New Roman" pitchFamily="18" charset="0"/>
            </a:endParaRPr>
          </a:p>
          <a:p>
            <a:pPr marL="355600" indent="-260350">
              <a:spcAft>
                <a:spcPts val="15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Em geral, um aprendiz consegue prever o efeito positivo do que vai aprender, o que vai ser uma grande ajuda para que ele possa de facto aprender. Contudo, nem todos conseguem fazer isto.  </a:t>
            </a:r>
          </a:p>
          <a:p>
            <a:pPr marL="355600" indent="-260350">
              <a:spcAft>
                <a:spcPts val="1500"/>
              </a:spcAft>
              <a:buClr>
                <a:schemeClr val="accent6">
                  <a:lumMod val="75000"/>
                </a:schemeClr>
              </a:buClr>
            </a:pPr>
            <a:r>
              <a:rPr lang="pt-PT" sz="1700" dirty="0">
                <a:latin typeface="Times New Roman" pitchFamily="18" charset="0"/>
                <a:cs typeface="Times New Roman" pitchFamily="18" charset="0"/>
              </a:rPr>
              <a:t>	Esta é a situação de muitas crianças e jovens a quem não se consegue explicar o benefício de cada aprendizagem. Nestes casos, </a:t>
            </a:r>
            <a:r>
              <a:rPr lang="pt-PT" sz="1700" b="1" dirty="0">
                <a:latin typeface="Times New Roman" pitchFamily="18" charset="0"/>
                <a:cs typeface="Times New Roman" pitchFamily="18" charset="0"/>
              </a:rPr>
              <a:t>é preciso que os </a:t>
            </a:r>
            <a:r>
              <a:rPr lang="pt-PT" sz="1700" b="1" dirty="0" err="1">
                <a:latin typeface="Times New Roman" pitchFamily="18" charset="0"/>
                <a:cs typeface="Times New Roman" pitchFamily="18" charset="0"/>
              </a:rPr>
              <a:t>objetivos</a:t>
            </a:r>
            <a:r>
              <a:rPr lang="pt-PT" sz="1700" b="1" dirty="0">
                <a:latin typeface="Times New Roman" pitchFamily="18" charset="0"/>
                <a:cs typeface="Times New Roman" pitchFamily="18" charset="0"/>
              </a:rPr>
              <a:t> sejam explicados do ponto de vista da criança ou do adolescente</a:t>
            </a:r>
            <a:r>
              <a:rPr lang="pt-PT" sz="1700" dirty="0">
                <a:latin typeface="Times New Roman" pitchFamily="18" charset="0"/>
                <a:cs typeface="Times New Roman" pitchFamily="18" charset="0"/>
              </a:rPr>
              <a:t>, para que ganhem significado funcional.</a:t>
            </a:r>
          </a:p>
          <a:p>
            <a:pPr marL="355600" indent="-260350">
              <a:spcAft>
                <a:spcPts val="15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As melhores formas de motivar para aprender são: deixar que os aprendizes </a:t>
            </a:r>
            <a:r>
              <a:rPr lang="pt-PT" sz="1700" b="1" dirty="0">
                <a:latin typeface="Times New Roman" pitchFamily="18" charset="0"/>
                <a:cs typeface="Times New Roman" pitchFamily="18" charset="0"/>
              </a:rPr>
              <a:t>escolham as suas próprias </a:t>
            </a:r>
            <a:r>
              <a:rPr lang="pt-PT" sz="1700" b="1" dirty="0" err="1">
                <a:latin typeface="Times New Roman" pitchFamily="18" charset="0"/>
                <a:cs typeface="Times New Roman" pitchFamily="18" charset="0"/>
              </a:rPr>
              <a:t>atividades</a:t>
            </a:r>
            <a:r>
              <a:rPr lang="pt-PT" sz="1700" dirty="0">
                <a:latin typeface="Times New Roman" pitchFamily="18" charset="0"/>
                <a:cs typeface="Times New Roman" pitchFamily="18" charset="0"/>
              </a:rPr>
              <a:t> e </a:t>
            </a:r>
            <a:r>
              <a:rPr lang="pt-PT" sz="1700" b="1" dirty="0">
                <a:latin typeface="Times New Roman" pitchFamily="18" charset="0"/>
                <a:cs typeface="Times New Roman" pitchFamily="18" charset="0"/>
              </a:rPr>
              <a:t>estabelecer  </a:t>
            </a:r>
            <a:r>
              <a:rPr lang="pt-PT" sz="1700" b="1" dirty="0" err="1">
                <a:latin typeface="Times New Roman" pitchFamily="18" charset="0"/>
                <a:cs typeface="Times New Roman" pitchFamily="18" charset="0"/>
              </a:rPr>
              <a:t>objetivos</a:t>
            </a:r>
            <a:r>
              <a:rPr lang="pt-PT" sz="1700" b="1" dirty="0">
                <a:latin typeface="Times New Roman" pitchFamily="18" charset="0"/>
                <a:cs typeface="Times New Roman" pitchFamily="18" charset="0"/>
              </a:rPr>
              <a:t> realistas e ajustados às suas capacidades.</a:t>
            </a:r>
          </a:p>
          <a:p>
            <a:pPr marL="355600" indent="-260350">
              <a:spcAft>
                <a:spcPts val="1500"/>
              </a:spcAft>
              <a:buClr>
                <a:schemeClr val="accent6">
                  <a:lumMod val="75000"/>
                </a:schemeClr>
              </a:buClr>
            </a:pPr>
            <a:r>
              <a:rPr lang="pt-PT" sz="1700" dirty="0">
                <a:latin typeface="Times New Roman" pitchFamily="18" charset="0"/>
                <a:cs typeface="Times New Roman" pitchFamily="18" charset="0"/>
              </a:rPr>
              <a:t>	Por outro lado, a evolução nas aprendizagens, a noção de que estão a progredir, a materialização do sucesso através de prémios ou outros, e a concretização dos níveis de expectativa, são essenciais para manter o aprendiz empenhado nas tarefas de aprendizagem. </a:t>
            </a:r>
          </a:p>
          <a:p>
            <a:pPr marL="355600" indent="-260350">
              <a:spcAft>
                <a:spcPts val="1500"/>
              </a:spcAft>
              <a:buClr>
                <a:schemeClr val="accent6">
                  <a:lumMod val="75000"/>
                </a:schemeClr>
              </a:buClr>
              <a:buFont typeface="Wingdings" pitchFamily="2" charset="2"/>
              <a:buChar char="v"/>
            </a:pPr>
            <a:r>
              <a:rPr lang="pt-PT" sz="1700" dirty="0">
                <a:latin typeface="Times New Roman" pitchFamily="18" charset="0"/>
                <a:cs typeface="Times New Roman" pitchFamily="18" charset="0"/>
              </a:rPr>
              <a:t>A </a:t>
            </a:r>
            <a:r>
              <a:rPr lang="pt-PT" sz="1700" b="1" dirty="0">
                <a:latin typeface="Times New Roman" pitchFamily="18" charset="0"/>
                <a:cs typeface="Times New Roman" pitchFamily="18" charset="0"/>
              </a:rPr>
              <a:t>valorização das aquisições </a:t>
            </a:r>
            <a:r>
              <a:rPr lang="pt-PT" sz="1700" dirty="0">
                <a:latin typeface="Times New Roman" pitchFamily="18" charset="0"/>
                <a:cs typeface="Times New Roman" pitchFamily="18" charset="0"/>
              </a:rPr>
              <a:t>durante a aprendizagem e o </a:t>
            </a:r>
            <a:r>
              <a:rPr lang="pt-PT" sz="1700" b="1" dirty="0">
                <a:latin typeface="Times New Roman" pitchFamily="18" charset="0"/>
                <a:cs typeface="Times New Roman" pitchFamily="18" charset="0"/>
              </a:rPr>
              <a:t>reforço do comportamento adequado</a:t>
            </a:r>
            <a:r>
              <a:rPr lang="pt-PT" sz="1700" dirty="0">
                <a:latin typeface="Times New Roman" pitchFamily="18" charset="0"/>
                <a:cs typeface="Times New Roman" pitchFamily="18" charset="0"/>
              </a:rPr>
              <a:t> são outras formas de manter o aprendiz centrado no seu próprio processo de evolução.</a:t>
            </a:r>
          </a:p>
        </p:txBody>
      </p:sp>
      <p:sp>
        <p:nvSpPr>
          <p:cNvPr id="18" name="CaixaDeTexto 17"/>
          <p:cNvSpPr txBox="1"/>
          <p:nvPr/>
        </p:nvSpPr>
        <p:spPr>
          <a:xfrm>
            <a:off x="6357918" y="6581025"/>
            <a:ext cx="2786082" cy="276999"/>
          </a:xfrm>
          <a:prstGeom prst="rect">
            <a:avLst/>
          </a:prstGeom>
          <a:noFill/>
        </p:spPr>
        <p:txBody>
          <a:bodyPr wrap="square" rtlCol="0">
            <a:spAutoFit/>
          </a:bodyPr>
          <a:lstStyle/>
          <a:p>
            <a:r>
              <a:rPr lang="pt-PT" sz="1200" dirty="0"/>
              <a:t>(Manual do curso de treinadores Grau 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50000">
              <a:schemeClr val="accent6">
                <a:lumMod val="60000"/>
                <a:lumOff val="4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8" name="AutoShape 4" descr="https://upload.wikimedia.org/wikipedia/commons/thumb/0/04/Diving_at_the_military_world_games%2C_2003.jpg/200px-Diving_at_the_military_world_games%2C_200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6" name="CaixaDeTexto 15"/>
          <p:cNvSpPr txBox="1"/>
          <p:nvPr/>
        </p:nvSpPr>
        <p:spPr>
          <a:xfrm>
            <a:off x="642910" y="2357430"/>
            <a:ext cx="7715304" cy="2890471"/>
          </a:xfrm>
          <a:prstGeom prst="rect">
            <a:avLst/>
          </a:prstGeom>
          <a:noFill/>
        </p:spPr>
        <p:txBody>
          <a:bodyPr wrap="square" rtlCol="0">
            <a:spAutoFit/>
          </a:bodyPr>
          <a:lstStyle/>
          <a:p>
            <a:pPr>
              <a:lnSpc>
                <a:spcPts val="2300"/>
              </a:lnSpc>
              <a:spcAft>
                <a:spcPts val="1200"/>
              </a:spcAft>
              <a:tabLst>
                <a:tab pos="361950" algn="l"/>
              </a:tabLst>
            </a:pPr>
            <a:r>
              <a:rPr lang="pt-PT" dirty="0">
                <a:latin typeface="Times New Roman" pitchFamily="18" charset="0"/>
                <a:cs typeface="Times New Roman" pitchFamily="18" charset="0"/>
              </a:rPr>
              <a:t>	Muitas condições influenciam a qualidade das aprendizagens. Entre estas estão a quantidade de prática e a sua distribuição temporal. </a:t>
            </a:r>
          </a:p>
          <a:p>
            <a:pPr>
              <a:lnSpc>
                <a:spcPts val="2300"/>
              </a:lnSpc>
              <a:spcAft>
                <a:spcPts val="1200"/>
              </a:spcAft>
              <a:tabLst>
                <a:tab pos="361950" algn="l"/>
              </a:tabLst>
            </a:pPr>
            <a:r>
              <a:rPr lang="pt-PT" dirty="0">
                <a:latin typeface="Times New Roman" pitchFamily="18" charset="0"/>
                <a:cs typeface="Times New Roman" pitchFamily="18" charset="0"/>
              </a:rPr>
              <a:t>	É importante variar as condições de prática para fomentar melhor </a:t>
            </a:r>
            <a:r>
              <a:rPr lang="pt-PT" dirty="0" err="1">
                <a:latin typeface="Times New Roman" pitchFamily="18" charset="0"/>
                <a:cs typeface="Times New Roman" pitchFamily="18" charset="0"/>
              </a:rPr>
              <a:t>transfer</a:t>
            </a:r>
            <a:r>
              <a:rPr lang="pt-PT" dirty="0">
                <a:latin typeface="Times New Roman" pitchFamily="18" charset="0"/>
                <a:cs typeface="Times New Roman" pitchFamily="18" charset="0"/>
              </a:rPr>
              <a:t> e ajudar à retenção. </a:t>
            </a:r>
          </a:p>
          <a:p>
            <a:pPr>
              <a:lnSpc>
                <a:spcPts val="2300"/>
              </a:lnSpc>
              <a:spcAft>
                <a:spcPts val="1200"/>
              </a:spcAft>
              <a:tabLst>
                <a:tab pos="361950" algn="l"/>
              </a:tabLst>
            </a:pPr>
            <a:r>
              <a:rPr lang="pt-PT" dirty="0">
                <a:latin typeface="Times New Roman" pitchFamily="18" charset="0"/>
                <a:cs typeface="Times New Roman" pitchFamily="18" charset="0"/>
              </a:rPr>
              <a:t>	A informação de retorno sobre o resultado é uma variável da maior importância e pode ser manipulada de muitas formas. </a:t>
            </a:r>
          </a:p>
          <a:p>
            <a:pPr>
              <a:lnSpc>
                <a:spcPts val="2300"/>
              </a:lnSpc>
              <a:spcAft>
                <a:spcPts val="1200"/>
              </a:spcAft>
              <a:tabLst>
                <a:tab pos="361950" algn="l"/>
              </a:tabLst>
            </a:pPr>
            <a:r>
              <a:rPr lang="pt-PT" dirty="0">
                <a:latin typeface="Times New Roman" pitchFamily="18" charset="0"/>
                <a:cs typeface="Times New Roman" pitchFamily="18" charset="0"/>
              </a:rPr>
              <a:t>	É importante assegurar que os </a:t>
            </a:r>
            <a:r>
              <a:rPr lang="pt-PT" dirty="0" err="1">
                <a:latin typeface="Times New Roman" pitchFamily="18" charset="0"/>
                <a:cs typeface="Times New Roman" pitchFamily="18" charset="0"/>
              </a:rPr>
              <a:t>objetivos</a:t>
            </a:r>
            <a:r>
              <a:rPr lang="pt-PT" dirty="0">
                <a:latin typeface="Times New Roman" pitchFamily="18" charset="0"/>
                <a:cs typeface="Times New Roman" pitchFamily="18" charset="0"/>
              </a:rPr>
              <a:t> de aprendizagem e a dificuldade das tarefas de aprendizagem mantêm um nível adequado de motivação para aprender.</a:t>
            </a:r>
            <a:endParaRPr lang="pt-PT" dirty="0">
              <a:latin typeface="Arial Narrow" pitchFamily="34" charset="0"/>
            </a:endParaRPr>
          </a:p>
        </p:txBody>
      </p:sp>
      <p:sp>
        <p:nvSpPr>
          <p:cNvPr id="6" name="Rectângulo 5"/>
          <p:cNvSpPr/>
          <p:nvPr/>
        </p:nvSpPr>
        <p:spPr>
          <a:xfrm>
            <a:off x="285720" y="214290"/>
            <a:ext cx="8072494" cy="523220"/>
          </a:xfrm>
          <a:prstGeom prst="rect">
            <a:avLst/>
          </a:prstGeom>
        </p:spPr>
        <p:txBody>
          <a:bodyPr wrap="square">
            <a:spAutoFit/>
          </a:bodyPr>
          <a:lstStyle/>
          <a:p>
            <a:pPr marL="182880" lvl="0">
              <a:spcBef>
                <a:spcPct val="0"/>
              </a:spcBef>
              <a:spcAft>
                <a:spcPts val="600"/>
              </a:spcAft>
              <a:defRPr/>
            </a:pPr>
            <a:r>
              <a:rPr lang="pt-PT" sz="2800" dirty="0">
                <a:solidFill>
                  <a:srgbClr val="FFFFCC"/>
                </a:solidFill>
                <a:latin typeface="Arial Black" pitchFamily="34" charset="0"/>
              </a:rPr>
              <a:t>Aprendizagem</a:t>
            </a:r>
            <a:endParaRPr lang="pt-PT" sz="2800" dirty="0"/>
          </a:p>
        </p:txBody>
      </p:sp>
      <p:sp>
        <p:nvSpPr>
          <p:cNvPr id="7" name="CaixaDeTexto 6"/>
          <p:cNvSpPr txBox="1"/>
          <p:nvPr/>
        </p:nvSpPr>
        <p:spPr>
          <a:xfrm>
            <a:off x="571472" y="1571612"/>
            <a:ext cx="1714512" cy="338554"/>
          </a:xfrm>
          <a:prstGeom prst="rect">
            <a:avLst/>
          </a:prstGeom>
          <a:noFill/>
          <a:ln>
            <a:solidFill>
              <a:srgbClr val="885538"/>
            </a:solidFill>
          </a:ln>
        </p:spPr>
        <p:txBody>
          <a:bodyPr wrap="square" rtlCol="0">
            <a:spAutoFit/>
          </a:bodyPr>
          <a:lstStyle/>
          <a:p>
            <a:r>
              <a:rPr lang="pt-PT" sz="1600" b="1" dirty="0"/>
              <a:t>CONCLUSÕES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D757"/>
            </a:gs>
            <a:gs pos="50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286776" cy="500066"/>
          </a:xfrm>
        </p:spPr>
        <p:txBody>
          <a:bodyPr>
            <a:noAutofit/>
          </a:bodyPr>
          <a:lstStyle/>
          <a:p>
            <a:pPr lvl="1" algn="l" rtl="0">
              <a:spcBef>
                <a:spcPct val="0"/>
              </a:spcBef>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1.1 	</a:t>
            </a:r>
            <a:r>
              <a:rPr lang="pt-PT" sz="2200" b="1" dirty="0">
                <a:solidFill>
                  <a:schemeClr val="accent5">
                    <a:lumMod val="50000"/>
                  </a:schemeClr>
                </a:solidFill>
                <a:latin typeface="Calibri" panose="020F0502020204030204" pitchFamily="34" charset="0"/>
                <a:cs typeface="Arial" panose="020B0604020202020204" pitchFamily="34" charset="0"/>
              </a:rPr>
              <a:t>Desenvolvimento, maturação, crescimento e aprendizagem</a:t>
            </a:r>
            <a:endParaRPr lang="pt-PT" sz="2200" b="1" dirty="0">
              <a:solidFill>
                <a:schemeClr val="accent5">
                  <a:lumMod val="50000"/>
                </a:schemeClr>
              </a:solidFill>
              <a:latin typeface="Calibri" panose="020F0502020204030204" pitchFamily="34" charset="0"/>
            </a:endParaRPr>
          </a:p>
        </p:txBody>
      </p:sp>
      <p:sp>
        <p:nvSpPr>
          <p:cNvPr id="5" name="CaixaDeTexto 4"/>
          <p:cNvSpPr txBox="1"/>
          <p:nvPr/>
        </p:nvSpPr>
        <p:spPr>
          <a:xfrm>
            <a:off x="6357950" y="6143644"/>
            <a:ext cx="2643206" cy="276999"/>
          </a:xfrm>
          <a:prstGeom prst="rect">
            <a:avLst/>
          </a:prstGeom>
          <a:noFill/>
        </p:spPr>
        <p:txBody>
          <a:bodyPr wrap="square" rtlCol="0">
            <a:spAutoFit/>
          </a:bodyPr>
          <a:lstStyle/>
          <a:p>
            <a:r>
              <a:rPr lang="pt-PT" sz="1200" dirty="0"/>
              <a:t>Manual de curso de treinadores, Grau I</a:t>
            </a:r>
          </a:p>
        </p:txBody>
      </p:sp>
      <p:sp>
        <p:nvSpPr>
          <p:cNvPr id="8" name="CaixaDeTexto 7"/>
          <p:cNvSpPr txBox="1"/>
          <p:nvPr/>
        </p:nvSpPr>
        <p:spPr>
          <a:xfrm>
            <a:off x="785786" y="785794"/>
            <a:ext cx="2000264" cy="338554"/>
          </a:xfrm>
          <a:prstGeom prst="rect">
            <a:avLst/>
          </a:prstGeom>
          <a:solidFill>
            <a:schemeClr val="accent2">
              <a:lumMod val="20000"/>
              <a:lumOff val="80000"/>
            </a:schemeClr>
          </a:solidFill>
          <a:ln>
            <a:solidFill>
              <a:schemeClr val="tx2">
                <a:lumMod val="60000"/>
                <a:lumOff val="40000"/>
              </a:schemeClr>
            </a:solidFill>
          </a:ln>
        </p:spPr>
        <p:txBody>
          <a:bodyPr wrap="square" rtlCol="0">
            <a:spAutoFit/>
          </a:bodyPr>
          <a:lstStyle/>
          <a:p>
            <a:pPr algn="just"/>
            <a:r>
              <a:rPr lang="pt-PT" sz="1600" b="1" dirty="0"/>
              <a:t>MATURAÇÃO</a:t>
            </a:r>
            <a:endParaRPr lang="pt-PT" sz="1600" dirty="0"/>
          </a:p>
        </p:txBody>
      </p:sp>
      <p:sp>
        <p:nvSpPr>
          <p:cNvPr id="9" name="CaixaDeTexto 8"/>
          <p:cNvSpPr txBox="1"/>
          <p:nvPr/>
        </p:nvSpPr>
        <p:spPr>
          <a:xfrm>
            <a:off x="785786" y="1500175"/>
            <a:ext cx="7929618" cy="2759730"/>
          </a:xfrm>
          <a:prstGeom prst="rect">
            <a:avLst/>
          </a:prstGeom>
          <a:noFill/>
        </p:spPr>
        <p:txBody>
          <a:bodyPr wrap="square" rtlCol="0">
            <a:spAutoFit/>
          </a:bodyPr>
          <a:lstStyle/>
          <a:p>
            <a:pPr>
              <a:spcAft>
                <a:spcPts val="800"/>
              </a:spcAft>
              <a:tabLst>
                <a:tab pos="355600" algn="l"/>
              </a:tabLst>
            </a:pPr>
            <a:r>
              <a:rPr lang="pt-PT" sz="1600" dirty="0"/>
              <a:t>	A </a:t>
            </a:r>
            <a:r>
              <a:rPr lang="pt-PT" sz="1600" b="1" dirty="0">
                <a:solidFill>
                  <a:srgbClr val="C00000"/>
                </a:solidFill>
              </a:rPr>
              <a:t>maturação</a:t>
            </a:r>
            <a:r>
              <a:rPr lang="pt-PT" sz="1600" dirty="0">
                <a:solidFill>
                  <a:srgbClr val="C00000"/>
                </a:solidFill>
              </a:rPr>
              <a:t> </a:t>
            </a:r>
            <a:r>
              <a:rPr lang="pt-PT" sz="1600" dirty="0"/>
              <a:t>é um processo fisiológico que acontece ao longo do tempo até que os órgãos e sistemas atinjam a sua máxima potencialidade. Estas alterações fisiológicas (ao nível do funcionamento) dependem muito da genética do indivíduo.</a:t>
            </a:r>
          </a:p>
          <a:p>
            <a:pPr>
              <a:spcAft>
                <a:spcPts val="800"/>
              </a:spcAft>
              <a:tabLst>
                <a:tab pos="355600" algn="l"/>
              </a:tabLst>
            </a:pPr>
            <a:r>
              <a:rPr lang="pt-PT" sz="1600" dirty="0"/>
              <a:t>	Quando se fala de maturação, fala-se de processos específicos de determinado sistema, como a maturação nervosa, a maturação óssea ou a maturação dentária. </a:t>
            </a:r>
            <a:r>
              <a:rPr lang="pt-PT" sz="1600" b="1" dirty="0"/>
              <a:t>Os diferentes sistemas orgânicos têm ritmos de maturação diferentes</a:t>
            </a:r>
            <a:r>
              <a:rPr lang="pt-PT" sz="1600" dirty="0"/>
              <a:t>, no entanto, parecem ter entre si um mecanismo de regulação </a:t>
            </a:r>
            <a:r>
              <a:rPr lang="pt-PT" sz="1600" dirty="0" err="1"/>
              <a:t>coletiva</a:t>
            </a:r>
            <a:r>
              <a:rPr lang="pt-PT" sz="1600" dirty="0"/>
              <a:t> que, em última análise, é a garantia da harmonia total do organismo. </a:t>
            </a:r>
          </a:p>
          <a:p>
            <a:pPr>
              <a:spcAft>
                <a:spcPts val="800"/>
              </a:spcAft>
              <a:tabLst>
                <a:tab pos="355600" algn="l"/>
              </a:tabLst>
            </a:pPr>
            <a:r>
              <a:rPr lang="pt-PT" sz="1600" dirty="0"/>
              <a:t>	A </a:t>
            </a:r>
            <a:r>
              <a:rPr lang="pt-PT" sz="1600" b="1" dirty="0"/>
              <a:t>maturação muscular, óssea e nervosa </a:t>
            </a:r>
            <a:r>
              <a:rPr lang="pt-PT" sz="1600" dirty="0"/>
              <a:t>(nervos que fazem a ligação entre o sistema nervoso e os músculos) são muito importantes na </a:t>
            </a:r>
            <a:r>
              <a:rPr lang="pt-PT" sz="1600" b="1" dirty="0"/>
              <a:t>produção de movimentos</a:t>
            </a:r>
            <a:r>
              <a:rPr lang="pt-PT" sz="1600" dirty="0"/>
              <a:t>.</a:t>
            </a:r>
            <a:r>
              <a:rPr lang="pt-PT" sz="1600" b="1" dirty="0"/>
              <a:t>	</a:t>
            </a:r>
            <a:endParaRPr lang="pt-PT" sz="1600" dirty="0"/>
          </a:p>
        </p:txBody>
      </p:sp>
      <p:sp>
        <p:nvSpPr>
          <p:cNvPr id="11" name="CaixaDeTexto 10"/>
          <p:cNvSpPr txBox="1"/>
          <p:nvPr/>
        </p:nvSpPr>
        <p:spPr>
          <a:xfrm>
            <a:off x="571472" y="4572008"/>
            <a:ext cx="8072494" cy="854080"/>
          </a:xfrm>
          <a:prstGeom prst="rect">
            <a:avLst/>
          </a:prstGeom>
          <a:solidFill>
            <a:schemeClr val="accent2">
              <a:lumMod val="20000"/>
              <a:lumOff val="80000"/>
            </a:schemeClr>
          </a:solidFill>
          <a:ln w="38100">
            <a:solidFill>
              <a:schemeClr val="accent1"/>
            </a:solidFill>
          </a:ln>
        </p:spPr>
        <p:txBody>
          <a:bodyPr wrap="square" rtlCol="0">
            <a:spAutoFit/>
          </a:bodyPr>
          <a:lstStyle/>
          <a:p>
            <a:pPr>
              <a:lnSpc>
                <a:spcPct val="150000"/>
              </a:lnSpc>
              <a:tabLst>
                <a:tab pos="355600" algn="l"/>
              </a:tabLst>
            </a:pPr>
            <a:r>
              <a:rPr lang="pt-PT" sz="1700" dirty="0"/>
              <a:t>	</a:t>
            </a:r>
            <a:r>
              <a:rPr lang="pt-PT" sz="1600" dirty="0"/>
              <a:t> O processo </a:t>
            </a:r>
            <a:r>
              <a:rPr lang="pt-PT" sz="1600" dirty="0" err="1"/>
              <a:t>maturacional</a:t>
            </a:r>
            <a:r>
              <a:rPr lang="pt-PT" sz="1600" dirty="0"/>
              <a:t> depende muito da genética do indivíduo e é essencialmente desenvolvido na </a:t>
            </a:r>
            <a:r>
              <a:rPr lang="pt-PT" sz="1600" b="1" dirty="0"/>
              <a:t>infância</a:t>
            </a:r>
            <a:r>
              <a:rPr lang="pt-PT" sz="1600" dirty="0"/>
              <a:t> e </a:t>
            </a:r>
            <a:r>
              <a:rPr lang="pt-PT" sz="1600" b="1" dirty="0"/>
              <a:t>adolescência</a:t>
            </a:r>
            <a:r>
              <a:rPr lang="pt-PT" sz="1600" dirty="0"/>
              <a:t>.</a:t>
            </a:r>
            <a:endParaRPr lang="pt-PT"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D757"/>
            </a:gs>
            <a:gs pos="50000">
              <a:schemeClr val="bg2">
                <a:lumMod val="9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ítulo 1"/>
          <p:cNvSpPr>
            <a:spLocks noGrp="1"/>
          </p:cNvSpPr>
          <p:nvPr>
            <p:ph type="title"/>
          </p:nvPr>
        </p:nvSpPr>
        <p:spPr>
          <a:xfrm>
            <a:off x="642942" y="142852"/>
            <a:ext cx="8286776" cy="500066"/>
          </a:xfrm>
        </p:spPr>
        <p:txBody>
          <a:bodyPr>
            <a:noAutofit/>
          </a:bodyPr>
          <a:lstStyle/>
          <a:p>
            <a:pPr lvl="1" algn="l" rtl="0">
              <a:spcBef>
                <a:spcPct val="0"/>
              </a:spcBef>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1.1 	</a:t>
            </a:r>
            <a:r>
              <a:rPr lang="pt-PT" sz="2200" b="1" dirty="0">
                <a:solidFill>
                  <a:schemeClr val="accent5">
                    <a:lumMod val="50000"/>
                  </a:schemeClr>
                </a:solidFill>
                <a:latin typeface="Calibri" panose="020F0502020204030204" pitchFamily="34" charset="0"/>
                <a:cs typeface="Arial" panose="020B0604020202020204" pitchFamily="34" charset="0"/>
              </a:rPr>
              <a:t>Desenvolvimento, maturação, crescimento e aprendizagem</a:t>
            </a:r>
            <a:endParaRPr lang="pt-PT" sz="2200" b="1" dirty="0">
              <a:solidFill>
                <a:schemeClr val="accent5">
                  <a:lumMod val="50000"/>
                </a:schemeClr>
              </a:solidFill>
              <a:latin typeface="Calibri" panose="020F0502020204030204" pitchFamily="34" charset="0"/>
            </a:endParaRPr>
          </a:p>
        </p:txBody>
      </p:sp>
      <p:sp>
        <p:nvSpPr>
          <p:cNvPr id="5" name="CaixaDeTexto 4"/>
          <p:cNvSpPr txBox="1"/>
          <p:nvPr/>
        </p:nvSpPr>
        <p:spPr>
          <a:xfrm>
            <a:off x="6357950" y="6143644"/>
            <a:ext cx="2643206" cy="276999"/>
          </a:xfrm>
          <a:prstGeom prst="rect">
            <a:avLst/>
          </a:prstGeom>
          <a:noFill/>
        </p:spPr>
        <p:txBody>
          <a:bodyPr wrap="square" rtlCol="0">
            <a:spAutoFit/>
          </a:bodyPr>
          <a:lstStyle/>
          <a:p>
            <a:r>
              <a:rPr lang="pt-PT" sz="1200" dirty="0"/>
              <a:t>Manual de curso de treinadores, Grau I</a:t>
            </a:r>
          </a:p>
        </p:txBody>
      </p:sp>
      <p:sp>
        <p:nvSpPr>
          <p:cNvPr id="8" name="CaixaDeTexto 7"/>
          <p:cNvSpPr txBox="1"/>
          <p:nvPr/>
        </p:nvSpPr>
        <p:spPr>
          <a:xfrm>
            <a:off x="785786" y="785794"/>
            <a:ext cx="2000264" cy="338554"/>
          </a:xfrm>
          <a:prstGeom prst="rect">
            <a:avLst/>
          </a:prstGeom>
          <a:solidFill>
            <a:srgbClr val="FFFF00"/>
          </a:solidFill>
          <a:ln>
            <a:solidFill>
              <a:schemeClr val="tx2">
                <a:lumMod val="60000"/>
                <a:lumOff val="40000"/>
              </a:schemeClr>
            </a:solidFill>
          </a:ln>
        </p:spPr>
        <p:txBody>
          <a:bodyPr wrap="square" rtlCol="0">
            <a:spAutoFit/>
          </a:bodyPr>
          <a:lstStyle/>
          <a:p>
            <a:pPr algn="just"/>
            <a:r>
              <a:rPr lang="pt-PT" sz="1600" b="1" dirty="0"/>
              <a:t>APRENDIZAGEM</a:t>
            </a:r>
            <a:endParaRPr lang="pt-PT" sz="1600" dirty="0"/>
          </a:p>
        </p:txBody>
      </p:sp>
      <p:sp>
        <p:nvSpPr>
          <p:cNvPr id="9" name="CaixaDeTexto 8"/>
          <p:cNvSpPr txBox="1"/>
          <p:nvPr/>
        </p:nvSpPr>
        <p:spPr>
          <a:xfrm>
            <a:off x="785786" y="1273620"/>
            <a:ext cx="7929618" cy="4955203"/>
          </a:xfrm>
          <a:prstGeom prst="rect">
            <a:avLst/>
          </a:prstGeom>
          <a:noFill/>
        </p:spPr>
        <p:txBody>
          <a:bodyPr wrap="square" rtlCol="0">
            <a:spAutoFit/>
          </a:bodyPr>
          <a:lstStyle/>
          <a:p>
            <a:pPr>
              <a:spcAft>
                <a:spcPts val="800"/>
              </a:spcAft>
              <a:tabLst>
                <a:tab pos="355600" algn="l"/>
              </a:tabLst>
            </a:pPr>
            <a:r>
              <a:rPr lang="pt-PT" sz="1600" dirty="0"/>
              <a:t>	 Por </a:t>
            </a:r>
            <a:r>
              <a:rPr lang="pt-PT" sz="1600" b="1" dirty="0">
                <a:solidFill>
                  <a:srgbClr val="C00000"/>
                </a:solidFill>
              </a:rPr>
              <a:t>aprendizagem</a:t>
            </a:r>
            <a:r>
              <a:rPr lang="pt-PT" sz="1600" dirty="0"/>
              <a:t> entende-se o conjunto das adaptações da resposta, em resultado da prática e persistentes no tempo, envolvendo a participação de estruturas superiores de decisão. </a:t>
            </a:r>
          </a:p>
          <a:p>
            <a:pPr>
              <a:spcAft>
                <a:spcPts val="800"/>
              </a:spcAft>
              <a:tabLst>
                <a:tab pos="355600" algn="l"/>
              </a:tabLst>
            </a:pPr>
            <a:r>
              <a:rPr lang="pt-PT" sz="1600" dirty="0"/>
              <a:t>	</a:t>
            </a:r>
          </a:p>
          <a:p>
            <a:pPr>
              <a:spcAft>
                <a:spcPts val="800"/>
              </a:spcAft>
              <a:tabLst>
                <a:tab pos="355600" algn="l"/>
              </a:tabLst>
            </a:pPr>
            <a:r>
              <a:rPr lang="pt-PT" sz="1600" dirty="0"/>
              <a:t>	Para que as transformações no comportamento sejam consideradas aprendizagem, devem ser o resultado da prática do indivíduo (repetição, treino), ou ser uma consequência da estimulação a que foi sujeito (por ex. do ensino).</a:t>
            </a:r>
          </a:p>
          <a:p>
            <a:pPr>
              <a:spcAft>
                <a:spcPts val="800"/>
              </a:spcAft>
              <a:tabLst>
                <a:tab pos="355600" algn="l"/>
              </a:tabLst>
            </a:pPr>
            <a:r>
              <a:rPr lang="pt-PT" sz="1600" dirty="0"/>
              <a:t>	</a:t>
            </a:r>
          </a:p>
          <a:p>
            <a:pPr>
              <a:spcAft>
                <a:spcPts val="800"/>
              </a:spcAft>
              <a:tabLst>
                <a:tab pos="355600" algn="l"/>
              </a:tabLst>
            </a:pPr>
            <a:r>
              <a:rPr lang="pt-PT" sz="1600" dirty="0"/>
              <a:t>	</a:t>
            </a:r>
          </a:p>
          <a:p>
            <a:pPr>
              <a:spcAft>
                <a:spcPts val="800"/>
              </a:spcAft>
              <a:tabLst>
                <a:tab pos="355600" algn="l"/>
              </a:tabLst>
            </a:pPr>
            <a:endParaRPr lang="pt-PT" sz="1600" b="1" dirty="0">
              <a:solidFill>
                <a:srgbClr val="C00000"/>
              </a:solidFill>
            </a:endParaRPr>
          </a:p>
          <a:p>
            <a:pPr>
              <a:spcAft>
                <a:spcPts val="800"/>
              </a:spcAft>
              <a:tabLst>
                <a:tab pos="355600" algn="l"/>
              </a:tabLst>
            </a:pPr>
            <a:endParaRPr lang="pt-PT" sz="1600" b="1" dirty="0">
              <a:solidFill>
                <a:srgbClr val="C00000"/>
              </a:solidFill>
            </a:endParaRPr>
          </a:p>
          <a:p>
            <a:pPr>
              <a:spcAft>
                <a:spcPts val="800"/>
              </a:spcAft>
              <a:tabLst>
                <a:tab pos="355600" algn="l"/>
              </a:tabLst>
            </a:pPr>
            <a:r>
              <a:rPr lang="pt-PT" sz="1600" b="1" dirty="0">
                <a:solidFill>
                  <a:srgbClr val="C00000"/>
                </a:solidFill>
              </a:rPr>
              <a:t>	APRENDIZAGEM (MOTORA)</a:t>
            </a:r>
          </a:p>
          <a:p>
            <a:pPr>
              <a:spcAft>
                <a:spcPts val="800"/>
              </a:spcAft>
              <a:tabLst>
                <a:tab pos="355600" algn="l"/>
              </a:tabLst>
            </a:pPr>
            <a:r>
              <a:rPr lang="pt-PT" sz="1600" dirty="0"/>
              <a:t>	Processo de desenvolvimento de competências e de modificação comportamental que ocorre como consequência da prática. </a:t>
            </a:r>
          </a:p>
          <a:p>
            <a:pPr>
              <a:spcAft>
                <a:spcPts val="800"/>
              </a:spcAft>
              <a:tabLst>
                <a:tab pos="355600" algn="l"/>
              </a:tabLst>
            </a:pPr>
            <a:r>
              <a:rPr lang="pt-PT" sz="1600" dirty="0"/>
              <a:t>	A aprendizagem resulta em comportamentos modificados, estáveis e adaptáveis. Geralmente, a performance é aumentada por efeito de aprendizagem.</a:t>
            </a:r>
          </a:p>
        </p:txBody>
      </p:sp>
      <p:sp>
        <p:nvSpPr>
          <p:cNvPr id="11" name="CaixaDeTexto 10"/>
          <p:cNvSpPr txBox="1"/>
          <p:nvPr/>
        </p:nvSpPr>
        <p:spPr>
          <a:xfrm>
            <a:off x="714348" y="3429000"/>
            <a:ext cx="8072494" cy="815864"/>
          </a:xfrm>
          <a:prstGeom prst="rect">
            <a:avLst/>
          </a:prstGeom>
          <a:solidFill>
            <a:srgbClr val="FFFF00"/>
          </a:solidFill>
          <a:ln w="38100">
            <a:solidFill>
              <a:schemeClr val="accent1"/>
            </a:solidFill>
          </a:ln>
        </p:spPr>
        <p:txBody>
          <a:bodyPr wrap="square" rtlCol="0">
            <a:spAutoFit/>
          </a:bodyPr>
          <a:lstStyle/>
          <a:p>
            <a:pPr>
              <a:lnSpc>
                <a:spcPct val="150000"/>
              </a:lnSpc>
              <a:tabLst>
                <a:tab pos="355600" algn="l"/>
              </a:tabLst>
            </a:pPr>
            <a:r>
              <a:rPr lang="pt-PT" sz="1700" dirty="0"/>
              <a:t>	</a:t>
            </a:r>
            <a:r>
              <a:rPr lang="pt-PT" sz="1600" b="1" dirty="0"/>
              <a:t> Existe aprendizagem </a:t>
            </a:r>
            <a:r>
              <a:rPr lang="pt-PT" sz="1600" dirty="0"/>
              <a:t>quando um conjunto de transformações no comportamento apresenta uma certa</a:t>
            </a:r>
            <a:r>
              <a:rPr lang="pt-PT" sz="1600" b="1" dirty="0"/>
              <a:t> estabilidade e persistência</a:t>
            </a:r>
            <a:r>
              <a:rPr lang="pt-PT" sz="1600" dirty="0"/>
              <a:t>. </a:t>
            </a:r>
            <a:endParaRPr lang="pt-PT"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bg2">
                <a:lumMod val="5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642942" y="-24"/>
            <a:ext cx="8286776" cy="500066"/>
          </a:xfrm>
        </p:spPr>
        <p:txBody>
          <a:bodyPr>
            <a:noAutofit/>
          </a:bodyPr>
          <a:lstStyle/>
          <a:p>
            <a:pPr lvl="1" algn="l" rtl="0">
              <a:spcBef>
                <a:spcPct val="0"/>
              </a:spcBef>
              <a:tabLst>
                <a:tab pos="628650" algn="l"/>
              </a:tabLst>
            </a:pPr>
            <a:r>
              <a:rPr lang="pt-PT" sz="2400" b="1" dirty="0">
                <a:solidFill>
                  <a:schemeClr val="accent5">
                    <a:lumMod val="50000"/>
                  </a:schemeClr>
                </a:solidFill>
                <a:latin typeface="Calibri" panose="020F0502020204030204" pitchFamily="34" charset="0"/>
                <a:cs typeface="Arial" panose="020B0604020202020204" pitchFamily="34" charset="0"/>
              </a:rPr>
              <a:t>1.1 	</a:t>
            </a:r>
            <a:r>
              <a:rPr lang="pt-PT" sz="2200" b="1" dirty="0">
                <a:solidFill>
                  <a:schemeClr val="accent5">
                    <a:lumMod val="50000"/>
                  </a:schemeClr>
                </a:solidFill>
                <a:latin typeface="Calibri" panose="020F0502020204030204" pitchFamily="34" charset="0"/>
                <a:cs typeface="Arial" panose="020B0604020202020204" pitchFamily="34" charset="0"/>
              </a:rPr>
              <a:t>Desenvolvimento, maturação, crescimento e aprendizagem</a:t>
            </a:r>
            <a:endParaRPr lang="pt-PT" sz="2200" b="1" dirty="0">
              <a:solidFill>
                <a:schemeClr val="accent5">
                  <a:lumMod val="50000"/>
                </a:schemeClr>
              </a:solidFill>
              <a:latin typeface="Calibri" panose="020F0502020204030204" pitchFamily="34" charset="0"/>
            </a:endParaRPr>
          </a:p>
        </p:txBody>
      </p:sp>
      <p:sp>
        <p:nvSpPr>
          <p:cNvPr id="7" name="CaixaDeTexto 6"/>
          <p:cNvSpPr txBox="1"/>
          <p:nvPr/>
        </p:nvSpPr>
        <p:spPr>
          <a:xfrm>
            <a:off x="500034" y="571480"/>
            <a:ext cx="8286808" cy="3647152"/>
          </a:xfrm>
          <a:prstGeom prst="rect">
            <a:avLst/>
          </a:prstGeom>
          <a:solidFill>
            <a:srgbClr val="FFFFCC"/>
          </a:solidFill>
        </p:spPr>
        <p:txBody>
          <a:bodyPr wrap="square" rtlCol="0">
            <a:spAutoFit/>
          </a:bodyPr>
          <a:lstStyle/>
          <a:p>
            <a:pPr marR="10170">
              <a:tabLst>
                <a:tab pos="355600" algn="l"/>
              </a:tabLst>
            </a:pPr>
            <a:r>
              <a:rPr lang="pt-PT" b="1" dirty="0">
                <a:solidFill>
                  <a:srgbClr val="00B0F0"/>
                </a:solidFill>
              </a:rPr>
              <a:t>	Desenvolvimento motor </a:t>
            </a:r>
          </a:p>
          <a:p>
            <a:pPr marR="10170"/>
            <a:endParaRPr lang="pt-PT" b="1" dirty="0">
              <a:solidFill>
                <a:srgbClr val="00B0F0"/>
              </a:solidFill>
            </a:endParaRPr>
          </a:p>
          <a:p>
            <a:pPr marR="10170">
              <a:spcAft>
                <a:spcPts val="600"/>
              </a:spcAft>
              <a:tabLst>
                <a:tab pos="355600" algn="l"/>
              </a:tabLst>
            </a:pPr>
            <a:r>
              <a:rPr lang="pt-PT" sz="1600" dirty="0"/>
              <a:t>	É o conjunto das transformações da resposta motora (comportamento), ao longo do tempo, que se verificam ao nível dos movimentos, das qualidades físicas e motoras e das </a:t>
            </a:r>
            <a:r>
              <a:rPr lang="pt-PT" sz="1600" dirty="0" err="1"/>
              <a:t>atividades</a:t>
            </a:r>
            <a:r>
              <a:rPr lang="pt-PT" sz="1600" dirty="0"/>
              <a:t> humanas. </a:t>
            </a:r>
          </a:p>
          <a:p>
            <a:pPr marR="10170">
              <a:spcAft>
                <a:spcPts val="600"/>
              </a:spcAft>
              <a:tabLst>
                <a:tab pos="355600" algn="l"/>
              </a:tabLst>
            </a:pPr>
            <a:r>
              <a:rPr lang="pt-PT" sz="1600" dirty="0"/>
              <a:t>	É um processo que depende da maturação e da aprendizagem. </a:t>
            </a:r>
          </a:p>
          <a:p>
            <a:pPr marR="10170">
              <a:spcAft>
                <a:spcPts val="600"/>
              </a:spcAft>
              <a:tabLst>
                <a:tab pos="355600" algn="l"/>
              </a:tabLst>
            </a:pPr>
            <a:r>
              <a:rPr lang="pt-PT" sz="1600" dirty="0"/>
              <a:t>	</a:t>
            </a:r>
          </a:p>
          <a:p>
            <a:pPr marR="10170">
              <a:spcAft>
                <a:spcPts val="600"/>
              </a:spcAft>
              <a:tabLst>
                <a:tab pos="355600" algn="l"/>
              </a:tabLst>
            </a:pPr>
            <a:r>
              <a:rPr lang="pt-PT" sz="1600" dirty="0"/>
              <a:t>	O desenvolvimento motor observa-se quando o indivíduo: </a:t>
            </a:r>
          </a:p>
          <a:p>
            <a:pPr marR="10170">
              <a:spcAft>
                <a:spcPts val="600"/>
              </a:spcAft>
              <a:tabLst>
                <a:tab pos="355600" algn="l"/>
              </a:tabLst>
            </a:pPr>
            <a:r>
              <a:rPr lang="pt-PT" sz="1600" dirty="0"/>
              <a:t>	- aumenta as suas possibilidades de </a:t>
            </a:r>
            <a:r>
              <a:rPr lang="pt-PT" sz="1600" dirty="0" err="1"/>
              <a:t>ação</a:t>
            </a:r>
            <a:r>
              <a:rPr lang="pt-PT" sz="1600" dirty="0"/>
              <a:t> e de movimento;</a:t>
            </a:r>
          </a:p>
          <a:p>
            <a:pPr marR="10170">
              <a:spcAft>
                <a:spcPts val="600"/>
              </a:spcAft>
              <a:tabLst>
                <a:tab pos="355600" algn="l"/>
              </a:tabLst>
            </a:pPr>
            <a:r>
              <a:rPr lang="pt-PT" sz="1600" dirty="0"/>
              <a:t>	- realiza habilidades e jogos mais complexos;</a:t>
            </a:r>
          </a:p>
          <a:p>
            <a:pPr marR="10170">
              <a:spcAft>
                <a:spcPts val="600"/>
              </a:spcAft>
              <a:tabLst>
                <a:tab pos="355600" algn="l"/>
              </a:tabLst>
            </a:pPr>
            <a:r>
              <a:rPr lang="pt-PT" sz="1600" dirty="0"/>
              <a:t>	- aumenta a sofisticação das </a:t>
            </a:r>
            <a:r>
              <a:rPr lang="pt-PT" sz="1600" dirty="0" err="1"/>
              <a:t>interações</a:t>
            </a:r>
            <a:r>
              <a:rPr lang="pt-PT" sz="1600" dirty="0"/>
              <a:t> sociais complexas, através do movimento </a:t>
            </a:r>
          </a:p>
          <a:p>
            <a:pPr marR="10170">
              <a:spcAft>
                <a:spcPts val="600"/>
              </a:spcAft>
              <a:tabLst>
                <a:tab pos="355600" algn="l"/>
              </a:tabLst>
            </a:pPr>
            <a:r>
              <a:rPr lang="pt-PT" sz="1600" dirty="0"/>
              <a:t>	(por ex. realiza </a:t>
            </a:r>
            <a:r>
              <a:rPr lang="pt-PT" sz="1600" dirty="0" err="1"/>
              <a:t>táticas</a:t>
            </a:r>
            <a:r>
              <a:rPr lang="pt-PT" sz="1600" dirty="0"/>
              <a:t> mais complexas nos desportos </a:t>
            </a:r>
            <a:r>
              <a:rPr lang="pt-PT" sz="1600" dirty="0" err="1"/>
              <a:t>coletivos</a:t>
            </a:r>
            <a:r>
              <a:rPr lang="pt-PT" sz="1600" dirty="0"/>
              <a:t>).</a:t>
            </a:r>
            <a:endParaRPr lang="pt-PT" dirty="0"/>
          </a:p>
        </p:txBody>
      </p:sp>
      <p:sp>
        <p:nvSpPr>
          <p:cNvPr id="8" name="CaixaDeTexto 7"/>
          <p:cNvSpPr txBox="1"/>
          <p:nvPr/>
        </p:nvSpPr>
        <p:spPr>
          <a:xfrm>
            <a:off x="500034" y="4609138"/>
            <a:ext cx="8286808" cy="1692771"/>
          </a:xfrm>
          <a:prstGeom prst="rect">
            <a:avLst/>
          </a:prstGeom>
          <a:noFill/>
        </p:spPr>
        <p:txBody>
          <a:bodyPr wrap="square" rtlCol="0">
            <a:spAutoFit/>
          </a:bodyPr>
          <a:lstStyle/>
          <a:p>
            <a:pPr>
              <a:tabLst>
                <a:tab pos="355600" algn="l"/>
              </a:tabLst>
            </a:pPr>
            <a:r>
              <a:rPr lang="pt-PT" b="1" dirty="0">
                <a:solidFill>
                  <a:srgbClr val="C00000"/>
                </a:solidFill>
              </a:rPr>
              <a:t>Resumo</a:t>
            </a:r>
          </a:p>
          <a:p>
            <a:pPr>
              <a:tabLst>
                <a:tab pos="355600" algn="l"/>
              </a:tabLst>
            </a:pPr>
            <a:endParaRPr lang="pt-PT" b="1" dirty="0">
              <a:solidFill>
                <a:srgbClr val="C00000"/>
              </a:solidFill>
            </a:endParaRPr>
          </a:p>
          <a:p>
            <a:r>
              <a:rPr lang="pt-PT" sz="1700" dirty="0"/>
              <a:t>O desenvolvimento humano é um processo sequencial, não linear, que decorre ao longo da vida. O desenvolvimento resulta de transformação biológicas típicas da nossa espécie e de processos adaptativos circunstanciais. O desenvolvimento é dirigido por </a:t>
            </a:r>
            <a:r>
              <a:rPr lang="pt-PT" sz="1700" dirty="0" err="1"/>
              <a:t>fatores</a:t>
            </a:r>
            <a:r>
              <a:rPr lang="pt-PT" sz="1700" dirty="0"/>
              <a:t> como as oportunidades e condições de estimulação.</a:t>
            </a:r>
          </a:p>
        </p:txBody>
      </p:sp>
      <p:pic>
        <p:nvPicPr>
          <p:cNvPr id="2" name="Picture 3"/>
          <p:cNvPicPr>
            <a:picLocks noChangeAspect="1" noChangeArrowheads="1"/>
          </p:cNvPicPr>
          <p:nvPr/>
        </p:nvPicPr>
        <p:blipFill>
          <a:blip r:embed="rId2"/>
          <a:srcRect/>
          <a:stretch>
            <a:fillRect/>
          </a:stretch>
        </p:blipFill>
        <p:spPr bwMode="auto">
          <a:xfrm>
            <a:off x="6215074" y="2222174"/>
            <a:ext cx="2928926" cy="12496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50000">
              <a:schemeClr val="bg1">
                <a:lumMod val="85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ítulo 1"/>
          <p:cNvSpPr>
            <a:spLocks noGrp="1"/>
          </p:cNvSpPr>
          <p:nvPr>
            <p:ph type="title"/>
          </p:nvPr>
        </p:nvSpPr>
        <p:spPr>
          <a:xfrm>
            <a:off x="642942" y="-24"/>
            <a:ext cx="8286776" cy="500066"/>
          </a:xfrm>
        </p:spPr>
        <p:txBody>
          <a:bodyPr>
            <a:noAutofit/>
          </a:bodyPr>
          <a:lstStyle/>
          <a:p>
            <a:pPr lvl="1" algn="l" rtl="0">
              <a:spcBef>
                <a:spcPct val="0"/>
              </a:spcBef>
              <a:tabLst>
                <a:tab pos="628650" algn="l"/>
              </a:tabLst>
            </a:pPr>
            <a:r>
              <a:rPr lang="pt-PT" sz="2400" b="1" dirty="0">
                <a:solidFill>
                  <a:schemeClr val="tx1"/>
                </a:solidFill>
                <a:latin typeface="Calibri" panose="020F0502020204030204" pitchFamily="34" charset="0"/>
                <a:cs typeface="Arial" panose="020B0604020202020204" pitchFamily="34" charset="0"/>
              </a:rPr>
              <a:t>1.2 	</a:t>
            </a:r>
            <a:r>
              <a:rPr lang="pt-PT" sz="2200" b="1" dirty="0">
                <a:solidFill>
                  <a:schemeClr val="tx1"/>
                </a:solidFill>
                <a:latin typeface="Calibri" panose="020F0502020204030204" pitchFamily="34" charset="0"/>
                <a:cs typeface="Arial" panose="020B0604020202020204" pitchFamily="34" charset="0"/>
              </a:rPr>
              <a:t>Dimensões de análise do desenvolvimento humano</a:t>
            </a:r>
            <a:endParaRPr lang="pt-PT" sz="2200" b="1" dirty="0">
              <a:solidFill>
                <a:schemeClr val="tx1"/>
              </a:solidFill>
              <a:latin typeface="Calibri" panose="020F0502020204030204" pitchFamily="34" charset="0"/>
            </a:endParaRPr>
          </a:p>
        </p:txBody>
      </p:sp>
      <p:sp>
        <p:nvSpPr>
          <p:cNvPr id="7" name="CaixaDeTexto 6"/>
          <p:cNvSpPr txBox="1"/>
          <p:nvPr/>
        </p:nvSpPr>
        <p:spPr>
          <a:xfrm>
            <a:off x="500034" y="865276"/>
            <a:ext cx="8286808" cy="5616922"/>
          </a:xfrm>
          <a:prstGeom prst="rect">
            <a:avLst/>
          </a:prstGeom>
          <a:solidFill>
            <a:srgbClr val="FFFFCC"/>
          </a:solidFill>
        </p:spPr>
        <p:txBody>
          <a:bodyPr wrap="square" rtlCol="0">
            <a:spAutoFit/>
          </a:bodyPr>
          <a:lstStyle/>
          <a:p>
            <a:pPr marR="10170">
              <a:tabLst>
                <a:tab pos="355600" algn="l"/>
              </a:tabLst>
            </a:pPr>
            <a:r>
              <a:rPr lang="pt-PT" b="1" dirty="0">
                <a:solidFill>
                  <a:srgbClr val="00B0F0"/>
                </a:solidFill>
              </a:rPr>
              <a:t>	Desenvolvimento</a:t>
            </a:r>
          </a:p>
          <a:p>
            <a:pPr marR="10170"/>
            <a:endParaRPr lang="pt-PT" b="1" dirty="0">
              <a:solidFill>
                <a:srgbClr val="00B0F0"/>
              </a:solidFill>
            </a:endParaRPr>
          </a:p>
          <a:p>
            <a:pPr>
              <a:lnSpc>
                <a:spcPts val="2100"/>
              </a:lnSpc>
              <a:spcAft>
                <a:spcPts val="300"/>
              </a:spcAft>
              <a:tabLst>
                <a:tab pos="355600" algn="l"/>
              </a:tabLst>
            </a:pPr>
            <a:r>
              <a:rPr lang="pt-PT" sz="1600" dirty="0"/>
              <a:t>	</a:t>
            </a:r>
            <a:r>
              <a:rPr lang="pt-PT" sz="1600" dirty="0">
                <a:latin typeface="Times New Roman" pitchFamily="18" charset="0"/>
                <a:cs typeface="Times New Roman" pitchFamily="18" charset="0"/>
              </a:rPr>
              <a:t>Como já vimos atrás, o </a:t>
            </a:r>
            <a:r>
              <a:rPr lang="pt-PT" sz="1600" b="1" dirty="0">
                <a:solidFill>
                  <a:srgbClr val="C00000"/>
                </a:solidFill>
                <a:latin typeface="Times New Roman" pitchFamily="18" charset="0"/>
                <a:cs typeface="Times New Roman" pitchFamily="18" charset="0"/>
              </a:rPr>
              <a:t>desenvolvimento</a:t>
            </a:r>
            <a:r>
              <a:rPr lang="pt-PT" sz="1600" dirty="0">
                <a:latin typeface="Times New Roman" pitchFamily="18" charset="0"/>
                <a:cs typeface="Times New Roman" pitchFamily="18" charset="0"/>
              </a:rPr>
              <a:t> é um processo </a:t>
            </a:r>
            <a:r>
              <a:rPr lang="pt-PT" sz="1600" u="sng" dirty="0">
                <a:latin typeface="Times New Roman" pitchFamily="18" charset="0"/>
                <a:cs typeface="Times New Roman" pitchFamily="18" charset="0"/>
              </a:rPr>
              <a:t>biológico</a:t>
            </a:r>
            <a:r>
              <a:rPr lang="pt-PT" sz="1600" dirty="0">
                <a:latin typeface="Times New Roman" pitchFamily="18" charset="0"/>
                <a:cs typeface="Times New Roman" pitchFamily="18" charset="0"/>
              </a:rPr>
              <a:t>, </a:t>
            </a:r>
            <a:r>
              <a:rPr lang="pt-PT" sz="1600" u="sng" dirty="0">
                <a:latin typeface="Times New Roman" pitchFamily="18" charset="0"/>
                <a:cs typeface="Times New Roman" pitchFamily="18" charset="0"/>
              </a:rPr>
              <a:t>psicológico</a:t>
            </a:r>
            <a:r>
              <a:rPr lang="pt-PT" sz="1600" dirty="0">
                <a:latin typeface="Times New Roman" pitchFamily="18" charset="0"/>
                <a:cs typeface="Times New Roman" pitchFamily="18" charset="0"/>
              </a:rPr>
              <a:t> e </a:t>
            </a:r>
            <a:r>
              <a:rPr lang="pt-PT" sz="1600" u="sng" dirty="0">
                <a:latin typeface="Times New Roman" pitchFamily="18" charset="0"/>
                <a:cs typeface="Times New Roman" pitchFamily="18" charset="0"/>
              </a:rPr>
              <a:t>social</a:t>
            </a:r>
            <a:r>
              <a:rPr lang="pt-PT" sz="1600" dirty="0">
                <a:latin typeface="Times New Roman" pitchFamily="18" charset="0"/>
                <a:cs typeface="Times New Roman" pitchFamily="18" charset="0"/>
              </a:rPr>
              <a:t> que acontece ao longo da vida, e onde </a:t>
            </a:r>
            <a:r>
              <a:rPr lang="pt-PT" sz="1600" dirty="0" err="1">
                <a:latin typeface="Times New Roman" pitchFamily="18" charset="0"/>
                <a:cs typeface="Times New Roman" pitchFamily="18" charset="0"/>
              </a:rPr>
              <a:t>atuam</a:t>
            </a:r>
            <a:r>
              <a:rPr lang="pt-PT" sz="1600" dirty="0">
                <a:latin typeface="Times New Roman" pitchFamily="18" charset="0"/>
                <a:cs typeface="Times New Roman" pitchFamily="18" charset="0"/>
              </a:rPr>
              <a:t> e interagem diferentes dimensões do ser humano. Do ponto de vista do treino desportivo, podemos analisar o desenvolvimento a partir de muitas dimensões, como por exemplo:</a:t>
            </a:r>
          </a:p>
          <a:p>
            <a:pPr>
              <a:spcAft>
                <a:spcPts val="300"/>
              </a:spcAft>
              <a:tabLst>
                <a:tab pos="355600" algn="l"/>
              </a:tabLst>
            </a:pPr>
            <a:endParaRPr lang="pt-PT" sz="1600" dirty="0">
              <a:latin typeface="Times New Roman" pitchFamily="18" charset="0"/>
              <a:cs typeface="Times New Roman" pitchFamily="18" charset="0"/>
            </a:endParaRPr>
          </a:p>
          <a:p>
            <a:pPr marR="10170">
              <a:spcAft>
                <a:spcPts val="600"/>
              </a:spcAft>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Morfológica</a:t>
            </a:r>
            <a:r>
              <a:rPr lang="pt-PT" sz="1600" dirty="0">
                <a:latin typeface="Times New Roman" pitchFamily="18" charset="0"/>
                <a:cs typeface="Times New Roman" pitchFamily="18" charset="0"/>
              </a:rPr>
              <a:t> (forma e dimensão corporal)	- </a:t>
            </a:r>
            <a:r>
              <a:rPr lang="pt-PT" sz="1600" i="1" u="sng" dirty="0">
                <a:latin typeface="Times New Roman" pitchFamily="18" charset="0"/>
                <a:cs typeface="Times New Roman" pitchFamily="18" charset="0"/>
              </a:rPr>
              <a:t>Moral</a:t>
            </a:r>
            <a:r>
              <a:rPr lang="pt-PT" sz="1600" dirty="0">
                <a:latin typeface="Times New Roman" pitchFamily="18" charset="0"/>
                <a:cs typeface="Times New Roman" pitchFamily="18" charset="0"/>
              </a:rPr>
              <a:t> (valores e ética)</a:t>
            </a:r>
          </a:p>
          <a:p>
            <a:pPr marR="10170">
              <a:spcAft>
                <a:spcPts val="600"/>
              </a:spcAft>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Social</a:t>
            </a:r>
            <a:r>
              <a:rPr lang="pt-PT" sz="1600" dirty="0">
                <a:latin typeface="Times New Roman" pitchFamily="18" charset="0"/>
                <a:cs typeface="Times New Roman" pitchFamily="18" charset="0"/>
              </a:rPr>
              <a:t> (relação com os outros)		- </a:t>
            </a:r>
            <a:r>
              <a:rPr lang="pt-PT" sz="1600" i="1" u="sng" dirty="0" err="1">
                <a:latin typeface="Times New Roman" pitchFamily="18" charset="0"/>
                <a:cs typeface="Times New Roman" pitchFamily="18" charset="0"/>
              </a:rPr>
              <a:t>Afetiva</a:t>
            </a:r>
            <a:r>
              <a:rPr lang="pt-PT" sz="1600" dirty="0">
                <a:latin typeface="Times New Roman" pitchFamily="18" charset="0"/>
                <a:cs typeface="Times New Roman" pitchFamily="18" charset="0"/>
              </a:rPr>
              <a:t> (sentimentos e emoções)</a:t>
            </a:r>
          </a:p>
          <a:p>
            <a:pPr marR="10170">
              <a:spcAft>
                <a:spcPts val="600"/>
              </a:spcAft>
              <a:tabLst>
                <a:tab pos="177800" algn="l"/>
              </a:tabLst>
            </a:pP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Competitiva</a:t>
            </a:r>
            <a:r>
              <a:rPr lang="pt-PT" sz="1600" dirty="0">
                <a:latin typeface="Times New Roman" pitchFamily="18" charset="0"/>
                <a:cs typeface="Times New Roman" pitchFamily="18" charset="0"/>
              </a:rPr>
              <a:t>				-  </a:t>
            </a:r>
            <a:r>
              <a:rPr lang="pt-PT" sz="1600" i="1" u="sng" dirty="0">
                <a:latin typeface="Times New Roman" pitchFamily="18" charset="0"/>
                <a:cs typeface="Times New Roman" pitchFamily="18" charset="0"/>
              </a:rPr>
              <a:t>Física</a:t>
            </a:r>
          </a:p>
          <a:p>
            <a:pPr marR="10170">
              <a:spcAft>
                <a:spcPts val="600"/>
              </a:spcAft>
              <a:tabLst>
                <a:tab pos="177800" algn="l"/>
              </a:tabLst>
            </a:pPr>
            <a:r>
              <a:rPr lang="pt-PT" sz="1600" dirty="0">
                <a:latin typeface="Times New Roman" pitchFamily="18" charset="0"/>
                <a:cs typeface="Times New Roman" pitchFamily="18" charset="0"/>
              </a:rPr>
              <a:t>	- </a:t>
            </a:r>
            <a:r>
              <a:rPr lang="pt-PT" sz="1600" i="1" u="sng" dirty="0" err="1">
                <a:latin typeface="Times New Roman" pitchFamily="18" charset="0"/>
                <a:cs typeface="Times New Roman" pitchFamily="18" charset="0"/>
              </a:rPr>
              <a:t>Percetivo-motora</a:t>
            </a:r>
            <a:r>
              <a:rPr lang="pt-PT" sz="1600" dirty="0">
                <a:latin typeface="Times New Roman" pitchFamily="18" charset="0"/>
                <a:cs typeface="Times New Roman" pitchFamily="18" charset="0"/>
              </a:rPr>
              <a:t> (movimentos e seu controlo)	- </a:t>
            </a:r>
            <a:r>
              <a:rPr lang="pt-PT" sz="1600" i="1" u="sng" dirty="0">
                <a:latin typeface="Times New Roman" pitchFamily="18" charset="0"/>
                <a:cs typeface="Times New Roman" pitchFamily="18" charset="0"/>
              </a:rPr>
              <a:t>Cognitiva</a:t>
            </a:r>
            <a:r>
              <a:rPr lang="pt-PT" sz="1600" dirty="0">
                <a:latin typeface="Times New Roman" pitchFamily="18" charset="0"/>
                <a:cs typeface="Times New Roman" pitchFamily="18" charset="0"/>
              </a:rPr>
              <a:t> (funções mentais)</a:t>
            </a:r>
          </a:p>
          <a:p>
            <a:pPr marR="10170">
              <a:spcAft>
                <a:spcPts val="600"/>
              </a:spcAft>
              <a:tabLst>
                <a:tab pos="355600" algn="l"/>
              </a:tabLst>
            </a:pPr>
            <a:endParaRPr lang="pt-PT" sz="1600" dirty="0">
              <a:latin typeface="Times New Roman" pitchFamily="18" charset="0"/>
              <a:cs typeface="Times New Roman" pitchFamily="18" charset="0"/>
            </a:endParaRPr>
          </a:p>
          <a:p>
            <a:pPr marR="10170">
              <a:spcAft>
                <a:spcPts val="600"/>
              </a:spcAft>
              <a:tabLst>
                <a:tab pos="355600" algn="l"/>
              </a:tabLst>
            </a:pPr>
            <a:r>
              <a:rPr lang="pt-PT" sz="1600" dirty="0">
                <a:latin typeface="Times New Roman" pitchFamily="18" charset="0"/>
                <a:cs typeface="Times New Roman" pitchFamily="18" charset="0"/>
              </a:rPr>
              <a:t>	</a:t>
            </a:r>
            <a:r>
              <a:rPr lang="pt-PT" sz="1600" b="1" dirty="0">
                <a:latin typeface="Times New Roman" pitchFamily="18" charset="0"/>
                <a:cs typeface="Times New Roman" pitchFamily="18" charset="0"/>
              </a:rPr>
              <a:t>O desporto também contribui para o desenvolvimento </a:t>
            </a:r>
            <a:r>
              <a:rPr lang="pt-PT" sz="1600" dirty="0">
                <a:latin typeface="Times New Roman" pitchFamily="18" charset="0"/>
                <a:cs typeface="Times New Roman" pitchFamily="18" charset="0"/>
              </a:rPr>
              <a:t>humano, como tal, o treinador nunca intervém apenas numa dimensão, tal como nenhuma das dimensões tem sempre superioridade sobre outras. </a:t>
            </a:r>
          </a:p>
          <a:p>
            <a:pPr marR="10170">
              <a:spcAft>
                <a:spcPts val="600"/>
              </a:spcAft>
              <a:tabLst>
                <a:tab pos="355600" algn="l"/>
              </a:tabLst>
            </a:pPr>
            <a:r>
              <a:rPr lang="pt-PT" sz="1600" dirty="0">
                <a:latin typeface="Times New Roman" pitchFamily="18" charset="0"/>
                <a:cs typeface="Times New Roman" pitchFamily="18" charset="0"/>
              </a:rPr>
              <a:t>	</a:t>
            </a:r>
          </a:p>
          <a:p>
            <a:pPr marR="10170">
              <a:spcAft>
                <a:spcPts val="600"/>
              </a:spcAft>
              <a:tabLst>
                <a:tab pos="355600" algn="l"/>
              </a:tabLst>
            </a:pPr>
            <a:r>
              <a:rPr lang="pt-PT" sz="1600" dirty="0">
                <a:latin typeface="Times New Roman" pitchFamily="18" charset="0"/>
                <a:cs typeface="Times New Roman" pitchFamily="18" charset="0"/>
              </a:rPr>
              <a:t>	O desporto, serve o desenvolvimento humano, permite o exercício do potencial individual e visa a formação de pessoas saudáveis, equilibradas e realizadas.</a:t>
            </a:r>
          </a:p>
          <a:p>
            <a:pPr marR="10170">
              <a:spcAft>
                <a:spcPts val="600"/>
              </a:spcAft>
              <a:tabLst>
                <a:tab pos="355600" algn="l"/>
              </a:tabLst>
            </a:pPr>
            <a:r>
              <a:rPr lang="pt-PT" sz="1600" dirty="0"/>
              <a:t> </a:t>
            </a:r>
            <a:endParaRPr lang="pt-PT" dirty="0"/>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5837</TotalTime>
  <Words>7653</Words>
  <Application>Microsoft Office PowerPoint</Application>
  <PresentationFormat>Apresentação no Ecrã (4:3)</PresentationFormat>
  <Paragraphs>488</Paragraphs>
  <Slides>56</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56</vt:i4>
      </vt:variant>
    </vt:vector>
  </HeadingPairs>
  <TitlesOfParts>
    <vt:vector size="63" baseType="lpstr">
      <vt:lpstr>Arial</vt:lpstr>
      <vt:lpstr>Arial Black</vt:lpstr>
      <vt:lpstr>Arial Narrow</vt:lpstr>
      <vt:lpstr>Calibri</vt:lpstr>
      <vt:lpstr>Times New Roman</vt:lpstr>
      <vt:lpstr>Wingdings</vt:lpstr>
      <vt:lpstr>Tema do Office</vt:lpstr>
      <vt:lpstr>Fundamentos do Desporto </vt:lpstr>
      <vt:lpstr>Tema 1.  Aprendizagem e Desenvolvimento   Humano</vt:lpstr>
      <vt:lpstr>Apresentação do PowerPoint</vt:lpstr>
      <vt:lpstr>Apresentação do PowerPoint</vt:lpstr>
      <vt:lpstr>Apresentação do PowerPoint</vt:lpstr>
      <vt:lpstr>1.1  Desenvolvimento, maturação, crescimento e aprendizagem</vt:lpstr>
      <vt:lpstr>1.1  Desenvolvimento, maturação, crescimento e aprendizagem</vt:lpstr>
      <vt:lpstr>1.1  Desenvolvimento, maturação, crescimento e aprendizagem</vt:lpstr>
      <vt:lpstr>1.2  Dimensões de análise do desenvolvimento humano</vt:lpstr>
      <vt:lpstr>1.2  Dimensões de análise do desenvolvimento humano</vt:lpstr>
      <vt:lpstr>1.2  Dimensões de análise do desenvolvimento humano</vt:lpstr>
      <vt:lpstr>1.3   Principais fases do desenvolvimento  humano: infância,    adolescência, idade adulta e senescência (envelhecimento)</vt:lpstr>
      <vt:lpstr>1.3   Principais fases do desenvolvimento humano: infância,     adolescência, idade adulta e senescência</vt:lpstr>
      <vt:lpstr>1.3   Principais fases do desenvolvimento  humano: infância,    adolescência, idade adulta e senescência (envelhecimento)</vt:lpstr>
      <vt:lpstr>1.4   A Pirâmide do desenvolvimento  motor</vt:lpstr>
      <vt:lpstr>1.4   A Pirâmide do desenvolvimento  motor</vt:lpstr>
      <vt:lpstr>1.4   A Pirâmide do desenvolvimento  motor</vt:lpstr>
      <vt:lpstr>Apresentação do PowerPoint</vt:lpstr>
      <vt:lpstr>Apresentação do PowerPoint</vt:lpstr>
      <vt:lpstr>1.4   A Pirâmide do desenvolvimento  motor</vt:lpstr>
      <vt:lpstr>Apresentação do PowerPoint</vt:lpstr>
      <vt:lpstr>Apresentação do PowerPoint</vt:lpstr>
      <vt:lpstr>Apresentação do PowerPoint</vt:lpstr>
      <vt:lpstr>Apresentação do PowerPoint</vt:lpstr>
      <vt:lpstr>Apresentação do PowerPoint</vt:lpstr>
      <vt:lpstr>Apresentação do PowerPoint</vt:lpstr>
      <vt:lpstr>1.4   A Pirâmide do desenvolvimento  motor</vt:lpstr>
      <vt:lpstr>Apresentação do PowerPoint</vt:lpstr>
      <vt:lpstr>Apresentação do PowerPoint</vt:lpstr>
      <vt:lpstr>Apresentação do PowerPoint</vt:lpstr>
      <vt:lpstr>1.5  Períodos sensíveis e períodos críticos do desenvolvimento</vt:lpstr>
      <vt:lpstr>1.5  Períodos sensíveis e períodos críticos do desenvolvimento</vt:lpstr>
      <vt:lpstr>1.5  Períodos sensíveis e períodos críticos do desenvolvimento</vt:lpstr>
      <vt:lpstr>Tema 1.  Aprendizagem e Desenvolvimento   Humano</vt:lpstr>
      <vt:lpstr>Tema 2.  Aprendizagem</vt:lpstr>
      <vt:lpstr>2. Aprendizagem</vt:lpstr>
      <vt:lpstr>2. Aprendizagem</vt:lpstr>
      <vt:lpstr>2. Aprendizagem</vt:lpstr>
      <vt:lpstr>2.1.  Aprendizagem e desempenho (performance)</vt:lpstr>
      <vt:lpstr>2.1.  Continuação</vt:lpstr>
      <vt:lpstr>2.1.  Continuação </vt:lpstr>
      <vt:lpstr>2.2  Aprendizagem e memória</vt:lpstr>
      <vt:lpstr>2.2   Continuação</vt:lpstr>
      <vt:lpstr>2.3  Aquisição, retenção e transfer</vt:lpstr>
      <vt:lpstr>2.3  Continuação</vt:lpstr>
      <vt:lpstr>2.3  Continuação</vt:lpstr>
      <vt:lpstr>2.4  Curvas de aprendizagem</vt:lpstr>
      <vt:lpstr>2.4   Continuação</vt:lpstr>
      <vt:lpstr>2.4   Continuação</vt:lpstr>
      <vt:lpstr>2.4  Continuação</vt:lpstr>
      <vt:lpstr>2.4  Continuação</vt:lpstr>
      <vt:lpstr>2.5  Informação de retorno sobre o resultado (IRR)  ou feedback</vt:lpstr>
      <vt:lpstr>2.5  Informação de retorno sobre o resultado (IRR)  ou feedback</vt:lpstr>
      <vt:lpstr>2.5  Informação de retorno sobre o resultado (IRR)  ou feedback</vt:lpstr>
      <vt:lpstr>2.6  Motivação para aprender</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do Desporto </dc:title>
  <dc:creator>.</dc:creator>
  <cp:lastModifiedBy>Ana Arez</cp:lastModifiedBy>
  <cp:revision>232</cp:revision>
  <dcterms:created xsi:type="dcterms:W3CDTF">2020-01-17T16:56:29Z</dcterms:created>
  <dcterms:modified xsi:type="dcterms:W3CDTF">2021-09-17T17:23:07Z</dcterms:modified>
</cp:coreProperties>
</file>