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0693400" cy="7556500"/>
  <p:notesSz cx="10693400" cy="75565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46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97939" y="618744"/>
            <a:ext cx="8097520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B4E8F3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algn="ctr">
              <a:lnSpc>
                <a:spcPts val="2205"/>
              </a:lnSpc>
            </a:pPr>
            <a:r>
              <a:rPr spc="-15" dirty="0"/>
              <a:t>Aula</a:t>
            </a:r>
            <a:r>
              <a:rPr spc="-5" dirty="0"/>
              <a:t> </a:t>
            </a:r>
            <a:r>
              <a:rPr dirty="0"/>
              <a:t>n.º</a:t>
            </a:r>
            <a:r>
              <a:rPr spc="-15" dirty="0"/>
              <a:t> </a:t>
            </a:r>
            <a:r>
              <a:rPr spc="-5" dirty="0"/>
              <a:t>17</a:t>
            </a:r>
            <a:r>
              <a:rPr dirty="0"/>
              <a:t> </a:t>
            </a:r>
            <a:r>
              <a:rPr spc="-5" dirty="0"/>
              <a:t>/</a:t>
            </a:r>
            <a:r>
              <a:rPr spc="-10" dirty="0"/>
              <a:t> </a:t>
            </a:r>
            <a:r>
              <a:rPr spc="-5" dirty="0"/>
              <a:t>18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18/10/2012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2205"/>
              </a:lnSpc>
            </a:pPr>
            <a:r>
              <a:rPr spc="-5" dirty="0"/>
              <a:t>Módulo</a:t>
            </a:r>
            <a:r>
              <a:rPr spc="40" dirty="0"/>
              <a:t> </a:t>
            </a:r>
            <a:r>
              <a:rPr spc="-5" dirty="0"/>
              <a:t>5</a:t>
            </a:r>
            <a:r>
              <a:rPr spc="-10" dirty="0"/>
              <a:t> </a:t>
            </a:r>
            <a:r>
              <a:rPr spc="-5" dirty="0"/>
              <a:t>-</a:t>
            </a:r>
            <a:r>
              <a:rPr spc="20" dirty="0"/>
              <a:t> </a:t>
            </a:r>
            <a:r>
              <a:rPr dirty="0"/>
              <a:t>Ética</a:t>
            </a:r>
            <a:r>
              <a:rPr spc="-20" dirty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B4E8F3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FFFF00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algn="ctr">
              <a:lnSpc>
                <a:spcPts val="2205"/>
              </a:lnSpc>
            </a:pPr>
            <a:r>
              <a:rPr spc="-15" dirty="0"/>
              <a:t>Aula</a:t>
            </a:r>
            <a:r>
              <a:rPr spc="-5" dirty="0"/>
              <a:t> </a:t>
            </a:r>
            <a:r>
              <a:rPr dirty="0"/>
              <a:t>n.º</a:t>
            </a:r>
            <a:r>
              <a:rPr spc="-15" dirty="0"/>
              <a:t> </a:t>
            </a:r>
            <a:r>
              <a:rPr spc="-5" dirty="0"/>
              <a:t>17</a:t>
            </a:r>
            <a:r>
              <a:rPr dirty="0"/>
              <a:t> </a:t>
            </a:r>
            <a:r>
              <a:rPr spc="-5" dirty="0"/>
              <a:t>/</a:t>
            </a:r>
            <a:r>
              <a:rPr spc="-10" dirty="0"/>
              <a:t> </a:t>
            </a:r>
            <a:r>
              <a:rPr spc="-5" dirty="0"/>
              <a:t>18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18/10/2012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2205"/>
              </a:lnSpc>
            </a:pPr>
            <a:r>
              <a:rPr spc="-5" dirty="0"/>
              <a:t>Módulo</a:t>
            </a:r>
            <a:r>
              <a:rPr spc="40" dirty="0"/>
              <a:t> </a:t>
            </a:r>
            <a:r>
              <a:rPr spc="-5" dirty="0"/>
              <a:t>5</a:t>
            </a:r>
            <a:r>
              <a:rPr spc="-10" dirty="0"/>
              <a:t> </a:t>
            </a:r>
            <a:r>
              <a:rPr spc="-5" dirty="0"/>
              <a:t>-</a:t>
            </a:r>
            <a:r>
              <a:rPr spc="20" dirty="0"/>
              <a:t> </a:t>
            </a:r>
            <a:r>
              <a:rPr dirty="0"/>
              <a:t>Ética</a:t>
            </a:r>
            <a:r>
              <a:rPr spc="-20" dirty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B4E8F3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algn="ctr">
              <a:lnSpc>
                <a:spcPts val="2205"/>
              </a:lnSpc>
            </a:pPr>
            <a:r>
              <a:rPr spc="-15" dirty="0"/>
              <a:t>Aula</a:t>
            </a:r>
            <a:r>
              <a:rPr spc="-5" dirty="0"/>
              <a:t> </a:t>
            </a:r>
            <a:r>
              <a:rPr dirty="0"/>
              <a:t>n.º</a:t>
            </a:r>
            <a:r>
              <a:rPr spc="-15" dirty="0"/>
              <a:t> </a:t>
            </a:r>
            <a:r>
              <a:rPr spc="-5" dirty="0"/>
              <a:t>17</a:t>
            </a:r>
            <a:r>
              <a:rPr dirty="0"/>
              <a:t> </a:t>
            </a:r>
            <a:r>
              <a:rPr spc="-5" dirty="0"/>
              <a:t>/</a:t>
            </a:r>
            <a:r>
              <a:rPr spc="-10" dirty="0"/>
              <a:t> </a:t>
            </a:r>
            <a:r>
              <a:rPr spc="-5" dirty="0"/>
              <a:t>18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18/10/2012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2205"/>
              </a:lnSpc>
            </a:pPr>
            <a:r>
              <a:rPr spc="-5" dirty="0"/>
              <a:t>Módulo</a:t>
            </a:r>
            <a:r>
              <a:rPr spc="40" dirty="0"/>
              <a:t> </a:t>
            </a:r>
            <a:r>
              <a:rPr spc="-5" dirty="0"/>
              <a:t>5</a:t>
            </a:r>
            <a:r>
              <a:rPr spc="-10" dirty="0"/>
              <a:t> </a:t>
            </a:r>
            <a:r>
              <a:rPr spc="-5" dirty="0"/>
              <a:t>-</a:t>
            </a:r>
            <a:r>
              <a:rPr spc="20" dirty="0"/>
              <a:t> </a:t>
            </a:r>
            <a:r>
              <a:rPr dirty="0"/>
              <a:t>Ética</a:t>
            </a:r>
            <a:r>
              <a:rPr spc="-20" dirty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B4E8F3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algn="ctr">
              <a:lnSpc>
                <a:spcPts val="2205"/>
              </a:lnSpc>
            </a:pPr>
            <a:r>
              <a:rPr spc="-15" dirty="0"/>
              <a:t>Aula</a:t>
            </a:r>
            <a:r>
              <a:rPr spc="-5" dirty="0"/>
              <a:t> </a:t>
            </a:r>
            <a:r>
              <a:rPr dirty="0"/>
              <a:t>n.º</a:t>
            </a:r>
            <a:r>
              <a:rPr spc="-15" dirty="0"/>
              <a:t> </a:t>
            </a:r>
            <a:r>
              <a:rPr spc="-5" dirty="0"/>
              <a:t>17</a:t>
            </a:r>
            <a:r>
              <a:rPr dirty="0"/>
              <a:t> </a:t>
            </a:r>
            <a:r>
              <a:rPr spc="-5" dirty="0"/>
              <a:t>/</a:t>
            </a:r>
            <a:r>
              <a:rPr spc="-10" dirty="0"/>
              <a:t> </a:t>
            </a:r>
            <a:r>
              <a:rPr spc="-5" dirty="0"/>
              <a:t>18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18/10/2012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2205"/>
              </a:lnSpc>
            </a:pPr>
            <a:r>
              <a:rPr spc="-5" dirty="0"/>
              <a:t>Módulo</a:t>
            </a:r>
            <a:r>
              <a:rPr spc="40" dirty="0"/>
              <a:t> </a:t>
            </a:r>
            <a:r>
              <a:rPr spc="-5" dirty="0"/>
              <a:t>5</a:t>
            </a:r>
            <a:r>
              <a:rPr spc="-10" dirty="0"/>
              <a:t> </a:t>
            </a:r>
            <a:r>
              <a:rPr spc="-5" dirty="0"/>
              <a:t>-</a:t>
            </a:r>
            <a:r>
              <a:rPr spc="20" dirty="0"/>
              <a:t> </a:t>
            </a:r>
            <a:r>
              <a:rPr dirty="0"/>
              <a:t>Ética</a:t>
            </a:r>
            <a:r>
              <a:rPr spc="-20" dirty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algn="ctr">
              <a:lnSpc>
                <a:spcPts val="2205"/>
              </a:lnSpc>
            </a:pPr>
            <a:r>
              <a:rPr spc="-15" dirty="0"/>
              <a:t>Aula</a:t>
            </a:r>
            <a:r>
              <a:rPr spc="-5" dirty="0"/>
              <a:t> </a:t>
            </a:r>
            <a:r>
              <a:rPr dirty="0"/>
              <a:t>n.º</a:t>
            </a:r>
            <a:r>
              <a:rPr spc="-15" dirty="0"/>
              <a:t> </a:t>
            </a:r>
            <a:r>
              <a:rPr spc="-5" dirty="0"/>
              <a:t>17</a:t>
            </a:r>
            <a:r>
              <a:rPr dirty="0"/>
              <a:t> </a:t>
            </a:r>
            <a:r>
              <a:rPr spc="-5" dirty="0"/>
              <a:t>/</a:t>
            </a:r>
            <a:r>
              <a:rPr spc="-10" dirty="0"/>
              <a:t> </a:t>
            </a:r>
            <a:r>
              <a:rPr spc="-5" dirty="0"/>
              <a:t>18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18/10/2012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2205"/>
              </a:lnSpc>
            </a:pPr>
            <a:r>
              <a:rPr spc="-5" dirty="0"/>
              <a:t>Módulo</a:t>
            </a:r>
            <a:r>
              <a:rPr spc="40" dirty="0"/>
              <a:t> </a:t>
            </a:r>
            <a:r>
              <a:rPr spc="-5" dirty="0"/>
              <a:t>5</a:t>
            </a:r>
            <a:r>
              <a:rPr spc="-10" dirty="0"/>
              <a:t> </a:t>
            </a:r>
            <a:r>
              <a:rPr spc="-5" dirty="0"/>
              <a:t>-</a:t>
            </a:r>
            <a:r>
              <a:rPr spc="20" dirty="0"/>
              <a:t> </a:t>
            </a:r>
            <a:r>
              <a:rPr dirty="0"/>
              <a:t>Ética</a:t>
            </a:r>
            <a:r>
              <a:rPr spc="-20" dirty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74191" y="347979"/>
            <a:ext cx="9144000" cy="5971540"/>
          </a:xfrm>
          <a:custGeom>
            <a:avLst/>
            <a:gdLst/>
            <a:ahLst/>
            <a:cxnLst/>
            <a:rect l="l" t="t" r="r" b="b"/>
            <a:pathLst>
              <a:path w="9144000" h="5971540">
                <a:moveTo>
                  <a:pt x="0" y="5971032"/>
                </a:moveTo>
                <a:lnTo>
                  <a:pt x="9144000" y="5971032"/>
                </a:lnTo>
                <a:lnTo>
                  <a:pt x="9144000" y="0"/>
                </a:lnTo>
                <a:lnTo>
                  <a:pt x="0" y="0"/>
                </a:lnTo>
                <a:lnTo>
                  <a:pt x="0" y="5971032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74191" y="6401308"/>
            <a:ext cx="2240280" cy="713740"/>
          </a:xfrm>
          <a:custGeom>
            <a:avLst/>
            <a:gdLst/>
            <a:ahLst/>
            <a:cxnLst/>
            <a:rect l="l" t="t" r="r" b="b"/>
            <a:pathLst>
              <a:path w="2240280" h="713740">
                <a:moveTo>
                  <a:pt x="2240280" y="0"/>
                </a:moveTo>
                <a:lnTo>
                  <a:pt x="0" y="0"/>
                </a:lnTo>
                <a:lnTo>
                  <a:pt x="0" y="713231"/>
                </a:lnTo>
                <a:lnTo>
                  <a:pt x="2240280" y="713231"/>
                </a:lnTo>
                <a:lnTo>
                  <a:pt x="2240280" y="0"/>
                </a:lnTo>
                <a:close/>
              </a:path>
            </a:pathLst>
          </a:custGeom>
          <a:solidFill>
            <a:srgbClr val="D91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133344" y="6392164"/>
            <a:ext cx="6784975" cy="713740"/>
          </a:xfrm>
          <a:custGeom>
            <a:avLst/>
            <a:gdLst/>
            <a:ahLst/>
            <a:cxnLst/>
            <a:rect l="l" t="t" r="r" b="b"/>
            <a:pathLst>
              <a:path w="6784975" h="713740">
                <a:moveTo>
                  <a:pt x="6784848" y="0"/>
                </a:moveTo>
                <a:lnTo>
                  <a:pt x="0" y="0"/>
                </a:lnTo>
                <a:lnTo>
                  <a:pt x="0" y="713232"/>
                </a:lnTo>
                <a:lnTo>
                  <a:pt x="6784848" y="713232"/>
                </a:lnTo>
                <a:lnTo>
                  <a:pt x="678484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7939" y="545592"/>
            <a:ext cx="8097520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B4E8F3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4580" y="1319820"/>
            <a:ext cx="8468360" cy="4916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FFFF00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algn="ctr">
              <a:lnSpc>
                <a:spcPts val="2205"/>
              </a:lnSpc>
            </a:pPr>
            <a:r>
              <a:rPr spc="-15" dirty="0"/>
              <a:t>Aula</a:t>
            </a:r>
            <a:r>
              <a:rPr spc="-5" dirty="0"/>
              <a:t> </a:t>
            </a:r>
            <a:r>
              <a:rPr dirty="0"/>
              <a:t>n.º</a:t>
            </a:r>
            <a:r>
              <a:rPr spc="-15" dirty="0"/>
              <a:t> </a:t>
            </a:r>
            <a:r>
              <a:rPr spc="-5" dirty="0"/>
              <a:t>17</a:t>
            </a:r>
            <a:r>
              <a:rPr dirty="0"/>
              <a:t> </a:t>
            </a:r>
            <a:r>
              <a:rPr spc="-5" dirty="0"/>
              <a:t>/</a:t>
            </a:r>
            <a:r>
              <a:rPr spc="-10" dirty="0"/>
              <a:t> </a:t>
            </a:r>
            <a:r>
              <a:rPr spc="-5" dirty="0"/>
              <a:t>18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18/10/2012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196588" y="6461624"/>
            <a:ext cx="4652645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2205"/>
              </a:lnSpc>
            </a:pPr>
            <a:r>
              <a:rPr spc="-5" dirty="0"/>
              <a:t>Módulo</a:t>
            </a:r>
            <a:r>
              <a:rPr spc="40" dirty="0"/>
              <a:t> </a:t>
            </a:r>
            <a:r>
              <a:rPr spc="-5" dirty="0"/>
              <a:t>5</a:t>
            </a:r>
            <a:r>
              <a:rPr spc="-10" dirty="0"/>
              <a:t> </a:t>
            </a:r>
            <a:r>
              <a:rPr spc="-5" dirty="0"/>
              <a:t>-</a:t>
            </a:r>
            <a:r>
              <a:rPr spc="20" dirty="0"/>
              <a:t> </a:t>
            </a:r>
            <a:r>
              <a:rPr dirty="0"/>
              <a:t>Ética</a:t>
            </a:r>
            <a:r>
              <a:rPr spc="-20" dirty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10328" y="1003299"/>
            <a:ext cx="832485" cy="725805"/>
          </a:xfrm>
          <a:custGeom>
            <a:avLst/>
            <a:gdLst/>
            <a:ahLst/>
            <a:cxnLst/>
            <a:rect l="l" t="t" r="r" b="b"/>
            <a:pathLst>
              <a:path w="832485" h="725805">
                <a:moveTo>
                  <a:pt x="548640" y="408432"/>
                </a:moveTo>
                <a:lnTo>
                  <a:pt x="542544" y="402336"/>
                </a:lnTo>
                <a:lnTo>
                  <a:pt x="481584" y="402336"/>
                </a:lnTo>
                <a:lnTo>
                  <a:pt x="481584" y="18300"/>
                </a:lnTo>
                <a:lnTo>
                  <a:pt x="481584" y="9144"/>
                </a:lnTo>
                <a:lnTo>
                  <a:pt x="481584" y="6096"/>
                </a:lnTo>
                <a:lnTo>
                  <a:pt x="478536" y="0"/>
                </a:lnTo>
                <a:lnTo>
                  <a:pt x="329184" y="0"/>
                </a:lnTo>
                <a:lnTo>
                  <a:pt x="326136" y="3048"/>
                </a:lnTo>
                <a:lnTo>
                  <a:pt x="323088" y="3048"/>
                </a:lnTo>
                <a:lnTo>
                  <a:pt x="320040" y="6883"/>
                </a:lnTo>
                <a:lnTo>
                  <a:pt x="320040" y="195846"/>
                </a:lnTo>
                <a:lnTo>
                  <a:pt x="310896" y="207327"/>
                </a:lnTo>
                <a:lnTo>
                  <a:pt x="310896" y="402336"/>
                </a:lnTo>
                <a:lnTo>
                  <a:pt x="155397" y="402336"/>
                </a:lnTo>
                <a:lnTo>
                  <a:pt x="310896" y="207327"/>
                </a:lnTo>
                <a:lnTo>
                  <a:pt x="320040" y="195846"/>
                </a:lnTo>
                <a:lnTo>
                  <a:pt x="320040" y="6883"/>
                </a:lnTo>
                <a:lnTo>
                  <a:pt x="3048" y="405384"/>
                </a:lnTo>
                <a:lnTo>
                  <a:pt x="0" y="408432"/>
                </a:lnTo>
                <a:lnTo>
                  <a:pt x="0" y="545592"/>
                </a:lnTo>
                <a:lnTo>
                  <a:pt x="3048" y="548640"/>
                </a:lnTo>
                <a:lnTo>
                  <a:pt x="310896" y="548640"/>
                </a:lnTo>
                <a:lnTo>
                  <a:pt x="310896" y="713232"/>
                </a:lnTo>
                <a:lnTo>
                  <a:pt x="313944" y="716280"/>
                </a:lnTo>
                <a:lnTo>
                  <a:pt x="478536" y="716280"/>
                </a:lnTo>
                <a:lnTo>
                  <a:pt x="481584" y="713232"/>
                </a:lnTo>
                <a:lnTo>
                  <a:pt x="481584" y="707136"/>
                </a:lnTo>
                <a:lnTo>
                  <a:pt x="481584" y="697992"/>
                </a:lnTo>
                <a:lnTo>
                  <a:pt x="481584" y="548640"/>
                </a:lnTo>
                <a:lnTo>
                  <a:pt x="542544" y="548640"/>
                </a:lnTo>
                <a:lnTo>
                  <a:pt x="548640" y="545592"/>
                </a:lnTo>
                <a:lnTo>
                  <a:pt x="548640" y="530352"/>
                </a:lnTo>
                <a:lnTo>
                  <a:pt x="548640" y="420624"/>
                </a:lnTo>
                <a:lnTo>
                  <a:pt x="548640" y="408432"/>
                </a:lnTo>
                <a:close/>
              </a:path>
              <a:path w="832485" h="725805">
                <a:moveTo>
                  <a:pt x="832104" y="627888"/>
                </a:moveTo>
                <a:lnTo>
                  <a:pt x="829056" y="609600"/>
                </a:lnTo>
                <a:lnTo>
                  <a:pt x="824992" y="597408"/>
                </a:lnTo>
                <a:lnTo>
                  <a:pt x="822960" y="591312"/>
                </a:lnTo>
                <a:lnTo>
                  <a:pt x="813816" y="576072"/>
                </a:lnTo>
                <a:lnTo>
                  <a:pt x="813816" y="573024"/>
                </a:lnTo>
                <a:lnTo>
                  <a:pt x="795528" y="554736"/>
                </a:lnTo>
                <a:lnTo>
                  <a:pt x="792480" y="551688"/>
                </a:lnTo>
                <a:lnTo>
                  <a:pt x="789432" y="548640"/>
                </a:lnTo>
                <a:lnTo>
                  <a:pt x="786384" y="548640"/>
                </a:lnTo>
                <a:lnTo>
                  <a:pt x="771144" y="539496"/>
                </a:lnTo>
                <a:lnTo>
                  <a:pt x="752856" y="533400"/>
                </a:lnTo>
                <a:lnTo>
                  <a:pt x="713232" y="533400"/>
                </a:lnTo>
                <a:lnTo>
                  <a:pt x="697992" y="539496"/>
                </a:lnTo>
                <a:lnTo>
                  <a:pt x="694944" y="539496"/>
                </a:lnTo>
                <a:lnTo>
                  <a:pt x="682752" y="548640"/>
                </a:lnTo>
                <a:lnTo>
                  <a:pt x="679704" y="548640"/>
                </a:lnTo>
                <a:lnTo>
                  <a:pt x="667512" y="560832"/>
                </a:lnTo>
                <a:lnTo>
                  <a:pt x="664464" y="560832"/>
                </a:lnTo>
                <a:lnTo>
                  <a:pt x="655320" y="576072"/>
                </a:lnTo>
                <a:lnTo>
                  <a:pt x="652272" y="576072"/>
                </a:lnTo>
                <a:lnTo>
                  <a:pt x="646176" y="591312"/>
                </a:lnTo>
                <a:lnTo>
                  <a:pt x="643128" y="591312"/>
                </a:lnTo>
                <a:lnTo>
                  <a:pt x="637032" y="627888"/>
                </a:lnTo>
                <a:lnTo>
                  <a:pt x="637032" y="630936"/>
                </a:lnTo>
                <a:lnTo>
                  <a:pt x="640080" y="646176"/>
                </a:lnTo>
                <a:lnTo>
                  <a:pt x="640080" y="649224"/>
                </a:lnTo>
                <a:lnTo>
                  <a:pt x="643128" y="664464"/>
                </a:lnTo>
                <a:lnTo>
                  <a:pt x="646176" y="664464"/>
                </a:lnTo>
                <a:lnTo>
                  <a:pt x="646176" y="667512"/>
                </a:lnTo>
                <a:lnTo>
                  <a:pt x="652272" y="679704"/>
                </a:lnTo>
                <a:lnTo>
                  <a:pt x="652272" y="682752"/>
                </a:lnTo>
                <a:lnTo>
                  <a:pt x="655320" y="682752"/>
                </a:lnTo>
                <a:lnTo>
                  <a:pt x="664464" y="694944"/>
                </a:lnTo>
                <a:lnTo>
                  <a:pt x="667512" y="697992"/>
                </a:lnTo>
                <a:lnTo>
                  <a:pt x="679704" y="707136"/>
                </a:lnTo>
                <a:lnTo>
                  <a:pt x="679704" y="710184"/>
                </a:lnTo>
                <a:lnTo>
                  <a:pt x="682752" y="710184"/>
                </a:lnTo>
                <a:lnTo>
                  <a:pt x="694944" y="716280"/>
                </a:lnTo>
                <a:lnTo>
                  <a:pt x="697992" y="719328"/>
                </a:lnTo>
                <a:lnTo>
                  <a:pt x="713232" y="722376"/>
                </a:lnTo>
                <a:lnTo>
                  <a:pt x="716280" y="722376"/>
                </a:lnTo>
                <a:lnTo>
                  <a:pt x="734568" y="725424"/>
                </a:lnTo>
                <a:lnTo>
                  <a:pt x="771144" y="719328"/>
                </a:lnTo>
                <a:lnTo>
                  <a:pt x="771144" y="716280"/>
                </a:lnTo>
                <a:lnTo>
                  <a:pt x="786384" y="710184"/>
                </a:lnTo>
                <a:lnTo>
                  <a:pt x="789432" y="710184"/>
                </a:lnTo>
                <a:lnTo>
                  <a:pt x="789432" y="707136"/>
                </a:lnTo>
                <a:lnTo>
                  <a:pt x="801624" y="697992"/>
                </a:lnTo>
                <a:lnTo>
                  <a:pt x="801624" y="694944"/>
                </a:lnTo>
                <a:lnTo>
                  <a:pt x="813816" y="682752"/>
                </a:lnTo>
                <a:lnTo>
                  <a:pt x="813816" y="679704"/>
                </a:lnTo>
                <a:lnTo>
                  <a:pt x="818388" y="673608"/>
                </a:lnTo>
                <a:lnTo>
                  <a:pt x="822960" y="667512"/>
                </a:lnTo>
                <a:lnTo>
                  <a:pt x="822960" y="664464"/>
                </a:lnTo>
                <a:lnTo>
                  <a:pt x="829056" y="649224"/>
                </a:lnTo>
                <a:lnTo>
                  <a:pt x="829056" y="646176"/>
                </a:lnTo>
                <a:lnTo>
                  <a:pt x="832104" y="630936"/>
                </a:lnTo>
                <a:lnTo>
                  <a:pt x="832104" y="6278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16679" y="2112772"/>
            <a:ext cx="2026920" cy="95707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321552" y="2563875"/>
            <a:ext cx="497205" cy="506095"/>
          </a:xfrm>
          <a:custGeom>
            <a:avLst/>
            <a:gdLst/>
            <a:ahLst/>
            <a:cxnLst/>
            <a:rect l="l" t="t" r="r" b="b"/>
            <a:pathLst>
              <a:path w="497204" h="506094">
                <a:moveTo>
                  <a:pt x="496824" y="262128"/>
                </a:moveTo>
                <a:lnTo>
                  <a:pt x="493776" y="234696"/>
                </a:lnTo>
                <a:lnTo>
                  <a:pt x="490728" y="210312"/>
                </a:lnTo>
                <a:lnTo>
                  <a:pt x="487680" y="182880"/>
                </a:lnTo>
                <a:lnTo>
                  <a:pt x="469392" y="137160"/>
                </a:lnTo>
                <a:lnTo>
                  <a:pt x="441960" y="94488"/>
                </a:lnTo>
                <a:lnTo>
                  <a:pt x="408432" y="57912"/>
                </a:lnTo>
                <a:lnTo>
                  <a:pt x="344424" y="18288"/>
                </a:lnTo>
                <a:lnTo>
                  <a:pt x="330466" y="12306"/>
                </a:lnTo>
                <a:lnTo>
                  <a:pt x="330466" y="182880"/>
                </a:lnTo>
                <a:lnTo>
                  <a:pt x="165023" y="182880"/>
                </a:lnTo>
                <a:lnTo>
                  <a:pt x="166763" y="176784"/>
                </a:lnTo>
                <a:lnTo>
                  <a:pt x="167640" y="173736"/>
                </a:lnTo>
                <a:lnTo>
                  <a:pt x="164592" y="176784"/>
                </a:lnTo>
                <a:lnTo>
                  <a:pt x="173736" y="158496"/>
                </a:lnTo>
                <a:lnTo>
                  <a:pt x="170688" y="158496"/>
                </a:lnTo>
                <a:lnTo>
                  <a:pt x="179832" y="143256"/>
                </a:lnTo>
                <a:lnTo>
                  <a:pt x="179832" y="146304"/>
                </a:lnTo>
                <a:lnTo>
                  <a:pt x="182867" y="143256"/>
                </a:lnTo>
                <a:lnTo>
                  <a:pt x="192024" y="134112"/>
                </a:lnTo>
                <a:lnTo>
                  <a:pt x="204216" y="124968"/>
                </a:lnTo>
                <a:lnTo>
                  <a:pt x="219443" y="118872"/>
                </a:lnTo>
                <a:lnTo>
                  <a:pt x="216395" y="118872"/>
                </a:lnTo>
                <a:lnTo>
                  <a:pt x="251447" y="113030"/>
                </a:lnTo>
                <a:lnTo>
                  <a:pt x="268224" y="115824"/>
                </a:lnTo>
                <a:lnTo>
                  <a:pt x="265176" y="115824"/>
                </a:lnTo>
                <a:lnTo>
                  <a:pt x="280416" y="118872"/>
                </a:lnTo>
                <a:lnTo>
                  <a:pt x="292595" y="124968"/>
                </a:lnTo>
                <a:lnTo>
                  <a:pt x="304800" y="134112"/>
                </a:lnTo>
                <a:lnTo>
                  <a:pt x="313944" y="143256"/>
                </a:lnTo>
                <a:lnTo>
                  <a:pt x="320040" y="158496"/>
                </a:lnTo>
                <a:lnTo>
                  <a:pt x="329171" y="173736"/>
                </a:lnTo>
                <a:lnTo>
                  <a:pt x="330466" y="182880"/>
                </a:lnTo>
                <a:lnTo>
                  <a:pt x="330466" y="12306"/>
                </a:lnTo>
                <a:lnTo>
                  <a:pt x="323088" y="9144"/>
                </a:lnTo>
                <a:lnTo>
                  <a:pt x="298704" y="3048"/>
                </a:lnTo>
                <a:lnTo>
                  <a:pt x="274320" y="0"/>
                </a:lnTo>
                <a:lnTo>
                  <a:pt x="222504" y="0"/>
                </a:lnTo>
                <a:lnTo>
                  <a:pt x="173736" y="9144"/>
                </a:lnTo>
                <a:lnTo>
                  <a:pt x="131064" y="27432"/>
                </a:lnTo>
                <a:lnTo>
                  <a:pt x="91440" y="54864"/>
                </a:lnTo>
                <a:lnTo>
                  <a:pt x="54864" y="91440"/>
                </a:lnTo>
                <a:lnTo>
                  <a:pt x="42672" y="109728"/>
                </a:lnTo>
                <a:lnTo>
                  <a:pt x="27432" y="131064"/>
                </a:lnTo>
                <a:lnTo>
                  <a:pt x="18288" y="152400"/>
                </a:lnTo>
                <a:lnTo>
                  <a:pt x="12192" y="176784"/>
                </a:lnTo>
                <a:lnTo>
                  <a:pt x="6096" y="198120"/>
                </a:lnTo>
                <a:lnTo>
                  <a:pt x="3048" y="225552"/>
                </a:lnTo>
                <a:lnTo>
                  <a:pt x="0" y="249936"/>
                </a:lnTo>
                <a:lnTo>
                  <a:pt x="9144" y="332232"/>
                </a:lnTo>
                <a:lnTo>
                  <a:pt x="27432" y="377952"/>
                </a:lnTo>
                <a:lnTo>
                  <a:pt x="70104" y="435864"/>
                </a:lnTo>
                <a:lnTo>
                  <a:pt x="106680" y="466344"/>
                </a:lnTo>
                <a:lnTo>
                  <a:pt x="149352" y="490728"/>
                </a:lnTo>
                <a:lnTo>
                  <a:pt x="198120" y="502920"/>
                </a:lnTo>
                <a:lnTo>
                  <a:pt x="225552" y="505968"/>
                </a:lnTo>
                <a:lnTo>
                  <a:pt x="289547" y="505968"/>
                </a:lnTo>
                <a:lnTo>
                  <a:pt x="326136" y="499872"/>
                </a:lnTo>
                <a:lnTo>
                  <a:pt x="356616" y="487680"/>
                </a:lnTo>
                <a:lnTo>
                  <a:pt x="387096" y="475488"/>
                </a:lnTo>
                <a:lnTo>
                  <a:pt x="387096" y="472440"/>
                </a:lnTo>
                <a:lnTo>
                  <a:pt x="414528" y="457200"/>
                </a:lnTo>
                <a:lnTo>
                  <a:pt x="414528" y="454152"/>
                </a:lnTo>
                <a:lnTo>
                  <a:pt x="441960" y="432816"/>
                </a:lnTo>
                <a:lnTo>
                  <a:pt x="463296" y="405384"/>
                </a:lnTo>
                <a:lnTo>
                  <a:pt x="479552" y="381000"/>
                </a:lnTo>
                <a:lnTo>
                  <a:pt x="481584" y="377952"/>
                </a:lnTo>
                <a:lnTo>
                  <a:pt x="484632" y="374904"/>
                </a:lnTo>
                <a:lnTo>
                  <a:pt x="484632" y="371856"/>
                </a:lnTo>
                <a:lnTo>
                  <a:pt x="481584" y="368808"/>
                </a:lnTo>
                <a:lnTo>
                  <a:pt x="481584" y="365760"/>
                </a:lnTo>
                <a:lnTo>
                  <a:pt x="478536" y="365760"/>
                </a:lnTo>
                <a:lnTo>
                  <a:pt x="478536" y="362712"/>
                </a:lnTo>
                <a:lnTo>
                  <a:pt x="394271" y="335280"/>
                </a:lnTo>
                <a:lnTo>
                  <a:pt x="347472" y="320040"/>
                </a:lnTo>
                <a:lnTo>
                  <a:pt x="341376" y="320040"/>
                </a:lnTo>
                <a:lnTo>
                  <a:pt x="338328" y="326136"/>
                </a:lnTo>
                <a:lnTo>
                  <a:pt x="329171" y="338328"/>
                </a:lnTo>
                <a:lnTo>
                  <a:pt x="298704" y="365760"/>
                </a:lnTo>
                <a:lnTo>
                  <a:pt x="259067" y="377952"/>
                </a:lnTo>
                <a:lnTo>
                  <a:pt x="231648" y="377952"/>
                </a:lnTo>
                <a:lnTo>
                  <a:pt x="222491" y="374904"/>
                </a:lnTo>
                <a:lnTo>
                  <a:pt x="213347" y="371856"/>
                </a:lnTo>
                <a:lnTo>
                  <a:pt x="216395" y="374904"/>
                </a:lnTo>
                <a:lnTo>
                  <a:pt x="201168" y="365760"/>
                </a:lnTo>
                <a:lnTo>
                  <a:pt x="188976" y="353568"/>
                </a:lnTo>
                <a:lnTo>
                  <a:pt x="179222" y="341376"/>
                </a:lnTo>
                <a:lnTo>
                  <a:pt x="176784" y="338328"/>
                </a:lnTo>
                <a:lnTo>
                  <a:pt x="176784" y="341376"/>
                </a:lnTo>
                <a:lnTo>
                  <a:pt x="165608" y="307848"/>
                </a:lnTo>
                <a:lnTo>
                  <a:pt x="164592" y="304800"/>
                </a:lnTo>
                <a:lnTo>
                  <a:pt x="164592" y="307848"/>
                </a:lnTo>
                <a:lnTo>
                  <a:pt x="162839" y="295656"/>
                </a:lnTo>
                <a:lnTo>
                  <a:pt x="490728" y="295656"/>
                </a:lnTo>
                <a:lnTo>
                  <a:pt x="496824" y="292608"/>
                </a:lnTo>
                <a:lnTo>
                  <a:pt x="496824" y="277368"/>
                </a:lnTo>
                <a:lnTo>
                  <a:pt x="496824" y="2621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0744" y="3652011"/>
            <a:ext cx="7909559" cy="7589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72511" y="4993132"/>
            <a:ext cx="5522976" cy="75895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919" y="497331"/>
            <a:ext cx="8921496" cy="56662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9611" y="457200"/>
            <a:ext cx="72771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5" dirty="0">
                <a:solidFill>
                  <a:srgbClr val="FF0000"/>
                </a:solidFill>
              </a:rPr>
              <a:t>Organização</a:t>
            </a:r>
            <a:r>
              <a:rPr sz="5400" spc="-80" dirty="0">
                <a:solidFill>
                  <a:srgbClr val="FF0000"/>
                </a:solidFill>
              </a:rPr>
              <a:t> </a:t>
            </a:r>
            <a:r>
              <a:rPr sz="5400" spc="-10" dirty="0">
                <a:solidFill>
                  <a:srgbClr val="FF0000"/>
                </a:solidFill>
              </a:rPr>
              <a:t>comunitária</a:t>
            </a:r>
            <a:endParaRPr sz="54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9611" y="1295399"/>
            <a:ext cx="8460740" cy="4982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3300" b="1" dirty="0">
                <a:solidFill>
                  <a:srgbClr val="FFFFFF"/>
                </a:solidFill>
                <a:latin typeface="Tw Cen MT"/>
                <a:cs typeface="Tw Cen MT"/>
              </a:rPr>
              <a:t>ou </a:t>
            </a:r>
            <a:r>
              <a:rPr sz="3300" b="1" spc="5" dirty="0">
                <a:solidFill>
                  <a:srgbClr val="FFFFFF"/>
                </a:solidFill>
                <a:latin typeface="Tw Cen MT"/>
                <a:cs typeface="Tw Cen MT"/>
              </a:rPr>
              <a:t>organização </a:t>
            </a:r>
            <a:r>
              <a:rPr sz="3300" b="1" dirty="0">
                <a:solidFill>
                  <a:srgbClr val="FFFFFF"/>
                </a:solidFill>
                <a:latin typeface="Tw Cen MT"/>
                <a:cs typeface="Tw Cen MT"/>
              </a:rPr>
              <a:t>local </a:t>
            </a:r>
            <a:r>
              <a:rPr sz="3300" b="1" spc="5" dirty="0">
                <a:solidFill>
                  <a:srgbClr val="FFFFFF"/>
                </a:solidFill>
                <a:latin typeface="Tw Cen MT"/>
                <a:cs typeface="Tw Cen MT"/>
              </a:rPr>
              <a:t>é a ação </a:t>
            </a:r>
            <a:r>
              <a:rPr sz="3300" b="1" dirty="0">
                <a:solidFill>
                  <a:srgbClr val="FFFFFF"/>
                </a:solidFill>
                <a:latin typeface="Tw Cen MT"/>
                <a:cs typeface="Tw Cen MT"/>
              </a:rPr>
              <a:t>conjunta de </a:t>
            </a:r>
            <a:r>
              <a:rPr sz="33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300" b="1" dirty="0">
                <a:solidFill>
                  <a:srgbClr val="FFFFFF"/>
                </a:solidFill>
                <a:latin typeface="Tw Cen MT"/>
                <a:cs typeface="Tw Cen MT"/>
              </a:rPr>
              <a:t>cidadãos</a:t>
            </a:r>
            <a:r>
              <a:rPr sz="3300" b="1" spc="-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300" b="1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33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300" b="1" dirty="0">
                <a:solidFill>
                  <a:srgbClr val="FFFFFF"/>
                </a:solidFill>
                <a:latin typeface="Tw Cen MT"/>
                <a:cs typeface="Tw Cen MT"/>
              </a:rPr>
              <a:t>uma</a:t>
            </a:r>
            <a:r>
              <a:rPr sz="3300" b="1" spc="-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300" b="1" spc="5" dirty="0">
                <a:solidFill>
                  <a:srgbClr val="FFFFFF"/>
                </a:solidFill>
                <a:latin typeface="Tw Cen MT"/>
                <a:cs typeface="Tw Cen MT"/>
              </a:rPr>
              <a:t>determinada</a:t>
            </a:r>
            <a:r>
              <a:rPr sz="3300" b="1" spc="-6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300" b="1" spc="25" dirty="0">
                <a:solidFill>
                  <a:srgbClr val="FFFFFF"/>
                </a:solidFill>
                <a:latin typeface="Tw Cen MT"/>
                <a:cs typeface="Tw Cen MT"/>
              </a:rPr>
              <a:t>região</a:t>
            </a:r>
            <a:r>
              <a:rPr sz="3300" b="1" spc="-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300" b="1" spc="5" dirty="0">
                <a:solidFill>
                  <a:srgbClr val="FFFFFF"/>
                </a:solidFill>
                <a:latin typeface="Tw Cen MT"/>
                <a:cs typeface="Tw Cen MT"/>
              </a:rPr>
              <a:t>para</a:t>
            </a:r>
            <a:r>
              <a:rPr sz="33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300" b="1" dirty="0">
                <a:solidFill>
                  <a:srgbClr val="FFFFFF"/>
                </a:solidFill>
                <a:latin typeface="Tw Cen MT"/>
                <a:cs typeface="Tw Cen MT"/>
              </a:rPr>
              <a:t>obter </a:t>
            </a:r>
            <a:r>
              <a:rPr sz="3300" b="1" spc="-86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300" b="1" dirty="0">
                <a:solidFill>
                  <a:srgbClr val="FFFFFF"/>
                </a:solidFill>
                <a:latin typeface="Tw Cen MT"/>
                <a:cs typeface="Tw Cen MT"/>
              </a:rPr>
              <a:t>melhorias</a:t>
            </a:r>
            <a:r>
              <a:rPr sz="3300" b="1" spc="-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300" b="1" spc="5" dirty="0">
                <a:solidFill>
                  <a:srgbClr val="FFFFFF"/>
                </a:solidFill>
                <a:latin typeface="Tw Cen MT"/>
                <a:cs typeface="Tw Cen MT"/>
              </a:rPr>
              <a:t>para</a:t>
            </a:r>
            <a:r>
              <a:rPr sz="33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300" b="1" spc="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33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300" b="1" dirty="0">
                <a:solidFill>
                  <a:srgbClr val="FFFFFF"/>
                </a:solidFill>
                <a:latin typeface="Tw Cen MT"/>
                <a:cs typeface="Tw Cen MT"/>
              </a:rPr>
              <a:t>população</a:t>
            </a:r>
            <a:r>
              <a:rPr sz="3300" b="1" spc="-8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300" b="1" dirty="0">
                <a:solidFill>
                  <a:srgbClr val="FFFFFF"/>
                </a:solidFill>
                <a:latin typeface="Tw Cen MT"/>
                <a:cs typeface="Tw Cen MT"/>
              </a:rPr>
              <a:t>(comunidade)</a:t>
            </a:r>
            <a:r>
              <a:rPr sz="3300" b="1" spc="-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300" b="1" dirty="0">
                <a:solidFill>
                  <a:srgbClr val="FFFFFF"/>
                </a:solidFill>
                <a:latin typeface="Tw Cen MT"/>
                <a:cs typeface="Tw Cen MT"/>
              </a:rPr>
              <a:t>junto </a:t>
            </a:r>
            <a:r>
              <a:rPr sz="3300" b="1" spc="-86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300" b="1" spc="5" dirty="0">
                <a:solidFill>
                  <a:srgbClr val="FFFFFF"/>
                </a:solidFill>
                <a:latin typeface="Tw Cen MT"/>
                <a:cs typeface="Tw Cen MT"/>
              </a:rPr>
              <a:t>ao </a:t>
            </a:r>
            <a:r>
              <a:rPr sz="3300" b="1" dirty="0">
                <a:solidFill>
                  <a:srgbClr val="FFFFFF"/>
                </a:solidFill>
                <a:latin typeface="Tw Cen MT"/>
                <a:cs typeface="Tw Cen MT"/>
              </a:rPr>
              <a:t>Estado </a:t>
            </a:r>
            <a:r>
              <a:rPr sz="3300" b="1" spc="5" dirty="0">
                <a:solidFill>
                  <a:srgbClr val="FFFFFF"/>
                </a:solidFill>
                <a:latin typeface="Tw Cen MT"/>
                <a:cs typeface="Tw Cen MT"/>
              </a:rPr>
              <a:t>e a </a:t>
            </a:r>
            <a:r>
              <a:rPr sz="3300" b="1" spc="-5" dirty="0">
                <a:solidFill>
                  <a:srgbClr val="FFFFFF"/>
                </a:solidFill>
                <a:latin typeface="Tw Cen MT"/>
                <a:cs typeface="Tw Cen MT"/>
              </a:rPr>
              <a:t>outros </a:t>
            </a:r>
            <a:r>
              <a:rPr sz="3300" b="1" spc="25" dirty="0">
                <a:solidFill>
                  <a:srgbClr val="FFFFFF"/>
                </a:solidFill>
                <a:latin typeface="Tw Cen MT"/>
                <a:cs typeface="Tw Cen MT"/>
              </a:rPr>
              <a:t>atores </a:t>
            </a:r>
            <a:r>
              <a:rPr sz="3300" b="1" spc="-10" dirty="0">
                <a:solidFill>
                  <a:srgbClr val="FFFFFF"/>
                </a:solidFill>
                <a:latin typeface="Tw Cen MT"/>
                <a:cs typeface="Tw Cen MT"/>
              </a:rPr>
              <a:t>sociais, </a:t>
            </a:r>
            <a:r>
              <a:rPr sz="3300" b="1" dirty="0">
                <a:solidFill>
                  <a:srgbClr val="FFFFFF"/>
                </a:solidFill>
                <a:latin typeface="Tw Cen MT"/>
                <a:cs typeface="Tw Cen MT"/>
              </a:rPr>
              <a:t>como </a:t>
            </a:r>
            <a:r>
              <a:rPr sz="33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300" b="1" dirty="0">
                <a:solidFill>
                  <a:srgbClr val="FFFFFF"/>
                </a:solidFill>
                <a:latin typeface="Tw Cen MT"/>
                <a:cs typeface="Tw Cen MT"/>
              </a:rPr>
              <a:t>empresas. </a:t>
            </a:r>
            <a:r>
              <a:rPr sz="3300" b="1" spc="5" dirty="0">
                <a:solidFill>
                  <a:srgbClr val="FFFFFF"/>
                </a:solidFill>
                <a:latin typeface="Tw Cen MT"/>
                <a:cs typeface="Tw Cen MT"/>
              </a:rPr>
              <a:t>Trata-se, portanto, </a:t>
            </a:r>
            <a:r>
              <a:rPr sz="3300" b="1" dirty="0">
                <a:solidFill>
                  <a:srgbClr val="FFFFFF"/>
                </a:solidFill>
                <a:latin typeface="Tw Cen MT"/>
                <a:cs typeface="Tw Cen MT"/>
              </a:rPr>
              <a:t>de uma </a:t>
            </a:r>
            <a:r>
              <a:rPr sz="3300" b="1" spc="5" dirty="0">
                <a:solidFill>
                  <a:srgbClr val="FFFFFF"/>
                </a:solidFill>
                <a:latin typeface="Tw Cen MT"/>
                <a:cs typeface="Tw Cen MT"/>
              </a:rPr>
              <a:t>forma </a:t>
            </a:r>
            <a:r>
              <a:rPr sz="3300" b="1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33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300" b="1" spc="10" dirty="0">
                <a:solidFill>
                  <a:srgbClr val="FFFFFF"/>
                </a:solidFill>
                <a:latin typeface="Tw Cen MT"/>
                <a:cs typeface="Tw Cen MT"/>
              </a:rPr>
              <a:t>ativismo </a:t>
            </a:r>
            <a:r>
              <a:rPr sz="3300" b="1" spc="-10" dirty="0">
                <a:solidFill>
                  <a:srgbClr val="FFFFFF"/>
                </a:solidFill>
                <a:latin typeface="Tw Cen MT"/>
                <a:cs typeface="Tw Cen MT"/>
              </a:rPr>
              <a:t>político, </a:t>
            </a:r>
            <a:r>
              <a:rPr sz="3300" b="1" dirty="0">
                <a:solidFill>
                  <a:srgbClr val="FFFFFF"/>
                </a:solidFill>
                <a:latin typeface="Tw Cen MT"/>
                <a:cs typeface="Tw Cen MT"/>
              </a:rPr>
              <a:t>com </a:t>
            </a:r>
            <a:r>
              <a:rPr sz="3300" b="1" spc="5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3300" b="1" dirty="0">
                <a:solidFill>
                  <a:srgbClr val="FFFFFF"/>
                </a:solidFill>
                <a:latin typeface="Tw Cen MT"/>
                <a:cs typeface="Tw Cen MT"/>
              </a:rPr>
              <a:t>identificação de </a:t>
            </a:r>
            <a:r>
              <a:rPr sz="33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300" b="1" dirty="0">
                <a:solidFill>
                  <a:srgbClr val="FFFFFF"/>
                </a:solidFill>
                <a:latin typeface="Tw Cen MT"/>
                <a:cs typeface="Tw Cen MT"/>
              </a:rPr>
              <a:t>necessidades ou carências da comunidade, </a:t>
            </a:r>
            <a:r>
              <a:rPr sz="3300" b="1" spc="5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33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300" b="1" dirty="0">
                <a:solidFill>
                  <a:srgbClr val="FFFFFF"/>
                </a:solidFill>
                <a:latin typeface="Tw Cen MT"/>
                <a:cs typeface="Tw Cen MT"/>
              </a:rPr>
              <a:t>mobilização de </a:t>
            </a:r>
            <a:r>
              <a:rPr sz="3300" b="1" spc="10" dirty="0">
                <a:solidFill>
                  <a:srgbClr val="FFFFFF"/>
                </a:solidFill>
                <a:latin typeface="Tw Cen MT"/>
                <a:cs typeface="Tw Cen MT"/>
              </a:rPr>
              <a:t>recursos </a:t>
            </a:r>
            <a:r>
              <a:rPr sz="3300" b="1" spc="5" dirty="0">
                <a:solidFill>
                  <a:srgbClr val="FFFFFF"/>
                </a:solidFill>
                <a:latin typeface="Tw Cen MT"/>
                <a:cs typeface="Tw Cen MT"/>
              </a:rPr>
              <a:t>e a formulação </a:t>
            </a:r>
            <a:r>
              <a:rPr sz="3300" b="1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33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300" b="1" spc="10" dirty="0">
                <a:solidFill>
                  <a:srgbClr val="FFFFFF"/>
                </a:solidFill>
                <a:latin typeface="Tw Cen MT"/>
                <a:cs typeface="Tw Cen MT"/>
              </a:rPr>
              <a:t>estratégias</a:t>
            </a:r>
            <a:r>
              <a:rPr sz="3300" b="1" spc="-6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300" b="1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33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300" b="1" spc="-25" dirty="0">
                <a:solidFill>
                  <a:srgbClr val="FFFFFF"/>
                </a:solidFill>
                <a:latin typeface="Tw Cen MT"/>
                <a:cs typeface="Tw Cen MT"/>
              </a:rPr>
              <a:t>ação.</a:t>
            </a:r>
            <a:endParaRPr sz="33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800" b="1" i="1" spc="-5" dirty="0">
                <a:solidFill>
                  <a:srgbClr val="D4A6B0"/>
                </a:solidFill>
                <a:latin typeface="Tw Cen MT"/>
                <a:cs typeface="Tw Cen MT"/>
              </a:rPr>
              <a:t>(Origem:</a:t>
            </a:r>
            <a:r>
              <a:rPr sz="2800" b="1" i="1" spc="-40" dirty="0">
                <a:solidFill>
                  <a:srgbClr val="D4A6B0"/>
                </a:solidFill>
                <a:latin typeface="Tw Cen MT"/>
                <a:cs typeface="Tw Cen MT"/>
              </a:rPr>
              <a:t> </a:t>
            </a:r>
            <a:r>
              <a:rPr sz="2800" b="1" i="1" dirty="0">
                <a:solidFill>
                  <a:srgbClr val="D4A6B0"/>
                </a:solidFill>
                <a:latin typeface="Tw Cen MT"/>
                <a:cs typeface="Tw Cen MT"/>
              </a:rPr>
              <a:t>Wikipédia,</a:t>
            </a:r>
            <a:r>
              <a:rPr sz="2800" b="1" i="1" spc="-20" dirty="0">
                <a:solidFill>
                  <a:srgbClr val="D4A6B0"/>
                </a:solidFill>
                <a:latin typeface="Tw Cen MT"/>
                <a:cs typeface="Tw Cen MT"/>
              </a:rPr>
              <a:t> </a:t>
            </a:r>
            <a:r>
              <a:rPr sz="2800" b="1" i="1" dirty="0">
                <a:solidFill>
                  <a:srgbClr val="D4A6B0"/>
                </a:solidFill>
                <a:latin typeface="Tw Cen MT"/>
                <a:cs typeface="Tw Cen MT"/>
              </a:rPr>
              <a:t>a</a:t>
            </a:r>
            <a:r>
              <a:rPr sz="2800" b="1" i="1" spc="-10" dirty="0">
                <a:solidFill>
                  <a:srgbClr val="D4A6B0"/>
                </a:solidFill>
                <a:latin typeface="Tw Cen MT"/>
                <a:cs typeface="Tw Cen MT"/>
              </a:rPr>
              <a:t> </a:t>
            </a:r>
            <a:r>
              <a:rPr sz="2800" b="1" i="1" dirty="0">
                <a:solidFill>
                  <a:srgbClr val="D4A6B0"/>
                </a:solidFill>
                <a:latin typeface="Tw Cen MT"/>
                <a:cs typeface="Tw Cen MT"/>
              </a:rPr>
              <a:t>enciclopédia</a:t>
            </a:r>
            <a:r>
              <a:rPr sz="2800" b="1" i="1" spc="-45" dirty="0">
                <a:solidFill>
                  <a:srgbClr val="D4A6B0"/>
                </a:solidFill>
                <a:latin typeface="Tw Cen MT"/>
                <a:cs typeface="Tw Cen MT"/>
              </a:rPr>
              <a:t> </a:t>
            </a:r>
            <a:r>
              <a:rPr sz="2800" b="1" i="1" dirty="0">
                <a:solidFill>
                  <a:srgbClr val="D4A6B0"/>
                </a:solidFill>
                <a:latin typeface="Tw Cen MT"/>
                <a:cs typeface="Tw Cen MT"/>
              </a:rPr>
              <a:t>livre)</a:t>
            </a:r>
            <a:endParaRPr sz="2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191" y="896619"/>
            <a:ext cx="9144000" cy="55016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4183" y="518668"/>
            <a:ext cx="5903976" cy="56814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0988" y="618744"/>
            <a:ext cx="8096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Princípios</a:t>
            </a:r>
            <a:r>
              <a:rPr spc="-50" dirty="0"/>
              <a:t> </a:t>
            </a:r>
            <a:r>
              <a:rPr dirty="0"/>
              <a:t>Éticos</a:t>
            </a:r>
            <a:r>
              <a:rPr spc="-5" dirty="0"/>
              <a:t> </a:t>
            </a:r>
            <a:r>
              <a:rPr dirty="0"/>
              <a:t>da</a:t>
            </a:r>
            <a:r>
              <a:rPr spc="-10" dirty="0"/>
              <a:t> </a:t>
            </a:r>
            <a:r>
              <a:rPr dirty="0"/>
              <a:t>Administração</a:t>
            </a:r>
            <a:r>
              <a:rPr spc="10" dirty="0"/>
              <a:t> </a:t>
            </a:r>
            <a:r>
              <a:rPr dirty="0"/>
              <a:t>Pública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90615" rIns="0" bIns="0" rtlCol="0">
            <a:spAutoFit/>
          </a:bodyPr>
          <a:lstStyle/>
          <a:p>
            <a:pPr marL="6286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1</a:t>
            </a:r>
          </a:p>
          <a:p>
            <a:pPr marL="73660" marR="5080" algn="ctr">
              <a:lnSpc>
                <a:spcPct val="100000"/>
              </a:lnSpc>
            </a:pPr>
            <a:r>
              <a:rPr spc="-5" dirty="0"/>
              <a:t>Princípio </a:t>
            </a:r>
            <a:r>
              <a:rPr dirty="0"/>
              <a:t>do </a:t>
            </a:r>
            <a:r>
              <a:rPr spc="15" dirty="0"/>
              <a:t>Serviço </a:t>
            </a:r>
            <a:r>
              <a:rPr spc="-1590" dirty="0"/>
              <a:t> </a:t>
            </a:r>
            <a:r>
              <a:rPr dirty="0"/>
              <a:t>Público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1363" y="545592"/>
            <a:ext cx="809307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Princípios</a:t>
            </a:r>
            <a:r>
              <a:rPr spc="-50" dirty="0"/>
              <a:t> </a:t>
            </a:r>
            <a:r>
              <a:rPr dirty="0"/>
              <a:t>Éticos</a:t>
            </a:r>
            <a:r>
              <a:rPr spc="-5" dirty="0"/>
              <a:t> </a:t>
            </a:r>
            <a:r>
              <a:rPr dirty="0"/>
              <a:t>da</a:t>
            </a:r>
            <a:r>
              <a:rPr spc="-10" dirty="0"/>
              <a:t> </a:t>
            </a:r>
            <a:r>
              <a:rPr dirty="0"/>
              <a:t>Administração</a:t>
            </a:r>
            <a:r>
              <a:rPr spc="-20" dirty="0"/>
              <a:t> </a:t>
            </a:r>
            <a:r>
              <a:rPr dirty="0"/>
              <a:t>Pública </a:t>
            </a:r>
            <a:r>
              <a:rPr spc="-944" dirty="0"/>
              <a:t> </a:t>
            </a:r>
            <a:r>
              <a:rPr dirty="0">
                <a:solidFill>
                  <a:srgbClr val="FFFF00"/>
                </a:solidFill>
              </a:rPr>
              <a:t>1</a:t>
            </a:r>
          </a:p>
          <a:p>
            <a:pPr algn="ctr">
              <a:lnSpc>
                <a:spcPct val="100000"/>
              </a:lnSpc>
            </a:pPr>
            <a:r>
              <a:rPr dirty="0">
                <a:solidFill>
                  <a:srgbClr val="FFFF00"/>
                </a:solidFill>
              </a:rPr>
              <a:t>Princípio</a:t>
            </a:r>
            <a:r>
              <a:rPr spc="-35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do </a:t>
            </a:r>
            <a:r>
              <a:rPr spc="5" dirty="0">
                <a:solidFill>
                  <a:srgbClr val="FFFF00"/>
                </a:solidFill>
              </a:rPr>
              <a:t>Serviço</a:t>
            </a:r>
            <a:r>
              <a:rPr spc="-20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Público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9444" y="2734056"/>
            <a:ext cx="8345805" cy="3377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90"/>
              </a:spcBef>
            </a:pPr>
            <a:r>
              <a:rPr sz="4400" b="1" spc="-15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44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funcionários</a:t>
            </a:r>
            <a:r>
              <a:rPr sz="44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encontram-se</a:t>
            </a:r>
            <a:r>
              <a:rPr sz="4400" b="1" spc="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ao </a:t>
            </a:r>
            <a:r>
              <a:rPr sz="4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5" dirty="0">
                <a:solidFill>
                  <a:srgbClr val="FFFFFF"/>
                </a:solidFill>
                <a:latin typeface="Tw Cen MT"/>
                <a:cs typeface="Tw Cen MT"/>
              </a:rPr>
              <a:t>serviço</a:t>
            </a:r>
            <a:r>
              <a:rPr sz="44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35" dirty="0">
                <a:solidFill>
                  <a:srgbClr val="FFFFFF"/>
                </a:solidFill>
                <a:latin typeface="Tw Cen MT"/>
                <a:cs typeface="Tw Cen MT"/>
              </a:rPr>
              <a:t>exclusivo</a:t>
            </a:r>
            <a:r>
              <a:rPr sz="4400" b="1" spc="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da</a:t>
            </a:r>
            <a:r>
              <a:rPr sz="4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comunidade</a:t>
            </a:r>
            <a:r>
              <a:rPr sz="44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4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dos</a:t>
            </a:r>
            <a:r>
              <a:rPr sz="44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20" dirty="0">
                <a:solidFill>
                  <a:srgbClr val="FFFFFF"/>
                </a:solidFill>
                <a:latin typeface="Tw Cen MT"/>
                <a:cs typeface="Tw Cen MT"/>
              </a:rPr>
              <a:t>cidadãos,</a:t>
            </a:r>
            <a:r>
              <a:rPr sz="44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Tw Cen MT"/>
                <a:cs typeface="Tw Cen MT"/>
              </a:rPr>
              <a:t>prevalecendo</a:t>
            </a:r>
            <a:r>
              <a:rPr sz="4400" b="1" spc="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10" dirty="0">
                <a:solidFill>
                  <a:srgbClr val="FFFFFF"/>
                </a:solidFill>
                <a:latin typeface="Tw Cen MT"/>
                <a:cs typeface="Tw Cen MT"/>
              </a:rPr>
              <a:t>sempre </a:t>
            </a:r>
            <a:r>
              <a:rPr sz="4400" b="1" spc="-11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r>
              <a:rPr sz="4400" b="1" spc="5" dirty="0">
                <a:solidFill>
                  <a:srgbClr val="FFFFFF"/>
                </a:solidFill>
                <a:latin typeface="Tw Cen MT"/>
                <a:cs typeface="Tw Cen MT"/>
              </a:rPr>
              <a:t>interesse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público </a:t>
            </a:r>
            <a:r>
              <a:rPr sz="4400" b="1" spc="10" dirty="0">
                <a:solidFill>
                  <a:srgbClr val="FFFFFF"/>
                </a:solidFill>
                <a:latin typeface="Tw Cen MT"/>
                <a:cs typeface="Tw Cen MT"/>
              </a:rPr>
              <a:t>sobre</a:t>
            </a:r>
            <a:r>
              <a:rPr sz="44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os </a:t>
            </a:r>
            <a:r>
              <a:rPr sz="4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5" dirty="0">
                <a:solidFill>
                  <a:srgbClr val="FFFFFF"/>
                </a:solidFill>
                <a:latin typeface="Tw Cen MT"/>
                <a:cs typeface="Tw Cen MT"/>
              </a:rPr>
              <a:t>interesses</a:t>
            </a:r>
            <a:r>
              <a:rPr sz="44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20" dirty="0">
                <a:solidFill>
                  <a:srgbClr val="FFFFFF"/>
                </a:solidFill>
                <a:latin typeface="Tw Cen MT"/>
                <a:cs typeface="Tw Cen MT"/>
              </a:rPr>
              <a:t>particulares</a:t>
            </a:r>
            <a:r>
              <a:rPr sz="44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ou</a:t>
            </a:r>
            <a:r>
              <a:rPr sz="44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44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35" dirty="0">
                <a:solidFill>
                  <a:srgbClr val="FFFFFF"/>
                </a:solidFill>
                <a:latin typeface="Tw Cen MT"/>
                <a:cs typeface="Tw Cen MT"/>
              </a:rPr>
              <a:t>grupo.</a:t>
            </a:r>
            <a:endParaRPr sz="4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0327" y="701548"/>
            <a:ext cx="8491728" cy="52821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939" y="618744"/>
            <a:ext cx="8096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Princípios</a:t>
            </a:r>
            <a:r>
              <a:rPr spc="-50" dirty="0"/>
              <a:t> </a:t>
            </a:r>
            <a:r>
              <a:rPr dirty="0"/>
              <a:t>Éticos</a:t>
            </a:r>
            <a:r>
              <a:rPr spc="-5" dirty="0"/>
              <a:t> </a:t>
            </a:r>
            <a:r>
              <a:rPr dirty="0"/>
              <a:t>da</a:t>
            </a:r>
            <a:r>
              <a:rPr spc="-10" dirty="0"/>
              <a:t> </a:t>
            </a:r>
            <a:r>
              <a:rPr dirty="0"/>
              <a:t>Administração</a:t>
            </a:r>
            <a:r>
              <a:rPr spc="10" dirty="0"/>
              <a:t> </a:t>
            </a:r>
            <a:r>
              <a:rPr dirty="0"/>
              <a:t>Pública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90615" rIns="0" bIns="0" rtlCol="0">
            <a:spAutoFit/>
          </a:bodyPr>
          <a:lstStyle/>
          <a:p>
            <a:pPr marL="52069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2</a:t>
            </a:r>
          </a:p>
          <a:p>
            <a:pPr marL="52705" algn="ctr">
              <a:lnSpc>
                <a:spcPct val="100000"/>
              </a:lnSpc>
            </a:pPr>
            <a:r>
              <a:rPr dirty="0"/>
              <a:t>Princípio</a:t>
            </a:r>
            <a:r>
              <a:rPr spc="-40" dirty="0"/>
              <a:t> </a:t>
            </a:r>
            <a:r>
              <a:rPr dirty="0"/>
              <a:t>da</a:t>
            </a:r>
            <a:r>
              <a:rPr spc="-15" dirty="0"/>
              <a:t> </a:t>
            </a:r>
            <a:r>
              <a:rPr spc="10" dirty="0"/>
              <a:t>Legalidade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851" rIns="0" bIns="0" rtlCol="0">
            <a:spAutoFit/>
          </a:bodyPr>
          <a:lstStyle/>
          <a:p>
            <a:pPr marL="6350" marR="508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Princípios</a:t>
            </a:r>
            <a:r>
              <a:rPr spc="-50" dirty="0"/>
              <a:t> </a:t>
            </a:r>
            <a:r>
              <a:rPr dirty="0"/>
              <a:t>Éticos</a:t>
            </a:r>
            <a:r>
              <a:rPr spc="-5" dirty="0"/>
              <a:t> </a:t>
            </a:r>
            <a:r>
              <a:rPr dirty="0"/>
              <a:t>da</a:t>
            </a:r>
            <a:r>
              <a:rPr spc="-10" dirty="0"/>
              <a:t> </a:t>
            </a:r>
            <a:r>
              <a:rPr dirty="0"/>
              <a:t>Administração</a:t>
            </a:r>
            <a:r>
              <a:rPr spc="-20" dirty="0"/>
              <a:t> </a:t>
            </a:r>
            <a:r>
              <a:rPr dirty="0"/>
              <a:t>Pública </a:t>
            </a:r>
            <a:r>
              <a:rPr spc="-944" dirty="0"/>
              <a:t> </a:t>
            </a:r>
            <a:r>
              <a:rPr dirty="0">
                <a:solidFill>
                  <a:srgbClr val="FFFF00"/>
                </a:solidFill>
              </a:rPr>
              <a:t>2</a:t>
            </a:r>
          </a:p>
          <a:p>
            <a:pPr algn="ctr">
              <a:lnSpc>
                <a:spcPct val="100000"/>
              </a:lnSpc>
            </a:pPr>
            <a:r>
              <a:rPr dirty="0">
                <a:solidFill>
                  <a:srgbClr val="FFFF00"/>
                </a:solidFill>
              </a:rPr>
              <a:t>Princípio</a:t>
            </a:r>
            <a:r>
              <a:rPr spc="-50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da</a:t>
            </a:r>
            <a:r>
              <a:rPr spc="-25" dirty="0">
                <a:solidFill>
                  <a:srgbClr val="FFFF00"/>
                </a:solidFill>
              </a:rPr>
              <a:t> </a:t>
            </a:r>
            <a:r>
              <a:rPr spc="5" dirty="0">
                <a:solidFill>
                  <a:srgbClr val="FFFF00"/>
                </a:solidFill>
              </a:rPr>
              <a:t>Legalidade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1052" y="2807207"/>
            <a:ext cx="8589010" cy="2707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90"/>
              </a:spcBef>
            </a:pPr>
            <a:r>
              <a:rPr sz="4400" b="1" spc="-15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44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funcionários</a:t>
            </a:r>
            <a:r>
              <a:rPr sz="44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15" dirty="0">
                <a:solidFill>
                  <a:srgbClr val="FFFFFF"/>
                </a:solidFill>
                <a:latin typeface="Tw Cen MT"/>
                <a:cs typeface="Tw Cen MT"/>
              </a:rPr>
              <a:t>atuam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Tw Cen MT"/>
                <a:cs typeface="Tw Cen MT"/>
              </a:rPr>
              <a:t>em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 conformidade</a:t>
            </a:r>
            <a:r>
              <a:rPr sz="4400" b="1" spc="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com</a:t>
            </a:r>
            <a:r>
              <a:rPr sz="44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4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princípios </a:t>
            </a:r>
            <a:r>
              <a:rPr sz="4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constitucionais</a:t>
            </a:r>
            <a:r>
              <a:rPr sz="44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4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4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acordo</a:t>
            </a:r>
            <a:r>
              <a:rPr sz="4400" b="1" spc="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com a</a:t>
            </a:r>
            <a:r>
              <a:rPr sz="4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lei </a:t>
            </a:r>
            <a:r>
              <a:rPr sz="4400" b="1" spc="-116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4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4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15" dirty="0">
                <a:solidFill>
                  <a:srgbClr val="FFFFFF"/>
                </a:solidFill>
                <a:latin typeface="Tw Cen MT"/>
                <a:cs typeface="Tw Cen MT"/>
              </a:rPr>
              <a:t>direito.</a:t>
            </a:r>
            <a:endParaRPr sz="4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5880" y="610108"/>
            <a:ext cx="8007096" cy="53309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8032" y="762508"/>
            <a:ext cx="7583424" cy="52882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2700" y="618744"/>
            <a:ext cx="8096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Princípios</a:t>
            </a:r>
            <a:r>
              <a:rPr spc="-50" dirty="0"/>
              <a:t> </a:t>
            </a:r>
            <a:r>
              <a:rPr dirty="0"/>
              <a:t>Éticos</a:t>
            </a:r>
            <a:r>
              <a:rPr spc="-5" dirty="0"/>
              <a:t> </a:t>
            </a:r>
            <a:r>
              <a:rPr dirty="0"/>
              <a:t>da</a:t>
            </a:r>
            <a:r>
              <a:rPr spc="-10" dirty="0"/>
              <a:t> </a:t>
            </a:r>
            <a:r>
              <a:rPr dirty="0"/>
              <a:t>Administração</a:t>
            </a:r>
            <a:r>
              <a:rPr spc="5" dirty="0"/>
              <a:t> </a:t>
            </a:r>
            <a:r>
              <a:rPr dirty="0"/>
              <a:t>Pública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r>
              <a:rPr spc="-15" dirty="0"/>
              <a:t>Aula</a:t>
            </a:r>
            <a:r>
              <a:rPr spc="-5" dirty="0"/>
              <a:t> </a:t>
            </a:r>
            <a:r>
              <a:rPr dirty="0"/>
              <a:t>n.º</a:t>
            </a:r>
            <a:r>
              <a:rPr spc="-15" dirty="0"/>
              <a:t> </a:t>
            </a:r>
            <a:r>
              <a:rPr spc="-5" dirty="0"/>
              <a:t>17</a:t>
            </a:r>
            <a:r>
              <a:rPr dirty="0"/>
              <a:t> </a:t>
            </a:r>
            <a:r>
              <a:rPr spc="-5" dirty="0"/>
              <a:t>/</a:t>
            </a:r>
            <a:r>
              <a:rPr spc="-10" dirty="0"/>
              <a:t> </a:t>
            </a:r>
            <a:r>
              <a:rPr spc="-5" dirty="0"/>
              <a:t>18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18/10/2012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spc="-5" dirty="0"/>
              <a:t>Módulo</a:t>
            </a:r>
            <a:r>
              <a:rPr spc="40" dirty="0"/>
              <a:t> </a:t>
            </a:r>
            <a:r>
              <a:rPr spc="-5" dirty="0"/>
              <a:t>5</a:t>
            </a:r>
            <a:r>
              <a:rPr spc="-10" dirty="0"/>
              <a:t> </a:t>
            </a:r>
            <a:r>
              <a:rPr spc="-5" dirty="0"/>
              <a:t>-</a:t>
            </a:r>
            <a:r>
              <a:rPr spc="20" dirty="0"/>
              <a:t> </a:t>
            </a:r>
            <a:r>
              <a:rPr dirty="0"/>
              <a:t>Ética</a:t>
            </a:r>
            <a:r>
              <a:rPr spc="-20" dirty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90615" rIns="0" bIns="0" rtlCol="0">
            <a:spAutoFit/>
          </a:bodyPr>
          <a:lstStyle/>
          <a:p>
            <a:pPr marL="2222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3</a:t>
            </a:r>
          </a:p>
          <a:p>
            <a:pPr marL="34925" marR="5080" algn="ctr">
              <a:lnSpc>
                <a:spcPct val="100000"/>
              </a:lnSpc>
            </a:pPr>
            <a:r>
              <a:rPr dirty="0"/>
              <a:t>Princípio</a:t>
            </a:r>
            <a:r>
              <a:rPr spc="-30" dirty="0"/>
              <a:t> </a:t>
            </a:r>
            <a:r>
              <a:rPr dirty="0"/>
              <a:t>da</a:t>
            </a:r>
            <a:r>
              <a:rPr spc="-20" dirty="0"/>
              <a:t> </a:t>
            </a:r>
            <a:r>
              <a:rPr dirty="0"/>
              <a:t>Justiça</a:t>
            </a:r>
            <a:r>
              <a:rPr spc="-40" dirty="0"/>
              <a:t> </a:t>
            </a:r>
            <a:r>
              <a:rPr dirty="0"/>
              <a:t>e </a:t>
            </a:r>
            <a:r>
              <a:rPr spc="-1585" dirty="0"/>
              <a:t> </a:t>
            </a:r>
            <a:r>
              <a:rPr dirty="0"/>
              <a:t>Imparcialidade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545592"/>
            <a:ext cx="809307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Princípios</a:t>
            </a:r>
            <a:r>
              <a:rPr spc="-50" dirty="0"/>
              <a:t> </a:t>
            </a:r>
            <a:r>
              <a:rPr dirty="0"/>
              <a:t>Éticos</a:t>
            </a:r>
            <a:r>
              <a:rPr spc="-5" dirty="0"/>
              <a:t> </a:t>
            </a:r>
            <a:r>
              <a:rPr dirty="0"/>
              <a:t>da</a:t>
            </a:r>
            <a:r>
              <a:rPr spc="-10" dirty="0"/>
              <a:t> </a:t>
            </a:r>
            <a:r>
              <a:rPr dirty="0"/>
              <a:t>Administração</a:t>
            </a:r>
            <a:r>
              <a:rPr spc="-20" dirty="0"/>
              <a:t> </a:t>
            </a:r>
            <a:r>
              <a:rPr dirty="0"/>
              <a:t>Pública </a:t>
            </a:r>
            <a:r>
              <a:rPr spc="-944" dirty="0"/>
              <a:t> </a:t>
            </a:r>
            <a:r>
              <a:rPr dirty="0">
                <a:solidFill>
                  <a:srgbClr val="FFFF00"/>
                </a:solidFill>
              </a:rPr>
              <a:t>3</a:t>
            </a:r>
          </a:p>
          <a:p>
            <a:pPr marL="635" algn="ctr">
              <a:lnSpc>
                <a:spcPct val="100000"/>
              </a:lnSpc>
            </a:pPr>
            <a:r>
              <a:rPr dirty="0">
                <a:solidFill>
                  <a:srgbClr val="FFFF00"/>
                </a:solidFill>
              </a:rPr>
              <a:t>Princípio</a:t>
            </a:r>
            <a:r>
              <a:rPr spc="-45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da</a:t>
            </a:r>
            <a:r>
              <a:rPr spc="-15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Justiça</a:t>
            </a:r>
            <a:r>
              <a:rPr spc="-15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e</a:t>
            </a:r>
            <a:r>
              <a:rPr spc="-15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Imparcialidade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1908" y="2734056"/>
            <a:ext cx="8482965" cy="3377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0"/>
              </a:spcBef>
            </a:pPr>
            <a:r>
              <a:rPr sz="4400" b="1" spc="-15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44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15" dirty="0">
                <a:solidFill>
                  <a:srgbClr val="FFFFFF"/>
                </a:solidFill>
                <a:latin typeface="Tw Cen MT"/>
                <a:cs typeface="Tw Cen MT"/>
              </a:rPr>
              <a:t>funcionários,</a:t>
            </a:r>
            <a:r>
              <a:rPr sz="4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no</a:t>
            </a:r>
            <a:r>
              <a:rPr sz="44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15" dirty="0">
                <a:solidFill>
                  <a:srgbClr val="FFFFFF"/>
                </a:solidFill>
                <a:latin typeface="Tw Cen MT"/>
                <a:cs typeface="Tw Cen MT"/>
              </a:rPr>
              <a:t>exercício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 da</a:t>
            </a:r>
            <a:r>
              <a:rPr sz="4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sua </a:t>
            </a:r>
            <a:r>
              <a:rPr sz="4400" b="1" spc="-11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5" dirty="0">
                <a:solidFill>
                  <a:srgbClr val="FFFFFF"/>
                </a:solidFill>
                <a:latin typeface="Tw Cen MT"/>
                <a:cs typeface="Tw Cen MT"/>
              </a:rPr>
              <a:t>atividade,</a:t>
            </a:r>
            <a:r>
              <a:rPr sz="4400" b="1" spc="-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35" dirty="0">
                <a:solidFill>
                  <a:srgbClr val="FFFFFF"/>
                </a:solidFill>
                <a:latin typeface="Tw Cen MT"/>
                <a:cs typeface="Tw Cen MT"/>
              </a:rPr>
              <a:t>devem</a:t>
            </a:r>
            <a:r>
              <a:rPr sz="4400" b="1" spc="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20" dirty="0">
                <a:solidFill>
                  <a:srgbClr val="FFFFFF"/>
                </a:solidFill>
                <a:latin typeface="Tw Cen MT"/>
                <a:cs typeface="Tw Cen MT"/>
              </a:rPr>
              <a:t>tratar</a:t>
            </a:r>
            <a:r>
              <a:rPr sz="4400" b="1" spc="-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44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dirty="0">
                <a:solidFill>
                  <a:srgbClr val="FFFFFF"/>
                </a:solidFill>
                <a:latin typeface="Tw Cen MT"/>
                <a:cs typeface="Tw Cen MT"/>
              </a:rPr>
              <a:t>forma </a:t>
            </a:r>
            <a:r>
              <a:rPr sz="4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justa</a:t>
            </a:r>
            <a:r>
              <a:rPr sz="44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4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imparcial</a:t>
            </a:r>
            <a:r>
              <a:rPr sz="44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todos</a:t>
            </a:r>
            <a:r>
              <a:rPr sz="44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4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20" dirty="0">
                <a:solidFill>
                  <a:srgbClr val="FFFFFF"/>
                </a:solidFill>
                <a:latin typeface="Tw Cen MT"/>
                <a:cs typeface="Tw Cen MT"/>
              </a:rPr>
              <a:t>cidadãos, </a:t>
            </a:r>
            <a:r>
              <a:rPr sz="4400" b="1" spc="-11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10" dirty="0">
                <a:solidFill>
                  <a:srgbClr val="FFFFFF"/>
                </a:solidFill>
                <a:latin typeface="Tw Cen MT"/>
                <a:cs typeface="Tw Cen MT"/>
              </a:rPr>
              <a:t>atuando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10" dirty="0">
                <a:solidFill>
                  <a:srgbClr val="FFFFFF"/>
                </a:solidFill>
                <a:latin typeface="Tw Cen MT"/>
                <a:cs typeface="Tw Cen MT"/>
              </a:rPr>
              <a:t>segundo</a:t>
            </a:r>
            <a:r>
              <a:rPr sz="4400" b="1" spc="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rigorosos </a:t>
            </a:r>
            <a:r>
              <a:rPr sz="4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princípios de</a:t>
            </a:r>
            <a:r>
              <a:rPr sz="4400" b="1" dirty="0">
                <a:solidFill>
                  <a:srgbClr val="FFFFFF"/>
                </a:solidFill>
                <a:latin typeface="Tw Cen MT"/>
                <a:cs typeface="Tw Cen MT"/>
              </a:rPr>
              <a:t> neutralidade.</a:t>
            </a:r>
            <a:endParaRPr sz="4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6839" y="689355"/>
            <a:ext cx="7991856" cy="53583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939" y="618744"/>
            <a:ext cx="8096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Princípios</a:t>
            </a:r>
            <a:r>
              <a:rPr spc="-50" dirty="0"/>
              <a:t> </a:t>
            </a:r>
            <a:r>
              <a:rPr dirty="0"/>
              <a:t>Éticos</a:t>
            </a:r>
            <a:r>
              <a:rPr spc="-5" dirty="0"/>
              <a:t> </a:t>
            </a:r>
            <a:r>
              <a:rPr dirty="0"/>
              <a:t>da</a:t>
            </a:r>
            <a:r>
              <a:rPr spc="-10" dirty="0"/>
              <a:t> </a:t>
            </a:r>
            <a:r>
              <a:rPr dirty="0"/>
              <a:t>Administração</a:t>
            </a:r>
            <a:r>
              <a:rPr spc="10" dirty="0"/>
              <a:t> </a:t>
            </a:r>
            <a:r>
              <a:rPr dirty="0"/>
              <a:t>Pública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90615" rIns="0" bIns="0" rtlCol="0">
            <a:spAutoFit/>
          </a:bodyPr>
          <a:lstStyle/>
          <a:p>
            <a:pPr marL="5016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4</a:t>
            </a:r>
          </a:p>
          <a:p>
            <a:pPr marL="50165" algn="ctr">
              <a:lnSpc>
                <a:spcPct val="100000"/>
              </a:lnSpc>
            </a:pPr>
            <a:r>
              <a:rPr dirty="0"/>
              <a:t>Princípio</a:t>
            </a:r>
            <a:r>
              <a:rPr spc="-40" dirty="0"/>
              <a:t> </a:t>
            </a:r>
            <a:r>
              <a:rPr dirty="0"/>
              <a:t>da</a:t>
            </a:r>
            <a:r>
              <a:rPr spc="-30" dirty="0"/>
              <a:t> </a:t>
            </a:r>
            <a:r>
              <a:rPr dirty="0"/>
              <a:t>Igualdade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8265" marR="5080" indent="-3914140">
              <a:lnSpc>
                <a:spcPct val="100000"/>
              </a:lnSpc>
              <a:spcBef>
                <a:spcPts val="100"/>
              </a:spcBef>
            </a:pPr>
            <a:r>
              <a:rPr dirty="0"/>
              <a:t>Princípios</a:t>
            </a:r>
            <a:r>
              <a:rPr spc="-50" dirty="0"/>
              <a:t> </a:t>
            </a:r>
            <a:r>
              <a:rPr dirty="0"/>
              <a:t>Éticos</a:t>
            </a:r>
            <a:r>
              <a:rPr spc="-5" dirty="0"/>
              <a:t> </a:t>
            </a:r>
            <a:r>
              <a:rPr dirty="0"/>
              <a:t>da</a:t>
            </a:r>
            <a:r>
              <a:rPr spc="-10" dirty="0"/>
              <a:t> </a:t>
            </a:r>
            <a:r>
              <a:rPr dirty="0"/>
              <a:t>Administração</a:t>
            </a:r>
            <a:r>
              <a:rPr spc="-20" dirty="0"/>
              <a:t> </a:t>
            </a:r>
            <a:r>
              <a:rPr dirty="0"/>
              <a:t>Pública </a:t>
            </a:r>
            <a:r>
              <a:rPr spc="-944" dirty="0"/>
              <a:t> </a:t>
            </a:r>
            <a:r>
              <a:rPr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352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40"/>
              </a:spcBef>
            </a:pPr>
            <a:r>
              <a:rPr sz="3600" dirty="0"/>
              <a:t>Princípio</a:t>
            </a:r>
            <a:r>
              <a:rPr sz="3600" spc="-45" dirty="0"/>
              <a:t> </a:t>
            </a:r>
            <a:r>
              <a:rPr sz="3600" dirty="0"/>
              <a:t>da</a:t>
            </a:r>
            <a:r>
              <a:rPr sz="3600" spc="-15" dirty="0"/>
              <a:t> </a:t>
            </a:r>
            <a:r>
              <a:rPr sz="3600" spc="-5" dirty="0"/>
              <a:t>Igualdade</a:t>
            </a:r>
            <a:endParaRPr sz="3600"/>
          </a:p>
          <a:p>
            <a:pPr marL="12065" marR="5080" indent="-5080" algn="ctr">
              <a:lnSpc>
                <a:spcPct val="100000"/>
              </a:lnSpc>
              <a:spcBef>
                <a:spcPts val="2840"/>
              </a:spcBef>
            </a:pPr>
            <a:r>
              <a:rPr sz="4000" spc="5" dirty="0">
                <a:solidFill>
                  <a:srgbClr val="FFFFFF"/>
                </a:solidFill>
              </a:rPr>
              <a:t>Os </a:t>
            </a:r>
            <a:r>
              <a:rPr sz="4000" spc="-5" dirty="0">
                <a:solidFill>
                  <a:srgbClr val="FFFFFF"/>
                </a:solidFill>
              </a:rPr>
              <a:t>funcionários </a:t>
            </a:r>
            <a:r>
              <a:rPr sz="4000" dirty="0">
                <a:solidFill>
                  <a:srgbClr val="FFFFFF"/>
                </a:solidFill>
              </a:rPr>
              <a:t>não podem </a:t>
            </a:r>
            <a:r>
              <a:rPr sz="4000" spc="-5" dirty="0">
                <a:solidFill>
                  <a:srgbClr val="FFFFFF"/>
                </a:solidFill>
              </a:rPr>
              <a:t>beneficiar </a:t>
            </a:r>
            <a:r>
              <a:rPr sz="4000" dirty="0">
                <a:solidFill>
                  <a:srgbClr val="FFFFFF"/>
                </a:solidFill>
              </a:rPr>
              <a:t> ou </a:t>
            </a:r>
            <a:r>
              <a:rPr sz="4000" spc="5" dirty="0">
                <a:solidFill>
                  <a:srgbClr val="FFFFFF"/>
                </a:solidFill>
              </a:rPr>
              <a:t>prejudicar </a:t>
            </a:r>
            <a:r>
              <a:rPr sz="4000" dirty="0">
                <a:solidFill>
                  <a:srgbClr val="FFFFFF"/>
                </a:solidFill>
              </a:rPr>
              <a:t>qualquer </a:t>
            </a:r>
            <a:r>
              <a:rPr sz="4000" spc="-5" dirty="0">
                <a:solidFill>
                  <a:srgbClr val="FFFFFF"/>
                </a:solidFill>
              </a:rPr>
              <a:t>cidadão </a:t>
            </a:r>
            <a:r>
              <a:rPr sz="4000" spc="5" dirty="0">
                <a:solidFill>
                  <a:srgbClr val="FFFFFF"/>
                </a:solidFill>
              </a:rPr>
              <a:t>em </a:t>
            </a:r>
            <a:r>
              <a:rPr sz="4000" spc="10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função da sua </a:t>
            </a:r>
            <a:r>
              <a:rPr sz="4000" spc="-5" dirty="0">
                <a:solidFill>
                  <a:srgbClr val="FFFFFF"/>
                </a:solidFill>
              </a:rPr>
              <a:t>ascendência, </a:t>
            </a:r>
            <a:r>
              <a:rPr sz="4000" spc="-50" dirty="0">
                <a:solidFill>
                  <a:srgbClr val="FFFFFF"/>
                </a:solidFill>
              </a:rPr>
              <a:t>sexo, </a:t>
            </a:r>
            <a:r>
              <a:rPr sz="4000" spc="5" dirty="0">
                <a:solidFill>
                  <a:srgbClr val="FFFFFF"/>
                </a:solidFill>
              </a:rPr>
              <a:t>raça, </a:t>
            </a:r>
            <a:r>
              <a:rPr sz="4000" spc="10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língua, convicções </a:t>
            </a:r>
            <a:r>
              <a:rPr sz="4000" spc="-15" dirty="0">
                <a:solidFill>
                  <a:srgbClr val="FFFFFF"/>
                </a:solidFill>
              </a:rPr>
              <a:t>políticas, </a:t>
            </a:r>
            <a:r>
              <a:rPr sz="4000" spc="-5" dirty="0">
                <a:solidFill>
                  <a:srgbClr val="FFFFFF"/>
                </a:solidFill>
              </a:rPr>
              <a:t>ideológicas </a:t>
            </a:r>
            <a:r>
              <a:rPr sz="4000" spc="-1050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ou </a:t>
            </a:r>
            <a:r>
              <a:rPr sz="4000" spc="-10" dirty="0">
                <a:solidFill>
                  <a:srgbClr val="FFFFFF"/>
                </a:solidFill>
              </a:rPr>
              <a:t>religiosas, </a:t>
            </a:r>
            <a:r>
              <a:rPr sz="4000" spc="-5" dirty="0">
                <a:solidFill>
                  <a:srgbClr val="FFFFFF"/>
                </a:solidFill>
              </a:rPr>
              <a:t>situação </a:t>
            </a:r>
            <a:r>
              <a:rPr sz="4000" dirty="0">
                <a:solidFill>
                  <a:srgbClr val="FFFFFF"/>
                </a:solidFill>
              </a:rPr>
              <a:t>económica ou </a:t>
            </a:r>
            <a:r>
              <a:rPr sz="4000" spc="5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condição</a:t>
            </a:r>
            <a:r>
              <a:rPr sz="4000" spc="-35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social.</a:t>
            </a:r>
            <a:endParaRPr sz="4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8983" y="826516"/>
            <a:ext cx="5474208" cy="52425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939" y="688847"/>
            <a:ext cx="8096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Princípios</a:t>
            </a:r>
            <a:r>
              <a:rPr spc="-50" dirty="0"/>
              <a:t> </a:t>
            </a:r>
            <a:r>
              <a:rPr dirty="0"/>
              <a:t>Éticos</a:t>
            </a:r>
            <a:r>
              <a:rPr spc="-5" dirty="0"/>
              <a:t> </a:t>
            </a:r>
            <a:r>
              <a:rPr dirty="0"/>
              <a:t>da</a:t>
            </a:r>
            <a:r>
              <a:rPr spc="-10" dirty="0"/>
              <a:t> </a:t>
            </a:r>
            <a:r>
              <a:rPr dirty="0"/>
              <a:t>Administração</a:t>
            </a:r>
            <a:r>
              <a:rPr spc="10" dirty="0"/>
              <a:t> </a:t>
            </a:r>
            <a:r>
              <a:rPr dirty="0"/>
              <a:t>Pública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60719" rIns="0" bIns="0" rtlCol="0">
            <a:spAutoFit/>
          </a:bodyPr>
          <a:lstStyle/>
          <a:p>
            <a:pPr marL="5651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5</a:t>
            </a:r>
          </a:p>
          <a:p>
            <a:pPr marL="61594" marR="5080" indent="8255" algn="ctr">
              <a:lnSpc>
                <a:spcPct val="100000"/>
              </a:lnSpc>
            </a:pPr>
            <a:r>
              <a:rPr dirty="0"/>
              <a:t>Princípio da </a:t>
            </a:r>
            <a:r>
              <a:rPr spc="5" dirty="0"/>
              <a:t> </a:t>
            </a:r>
            <a:r>
              <a:rPr spc="-5" dirty="0"/>
              <a:t>Proporcionalidade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5372" y="472440"/>
            <a:ext cx="809307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Princípios</a:t>
            </a:r>
            <a:r>
              <a:rPr spc="-50" dirty="0"/>
              <a:t> </a:t>
            </a:r>
            <a:r>
              <a:rPr dirty="0"/>
              <a:t>Éticos</a:t>
            </a:r>
            <a:r>
              <a:rPr spc="-5" dirty="0"/>
              <a:t> </a:t>
            </a:r>
            <a:r>
              <a:rPr dirty="0"/>
              <a:t>da</a:t>
            </a:r>
            <a:r>
              <a:rPr spc="-10" dirty="0"/>
              <a:t> </a:t>
            </a:r>
            <a:r>
              <a:rPr dirty="0"/>
              <a:t>Administração</a:t>
            </a:r>
            <a:r>
              <a:rPr spc="-20" dirty="0"/>
              <a:t> </a:t>
            </a:r>
            <a:r>
              <a:rPr dirty="0"/>
              <a:t>Pública </a:t>
            </a:r>
            <a:r>
              <a:rPr spc="-944" dirty="0"/>
              <a:t> </a:t>
            </a:r>
            <a:r>
              <a:rPr dirty="0">
                <a:solidFill>
                  <a:srgbClr val="FFFF00"/>
                </a:solidFill>
              </a:rPr>
              <a:t>5</a:t>
            </a:r>
          </a:p>
          <a:p>
            <a:pPr algn="ctr">
              <a:lnSpc>
                <a:spcPct val="100000"/>
              </a:lnSpc>
            </a:pPr>
            <a:r>
              <a:rPr dirty="0">
                <a:solidFill>
                  <a:srgbClr val="FFFF00"/>
                </a:solidFill>
              </a:rPr>
              <a:t>Princípio</a:t>
            </a:r>
            <a:r>
              <a:rPr spc="-45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da</a:t>
            </a:r>
            <a:r>
              <a:rPr spc="-15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Proporcionalidade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3347" y="2660904"/>
            <a:ext cx="8482965" cy="3377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4400" b="1" spc="-15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44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15" dirty="0">
                <a:solidFill>
                  <a:srgbClr val="FFFFFF"/>
                </a:solidFill>
                <a:latin typeface="Tw Cen MT"/>
                <a:cs typeface="Tw Cen MT"/>
              </a:rPr>
              <a:t>funcionários,</a:t>
            </a:r>
            <a:r>
              <a:rPr sz="4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no</a:t>
            </a:r>
            <a:r>
              <a:rPr sz="44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15" dirty="0">
                <a:solidFill>
                  <a:srgbClr val="FFFFFF"/>
                </a:solidFill>
                <a:latin typeface="Tw Cen MT"/>
                <a:cs typeface="Tw Cen MT"/>
              </a:rPr>
              <a:t>exercício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 da</a:t>
            </a:r>
            <a:r>
              <a:rPr sz="4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sua </a:t>
            </a:r>
            <a:r>
              <a:rPr sz="4400" b="1" spc="-11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5" dirty="0">
                <a:solidFill>
                  <a:srgbClr val="FFFFFF"/>
                </a:solidFill>
                <a:latin typeface="Tw Cen MT"/>
                <a:cs typeface="Tw Cen MT"/>
              </a:rPr>
              <a:t>atividade,</a:t>
            </a:r>
            <a:r>
              <a:rPr sz="4400" b="1" spc="-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só</a:t>
            </a:r>
            <a:r>
              <a:rPr sz="44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podem</a:t>
            </a:r>
            <a:r>
              <a:rPr sz="44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20" dirty="0">
                <a:solidFill>
                  <a:srgbClr val="FFFFFF"/>
                </a:solidFill>
                <a:latin typeface="Tw Cen MT"/>
                <a:cs typeface="Tw Cen MT"/>
              </a:rPr>
              <a:t>exigir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 aos </a:t>
            </a:r>
            <a:r>
              <a:rPr sz="4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cidadãos o</a:t>
            </a:r>
            <a:r>
              <a:rPr sz="44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Tw Cen MT"/>
                <a:cs typeface="Tw Cen MT"/>
              </a:rPr>
              <a:t>indispensável</a:t>
            </a:r>
            <a:r>
              <a:rPr sz="4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à </a:t>
            </a:r>
            <a:r>
              <a:rPr sz="4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5" dirty="0">
                <a:solidFill>
                  <a:srgbClr val="FFFFFF"/>
                </a:solidFill>
                <a:latin typeface="Tw Cen MT"/>
                <a:cs typeface="Tw Cen MT"/>
              </a:rPr>
              <a:t>realização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da </a:t>
            </a:r>
            <a:r>
              <a:rPr sz="4400" b="1" spc="5" dirty="0">
                <a:solidFill>
                  <a:srgbClr val="FFFFFF"/>
                </a:solidFill>
                <a:latin typeface="Tw Cen MT"/>
                <a:cs typeface="Tw Cen MT"/>
              </a:rPr>
              <a:t>atividade </a:t>
            </a:r>
            <a:r>
              <a:rPr sz="4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5" dirty="0">
                <a:solidFill>
                  <a:srgbClr val="FFFFFF"/>
                </a:solidFill>
                <a:latin typeface="Tw Cen MT"/>
                <a:cs typeface="Tw Cen MT"/>
              </a:rPr>
              <a:t>administrativa.</a:t>
            </a:r>
            <a:endParaRPr sz="4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6839" y="671068"/>
            <a:ext cx="7985759" cy="53309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spc="-5" dirty="0"/>
              <a:t>Módulo</a:t>
            </a:r>
            <a:r>
              <a:rPr spc="40" dirty="0"/>
              <a:t> </a:t>
            </a:r>
            <a:r>
              <a:rPr spc="-5" dirty="0"/>
              <a:t>5</a:t>
            </a:r>
            <a:r>
              <a:rPr spc="-10" dirty="0"/>
              <a:t> </a:t>
            </a:r>
            <a:r>
              <a:rPr spc="-5" dirty="0"/>
              <a:t>-</a:t>
            </a:r>
            <a:r>
              <a:rPr spc="20" dirty="0"/>
              <a:t> </a:t>
            </a:r>
            <a:r>
              <a:rPr dirty="0"/>
              <a:t>Ética</a:t>
            </a:r>
            <a:r>
              <a:rPr spc="-20" dirty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939" y="618744"/>
            <a:ext cx="8096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Princípios</a:t>
            </a:r>
            <a:r>
              <a:rPr spc="-50" dirty="0"/>
              <a:t> </a:t>
            </a:r>
            <a:r>
              <a:rPr dirty="0"/>
              <a:t>Éticos</a:t>
            </a:r>
            <a:r>
              <a:rPr spc="-5" dirty="0"/>
              <a:t> </a:t>
            </a:r>
            <a:r>
              <a:rPr dirty="0"/>
              <a:t>da</a:t>
            </a:r>
            <a:r>
              <a:rPr spc="-10" dirty="0"/>
              <a:t> </a:t>
            </a:r>
            <a:r>
              <a:rPr dirty="0"/>
              <a:t>Administração</a:t>
            </a:r>
            <a:r>
              <a:rPr spc="10" dirty="0"/>
              <a:t> </a:t>
            </a:r>
            <a:r>
              <a:rPr dirty="0"/>
              <a:t>Pública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spc="20" dirty="0" smtClean="0"/>
              <a:t> </a:t>
            </a:r>
            <a:r>
              <a:rPr dirty="0"/>
              <a:t>Ética</a:t>
            </a:r>
            <a:r>
              <a:rPr spc="-20" dirty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4516" y="1697735"/>
            <a:ext cx="8020684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FFFF00"/>
                </a:solidFill>
                <a:latin typeface="Tw Cen MT"/>
                <a:cs typeface="Tw Cen MT"/>
              </a:rPr>
              <a:t>6</a:t>
            </a:r>
            <a:endParaRPr sz="6000">
              <a:latin typeface="Tw Cen MT"/>
              <a:cs typeface="Tw Cen MT"/>
            </a:endParaRPr>
          </a:p>
          <a:p>
            <a:pPr marL="12700" marR="5080" algn="ctr">
              <a:lnSpc>
                <a:spcPct val="100000"/>
              </a:lnSpc>
            </a:pPr>
            <a:r>
              <a:rPr sz="6000" b="1" dirty="0">
                <a:solidFill>
                  <a:srgbClr val="FFFF00"/>
                </a:solidFill>
                <a:latin typeface="Tw Cen MT"/>
                <a:cs typeface="Tw Cen MT"/>
              </a:rPr>
              <a:t>Princípio</a:t>
            </a:r>
            <a:r>
              <a:rPr sz="6000" b="1" spc="-2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6000" b="1" dirty="0">
                <a:solidFill>
                  <a:srgbClr val="FFFF00"/>
                </a:solidFill>
                <a:latin typeface="Tw Cen MT"/>
                <a:cs typeface="Tw Cen MT"/>
              </a:rPr>
              <a:t>da</a:t>
            </a:r>
            <a:r>
              <a:rPr sz="60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6000" b="1" dirty="0">
                <a:solidFill>
                  <a:srgbClr val="FFFF00"/>
                </a:solidFill>
                <a:latin typeface="Tw Cen MT"/>
                <a:cs typeface="Tw Cen MT"/>
              </a:rPr>
              <a:t>Colaboração </a:t>
            </a:r>
            <a:r>
              <a:rPr sz="6000" b="1" spc="-158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6000" b="1" dirty="0">
                <a:solidFill>
                  <a:srgbClr val="FFFF00"/>
                </a:solidFill>
                <a:latin typeface="Tw Cen MT"/>
                <a:cs typeface="Tw Cen MT"/>
              </a:rPr>
              <a:t>e</a:t>
            </a:r>
            <a:r>
              <a:rPr sz="60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6000" b="1" spc="-5" dirty="0">
                <a:solidFill>
                  <a:srgbClr val="FFFF00"/>
                </a:solidFill>
                <a:latin typeface="Tw Cen MT"/>
                <a:cs typeface="Tw Cen MT"/>
              </a:rPr>
              <a:t>Boa</a:t>
            </a:r>
            <a:r>
              <a:rPr sz="60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6000" b="1" dirty="0">
                <a:solidFill>
                  <a:srgbClr val="FFFF00"/>
                </a:solidFill>
                <a:latin typeface="Tw Cen MT"/>
                <a:cs typeface="Tw Cen MT"/>
              </a:rPr>
              <a:t>Fé</a:t>
            </a:r>
            <a:endParaRPr sz="60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4983" y="613155"/>
            <a:ext cx="8247888" cy="54803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62" y="545592"/>
            <a:ext cx="8314690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marR="114935"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B4E8F3"/>
                </a:solidFill>
                <a:latin typeface="Tw Cen MT"/>
                <a:cs typeface="Tw Cen MT"/>
              </a:rPr>
              <a:t>Princípios</a:t>
            </a:r>
            <a:r>
              <a:rPr sz="3600" b="1" spc="-50" dirty="0">
                <a:solidFill>
                  <a:srgbClr val="B4E8F3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B4E8F3"/>
                </a:solidFill>
                <a:latin typeface="Tw Cen MT"/>
                <a:cs typeface="Tw Cen MT"/>
              </a:rPr>
              <a:t>Éticos</a:t>
            </a:r>
            <a:r>
              <a:rPr sz="3600" b="1" spc="-5" dirty="0">
                <a:solidFill>
                  <a:srgbClr val="B4E8F3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B4E8F3"/>
                </a:solidFill>
                <a:latin typeface="Tw Cen MT"/>
                <a:cs typeface="Tw Cen MT"/>
              </a:rPr>
              <a:t>da</a:t>
            </a:r>
            <a:r>
              <a:rPr sz="3600" b="1" spc="-10" dirty="0">
                <a:solidFill>
                  <a:srgbClr val="B4E8F3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B4E8F3"/>
                </a:solidFill>
                <a:latin typeface="Tw Cen MT"/>
                <a:cs typeface="Tw Cen MT"/>
              </a:rPr>
              <a:t>Administração</a:t>
            </a:r>
            <a:r>
              <a:rPr sz="3600" b="1" spc="-20" dirty="0">
                <a:solidFill>
                  <a:srgbClr val="B4E8F3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B4E8F3"/>
                </a:solidFill>
                <a:latin typeface="Tw Cen MT"/>
                <a:cs typeface="Tw Cen MT"/>
              </a:rPr>
              <a:t>Pública </a:t>
            </a:r>
            <a:r>
              <a:rPr sz="3600" b="1" spc="-944" dirty="0">
                <a:solidFill>
                  <a:srgbClr val="B4E8F3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00"/>
                </a:solidFill>
                <a:latin typeface="Tw Cen MT"/>
                <a:cs typeface="Tw Cen MT"/>
              </a:rPr>
              <a:t>6</a:t>
            </a:r>
            <a:endParaRPr sz="3600">
              <a:latin typeface="Tw Cen MT"/>
              <a:cs typeface="Tw Cen MT"/>
            </a:endParaRPr>
          </a:p>
          <a:p>
            <a:pPr marL="635" algn="ctr">
              <a:lnSpc>
                <a:spcPct val="100000"/>
              </a:lnSpc>
            </a:pPr>
            <a:r>
              <a:rPr sz="3600" b="1" dirty="0">
                <a:solidFill>
                  <a:srgbClr val="FFFF00"/>
                </a:solidFill>
                <a:latin typeface="Tw Cen MT"/>
                <a:cs typeface="Tw Cen MT"/>
              </a:rPr>
              <a:t>Princípio</a:t>
            </a:r>
            <a:r>
              <a:rPr sz="3600" b="1" spc="-4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00"/>
                </a:solidFill>
                <a:latin typeface="Tw Cen MT"/>
                <a:cs typeface="Tw Cen MT"/>
              </a:rPr>
              <a:t>da</a:t>
            </a:r>
            <a:r>
              <a:rPr sz="36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00"/>
                </a:solidFill>
                <a:latin typeface="Tw Cen MT"/>
                <a:cs typeface="Tw Cen MT"/>
              </a:rPr>
              <a:t>Colaboração</a:t>
            </a:r>
            <a:r>
              <a:rPr sz="3600" b="1" spc="-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00"/>
                </a:solidFill>
                <a:latin typeface="Tw Cen MT"/>
                <a:cs typeface="Tw Cen MT"/>
              </a:rPr>
              <a:t>e</a:t>
            </a:r>
            <a:r>
              <a:rPr sz="36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3600" b="1" spc="-5" dirty="0">
                <a:solidFill>
                  <a:srgbClr val="FFFF00"/>
                </a:solidFill>
                <a:latin typeface="Tw Cen MT"/>
                <a:cs typeface="Tw Cen MT"/>
              </a:rPr>
              <a:t>Boa</a:t>
            </a:r>
            <a:r>
              <a:rPr sz="36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00"/>
                </a:solidFill>
                <a:latin typeface="Tw Cen MT"/>
                <a:cs typeface="Tw Cen MT"/>
              </a:rPr>
              <a:t>Fé</a:t>
            </a:r>
            <a:endParaRPr sz="36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950">
              <a:latin typeface="Tw Cen MT"/>
              <a:cs typeface="Tw Cen MT"/>
            </a:endParaRPr>
          </a:p>
          <a:p>
            <a:pPr marL="12065" marR="5080" indent="1905" algn="ctr">
              <a:lnSpc>
                <a:spcPct val="100000"/>
              </a:lnSpc>
            </a:pPr>
            <a:r>
              <a:rPr sz="3600" b="1" spc="-5" dirty="0">
                <a:solidFill>
                  <a:srgbClr val="FFFFFF"/>
                </a:solidFill>
                <a:latin typeface="Tw Cen MT"/>
                <a:cs typeface="Tw Cen MT"/>
              </a:rPr>
              <a:t>Os </a:t>
            </a:r>
            <a:r>
              <a:rPr sz="3600" b="1" spc="-10" dirty="0">
                <a:solidFill>
                  <a:srgbClr val="FFFFFF"/>
                </a:solidFill>
                <a:latin typeface="Tw Cen MT"/>
                <a:cs typeface="Tw Cen MT"/>
              </a:rPr>
              <a:t>funcionários,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no </a:t>
            </a:r>
            <a:r>
              <a:rPr sz="3600" b="1" spc="-10" dirty="0">
                <a:solidFill>
                  <a:srgbClr val="FFFFFF"/>
                </a:solidFill>
                <a:latin typeface="Tw Cen MT"/>
                <a:cs typeface="Tw Cen MT"/>
              </a:rPr>
              <a:t>exercício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da sua </a:t>
            </a:r>
            <a:r>
              <a:rPr sz="3600" b="1" spc="5" dirty="0">
                <a:solidFill>
                  <a:srgbClr val="FFFFFF"/>
                </a:solidFill>
                <a:latin typeface="Tw Cen MT"/>
                <a:cs typeface="Tw Cen MT"/>
              </a:rPr>
              <a:t> atividade, </a:t>
            </a:r>
            <a:r>
              <a:rPr sz="3600" b="1" spc="-15" dirty="0">
                <a:solidFill>
                  <a:srgbClr val="FFFFFF"/>
                </a:solidFill>
                <a:latin typeface="Tw Cen MT"/>
                <a:cs typeface="Tw Cen MT"/>
              </a:rPr>
              <a:t>devem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colaborar com os </a:t>
            </a:r>
            <a:r>
              <a:rPr sz="3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Tw Cen MT"/>
                <a:cs typeface="Tw Cen MT"/>
              </a:rPr>
              <a:t>cidadãos, </a:t>
            </a:r>
            <a:r>
              <a:rPr sz="3600" b="1" spc="10" dirty="0">
                <a:solidFill>
                  <a:srgbClr val="FFFFFF"/>
                </a:solidFill>
                <a:latin typeface="Tw Cen MT"/>
                <a:cs typeface="Tw Cen MT"/>
              </a:rPr>
              <a:t>segundo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o princípio da </a:t>
            </a:r>
            <a:r>
              <a:rPr sz="3600" b="1" spc="-5" dirty="0">
                <a:solidFill>
                  <a:srgbClr val="FFFFFF"/>
                </a:solidFill>
                <a:latin typeface="Tw Cen MT"/>
                <a:cs typeface="Tw Cen MT"/>
              </a:rPr>
              <a:t>Boa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Fé, </a:t>
            </a:r>
            <a:r>
              <a:rPr sz="3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tendo</a:t>
            </a:r>
            <a:r>
              <a:rPr sz="36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em</a:t>
            </a:r>
            <a:r>
              <a:rPr sz="36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vista</a:t>
            </a:r>
            <a:r>
              <a:rPr sz="36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36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spc="5" dirty="0">
                <a:solidFill>
                  <a:srgbClr val="FFFFFF"/>
                </a:solidFill>
                <a:latin typeface="Tw Cen MT"/>
                <a:cs typeface="Tw Cen MT"/>
              </a:rPr>
              <a:t>realização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 do</a:t>
            </a:r>
            <a:r>
              <a:rPr sz="36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spc="5" dirty="0">
                <a:solidFill>
                  <a:srgbClr val="FFFFFF"/>
                </a:solidFill>
                <a:latin typeface="Tw Cen MT"/>
                <a:cs typeface="Tw Cen MT"/>
              </a:rPr>
              <a:t>interesse</a:t>
            </a:r>
            <a:r>
              <a:rPr sz="36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da </a:t>
            </a:r>
            <a:r>
              <a:rPr sz="3600" b="1" spc="-94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comunidade e </a:t>
            </a:r>
            <a:r>
              <a:rPr sz="3600" b="1" spc="-5" dirty="0">
                <a:solidFill>
                  <a:srgbClr val="FFFFFF"/>
                </a:solidFill>
                <a:latin typeface="Tw Cen MT"/>
                <a:cs typeface="Tw Cen MT"/>
              </a:rPr>
              <a:t>fomentar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a sua </a:t>
            </a:r>
            <a:r>
              <a:rPr sz="3600" b="1" spc="10" dirty="0">
                <a:solidFill>
                  <a:srgbClr val="FFFFFF"/>
                </a:solidFill>
                <a:latin typeface="Tw Cen MT"/>
                <a:cs typeface="Tw Cen MT"/>
              </a:rPr>
              <a:t>participação </a:t>
            </a:r>
            <a:r>
              <a:rPr sz="36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na</a:t>
            </a:r>
            <a:r>
              <a:rPr sz="36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spc="5" dirty="0">
                <a:solidFill>
                  <a:srgbClr val="FFFFFF"/>
                </a:solidFill>
                <a:latin typeface="Tw Cen MT"/>
                <a:cs typeface="Tw Cen MT"/>
              </a:rPr>
              <a:t>realização</a:t>
            </a:r>
            <a:r>
              <a:rPr sz="36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da</a:t>
            </a:r>
            <a:r>
              <a:rPr sz="36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spc="5" dirty="0">
                <a:solidFill>
                  <a:srgbClr val="FFFFFF"/>
                </a:solidFill>
                <a:latin typeface="Tw Cen MT"/>
                <a:cs typeface="Tw Cen MT"/>
              </a:rPr>
              <a:t>atividade</a:t>
            </a:r>
            <a:r>
              <a:rPr sz="36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spc="5" dirty="0">
                <a:solidFill>
                  <a:srgbClr val="FFFFFF"/>
                </a:solidFill>
                <a:latin typeface="Tw Cen MT"/>
                <a:cs typeface="Tw Cen MT"/>
              </a:rPr>
              <a:t>administrativa.</a:t>
            </a:r>
            <a:endParaRPr sz="36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1472" y="506476"/>
            <a:ext cx="6912864" cy="56509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939" y="545592"/>
            <a:ext cx="8096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Princípios</a:t>
            </a:r>
            <a:r>
              <a:rPr spc="-50" dirty="0"/>
              <a:t> </a:t>
            </a:r>
            <a:r>
              <a:rPr dirty="0"/>
              <a:t>Éticos</a:t>
            </a:r>
            <a:r>
              <a:rPr spc="-5" dirty="0"/>
              <a:t> </a:t>
            </a:r>
            <a:r>
              <a:rPr dirty="0"/>
              <a:t>da</a:t>
            </a:r>
            <a:r>
              <a:rPr spc="-10" dirty="0"/>
              <a:t> </a:t>
            </a:r>
            <a:r>
              <a:rPr dirty="0"/>
              <a:t>Administração</a:t>
            </a:r>
            <a:r>
              <a:rPr spc="10" dirty="0"/>
              <a:t> </a:t>
            </a:r>
            <a:r>
              <a:rPr dirty="0"/>
              <a:t>Pública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8732" y="1624584"/>
            <a:ext cx="7613015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FFFF00"/>
                </a:solidFill>
                <a:latin typeface="Tw Cen MT"/>
                <a:cs typeface="Tw Cen MT"/>
              </a:rPr>
              <a:t>7</a:t>
            </a:r>
            <a:endParaRPr sz="6000">
              <a:latin typeface="Tw Cen MT"/>
              <a:cs typeface="Tw Cen MT"/>
            </a:endParaRPr>
          </a:p>
          <a:p>
            <a:pPr marL="12065" marR="5080" algn="ctr">
              <a:lnSpc>
                <a:spcPct val="100000"/>
              </a:lnSpc>
            </a:pPr>
            <a:r>
              <a:rPr sz="6000" b="1" spc="-5" dirty="0">
                <a:solidFill>
                  <a:srgbClr val="FFFF00"/>
                </a:solidFill>
                <a:latin typeface="Tw Cen MT"/>
                <a:cs typeface="Tw Cen MT"/>
              </a:rPr>
              <a:t>Princípio </a:t>
            </a:r>
            <a:r>
              <a:rPr sz="6000" b="1" dirty="0">
                <a:solidFill>
                  <a:srgbClr val="FFFF00"/>
                </a:solidFill>
                <a:latin typeface="Tw Cen MT"/>
                <a:cs typeface="Tw Cen MT"/>
              </a:rPr>
              <a:t>da </a:t>
            </a:r>
            <a:r>
              <a:rPr sz="6000" b="1" spc="5" dirty="0">
                <a:solidFill>
                  <a:srgbClr val="FFFF00"/>
                </a:solidFill>
                <a:latin typeface="Tw Cen MT"/>
                <a:cs typeface="Tw Cen MT"/>
              </a:rPr>
              <a:t>Informação </a:t>
            </a:r>
            <a:r>
              <a:rPr sz="6000" b="1" spc="-158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6000" b="1" dirty="0">
                <a:solidFill>
                  <a:srgbClr val="FFFF00"/>
                </a:solidFill>
                <a:latin typeface="Tw Cen MT"/>
                <a:cs typeface="Tw Cen MT"/>
              </a:rPr>
              <a:t>e</a:t>
            </a:r>
            <a:r>
              <a:rPr sz="6000" b="1" spc="-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6000" b="1" dirty="0">
                <a:solidFill>
                  <a:srgbClr val="FFFF00"/>
                </a:solidFill>
                <a:latin typeface="Tw Cen MT"/>
                <a:cs typeface="Tw Cen MT"/>
              </a:rPr>
              <a:t>Qualidade</a:t>
            </a:r>
            <a:endParaRPr sz="60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2324" y="545592"/>
            <a:ext cx="809307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B4E8F3"/>
                </a:solidFill>
                <a:latin typeface="Tw Cen MT"/>
                <a:cs typeface="Tw Cen MT"/>
              </a:rPr>
              <a:t>Princípios</a:t>
            </a:r>
            <a:r>
              <a:rPr sz="3600" b="1" spc="-50" dirty="0">
                <a:solidFill>
                  <a:srgbClr val="B4E8F3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B4E8F3"/>
                </a:solidFill>
                <a:latin typeface="Tw Cen MT"/>
                <a:cs typeface="Tw Cen MT"/>
              </a:rPr>
              <a:t>Éticos</a:t>
            </a:r>
            <a:r>
              <a:rPr sz="3600" b="1" spc="-5" dirty="0">
                <a:solidFill>
                  <a:srgbClr val="B4E8F3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B4E8F3"/>
                </a:solidFill>
                <a:latin typeface="Tw Cen MT"/>
                <a:cs typeface="Tw Cen MT"/>
              </a:rPr>
              <a:t>da</a:t>
            </a:r>
            <a:r>
              <a:rPr sz="3600" b="1" spc="-10" dirty="0">
                <a:solidFill>
                  <a:srgbClr val="B4E8F3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B4E8F3"/>
                </a:solidFill>
                <a:latin typeface="Tw Cen MT"/>
                <a:cs typeface="Tw Cen MT"/>
              </a:rPr>
              <a:t>Administração</a:t>
            </a:r>
            <a:r>
              <a:rPr sz="3600" b="1" spc="-20" dirty="0">
                <a:solidFill>
                  <a:srgbClr val="B4E8F3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B4E8F3"/>
                </a:solidFill>
                <a:latin typeface="Tw Cen MT"/>
                <a:cs typeface="Tw Cen MT"/>
              </a:rPr>
              <a:t>Pública </a:t>
            </a:r>
            <a:r>
              <a:rPr sz="3600" b="1" spc="-944" dirty="0">
                <a:solidFill>
                  <a:srgbClr val="B4E8F3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00"/>
                </a:solidFill>
                <a:latin typeface="Tw Cen MT"/>
                <a:cs typeface="Tw Cen MT"/>
              </a:rPr>
              <a:t>7</a:t>
            </a:r>
            <a:endParaRPr sz="3600">
              <a:latin typeface="Tw Cen MT"/>
              <a:cs typeface="Tw Cen MT"/>
            </a:endParaRPr>
          </a:p>
          <a:p>
            <a:pPr marL="635" algn="ctr">
              <a:lnSpc>
                <a:spcPct val="100000"/>
              </a:lnSpc>
            </a:pPr>
            <a:r>
              <a:rPr sz="3600" b="1" dirty="0">
                <a:solidFill>
                  <a:srgbClr val="FFFF00"/>
                </a:solidFill>
                <a:latin typeface="Tw Cen MT"/>
                <a:cs typeface="Tw Cen MT"/>
              </a:rPr>
              <a:t>Princípio</a:t>
            </a:r>
            <a:r>
              <a:rPr sz="3600" b="1" spc="-4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00"/>
                </a:solidFill>
                <a:latin typeface="Tw Cen MT"/>
                <a:cs typeface="Tw Cen MT"/>
              </a:rPr>
              <a:t>da</a:t>
            </a:r>
            <a:r>
              <a:rPr sz="3600" b="1" spc="-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3600" b="1" spc="5" dirty="0">
                <a:solidFill>
                  <a:srgbClr val="FFFF00"/>
                </a:solidFill>
                <a:latin typeface="Tw Cen MT"/>
                <a:cs typeface="Tw Cen MT"/>
              </a:rPr>
              <a:t>Informação</a:t>
            </a:r>
            <a:r>
              <a:rPr sz="3600" b="1" spc="-5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00"/>
                </a:solidFill>
                <a:latin typeface="Tw Cen MT"/>
                <a:cs typeface="Tw Cen MT"/>
              </a:rPr>
              <a:t>e</a:t>
            </a:r>
            <a:r>
              <a:rPr sz="3600" b="1" spc="-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00"/>
                </a:solidFill>
                <a:latin typeface="Tw Cen MT"/>
                <a:cs typeface="Tw Cen MT"/>
              </a:rPr>
              <a:t>Qualidade</a:t>
            </a:r>
            <a:endParaRPr sz="3600">
              <a:latin typeface="Tw Cen MT"/>
              <a:cs typeface="Tw Cen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4955" y="2734056"/>
            <a:ext cx="8647430" cy="2036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740410">
              <a:lnSpc>
                <a:spcPct val="100000"/>
              </a:lnSpc>
              <a:spcBef>
                <a:spcPts val="90"/>
              </a:spcBef>
            </a:pPr>
            <a:r>
              <a:rPr sz="4400" b="1" spc="-15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44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funcionários</a:t>
            </a:r>
            <a:r>
              <a:rPr sz="44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35" dirty="0">
                <a:solidFill>
                  <a:srgbClr val="FFFFFF"/>
                </a:solidFill>
                <a:latin typeface="Tw Cen MT"/>
                <a:cs typeface="Tw Cen MT"/>
              </a:rPr>
              <a:t>devem</a:t>
            </a:r>
            <a:r>
              <a:rPr sz="4400" b="1" spc="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10" dirty="0">
                <a:solidFill>
                  <a:srgbClr val="FFFFFF"/>
                </a:solidFill>
                <a:latin typeface="Tw Cen MT"/>
                <a:cs typeface="Tw Cen MT"/>
              </a:rPr>
              <a:t>prestar </a:t>
            </a:r>
            <a:r>
              <a:rPr sz="44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informações</a:t>
            </a:r>
            <a:r>
              <a:rPr sz="44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e/ou</a:t>
            </a:r>
            <a:r>
              <a:rPr sz="44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dirty="0">
                <a:solidFill>
                  <a:srgbClr val="FFFFFF"/>
                </a:solidFill>
                <a:latin typeface="Tw Cen MT"/>
                <a:cs typeface="Tw Cen MT"/>
              </a:rPr>
              <a:t>esclarecimentos</a:t>
            </a:r>
            <a:r>
              <a:rPr sz="4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4400" b="1" spc="-11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dirty="0">
                <a:solidFill>
                  <a:srgbClr val="FFFFFF"/>
                </a:solidFill>
                <a:latin typeface="Tw Cen MT"/>
                <a:cs typeface="Tw Cen MT"/>
              </a:rPr>
              <a:t>forma</a:t>
            </a:r>
            <a:r>
              <a:rPr sz="44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5" dirty="0">
                <a:solidFill>
                  <a:srgbClr val="FFFFFF"/>
                </a:solidFill>
                <a:latin typeface="Tw Cen MT"/>
                <a:cs typeface="Tw Cen MT"/>
              </a:rPr>
              <a:t>clara,</a:t>
            </a:r>
            <a:r>
              <a:rPr sz="4400" b="1" spc="-20" dirty="0">
                <a:solidFill>
                  <a:srgbClr val="FFFFFF"/>
                </a:solidFill>
                <a:latin typeface="Tw Cen MT"/>
                <a:cs typeface="Tw Cen MT"/>
              </a:rPr>
              <a:t> simples,</a:t>
            </a:r>
            <a:r>
              <a:rPr sz="4400" b="1" spc="-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30" dirty="0">
                <a:solidFill>
                  <a:srgbClr val="FFFFFF"/>
                </a:solidFill>
                <a:latin typeface="Tw Cen MT"/>
                <a:cs typeface="Tw Cen MT"/>
              </a:rPr>
              <a:t>cortês</a:t>
            </a:r>
            <a:r>
              <a:rPr sz="44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4400" b="1" dirty="0">
                <a:solidFill>
                  <a:srgbClr val="FFFFFF"/>
                </a:solidFill>
                <a:latin typeface="Tw Cen MT"/>
                <a:cs typeface="Tw Cen MT"/>
              </a:rPr>
              <a:t>rápida.</a:t>
            </a:r>
            <a:endParaRPr sz="4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8904" y="610108"/>
            <a:ext cx="6842759" cy="53644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939" y="688847"/>
            <a:ext cx="8096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Princípios</a:t>
            </a:r>
            <a:r>
              <a:rPr spc="-50" dirty="0"/>
              <a:t> </a:t>
            </a:r>
            <a:r>
              <a:rPr dirty="0"/>
              <a:t>Éticos</a:t>
            </a:r>
            <a:r>
              <a:rPr spc="-5" dirty="0"/>
              <a:t> </a:t>
            </a:r>
            <a:r>
              <a:rPr dirty="0"/>
              <a:t>da</a:t>
            </a:r>
            <a:r>
              <a:rPr spc="-10" dirty="0"/>
              <a:t> </a:t>
            </a:r>
            <a:r>
              <a:rPr dirty="0"/>
              <a:t>Administração</a:t>
            </a:r>
            <a:r>
              <a:rPr spc="10" dirty="0"/>
              <a:t> </a:t>
            </a:r>
            <a:r>
              <a:rPr dirty="0"/>
              <a:t>Pública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60719" rIns="0" bIns="0" rtlCol="0">
            <a:spAutoFit/>
          </a:bodyPr>
          <a:lstStyle/>
          <a:p>
            <a:pPr marL="5651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8</a:t>
            </a:r>
          </a:p>
          <a:p>
            <a:pPr marL="52705" algn="ctr">
              <a:lnSpc>
                <a:spcPct val="100000"/>
              </a:lnSpc>
            </a:pPr>
            <a:r>
              <a:rPr dirty="0"/>
              <a:t>Princípio</a:t>
            </a:r>
            <a:r>
              <a:rPr spc="-35" dirty="0"/>
              <a:t> </a:t>
            </a:r>
            <a:r>
              <a:rPr dirty="0"/>
              <a:t>da</a:t>
            </a:r>
            <a:r>
              <a:rPr spc="-25" dirty="0"/>
              <a:t> </a:t>
            </a:r>
            <a:r>
              <a:rPr dirty="0"/>
              <a:t>Lealdade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marR="508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Princípios</a:t>
            </a:r>
            <a:r>
              <a:rPr spc="-50" dirty="0"/>
              <a:t> </a:t>
            </a:r>
            <a:r>
              <a:rPr dirty="0"/>
              <a:t>Éticos</a:t>
            </a:r>
            <a:r>
              <a:rPr spc="-5" dirty="0"/>
              <a:t> </a:t>
            </a:r>
            <a:r>
              <a:rPr dirty="0"/>
              <a:t>da</a:t>
            </a:r>
            <a:r>
              <a:rPr spc="-10" dirty="0"/>
              <a:t> </a:t>
            </a:r>
            <a:r>
              <a:rPr dirty="0"/>
              <a:t>Administração</a:t>
            </a:r>
            <a:r>
              <a:rPr spc="-20" dirty="0"/>
              <a:t> </a:t>
            </a:r>
            <a:r>
              <a:rPr dirty="0"/>
              <a:t>Pública </a:t>
            </a:r>
            <a:r>
              <a:rPr spc="-944" dirty="0"/>
              <a:t> </a:t>
            </a:r>
            <a:r>
              <a:rPr dirty="0">
                <a:solidFill>
                  <a:srgbClr val="FFFF00"/>
                </a:solidFill>
              </a:rPr>
              <a:t>8</a:t>
            </a:r>
          </a:p>
          <a:p>
            <a:pPr algn="ctr">
              <a:lnSpc>
                <a:spcPct val="100000"/>
              </a:lnSpc>
            </a:pPr>
            <a:r>
              <a:rPr dirty="0">
                <a:solidFill>
                  <a:srgbClr val="FFFF00"/>
                </a:solidFill>
              </a:rPr>
              <a:t>Princípio</a:t>
            </a:r>
            <a:r>
              <a:rPr spc="-55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da</a:t>
            </a:r>
            <a:r>
              <a:rPr spc="-30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Lealdade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2388" y="2807207"/>
            <a:ext cx="8542020" cy="2036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7620" algn="ctr">
              <a:lnSpc>
                <a:spcPct val="100000"/>
              </a:lnSpc>
              <a:spcBef>
                <a:spcPts val="90"/>
              </a:spcBef>
            </a:pPr>
            <a:r>
              <a:rPr sz="4400" b="1" spc="-15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44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15" dirty="0">
                <a:solidFill>
                  <a:srgbClr val="FFFFFF"/>
                </a:solidFill>
                <a:latin typeface="Tw Cen MT"/>
                <a:cs typeface="Tw Cen MT"/>
              </a:rPr>
              <a:t>funcionários,</a:t>
            </a:r>
            <a:r>
              <a:rPr sz="4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no</a:t>
            </a:r>
            <a:r>
              <a:rPr sz="44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15" dirty="0">
                <a:solidFill>
                  <a:srgbClr val="FFFFFF"/>
                </a:solidFill>
                <a:latin typeface="Tw Cen MT"/>
                <a:cs typeface="Tw Cen MT"/>
              </a:rPr>
              <a:t>exercício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 da</a:t>
            </a:r>
            <a:r>
              <a:rPr sz="4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sua </a:t>
            </a:r>
            <a:r>
              <a:rPr sz="4400" b="1" spc="-11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5" dirty="0">
                <a:solidFill>
                  <a:srgbClr val="FFFFFF"/>
                </a:solidFill>
                <a:latin typeface="Tw Cen MT"/>
                <a:cs typeface="Tw Cen MT"/>
              </a:rPr>
              <a:t>atividade,</a:t>
            </a:r>
            <a:r>
              <a:rPr sz="4400" b="1" spc="-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35" dirty="0">
                <a:solidFill>
                  <a:srgbClr val="FFFFFF"/>
                </a:solidFill>
                <a:latin typeface="Tw Cen MT"/>
                <a:cs typeface="Tw Cen MT"/>
              </a:rPr>
              <a:t>devem</a:t>
            </a:r>
            <a:r>
              <a:rPr sz="4400" b="1" spc="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20" dirty="0">
                <a:solidFill>
                  <a:srgbClr val="FFFFFF"/>
                </a:solidFill>
                <a:latin typeface="Tw Cen MT"/>
                <a:cs typeface="Tw Cen MT"/>
              </a:rPr>
              <a:t>agir</a:t>
            </a:r>
            <a:r>
              <a:rPr sz="44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4400" b="1" dirty="0">
                <a:solidFill>
                  <a:srgbClr val="FFFFFF"/>
                </a:solidFill>
                <a:latin typeface="Tw Cen MT"/>
                <a:cs typeface="Tw Cen MT"/>
              </a:rPr>
              <a:t> forma</a:t>
            </a:r>
            <a:r>
              <a:rPr sz="44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dirty="0">
                <a:solidFill>
                  <a:srgbClr val="FFFFFF"/>
                </a:solidFill>
                <a:latin typeface="Tw Cen MT"/>
                <a:cs typeface="Tw Cen MT"/>
              </a:rPr>
              <a:t>leal, </a:t>
            </a:r>
            <a:r>
              <a:rPr sz="4400" b="1" spc="-11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solidária</a:t>
            </a:r>
            <a:r>
              <a:rPr sz="44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4400" b="1" dirty="0">
                <a:solidFill>
                  <a:srgbClr val="FFFFFF"/>
                </a:solidFill>
                <a:latin typeface="Tw Cen MT"/>
                <a:cs typeface="Tw Cen MT"/>
              </a:rPr>
              <a:t> cooperante.</a:t>
            </a:r>
            <a:endParaRPr sz="4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5392" y="536955"/>
            <a:ext cx="5257800" cy="55565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939" y="618744"/>
            <a:ext cx="8096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Princípios</a:t>
            </a:r>
            <a:r>
              <a:rPr spc="-50" dirty="0"/>
              <a:t> </a:t>
            </a:r>
            <a:r>
              <a:rPr dirty="0"/>
              <a:t>Éticos</a:t>
            </a:r>
            <a:r>
              <a:rPr spc="-5" dirty="0"/>
              <a:t> </a:t>
            </a:r>
            <a:r>
              <a:rPr dirty="0"/>
              <a:t>da</a:t>
            </a:r>
            <a:r>
              <a:rPr spc="-10" dirty="0"/>
              <a:t> </a:t>
            </a:r>
            <a:r>
              <a:rPr dirty="0"/>
              <a:t>Administração</a:t>
            </a:r>
            <a:r>
              <a:rPr spc="10" dirty="0"/>
              <a:t> </a:t>
            </a:r>
            <a:r>
              <a:rPr dirty="0"/>
              <a:t>Pública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90615" rIns="0" bIns="0" rtlCol="0">
            <a:spAutoFit/>
          </a:bodyPr>
          <a:lstStyle/>
          <a:p>
            <a:pPr marL="508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9</a:t>
            </a:r>
          </a:p>
          <a:p>
            <a:pPr marL="49530" algn="ctr">
              <a:lnSpc>
                <a:spcPct val="100000"/>
              </a:lnSpc>
            </a:pPr>
            <a:r>
              <a:rPr dirty="0"/>
              <a:t>Princípio</a:t>
            </a:r>
            <a:r>
              <a:rPr spc="-45" dirty="0"/>
              <a:t> </a:t>
            </a:r>
            <a:r>
              <a:rPr dirty="0"/>
              <a:t>da</a:t>
            </a:r>
            <a:r>
              <a:rPr spc="-25" dirty="0"/>
              <a:t> </a:t>
            </a:r>
            <a:r>
              <a:rPr spc="10" dirty="0"/>
              <a:t>Integridade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9652" y="545592"/>
            <a:ext cx="809244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B4E8F3"/>
                </a:solidFill>
                <a:latin typeface="Tw Cen MT"/>
                <a:cs typeface="Tw Cen MT"/>
              </a:rPr>
              <a:t>Princípios</a:t>
            </a:r>
            <a:r>
              <a:rPr sz="3600" b="1" spc="-50" dirty="0">
                <a:solidFill>
                  <a:srgbClr val="B4E8F3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B4E8F3"/>
                </a:solidFill>
                <a:latin typeface="Tw Cen MT"/>
                <a:cs typeface="Tw Cen MT"/>
              </a:rPr>
              <a:t>Éticos</a:t>
            </a:r>
            <a:r>
              <a:rPr sz="3600" b="1" spc="-5" dirty="0">
                <a:solidFill>
                  <a:srgbClr val="B4E8F3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B4E8F3"/>
                </a:solidFill>
                <a:latin typeface="Tw Cen MT"/>
                <a:cs typeface="Tw Cen MT"/>
              </a:rPr>
              <a:t>da</a:t>
            </a:r>
            <a:r>
              <a:rPr sz="3600" b="1" spc="-10" dirty="0">
                <a:solidFill>
                  <a:srgbClr val="B4E8F3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B4E8F3"/>
                </a:solidFill>
                <a:latin typeface="Tw Cen MT"/>
                <a:cs typeface="Tw Cen MT"/>
              </a:rPr>
              <a:t>Administração</a:t>
            </a:r>
            <a:r>
              <a:rPr sz="3600" b="1" spc="-20" dirty="0">
                <a:solidFill>
                  <a:srgbClr val="B4E8F3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B4E8F3"/>
                </a:solidFill>
                <a:latin typeface="Tw Cen MT"/>
                <a:cs typeface="Tw Cen MT"/>
              </a:rPr>
              <a:t>Pública </a:t>
            </a:r>
            <a:r>
              <a:rPr sz="3600" b="1" spc="-944" dirty="0">
                <a:solidFill>
                  <a:srgbClr val="B4E8F3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00"/>
                </a:solidFill>
                <a:latin typeface="Tw Cen MT"/>
                <a:cs typeface="Tw Cen MT"/>
              </a:rPr>
              <a:t>9</a:t>
            </a:r>
            <a:endParaRPr sz="3600">
              <a:latin typeface="Tw Cen MT"/>
              <a:cs typeface="Tw Cen MT"/>
            </a:endParaRPr>
          </a:p>
          <a:p>
            <a:pPr marL="5080" algn="ctr">
              <a:lnSpc>
                <a:spcPct val="100000"/>
              </a:lnSpc>
            </a:pPr>
            <a:r>
              <a:rPr sz="3600" b="1" dirty="0">
                <a:solidFill>
                  <a:srgbClr val="FFFF00"/>
                </a:solidFill>
                <a:latin typeface="Tw Cen MT"/>
                <a:cs typeface="Tw Cen MT"/>
              </a:rPr>
              <a:t>Princípio</a:t>
            </a:r>
            <a:r>
              <a:rPr sz="3600" b="1" spc="-5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00"/>
                </a:solidFill>
                <a:latin typeface="Tw Cen MT"/>
                <a:cs typeface="Tw Cen MT"/>
              </a:rPr>
              <a:t>da</a:t>
            </a:r>
            <a:r>
              <a:rPr sz="3600" b="1" spc="-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3600" b="1" spc="5" dirty="0">
                <a:solidFill>
                  <a:srgbClr val="FFFF00"/>
                </a:solidFill>
                <a:latin typeface="Tw Cen MT"/>
                <a:cs typeface="Tw Cen MT"/>
              </a:rPr>
              <a:t>Integridade</a:t>
            </a:r>
            <a:endParaRPr sz="3600">
              <a:latin typeface="Tw Cen MT"/>
              <a:cs typeface="Tw Cen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49172" y="2734056"/>
            <a:ext cx="8159750" cy="2036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4400" b="1" spc="-15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4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funcionários</a:t>
            </a:r>
            <a:r>
              <a:rPr sz="4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15" dirty="0">
                <a:solidFill>
                  <a:srgbClr val="FFFFFF"/>
                </a:solidFill>
                <a:latin typeface="Tw Cen MT"/>
                <a:cs typeface="Tw Cen MT"/>
              </a:rPr>
              <a:t>regem-se </a:t>
            </a:r>
            <a:r>
              <a:rPr sz="4400" b="1" spc="10" dirty="0">
                <a:solidFill>
                  <a:srgbClr val="FFFFFF"/>
                </a:solidFill>
                <a:latin typeface="Tw Cen MT"/>
                <a:cs typeface="Tw Cen MT"/>
              </a:rPr>
              <a:t>segundo </a:t>
            </a:r>
            <a:r>
              <a:rPr sz="4400" b="1" spc="-116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critérios</a:t>
            </a:r>
            <a:r>
              <a:rPr sz="44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44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honestidade</a:t>
            </a:r>
            <a:r>
              <a:rPr sz="4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pessoal</a:t>
            </a:r>
            <a:r>
              <a:rPr sz="44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4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4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5" dirty="0">
                <a:solidFill>
                  <a:srgbClr val="FFFFFF"/>
                </a:solidFill>
                <a:latin typeface="Tw Cen MT"/>
                <a:cs typeface="Tw Cen MT"/>
              </a:rPr>
              <a:t>integridade</a:t>
            </a:r>
            <a:r>
              <a:rPr sz="44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44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25" dirty="0">
                <a:solidFill>
                  <a:srgbClr val="FFFFFF"/>
                </a:solidFill>
                <a:latin typeface="Tw Cen MT"/>
                <a:cs typeface="Tw Cen MT"/>
              </a:rPr>
              <a:t>caráter.</a:t>
            </a:r>
            <a:endParaRPr sz="4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4804" y="466343"/>
            <a:ext cx="646557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5" dirty="0">
                <a:solidFill>
                  <a:srgbClr val="FFFF00"/>
                </a:solidFill>
              </a:rPr>
              <a:t>O</a:t>
            </a:r>
            <a:r>
              <a:rPr sz="4000" spc="-5" dirty="0">
                <a:solidFill>
                  <a:srgbClr val="FFFF00"/>
                </a:solidFill>
              </a:rPr>
              <a:t> conceito</a:t>
            </a:r>
            <a:r>
              <a:rPr sz="4000" spc="-30" dirty="0">
                <a:solidFill>
                  <a:srgbClr val="FFFF00"/>
                </a:solidFill>
              </a:rPr>
              <a:t> </a:t>
            </a:r>
            <a:r>
              <a:rPr sz="4000" dirty="0">
                <a:solidFill>
                  <a:srgbClr val="FFFF00"/>
                </a:solidFill>
              </a:rPr>
              <a:t>da</a:t>
            </a:r>
            <a:r>
              <a:rPr sz="4000" spc="-15" dirty="0">
                <a:solidFill>
                  <a:srgbClr val="FFFF00"/>
                </a:solidFill>
              </a:rPr>
              <a:t> </a:t>
            </a:r>
            <a:r>
              <a:rPr sz="4000" spc="-5" dirty="0">
                <a:solidFill>
                  <a:srgbClr val="FFFF00"/>
                </a:solidFill>
              </a:rPr>
              <a:t>ética</a:t>
            </a:r>
            <a:r>
              <a:rPr sz="4000" spc="10" dirty="0">
                <a:solidFill>
                  <a:srgbClr val="FFFF00"/>
                </a:solidFill>
              </a:rPr>
              <a:t> </a:t>
            </a:r>
            <a:r>
              <a:rPr sz="4000" spc="-5" dirty="0">
                <a:solidFill>
                  <a:srgbClr val="FFFF00"/>
                </a:solidFill>
              </a:rPr>
              <a:t>individual.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1155" y="1328927"/>
            <a:ext cx="8447405" cy="4964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5945" marR="558800" algn="ctr">
              <a:lnSpc>
                <a:spcPct val="100000"/>
              </a:lnSpc>
              <a:spcBef>
                <a:spcPts val="105"/>
              </a:spcBef>
            </a:pPr>
            <a:r>
              <a:rPr sz="2800" b="1" i="1" spc="-20" dirty="0">
                <a:solidFill>
                  <a:srgbClr val="B4E8F3"/>
                </a:solidFill>
                <a:latin typeface="Tw Cen MT"/>
                <a:cs typeface="Tw Cen MT"/>
              </a:rPr>
              <a:t>Relação</a:t>
            </a:r>
            <a:r>
              <a:rPr sz="2800" b="1" i="1" spc="-10" dirty="0">
                <a:solidFill>
                  <a:srgbClr val="B4E8F3"/>
                </a:solidFill>
                <a:latin typeface="Tw Cen MT"/>
                <a:cs typeface="Tw Cen MT"/>
              </a:rPr>
              <a:t> </a:t>
            </a:r>
            <a:r>
              <a:rPr sz="2800" b="1" i="1" spc="5" dirty="0">
                <a:solidFill>
                  <a:srgbClr val="B4E8F3"/>
                </a:solidFill>
                <a:latin typeface="Tw Cen MT"/>
                <a:cs typeface="Tw Cen MT"/>
              </a:rPr>
              <a:t>entre</a:t>
            </a:r>
            <a:r>
              <a:rPr sz="2800" b="1" i="1" spc="-55" dirty="0">
                <a:solidFill>
                  <a:srgbClr val="B4E8F3"/>
                </a:solidFill>
                <a:latin typeface="Tw Cen MT"/>
                <a:cs typeface="Tw Cen MT"/>
              </a:rPr>
              <a:t> </a:t>
            </a:r>
            <a:r>
              <a:rPr sz="2800" b="1" i="1" dirty="0">
                <a:solidFill>
                  <a:srgbClr val="B4E8F3"/>
                </a:solidFill>
                <a:latin typeface="Tw Cen MT"/>
                <a:cs typeface="Tw Cen MT"/>
              </a:rPr>
              <a:t>a</a:t>
            </a:r>
            <a:r>
              <a:rPr sz="2800" b="1" i="1" spc="-5" dirty="0">
                <a:solidFill>
                  <a:srgbClr val="B4E8F3"/>
                </a:solidFill>
                <a:latin typeface="Tw Cen MT"/>
                <a:cs typeface="Tw Cen MT"/>
              </a:rPr>
              <a:t> </a:t>
            </a:r>
            <a:r>
              <a:rPr sz="2800" b="1" i="1" dirty="0">
                <a:solidFill>
                  <a:srgbClr val="B4E8F3"/>
                </a:solidFill>
                <a:latin typeface="Tw Cen MT"/>
                <a:cs typeface="Tw Cen MT"/>
              </a:rPr>
              <a:t>ética</a:t>
            </a:r>
            <a:r>
              <a:rPr sz="2800" b="1" i="1" spc="-10" dirty="0">
                <a:solidFill>
                  <a:srgbClr val="B4E8F3"/>
                </a:solidFill>
                <a:latin typeface="Tw Cen MT"/>
                <a:cs typeface="Tw Cen MT"/>
              </a:rPr>
              <a:t> </a:t>
            </a:r>
            <a:r>
              <a:rPr sz="2800" b="1" i="1" dirty="0">
                <a:solidFill>
                  <a:srgbClr val="B4E8F3"/>
                </a:solidFill>
                <a:latin typeface="Tw Cen MT"/>
                <a:cs typeface="Tw Cen MT"/>
              </a:rPr>
              <a:t>individual</a:t>
            </a:r>
            <a:r>
              <a:rPr sz="2800" b="1" i="1" spc="10" dirty="0">
                <a:solidFill>
                  <a:srgbClr val="B4E8F3"/>
                </a:solidFill>
                <a:latin typeface="Tw Cen MT"/>
                <a:cs typeface="Tw Cen MT"/>
              </a:rPr>
              <a:t> </a:t>
            </a:r>
            <a:r>
              <a:rPr sz="2800" b="1" i="1" dirty="0">
                <a:solidFill>
                  <a:srgbClr val="B4E8F3"/>
                </a:solidFill>
                <a:latin typeface="Tw Cen MT"/>
                <a:cs typeface="Tw Cen MT"/>
              </a:rPr>
              <a:t>e</a:t>
            </a:r>
            <a:r>
              <a:rPr sz="2800" b="1" i="1" spc="-5" dirty="0">
                <a:solidFill>
                  <a:srgbClr val="B4E8F3"/>
                </a:solidFill>
                <a:latin typeface="Tw Cen MT"/>
                <a:cs typeface="Tw Cen MT"/>
              </a:rPr>
              <a:t> </a:t>
            </a:r>
            <a:r>
              <a:rPr sz="2800" b="1" i="1" dirty="0">
                <a:solidFill>
                  <a:srgbClr val="B4E8F3"/>
                </a:solidFill>
                <a:latin typeface="Tw Cen MT"/>
                <a:cs typeface="Tw Cen MT"/>
              </a:rPr>
              <a:t>os</a:t>
            </a:r>
            <a:r>
              <a:rPr sz="2800" b="1" i="1" spc="-20" dirty="0">
                <a:solidFill>
                  <a:srgbClr val="B4E8F3"/>
                </a:solidFill>
                <a:latin typeface="Tw Cen MT"/>
                <a:cs typeface="Tw Cen MT"/>
              </a:rPr>
              <a:t> </a:t>
            </a:r>
            <a:r>
              <a:rPr sz="2800" b="1" i="1" dirty="0">
                <a:solidFill>
                  <a:srgbClr val="B4E8F3"/>
                </a:solidFill>
                <a:latin typeface="Tw Cen MT"/>
                <a:cs typeface="Tw Cen MT"/>
              </a:rPr>
              <a:t>padrões</a:t>
            </a:r>
            <a:r>
              <a:rPr sz="2800" b="1" i="1" spc="-50" dirty="0">
                <a:solidFill>
                  <a:srgbClr val="B4E8F3"/>
                </a:solidFill>
                <a:latin typeface="Tw Cen MT"/>
                <a:cs typeface="Tw Cen MT"/>
              </a:rPr>
              <a:t> </a:t>
            </a:r>
            <a:r>
              <a:rPr sz="2800" b="1" i="1" dirty="0">
                <a:solidFill>
                  <a:srgbClr val="B4E8F3"/>
                </a:solidFill>
                <a:latin typeface="Tw Cen MT"/>
                <a:cs typeface="Tw Cen MT"/>
              </a:rPr>
              <a:t>de</a:t>
            </a:r>
            <a:r>
              <a:rPr sz="2800" b="1" i="1" spc="-25" dirty="0">
                <a:solidFill>
                  <a:srgbClr val="B4E8F3"/>
                </a:solidFill>
                <a:latin typeface="Tw Cen MT"/>
                <a:cs typeface="Tw Cen MT"/>
              </a:rPr>
              <a:t> </a:t>
            </a:r>
            <a:r>
              <a:rPr sz="2800" b="1" i="1" dirty="0">
                <a:solidFill>
                  <a:srgbClr val="B4E8F3"/>
                </a:solidFill>
                <a:latin typeface="Tw Cen MT"/>
                <a:cs typeface="Tw Cen MT"/>
              </a:rPr>
              <a:t>ética </a:t>
            </a:r>
            <a:r>
              <a:rPr sz="2800" b="1" i="1" spc="-730" dirty="0">
                <a:solidFill>
                  <a:srgbClr val="B4E8F3"/>
                </a:solidFill>
                <a:latin typeface="Tw Cen MT"/>
                <a:cs typeface="Tw Cen MT"/>
              </a:rPr>
              <a:t> </a:t>
            </a:r>
            <a:r>
              <a:rPr sz="2800" b="1" i="1" dirty="0">
                <a:solidFill>
                  <a:srgbClr val="B4E8F3"/>
                </a:solidFill>
                <a:latin typeface="Tw Cen MT"/>
                <a:cs typeface="Tw Cen MT"/>
              </a:rPr>
              <a:t>institucional.</a:t>
            </a:r>
            <a:endParaRPr sz="2800">
              <a:latin typeface="Tw Cen MT"/>
              <a:cs typeface="Tw Cen MT"/>
            </a:endParaRPr>
          </a:p>
          <a:p>
            <a:pPr marL="12065" marR="5715" indent="2540" algn="ctr">
              <a:lnSpc>
                <a:spcPct val="100000"/>
              </a:lnSpc>
              <a:spcBef>
                <a:spcPts val="1920"/>
              </a:spcBef>
            </a:pP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conceito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ética individual </a:t>
            </a:r>
            <a:r>
              <a:rPr sz="2800" b="1" spc="-20" dirty="0">
                <a:solidFill>
                  <a:srgbClr val="FFFFFF"/>
                </a:solidFill>
                <a:latin typeface="Tw Cen MT"/>
                <a:cs typeface="Tw Cen MT"/>
              </a:rPr>
              <a:t>deve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ser baseado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em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valores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fundamentais de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toda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 sociedade.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Devemos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ser </a:t>
            </a:r>
            <a:r>
              <a:rPr sz="2800" b="1" spc="-7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responsáveis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pelos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nossos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actos,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procurando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sempre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ser </a:t>
            </a:r>
            <a:r>
              <a:rPr sz="2800" b="1" spc="-7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honestos, educados,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cumpridores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todos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os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compromissos</a:t>
            </a:r>
            <a:r>
              <a:rPr sz="2800" b="1" spc="-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assumidos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com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toda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a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lealdade.</a:t>
            </a:r>
            <a:r>
              <a:rPr sz="2800" b="1" spc="-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Só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assim </a:t>
            </a:r>
            <a:r>
              <a:rPr sz="2800" b="1" spc="-7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é</a:t>
            </a:r>
            <a:r>
              <a:rPr sz="2800" b="1" spc="8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possível</a:t>
            </a:r>
            <a:r>
              <a:rPr sz="2800" b="1" spc="8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termos</a:t>
            </a:r>
            <a:r>
              <a:rPr sz="2800" b="1" spc="6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2800" b="1" spc="10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princípio</a:t>
            </a:r>
            <a:r>
              <a:rPr sz="2800" b="1" spc="8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800" b="1" spc="8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igualdade</a:t>
            </a:r>
            <a:r>
              <a:rPr sz="2800" b="1" spc="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entre</a:t>
            </a:r>
            <a:r>
              <a:rPr sz="2800" b="1" spc="8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todos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os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cidadãos,</a:t>
            </a:r>
            <a:r>
              <a:rPr sz="28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construindo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uma</a:t>
            </a:r>
            <a:r>
              <a:rPr sz="28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sociedade</a:t>
            </a:r>
            <a:r>
              <a:rPr sz="28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mais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justa.</a:t>
            </a:r>
            <a:endParaRPr sz="2800">
              <a:latin typeface="Tw Cen MT"/>
              <a:cs typeface="Tw Cen MT"/>
            </a:endParaRPr>
          </a:p>
          <a:p>
            <a:pPr marL="15240" marR="5080" algn="ctr">
              <a:lnSpc>
                <a:spcPct val="100000"/>
              </a:lnSpc>
            </a:pP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Exemplo</a:t>
            </a:r>
            <a:r>
              <a:rPr sz="2800" b="1" spc="-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não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fazer</a:t>
            </a:r>
            <a:r>
              <a:rPr sz="2800" b="1" spc="-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aos</a:t>
            </a:r>
            <a:r>
              <a:rPr sz="28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outros,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não</a:t>
            </a:r>
            <a:r>
              <a:rPr sz="2800" b="1" spc="-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queremos</a:t>
            </a:r>
            <a:r>
              <a:rPr sz="2800" b="1" spc="-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para </a:t>
            </a:r>
            <a:r>
              <a:rPr sz="2800" b="1" spc="-7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nós.</a:t>
            </a:r>
            <a:endParaRPr sz="2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688" y="631444"/>
            <a:ext cx="8065008" cy="53980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939" y="618744"/>
            <a:ext cx="8096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Princípios</a:t>
            </a:r>
            <a:r>
              <a:rPr spc="-50" dirty="0"/>
              <a:t> </a:t>
            </a:r>
            <a:r>
              <a:rPr dirty="0"/>
              <a:t>Éticos</a:t>
            </a:r>
            <a:r>
              <a:rPr spc="-5" dirty="0"/>
              <a:t> </a:t>
            </a:r>
            <a:r>
              <a:rPr dirty="0"/>
              <a:t>da</a:t>
            </a:r>
            <a:r>
              <a:rPr spc="-10" dirty="0"/>
              <a:t> </a:t>
            </a:r>
            <a:r>
              <a:rPr dirty="0"/>
              <a:t>Administração</a:t>
            </a:r>
            <a:r>
              <a:rPr spc="10" dirty="0"/>
              <a:t> </a:t>
            </a:r>
            <a:r>
              <a:rPr dirty="0"/>
              <a:t>Pública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4891" y="1697735"/>
            <a:ext cx="8100059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FFFF00"/>
                </a:solidFill>
                <a:latin typeface="Tw Cen MT"/>
                <a:cs typeface="Tw Cen MT"/>
              </a:rPr>
              <a:t>10</a:t>
            </a:r>
            <a:endParaRPr sz="6000">
              <a:latin typeface="Tw Cen MT"/>
              <a:cs typeface="Tw Cen MT"/>
            </a:endParaRPr>
          </a:p>
          <a:p>
            <a:pPr marL="12700" marR="5080" algn="ctr">
              <a:lnSpc>
                <a:spcPct val="100000"/>
              </a:lnSpc>
            </a:pPr>
            <a:r>
              <a:rPr sz="6000" b="1" dirty="0">
                <a:solidFill>
                  <a:srgbClr val="FFFF00"/>
                </a:solidFill>
                <a:latin typeface="Tw Cen MT"/>
                <a:cs typeface="Tw Cen MT"/>
              </a:rPr>
              <a:t>Princípio</a:t>
            </a:r>
            <a:r>
              <a:rPr sz="6000" b="1" spc="-4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6000" b="1" dirty="0">
                <a:solidFill>
                  <a:srgbClr val="FFFF00"/>
                </a:solidFill>
                <a:latin typeface="Tw Cen MT"/>
                <a:cs typeface="Tw Cen MT"/>
              </a:rPr>
              <a:t>da</a:t>
            </a:r>
            <a:r>
              <a:rPr sz="6000" b="1" spc="-3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6000" b="1" dirty="0">
                <a:solidFill>
                  <a:srgbClr val="FFFF00"/>
                </a:solidFill>
                <a:latin typeface="Tw Cen MT"/>
                <a:cs typeface="Tw Cen MT"/>
              </a:rPr>
              <a:t>Competência </a:t>
            </a:r>
            <a:r>
              <a:rPr sz="6000" b="1" spc="-158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6000" b="1" dirty="0">
                <a:solidFill>
                  <a:srgbClr val="FFFF00"/>
                </a:solidFill>
                <a:latin typeface="Tw Cen MT"/>
                <a:cs typeface="Tw Cen MT"/>
              </a:rPr>
              <a:t>e</a:t>
            </a:r>
            <a:r>
              <a:rPr sz="6000" b="1" spc="-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6000" b="1" spc="-10" dirty="0">
                <a:solidFill>
                  <a:srgbClr val="FFFF00"/>
                </a:solidFill>
                <a:latin typeface="Tw Cen MT"/>
                <a:cs typeface="Tw Cen MT"/>
              </a:rPr>
              <a:t>Responsabilidade</a:t>
            </a:r>
            <a:endParaRPr sz="60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marR="508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Princípios</a:t>
            </a:r>
            <a:r>
              <a:rPr spc="-50" dirty="0"/>
              <a:t> </a:t>
            </a:r>
            <a:r>
              <a:rPr dirty="0"/>
              <a:t>Éticos</a:t>
            </a:r>
            <a:r>
              <a:rPr spc="-5" dirty="0"/>
              <a:t> </a:t>
            </a:r>
            <a:r>
              <a:rPr dirty="0"/>
              <a:t>da</a:t>
            </a:r>
            <a:r>
              <a:rPr spc="-10" dirty="0"/>
              <a:t> </a:t>
            </a:r>
            <a:r>
              <a:rPr dirty="0"/>
              <a:t>Administração</a:t>
            </a:r>
            <a:r>
              <a:rPr spc="-20" dirty="0"/>
              <a:t> </a:t>
            </a:r>
            <a:r>
              <a:rPr dirty="0"/>
              <a:t>Pública </a:t>
            </a:r>
            <a:r>
              <a:rPr spc="-944" dirty="0"/>
              <a:t> </a:t>
            </a:r>
            <a:r>
              <a:rPr dirty="0">
                <a:solidFill>
                  <a:srgbClr val="FFFF00"/>
                </a:solidFill>
              </a:rPr>
              <a:t>10</a:t>
            </a:r>
          </a:p>
          <a:p>
            <a:pPr marL="1447800" marR="1447800" algn="ctr">
              <a:lnSpc>
                <a:spcPct val="100000"/>
              </a:lnSpc>
            </a:pPr>
            <a:r>
              <a:rPr dirty="0">
                <a:solidFill>
                  <a:srgbClr val="FFFF00"/>
                </a:solidFill>
              </a:rPr>
              <a:t>Princípio</a:t>
            </a:r>
            <a:r>
              <a:rPr spc="-55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da</a:t>
            </a:r>
            <a:r>
              <a:rPr spc="-30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Competência</a:t>
            </a:r>
            <a:r>
              <a:rPr spc="-50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e </a:t>
            </a:r>
            <a:r>
              <a:rPr spc="-944" dirty="0">
                <a:solidFill>
                  <a:srgbClr val="FFFF00"/>
                </a:solidFill>
              </a:rPr>
              <a:t> </a:t>
            </a:r>
            <a:r>
              <a:rPr spc="-10" dirty="0">
                <a:solidFill>
                  <a:srgbClr val="FFFF00"/>
                </a:solidFill>
              </a:rPr>
              <a:t>Responsabilidade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5916" y="3282695"/>
            <a:ext cx="8475345" cy="2707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  <a:spcBef>
                <a:spcPts val="90"/>
              </a:spcBef>
            </a:pPr>
            <a:r>
              <a:rPr sz="4400" b="1" spc="-15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44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funcionários</a:t>
            </a:r>
            <a:r>
              <a:rPr sz="4400" b="1" spc="20" dirty="0">
                <a:solidFill>
                  <a:srgbClr val="FFFFFF"/>
                </a:solidFill>
                <a:latin typeface="Tw Cen MT"/>
                <a:cs typeface="Tw Cen MT"/>
              </a:rPr>
              <a:t> agem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 de</a:t>
            </a:r>
            <a:r>
              <a:rPr sz="4400" b="1" dirty="0">
                <a:solidFill>
                  <a:srgbClr val="FFFFFF"/>
                </a:solidFill>
                <a:latin typeface="Tw Cen MT"/>
                <a:cs typeface="Tw Cen MT"/>
              </a:rPr>
              <a:t> forma </a:t>
            </a:r>
            <a:r>
              <a:rPr sz="4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dirty="0">
                <a:solidFill>
                  <a:srgbClr val="FFFFFF"/>
                </a:solidFill>
                <a:latin typeface="Tw Cen MT"/>
                <a:cs typeface="Tw Cen MT"/>
              </a:rPr>
              <a:t>responsável</a:t>
            </a:r>
            <a:r>
              <a:rPr sz="44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44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competente, dedicada </a:t>
            </a:r>
            <a:r>
              <a:rPr sz="4400" b="1" spc="-11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4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crítica,</a:t>
            </a:r>
            <a:r>
              <a:rPr sz="4400" b="1" spc="-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empenhando-se</a:t>
            </a:r>
            <a:r>
              <a:rPr sz="4400" b="1" spc="7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na </a:t>
            </a:r>
            <a:r>
              <a:rPr sz="4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Tw Cen MT"/>
                <a:cs typeface="Tw Cen MT"/>
              </a:rPr>
              <a:t>valorização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 profissional.</a:t>
            </a:r>
            <a:endParaRPr sz="4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5547" y="685799"/>
            <a:ext cx="370268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5" dirty="0">
                <a:solidFill>
                  <a:srgbClr val="FFFF00"/>
                </a:solidFill>
              </a:rPr>
              <a:t>Ética</a:t>
            </a:r>
            <a:r>
              <a:rPr sz="4000" spc="-40" dirty="0">
                <a:solidFill>
                  <a:srgbClr val="FFFF00"/>
                </a:solidFill>
              </a:rPr>
              <a:t> </a:t>
            </a:r>
            <a:r>
              <a:rPr sz="4000" spc="-5" dirty="0">
                <a:solidFill>
                  <a:srgbClr val="FFFF00"/>
                </a:solidFill>
              </a:rPr>
              <a:t>institucional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5436" y="1670304"/>
            <a:ext cx="8541385" cy="429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São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códigos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conduta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que orientam as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acções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das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instituições.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Os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dez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princípios éticos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que dão origem ao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código deontológico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das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instituições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devem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ser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respeitados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por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todos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os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funcionários,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porque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só assim é </a:t>
            </a:r>
            <a:r>
              <a:rPr sz="2800" b="1" spc="-7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possível criar vínculos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 bem - estar 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laços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 amizade </a:t>
            </a:r>
            <a:r>
              <a:rPr sz="2800" b="1" spc="-7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no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trabalho.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Tudo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isto</a:t>
            </a:r>
            <a:r>
              <a:rPr sz="28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só é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possível</a:t>
            </a:r>
            <a:r>
              <a:rPr sz="28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se</a:t>
            </a:r>
            <a:r>
              <a:rPr sz="28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28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funcionário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reunir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as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seguintes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condições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éticas. Honesto, educado,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atender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cidadão com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respeito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procurando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sempre </a:t>
            </a:r>
            <a:r>
              <a:rPr sz="28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informar</a:t>
            </a:r>
            <a:r>
              <a:rPr sz="2800" b="1" spc="-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correctamente,</a:t>
            </a:r>
            <a:r>
              <a:rPr sz="2800" b="1" spc="-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cumprir</a:t>
            </a:r>
            <a:r>
              <a:rPr sz="2800" b="1" spc="-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horário</a:t>
            </a:r>
            <a:r>
              <a:rPr sz="28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 ser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exemplo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800" b="1" spc="-7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lealdade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para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todos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colegas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profissão.</a:t>
            </a:r>
            <a:endParaRPr sz="2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5060" y="1773936"/>
            <a:ext cx="8390255" cy="3013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Como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exemplo,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quando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chega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 uma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instituição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um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30" dirty="0">
                <a:solidFill>
                  <a:srgbClr val="FFFFFF"/>
                </a:solidFill>
                <a:latin typeface="Tw Cen MT"/>
                <a:cs typeface="Tw Cen MT"/>
              </a:rPr>
              <a:t>novo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funcionário,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 sente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dificuldades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em resolver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as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tarefas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que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lhe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são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confiadas,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os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colegas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já com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experiência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devem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ajudar o </a:t>
            </a:r>
            <a:r>
              <a:rPr sz="2800" b="1" spc="-30" dirty="0">
                <a:solidFill>
                  <a:srgbClr val="FFFFFF"/>
                </a:solidFill>
                <a:latin typeface="Tw Cen MT"/>
                <a:cs typeface="Tw Cen MT"/>
              </a:rPr>
              <a:t>novo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funcionário.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Esta é a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Ética pela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qual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todo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cidadão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se </a:t>
            </a:r>
            <a:r>
              <a:rPr sz="2800" b="1" spc="-20" dirty="0">
                <a:solidFill>
                  <a:srgbClr val="FFFFFF"/>
                </a:solidFill>
                <a:latin typeface="Tw Cen MT"/>
                <a:cs typeface="Tw Cen MT"/>
              </a:rPr>
              <a:t>deve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conduzir.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Mas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também à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outras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condutas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ética,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 do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salve-se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quem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puder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sem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olhar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meios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para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atingir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seus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objectivos.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spc="-5" dirty="0"/>
              <a:t>Módulo</a:t>
            </a:r>
            <a:r>
              <a:rPr spc="40" dirty="0"/>
              <a:t> </a:t>
            </a:r>
            <a:r>
              <a:rPr spc="-5" dirty="0"/>
              <a:t>5</a:t>
            </a:r>
            <a:r>
              <a:rPr spc="-10" dirty="0"/>
              <a:t> </a:t>
            </a:r>
            <a:r>
              <a:rPr spc="-5" dirty="0"/>
              <a:t>-</a:t>
            </a:r>
            <a:r>
              <a:rPr spc="20" dirty="0"/>
              <a:t> </a:t>
            </a:r>
            <a:r>
              <a:rPr dirty="0"/>
              <a:t>Ética</a:t>
            </a:r>
            <a:r>
              <a:rPr spc="-20" dirty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2579" y="1042416"/>
            <a:ext cx="23577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5" dirty="0">
                <a:solidFill>
                  <a:srgbClr val="FFFF00"/>
                </a:solidFill>
              </a:rPr>
              <a:t>Conclusão: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spc="-5" dirty="0"/>
              <a:t>Módulo</a:t>
            </a:r>
            <a:r>
              <a:rPr spc="40" dirty="0"/>
              <a:t> </a:t>
            </a:r>
            <a:r>
              <a:rPr spc="-5" dirty="0"/>
              <a:t>5</a:t>
            </a:r>
            <a:r>
              <a:rPr spc="-10" dirty="0"/>
              <a:t> </a:t>
            </a:r>
            <a:r>
              <a:rPr spc="-5" dirty="0"/>
              <a:t>-</a:t>
            </a:r>
            <a:r>
              <a:rPr spc="20" dirty="0"/>
              <a:t> </a:t>
            </a:r>
            <a:r>
              <a:rPr dirty="0"/>
              <a:t>Ética</a:t>
            </a:r>
            <a:r>
              <a:rPr spc="-20" dirty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7252" y="2087880"/>
            <a:ext cx="8364855" cy="2586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5"/>
              </a:spcBef>
            </a:pPr>
            <a:r>
              <a:rPr sz="2800" b="1" spc="-55" dirty="0">
                <a:solidFill>
                  <a:srgbClr val="FFFFFF"/>
                </a:solidFill>
                <a:latin typeface="Tw Cen MT"/>
                <a:cs typeface="Tw Cen MT"/>
              </a:rPr>
              <a:t>Por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todas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estas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razões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ética</a:t>
            </a:r>
            <a:r>
              <a:rPr sz="28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individual,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está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sempre </a:t>
            </a:r>
            <a:r>
              <a:rPr sz="28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interligada</a:t>
            </a:r>
            <a:r>
              <a:rPr sz="28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à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ética</a:t>
            </a:r>
            <a:r>
              <a:rPr sz="28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institucional.</a:t>
            </a:r>
            <a:r>
              <a:rPr sz="28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todos</a:t>
            </a:r>
            <a:r>
              <a:rPr sz="28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funcionários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públicos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que têm o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código ético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instituição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onde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trabalham,</a:t>
            </a:r>
            <a:r>
              <a:rPr sz="2800" b="1" spc="-6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só podem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cumprir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com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todas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as </a:t>
            </a:r>
            <a:r>
              <a:rPr sz="2800" b="1" spc="20" dirty="0">
                <a:solidFill>
                  <a:srgbClr val="FFFFFF"/>
                </a:solidFill>
                <a:latin typeface="Tw Cen MT"/>
                <a:cs typeface="Tw Cen MT"/>
              </a:rPr>
              <a:t>regras</a:t>
            </a:r>
            <a:r>
              <a:rPr sz="2800" b="1" spc="-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se no </a:t>
            </a:r>
            <a:r>
              <a:rPr sz="2800" b="1" spc="-7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conceito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ética individual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forem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correctos. 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Porque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só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desta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forma</a:t>
            </a:r>
            <a:r>
              <a:rPr sz="2800" b="1" spc="-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é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possível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construir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um Mundo</a:t>
            </a:r>
            <a:r>
              <a:rPr sz="28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0" dirty="0">
                <a:solidFill>
                  <a:srgbClr val="FFFFFF"/>
                </a:solidFill>
                <a:latin typeface="Tw Cen MT"/>
                <a:cs typeface="Tw Cen MT"/>
              </a:rPr>
              <a:t>Novo.</a:t>
            </a:r>
            <a:endParaRPr sz="2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9" y="493776"/>
            <a:ext cx="8615045" cy="415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15" dirty="0">
                <a:solidFill>
                  <a:srgbClr val="FF0000"/>
                </a:solidFill>
                <a:latin typeface="Tw Cen MT"/>
                <a:cs typeface="Tw Cen MT"/>
              </a:rPr>
              <a:t>I</a:t>
            </a:r>
            <a:r>
              <a:rPr sz="5400" b="1" dirty="0">
                <a:solidFill>
                  <a:srgbClr val="FF0000"/>
                </a:solidFill>
                <a:latin typeface="Tw Cen MT"/>
                <a:cs typeface="Tw Cen MT"/>
              </a:rPr>
              <a:t>g</a:t>
            </a:r>
            <a:r>
              <a:rPr sz="5400" b="1" spc="-15" dirty="0">
                <a:solidFill>
                  <a:srgbClr val="FF0000"/>
                </a:solidFill>
                <a:latin typeface="Tw Cen MT"/>
                <a:cs typeface="Tw Cen MT"/>
              </a:rPr>
              <a:t>u</a:t>
            </a:r>
            <a:r>
              <a:rPr sz="5400" b="1" dirty="0">
                <a:solidFill>
                  <a:srgbClr val="FF0000"/>
                </a:solidFill>
                <a:latin typeface="Tw Cen MT"/>
                <a:cs typeface="Tw Cen MT"/>
              </a:rPr>
              <a:t>a</a:t>
            </a:r>
            <a:r>
              <a:rPr sz="5400" b="1" spc="-15" dirty="0">
                <a:solidFill>
                  <a:srgbClr val="FF0000"/>
                </a:solidFill>
                <a:latin typeface="Tw Cen MT"/>
                <a:cs typeface="Tw Cen MT"/>
              </a:rPr>
              <a:t>ld</a:t>
            </a:r>
            <a:r>
              <a:rPr sz="5400" b="1" dirty="0">
                <a:solidFill>
                  <a:srgbClr val="FF0000"/>
                </a:solidFill>
                <a:latin typeface="Tw Cen MT"/>
                <a:cs typeface="Tw Cen MT"/>
              </a:rPr>
              <a:t>a</a:t>
            </a:r>
            <a:r>
              <a:rPr sz="5400" b="1" spc="-15" dirty="0">
                <a:solidFill>
                  <a:srgbClr val="FF0000"/>
                </a:solidFill>
                <a:latin typeface="Tw Cen MT"/>
                <a:cs typeface="Tw Cen MT"/>
              </a:rPr>
              <a:t>d</a:t>
            </a:r>
            <a:r>
              <a:rPr sz="5400" b="1" dirty="0">
                <a:solidFill>
                  <a:srgbClr val="FF0000"/>
                </a:solidFill>
                <a:latin typeface="Tw Cen MT"/>
                <a:cs typeface="Tw Cen MT"/>
              </a:rPr>
              <a:t>e</a:t>
            </a:r>
            <a:r>
              <a:rPr sz="5400" b="1" spc="-560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é a</a:t>
            </a:r>
            <a:r>
              <a:rPr sz="36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3600" b="1" spc="5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3600" b="1" spc="-65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3600" b="1" spc="5" dirty="0">
                <a:solidFill>
                  <a:srgbClr val="FFFFFF"/>
                </a:solidFill>
                <a:latin typeface="Tw Cen MT"/>
                <a:cs typeface="Tw Cen MT"/>
              </a:rPr>
              <a:t>x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istê</a:t>
            </a:r>
            <a:r>
              <a:rPr sz="3600" b="1" spc="5" dirty="0">
                <a:solidFill>
                  <a:srgbClr val="FFFFFF"/>
                </a:solidFill>
                <a:latin typeface="Tw Cen MT"/>
                <a:cs typeface="Tw Cen MT"/>
              </a:rPr>
              <a:t>nc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ia</a:t>
            </a:r>
            <a:r>
              <a:rPr sz="36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spc="5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3600" b="1" spc="5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es</a:t>
            </a:r>
            <a:r>
              <a:rPr sz="3600" b="1" spc="5" dirty="0">
                <a:solidFill>
                  <a:srgbClr val="FFFFFF"/>
                </a:solidFill>
                <a:latin typeface="Tw Cen MT"/>
                <a:cs typeface="Tw Cen MT"/>
              </a:rPr>
              <a:t>v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3600" b="1" spc="5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s</a:t>
            </a:r>
            <a:endParaRPr sz="3600">
              <a:latin typeface="Tw Cen MT"/>
              <a:cs typeface="Tw Cen MT"/>
            </a:endParaRPr>
          </a:p>
          <a:p>
            <a:pPr marL="12700" marR="5080">
              <a:lnSpc>
                <a:spcPct val="100000"/>
              </a:lnSpc>
              <a:spcBef>
                <a:spcPts val="120"/>
              </a:spcBef>
            </a:pP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ou</a:t>
            </a:r>
            <a:r>
              <a:rPr sz="36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incongruências</a:t>
            </a:r>
            <a:r>
              <a:rPr sz="3600" b="1" spc="-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sob </a:t>
            </a:r>
            <a:r>
              <a:rPr sz="3600" b="1" spc="5" dirty="0">
                <a:solidFill>
                  <a:srgbClr val="FFFFFF"/>
                </a:solidFill>
                <a:latin typeface="Tw Cen MT"/>
                <a:cs typeface="Tw Cen MT"/>
              </a:rPr>
              <a:t>determinado</a:t>
            </a:r>
            <a:r>
              <a:rPr sz="3600" b="1" spc="-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ponto</a:t>
            </a:r>
            <a:r>
              <a:rPr sz="36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3600" b="1" spc="-94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vista, </a:t>
            </a:r>
            <a:r>
              <a:rPr sz="3600" b="1" spc="15" dirty="0">
                <a:solidFill>
                  <a:srgbClr val="FFFFFF"/>
                </a:solidFill>
                <a:latin typeface="Tw Cen MT"/>
                <a:cs typeface="Tw Cen MT"/>
              </a:rPr>
              <a:t>entre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dois ou </a:t>
            </a:r>
            <a:r>
              <a:rPr sz="3600" b="1" spc="-5" dirty="0">
                <a:solidFill>
                  <a:srgbClr val="FFFFFF"/>
                </a:solidFill>
                <a:latin typeface="Tw Cen MT"/>
                <a:cs typeface="Tw Cen MT"/>
              </a:rPr>
              <a:t>mais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elementos </a:t>
            </a:r>
            <a:r>
              <a:rPr sz="3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w Cen MT"/>
                <a:cs typeface="Tw Cen MT"/>
              </a:rPr>
              <a:t>comparados,</a:t>
            </a:r>
            <a:r>
              <a:rPr sz="3600" b="1" spc="-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w Cen MT"/>
                <a:cs typeface="Tw Cen MT"/>
              </a:rPr>
              <a:t>sejam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u="sng" spc="-10" dirty="0">
                <a:solidFill>
                  <a:srgbClr val="FF8018"/>
                </a:solidFill>
                <a:uFill>
                  <a:solidFill>
                    <a:srgbClr val="FF8018"/>
                  </a:solidFill>
                </a:uFill>
                <a:latin typeface="Tw Cen MT"/>
                <a:cs typeface="Tw Cen MT"/>
              </a:rPr>
              <a:t>objetos</a:t>
            </a:r>
            <a:r>
              <a:rPr sz="3600" b="1" spc="-10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3600">
              <a:latin typeface="Tw Cen MT"/>
              <a:cs typeface="Tw Cen MT"/>
            </a:endParaRPr>
          </a:p>
          <a:p>
            <a:pPr marL="12700" marR="627380">
              <a:lnSpc>
                <a:spcPct val="100000"/>
              </a:lnSpc>
            </a:pPr>
            <a:r>
              <a:rPr sz="3600" b="1" u="sng" spc="-10" dirty="0">
                <a:solidFill>
                  <a:srgbClr val="FF8018"/>
                </a:solidFill>
                <a:uFill>
                  <a:solidFill>
                    <a:srgbClr val="FF8018"/>
                  </a:solidFill>
                </a:uFill>
                <a:latin typeface="Tw Cen MT"/>
                <a:cs typeface="Tw Cen MT"/>
              </a:rPr>
              <a:t>indivíduos</a:t>
            </a:r>
            <a:r>
              <a:rPr sz="3600" b="1" spc="-1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3600" b="1" u="sng" spc="-15" dirty="0">
                <a:solidFill>
                  <a:srgbClr val="FF8018"/>
                </a:solidFill>
                <a:uFill>
                  <a:solidFill>
                    <a:srgbClr val="FF8018"/>
                  </a:solidFill>
                </a:uFill>
                <a:latin typeface="Tw Cen MT"/>
                <a:cs typeface="Tw Cen MT"/>
              </a:rPr>
              <a:t>idéias</a:t>
            </a:r>
            <a:r>
              <a:rPr sz="3600" b="1" spc="-1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3600" b="1" u="sng" dirty="0">
                <a:solidFill>
                  <a:srgbClr val="FF8018"/>
                </a:solidFill>
                <a:uFill>
                  <a:solidFill>
                    <a:srgbClr val="FF8018"/>
                  </a:solidFill>
                </a:uFill>
                <a:latin typeface="Tw Cen MT"/>
                <a:cs typeface="Tw Cen MT"/>
              </a:rPr>
              <a:t>conceitos</a:t>
            </a:r>
            <a:r>
              <a:rPr sz="3600" b="1" dirty="0">
                <a:solidFill>
                  <a:srgbClr val="FF8018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ou </a:t>
            </a:r>
            <a:r>
              <a:rPr sz="3600" b="1" spc="-5" dirty="0">
                <a:solidFill>
                  <a:srgbClr val="FFFFFF"/>
                </a:solidFill>
                <a:latin typeface="Tw Cen MT"/>
                <a:cs typeface="Tw Cen MT"/>
              </a:rPr>
              <a:t>quaisquer </a:t>
            </a:r>
            <a:r>
              <a:rPr sz="3600" b="1" spc="-94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coisas que </a:t>
            </a:r>
            <a:r>
              <a:rPr sz="3600" b="1" spc="5" dirty="0">
                <a:solidFill>
                  <a:srgbClr val="FFFFFF"/>
                </a:solidFill>
                <a:latin typeface="Tw Cen MT"/>
                <a:cs typeface="Tw Cen MT"/>
              </a:rPr>
              <a:t>permitam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que seja feita uma </a:t>
            </a:r>
            <a:r>
              <a:rPr sz="3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Tw Cen MT"/>
                <a:cs typeface="Tw Cen MT"/>
              </a:rPr>
              <a:t>comparação.</a:t>
            </a:r>
            <a:endParaRPr sz="36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9" y="5361432"/>
            <a:ext cx="24003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solidFill>
                  <a:srgbClr val="D4A6B0"/>
                </a:solidFill>
                <a:latin typeface="Tw Cen MT"/>
                <a:cs typeface="Tw Cen MT"/>
              </a:rPr>
              <a:t>(Origem: </a:t>
            </a:r>
            <a:r>
              <a:rPr sz="2400" b="1" i="1" dirty="0">
                <a:solidFill>
                  <a:srgbClr val="D4A6B0"/>
                </a:solidFill>
                <a:latin typeface="Tw Cen MT"/>
                <a:cs typeface="Tw Cen MT"/>
              </a:rPr>
              <a:t>Wikipédia, </a:t>
            </a:r>
            <a:r>
              <a:rPr sz="2400" b="1" i="1" spc="-625" dirty="0">
                <a:solidFill>
                  <a:srgbClr val="D4A6B0"/>
                </a:solidFill>
                <a:latin typeface="Tw Cen MT"/>
                <a:cs typeface="Tw Cen MT"/>
              </a:rPr>
              <a:t> </a:t>
            </a:r>
            <a:r>
              <a:rPr sz="2400" b="1" i="1" dirty="0">
                <a:solidFill>
                  <a:srgbClr val="D4A6B0"/>
                </a:solidFill>
                <a:latin typeface="Tw Cen MT"/>
                <a:cs typeface="Tw Cen MT"/>
              </a:rPr>
              <a:t>a</a:t>
            </a:r>
            <a:r>
              <a:rPr sz="2400" b="1" i="1" spc="-55" dirty="0">
                <a:solidFill>
                  <a:srgbClr val="D4A6B0"/>
                </a:solidFill>
                <a:latin typeface="Tw Cen MT"/>
                <a:cs typeface="Tw Cen MT"/>
              </a:rPr>
              <a:t> </a:t>
            </a:r>
            <a:r>
              <a:rPr sz="2400" b="1" i="1" dirty="0">
                <a:solidFill>
                  <a:srgbClr val="D4A6B0"/>
                </a:solidFill>
                <a:latin typeface="Tw Cen MT"/>
                <a:cs typeface="Tw Cen MT"/>
              </a:rPr>
              <a:t>enciclopédia</a:t>
            </a:r>
            <a:r>
              <a:rPr sz="2400" b="1" i="1" spc="-40" dirty="0">
                <a:solidFill>
                  <a:srgbClr val="D4A6B0"/>
                </a:solidFill>
                <a:latin typeface="Tw Cen MT"/>
                <a:cs typeface="Tw Cen MT"/>
              </a:rPr>
              <a:t> </a:t>
            </a:r>
            <a:r>
              <a:rPr sz="2400" b="1" i="1" spc="-5" dirty="0">
                <a:solidFill>
                  <a:srgbClr val="D4A6B0"/>
                </a:solidFill>
                <a:latin typeface="Tw Cen MT"/>
                <a:cs typeface="Tw Cen MT"/>
              </a:rPr>
              <a:t>livre)</a:t>
            </a:r>
            <a:endParaRPr sz="2400">
              <a:latin typeface="Tw Cen MT"/>
              <a:cs typeface="Tw Cen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6879" y="4188459"/>
            <a:ext cx="4191000" cy="20574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5332" y="445008"/>
            <a:ext cx="27451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10" dirty="0">
                <a:solidFill>
                  <a:srgbClr val="FF0000"/>
                </a:solidFill>
              </a:rPr>
              <a:t>Diferença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1005332" y="1277112"/>
            <a:ext cx="8302625" cy="2707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Caráter</a:t>
            </a:r>
            <a:r>
              <a:rPr sz="44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44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distingue</a:t>
            </a:r>
            <a:r>
              <a:rPr sz="44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Tw Cen MT"/>
                <a:cs typeface="Tw Cen MT"/>
              </a:rPr>
              <a:t>um</a:t>
            </a:r>
            <a:r>
              <a:rPr sz="44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ser</a:t>
            </a:r>
            <a:r>
              <a:rPr sz="44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4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outro</a:t>
            </a:r>
            <a:r>
              <a:rPr sz="44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35" dirty="0">
                <a:solidFill>
                  <a:srgbClr val="FFFFFF"/>
                </a:solidFill>
                <a:latin typeface="Tw Cen MT"/>
                <a:cs typeface="Tw Cen MT"/>
              </a:rPr>
              <a:t>ser,</a:t>
            </a:r>
            <a:r>
              <a:rPr sz="44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uma</a:t>
            </a:r>
            <a:r>
              <a:rPr sz="44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coisa</a:t>
            </a:r>
            <a:r>
              <a:rPr sz="44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44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dirty="0">
                <a:solidFill>
                  <a:srgbClr val="FFFFFF"/>
                </a:solidFill>
                <a:latin typeface="Tw Cen MT"/>
                <a:cs typeface="Tw Cen MT"/>
              </a:rPr>
              <a:t>outra</a:t>
            </a:r>
            <a:r>
              <a:rPr sz="4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coisa.</a:t>
            </a:r>
            <a:endParaRPr sz="4400">
              <a:latin typeface="Tw Cen MT"/>
              <a:cs typeface="Tw Cen MT"/>
            </a:endParaRPr>
          </a:p>
          <a:p>
            <a:pPr marL="12700" marR="3909060">
              <a:lnSpc>
                <a:spcPct val="100000"/>
              </a:lnSpc>
            </a:pP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Falta de igualdade </a:t>
            </a:r>
            <a:r>
              <a:rPr sz="4400" b="1" spc="-116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ou</a:t>
            </a:r>
            <a:r>
              <a:rPr sz="44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44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w Cen MT"/>
                <a:cs typeface="Tw Cen MT"/>
              </a:rPr>
              <a:t>semelhança.</a:t>
            </a:r>
            <a:endParaRPr sz="44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5332" y="5617464"/>
            <a:ext cx="4846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solidFill>
                  <a:srgbClr val="D4A6B0"/>
                </a:solidFill>
                <a:latin typeface="Tw Cen MT"/>
                <a:cs typeface="Tw Cen MT"/>
              </a:rPr>
              <a:t>(Origem:</a:t>
            </a:r>
            <a:r>
              <a:rPr sz="2400" b="1" i="1" spc="-15" dirty="0">
                <a:solidFill>
                  <a:srgbClr val="D4A6B0"/>
                </a:solidFill>
                <a:latin typeface="Tw Cen MT"/>
                <a:cs typeface="Tw Cen MT"/>
              </a:rPr>
              <a:t> </a:t>
            </a:r>
            <a:r>
              <a:rPr sz="2400" b="1" i="1" spc="-5" dirty="0">
                <a:solidFill>
                  <a:srgbClr val="D4A6B0"/>
                </a:solidFill>
                <a:latin typeface="Tw Cen MT"/>
                <a:cs typeface="Tw Cen MT"/>
              </a:rPr>
              <a:t>Dicionário</a:t>
            </a:r>
            <a:r>
              <a:rPr sz="2400" b="1" i="1" dirty="0">
                <a:solidFill>
                  <a:srgbClr val="D4A6B0"/>
                </a:solidFill>
                <a:latin typeface="Tw Cen MT"/>
                <a:cs typeface="Tw Cen MT"/>
              </a:rPr>
              <a:t> </a:t>
            </a:r>
            <a:r>
              <a:rPr sz="2400" b="1" i="1" spc="-5" dirty="0">
                <a:solidFill>
                  <a:srgbClr val="D4A6B0"/>
                </a:solidFill>
                <a:latin typeface="Tw Cen MT"/>
                <a:cs typeface="Tw Cen MT"/>
              </a:rPr>
              <a:t>Online</a:t>
            </a:r>
            <a:r>
              <a:rPr sz="2400" b="1" i="1" spc="-10" dirty="0">
                <a:solidFill>
                  <a:srgbClr val="D4A6B0"/>
                </a:solidFill>
                <a:latin typeface="Tw Cen MT"/>
                <a:cs typeface="Tw Cen MT"/>
              </a:rPr>
              <a:t> </a:t>
            </a:r>
            <a:r>
              <a:rPr sz="2400" b="1" i="1" dirty="0">
                <a:solidFill>
                  <a:srgbClr val="D4A6B0"/>
                </a:solidFill>
                <a:latin typeface="Tw Cen MT"/>
                <a:cs typeface="Tw Cen MT"/>
              </a:rPr>
              <a:t>de</a:t>
            </a:r>
            <a:r>
              <a:rPr sz="2400" b="1" i="1" spc="-20" dirty="0">
                <a:solidFill>
                  <a:srgbClr val="D4A6B0"/>
                </a:solidFill>
                <a:latin typeface="Tw Cen MT"/>
                <a:cs typeface="Tw Cen MT"/>
              </a:rPr>
              <a:t> </a:t>
            </a:r>
            <a:r>
              <a:rPr sz="2400" b="1" i="1" dirty="0">
                <a:solidFill>
                  <a:srgbClr val="D4A6B0"/>
                </a:solidFill>
                <a:latin typeface="Tw Cen MT"/>
                <a:cs typeface="Tw Cen MT"/>
              </a:rPr>
              <a:t>Português)</a:t>
            </a:r>
            <a:endParaRPr sz="2400">
              <a:latin typeface="Tw Cen MT"/>
              <a:cs typeface="Tw Cen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5752" y="2697988"/>
            <a:ext cx="4032504" cy="302361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8860" y="6428096"/>
            <a:ext cx="1724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05"/>
              </a:lnSpc>
            </a:pP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spc="-5" dirty="0"/>
              <a:t>Módulo</a:t>
            </a:r>
            <a:r>
              <a:rPr spc="40" dirty="0"/>
              <a:t> </a:t>
            </a:r>
            <a:r>
              <a:rPr spc="-5" dirty="0"/>
              <a:t>5</a:t>
            </a:r>
            <a:r>
              <a:rPr spc="-10" dirty="0"/>
              <a:t> </a:t>
            </a:r>
            <a:r>
              <a:rPr spc="-5" dirty="0"/>
              <a:t>-</a:t>
            </a:r>
            <a:r>
              <a:rPr spc="20" dirty="0"/>
              <a:t> </a:t>
            </a:r>
            <a:r>
              <a:rPr dirty="0"/>
              <a:t>Ética</a:t>
            </a:r>
            <a:r>
              <a:rPr spc="-20" dirty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2317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4.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Ética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desenvolvimento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institucional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1405</Words>
  <Application>Microsoft Office PowerPoint</Application>
  <PresentationFormat>Personalizados</PresentationFormat>
  <Paragraphs>169</Paragraphs>
  <Slides>43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43</vt:i4>
      </vt:variant>
    </vt:vector>
  </HeadingPairs>
  <TitlesOfParts>
    <vt:vector size="46" baseType="lpstr">
      <vt:lpstr>Calibri</vt:lpstr>
      <vt:lpstr>Tw Cen MT</vt:lpstr>
      <vt:lpstr>Office Theme</vt:lpstr>
      <vt:lpstr>Apresentação do PowerPoint</vt:lpstr>
      <vt:lpstr>Apresentação do PowerPoint</vt:lpstr>
      <vt:lpstr>Apresentação do PowerPoint</vt:lpstr>
      <vt:lpstr>O conceito da ética individual.</vt:lpstr>
      <vt:lpstr>Ética institucional</vt:lpstr>
      <vt:lpstr>Apresentação do PowerPoint</vt:lpstr>
      <vt:lpstr>Conclusão:</vt:lpstr>
      <vt:lpstr>Apresentação do PowerPoint</vt:lpstr>
      <vt:lpstr>Diferença</vt:lpstr>
      <vt:lpstr>Apresentação do PowerPoint</vt:lpstr>
      <vt:lpstr>Organização comunitária</vt:lpstr>
      <vt:lpstr>Apresentação do PowerPoint</vt:lpstr>
      <vt:lpstr>Apresentação do PowerPoint</vt:lpstr>
      <vt:lpstr>Princípios Éticos da Administração Pública</vt:lpstr>
      <vt:lpstr>Princípios Éticos da Administração Pública  1 Princípio do Serviço Público</vt:lpstr>
      <vt:lpstr>Apresentação do PowerPoint</vt:lpstr>
      <vt:lpstr>Princípios Éticos da Administração Pública</vt:lpstr>
      <vt:lpstr>Princípios Éticos da Administração Pública  2 Princípio da Legalidade</vt:lpstr>
      <vt:lpstr>Apresentação do PowerPoint</vt:lpstr>
      <vt:lpstr>Princípios Éticos da Administração Pública</vt:lpstr>
      <vt:lpstr>Princípios Éticos da Administração Pública  3 Princípio da Justiça e Imparcialidade</vt:lpstr>
      <vt:lpstr>Apresentação do PowerPoint</vt:lpstr>
      <vt:lpstr>Princípios Éticos da Administração Pública</vt:lpstr>
      <vt:lpstr>Princípios Éticos da Administração Pública  4</vt:lpstr>
      <vt:lpstr>Apresentação do PowerPoint</vt:lpstr>
      <vt:lpstr>Princípios Éticos da Administração Pública</vt:lpstr>
      <vt:lpstr>Princípios Éticos da Administração Pública  5 Princípio da Proporcionalidade</vt:lpstr>
      <vt:lpstr>Apresentação do PowerPoint</vt:lpstr>
      <vt:lpstr>Princípios Éticos da Administração Pública</vt:lpstr>
      <vt:lpstr>Apresentação do PowerPoint</vt:lpstr>
      <vt:lpstr>Apresentação do PowerPoint</vt:lpstr>
      <vt:lpstr>Princípios Éticos da Administração Pública</vt:lpstr>
      <vt:lpstr>Apresentação do PowerPoint</vt:lpstr>
      <vt:lpstr>Apresentação do PowerPoint</vt:lpstr>
      <vt:lpstr>Princípios Éticos da Administração Pública</vt:lpstr>
      <vt:lpstr>Princípios Éticos da Administração Pública  8 Princípio da Lealdade</vt:lpstr>
      <vt:lpstr>Apresentação do PowerPoint</vt:lpstr>
      <vt:lpstr>Princípios Éticos da Administração Pública</vt:lpstr>
      <vt:lpstr>Apresentação do PowerPoint</vt:lpstr>
      <vt:lpstr>Apresentação do PowerPoint</vt:lpstr>
      <vt:lpstr>Princípios Éticos da Administração Pública</vt:lpstr>
      <vt:lpstr>Princípios Éticos da Administração Pública  10 Princípio da Competência e  Responsabilidade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Utilizador</dc:creator>
  <cp:lastModifiedBy>Utilizador</cp:lastModifiedBy>
  <cp:revision>1</cp:revision>
  <dcterms:created xsi:type="dcterms:W3CDTF">2021-09-21T10:10:26Z</dcterms:created>
  <dcterms:modified xsi:type="dcterms:W3CDTF">2021-09-21T10:19:04Z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2012-10-19T00:00:00Z</vt:filetime>
  </property>
  <property fmtid="{D5CDD505-2E9C-101B-9397-08002B2CF9AE}" pid="3" name="LastSaved">
    <vt:filetime>2012-10-19T00:00:00Z</vt:filetime>
  </property>
</Properties>
</file>