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8" r:id="rId2"/>
    <p:sldId id="260" r:id="rId3"/>
    <p:sldId id="263" r:id="rId4"/>
    <p:sldId id="312" r:id="rId5"/>
    <p:sldId id="313" r:id="rId6"/>
    <p:sldId id="314" r:id="rId7"/>
    <p:sldId id="315" r:id="rId8"/>
    <p:sldId id="261" r:id="rId9"/>
    <p:sldId id="316" r:id="rId10"/>
    <p:sldId id="319" r:id="rId11"/>
    <p:sldId id="317" r:id="rId12"/>
    <p:sldId id="321" r:id="rId13"/>
    <p:sldId id="322" r:id="rId14"/>
    <p:sldId id="331" r:id="rId15"/>
    <p:sldId id="332" r:id="rId16"/>
    <p:sldId id="333" r:id="rId17"/>
    <p:sldId id="334" r:id="rId18"/>
    <p:sldId id="262" r:id="rId19"/>
    <p:sldId id="323" r:id="rId20"/>
    <p:sldId id="335" r:id="rId21"/>
    <p:sldId id="324" r:id="rId22"/>
    <p:sldId id="329" r:id="rId23"/>
    <p:sldId id="326" r:id="rId24"/>
    <p:sldId id="344" r:id="rId25"/>
    <p:sldId id="327" r:id="rId26"/>
    <p:sldId id="343" r:id="rId27"/>
    <p:sldId id="336" r:id="rId28"/>
    <p:sldId id="342" r:id="rId29"/>
    <p:sldId id="330" r:id="rId30"/>
    <p:sldId id="296" r:id="rId31"/>
    <p:sldId id="268" r:id="rId32"/>
    <p:sldId id="337" r:id="rId33"/>
    <p:sldId id="338" r:id="rId34"/>
    <p:sldId id="340" r:id="rId35"/>
    <p:sldId id="345" r:id="rId36"/>
    <p:sldId id="269" r:id="rId37"/>
    <p:sldId id="346" r:id="rId38"/>
    <p:sldId id="347" r:id="rId39"/>
    <p:sldId id="297" r:id="rId40"/>
    <p:sldId id="348" r:id="rId41"/>
    <p:sldId id="299" r:id="rId42"/>
    <p:sldId id="349" r:id="rId43"/>
    <p:sldId id="350" r:id="rId44"/>
    <p:sldId id="351" r:id="rId45"/>
    <p:sldId id="353" r:id="rId46"/>
    <p:sldId id="354" r:id="rId47"/>
    <p:sldId id="356" r:id="rId48"/>
    <p:sldId id="355" r:id="rId49"/>
    <p:sldId id="357" r:id="rId50"/>
    <p:sldId id="358" r:id="rId51"/>
    <p:sldId id="359" r:id="rId52"/>
    <p:sldId id="361" r:id="rId53"/>
    <p:sldId id="360" r:id="rId54"/>
    <p:sldId id="362" r:id="rId55"/>
    <p:sldId id="363" r:id="rId56"/>
    <p:sldId id="307" r:id="rId57"/>
  </p:sldIdLst>
  <p:sldSz cx="9144000" cy="6858000" type="screen4x3"/>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85538"/>
    <a:srgbClr val="F8B308"/>
    <a:srgbClr val="E6AF00"/>
    <a:srgbClr val="FFC301"/>
    <a:srgbClr val="FFFFCC"/>
    <a:srgbClr val="D2A000"/>
    <a:srgbClr val="000000"/>
    <a:srgbClr val="FFDF79"/>
    <a:srgbClr val="B9EB67"/>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Destaqu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8942" autoAdjust="0"/>
  </p:normalViewPr>
  <p:slideViewPr>
    <p:cSldViewPr>
      <p:cViewPr varScale="1">
        <p:scale>
          <a:sx n="68" d="100"/>
          <a:sy n="68" d="100"/>
        </p:scale>
        <p:origin x="136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879CE3-74EE-4665-938E-247065A65B93}" type="datetimeFigureOut">
              <a:rPr lang="pt-PT" smtClean="0"/>
              <a:pPr/>
              <a:t>17/09/2021</a:t>
            </a:fld>
            <a:endParaRPr lang="pt-PT"/>
          </a:p>
        </p:txBody>
      </p:sp>
      <p:sp>
        <p:nvSpPr>
          <p:cNvPr id="4" name="Marcador de Posição da Imagem do Diapositivo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PT"/>
          </a:p>
        </p:txBody>
      </p:sp>
      <p:sp>
        <p:nvSpPr>
          <p:cNvPr id="5" name="Marcador de Posição de Nota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6" name="Marcador de Posição do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PT"/>
          </a:p>
        </p:txBody>
      </p:sp>
      <p:sp>
        <p:nvSpPr>
          <p:cNvPr id="7" name="Marcador de Posição do Número do Diapositivo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95BFE1-9573-4AA5-B611-A453B2FA6961}" type="slidenum">
              <a:rPr lang="pt-PT" smtClean="0"/>
              <a:pPr/>
              <a:t>‹nº›</a:t>
            </a:fld>
            <a:endParaRPr lang="pt-P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endParaRPr lang="pt-PT"/>
          </a:p>
        </p:txBody>
      </p:sp>
      <p:sp>
        <p:nvSpPr>
          <p:cNvPr id="4" name="Marcador de Posição do Número do Diapositivo 3"/>
          <p:cNvSpPr>
            <a:spLocks noGrp="1"/>
          </p:cNvSpPr>
          <p:nvPr>
            <p:ph type="sldNum" sz="quarter" idx="10"/>
          </p:nvPr>
        </p:nvSpPr>
        <p:spPr/>
        <p:txBody>
          <a:bodyPr/>
          <a:lstStyle/>
          <a:p>
            <a:fld id="{C7233972-EC06-4E46-B2CB-D62AB8CABBBB}" type="slidenum">
              <a:rPr lang="pt-PT" smtClean="0"/>
              <a:pPr/>
              <a:t>1</a:t>
            </a:fld>
            <a:endParaRPr lang="pt-P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PT"/>
              <a:t>Clique para editar o estilo</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PT"/>
              <a:t>Faça clique para editar o estilo</a:t>
            </a:r>
          </a:p>
        </p:txBody>
      </p:sp>
      <p:sp>
        <p:nvSpPr>
          <p:cNvPr id="4" name="Marcador de Posição da Data 3"/>
          <p:cNvSpPr>
            <a:spLocks noGrp="1"/>
          </p:cNvSpPr>
          <p:nvPr>
            <p:ph type="dt" sz="half" idx="10"/>
          </p:nvPr>
        </p:nvSpPr>
        <p:spPr/>
        <p:txBody>
          <a:bodyPr/>
          <a:lstStyle/>
          <a:p>
            <a:fld id="{039B2C06-B4D3-460A-9D80-A4D446352FBC}" type="datetimeFigureOut">
              <a:rPr lang="pt-PT" smtClean="0"/>
              <a:pPr/>
              <a:t>17/09/2021</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96B1A2F3-2697-4981-9E48-F7148C0D66CB}" type="slidenum">
              <a:rPr lang="pt-PT" smtClean="0"/>
              <a:pPr/>
              <a:t>‹nº›</a:t>
            </a:fld>
            <a:endParaRPr lang="pt-P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Texto Vertical 2"/>
          <p:cNvSpPr>
            <a:spLocks noGrp="1"/>
          </p:cNvSpPr>
          <p:nvPr>
            <p:ph type="body" orient="vert" idx="1"/>
          </p:nvPr>
        </p:nvSpPr>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039B2C06-B4D3-460A-9D80-A4D446352FBC}" type="datetimeFigureOut">
              <a:rPr lang="pt-PT" smtClean="0"/>
              <a:pPr/>
              <a:t>17/09/2021</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96B1A2F3-2697-4981-9E48-F7148C0D66CB}" type="slidenum">
              <a:rPr lang="pt-PT" smtClean="0"/>
              <a:pPr/>
              <a:t>‹nº›</a:t>
            </a:fld>
            <a:endParaRPr lang="pt-P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PT"/>
              <a:t>Clique para editar o estilo</a:t>
            </a:r>
          </a:p>
        </p:txBody>
      </p:sp>
      <p:sp>
        <p:nvSpPr>
          <p:cNvPr id="3" name="Marcador de Posição de Texto Vertical 2"/>
          <p:cNvSpPr>
            <a:spLocks noGrp="1"/>
          </p:cNvSpPr>
          <p:nvPr>
            <p:ph type="body" orient="vert" idx="1"/>
          </p:nvPr>
        </p:nvSpPr>
        <p:spPr>
          <a:xfrm>
            <a:off x="457200" y="274638"/>
            <a:ext cx="6019800" cy="5851525"/>
          </a:xfrm>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039B2C06-B4D3-460A-9D80-A4D446352FBC}" type="datetimeFigureOut">
              <a:rPr lang="pt-PT" smtClean="0"/>
              <a:pPr/>
              <a:t>17/09/2021</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96B1A2F3-2697-4981-9E48-F7148C0D66CB}" type="slidenum">
              <a:rPr lang="pt-PT" smtClean="0"/>
              <a:pPr/>
              <a:t>‹nº›</a:t>
            </a:fld>
            <a:endParaRPr lang="pt-P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c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idx="1"/>
          </p:nvPr>
        </p:nvSpPr>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039B2C06-B4D3-460A-9D80-A4D446352FBC}" type="datetimeFigureOut">
              <a:rPr lang="pt-PT" smtClean="0"/>
              <a:pPr/>
              <a:t>17/09/2021</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96B1A2F3-2697-4981-9E48-F7148C0D66CB}" type="slidenum">
              <a:rPr lang="pt-PT" smtClean="0"/>
              <a:pPr/>
              <a:t>‹nº›</a:t>
            </a:fld>
            <a:endParaRPr lang="pt-P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PT"/>
              <a:t>Clique para editar o estilo</a:t>
            </a:r>
          </a:p>
        </p:txBody>
      </p:sp>
      <p:sp>
        <p:nvSpPr>
          <p:cNvPr id="3" name="Marcador de Posição do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PT"/>
              <a:t>Clique para editar os estilos</a:t>
            </a:r>
          </a:p>
        </p:txBody>
      </p:sp>
      <p:sp>
        <p:nvSpPr>
          <p:cNvPr id="4" name="Marcador de Posição da Data 3"/>
          <p:cNvSpPr>
            <a:spLocks noGrp="1"/>
          </p:cNvSpPr>
          <p:nvPr>
            <p:ph type="dt" sz="half" idx="10"/>
          </p:nvPr>
        </p:nvSpPr>
        <p:spPr/>
        <p:txBody>
          <a:bodyPr/>
          <a:lstStyle/>
          <a:p>
            <a:fld id="{039B2C06-B4D3-460A-9D80-A4D446352FBC}" type="datetimeFigureOut">
              <a:rPr lang="pt-PT" smtClean="0"/>
              <a:pPr/>
              <a:t>17/09/2021</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96B1A2F3-2697-4981-9E48-F7148C0D66CB}" type="slidenum">
              <a:rPr lang="pt-PT" smtClean="0"/>
              <a:pPr/>
              <a:t>‹nº›</a:t>
            </a:fld>
            <a:endParaRPr lang="pt-P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e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a Data 4"/>
          <p:cNvSpPr>
            <a:spLocks noGrp="1"/>
          </p:cNvSpPr>
          <p:nvPr>
            <p:ph type="dt" sz="half" idx="10"/>
          </p:nvPr>
        </p:nvSpPr>
        <p:spPr/>
        <p:txBody>
          <a:bodyPr/>
          <a:lstStyle/>
          <a:p>
            <a:fld id="{039B2C06-B4D3-460A-9D80-A4D446352FBC}" type="datetimeFigureOut">
              <a:rPr lang="pt-PT" smtClean="0"/>
              <a:pPr/>
              <a:t>17/09/2021</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96B1A2F3-2697-4981-9E48-F7148C0D66CB}" type="slidenum">
              <a:rPr lang="pt-PT" smtClean="0"/>
              <a:pPr/>
              <a:t>‹nº›</a:t>
            </a:fld>
            <a:endParaRPr lang="pt-P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PT"/>
              <a:t>Clique para editar o estilo</a:t>
            </a:r>
          </a:p>
        </p:txBody>
      </p:sp>
      <p:sp>
        <p:nvSpPr>
          <p:cNvPr id="3" name="Marcador de Posição do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4" name="Marcador de Posição de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o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6" name="Marcador de Posição de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7" name="Marcador de Posição da Data 6"/>
          <p:cNvSpPr>
            <a:spLocks noGrp="1"/>
          </p:cNvSpPr>
          <p:nvPr>
            <p:ph type="dt" sz="half" idx="10"/>
          </p:nvPr>
        </p:nvSpPr>
        <p:spPr/>
        <p:txBody>
          <a:bodyPr/>
          <a:lstStyle/>
          <a:p>
            <a:fld id="{039B2C06-B4D3-460A-9D80-A4D446352FBC}" type="datetimeFigureOut">
              <a:rPr lang="pt-PT" smtClean="0"/>
              <a:pPr/>
              <a:t>17/09/2021</a:t>
            </a:fld>
            <a:endParaRPr lang="pt-PT"/>
          </a:p>
        </p:txBody>
      </p:sp>
      <p:sp>
        <p:nvSpPr>
          <p:cNvPr id="8" name="Marcador de Posição do Rodapé 7"/>
          <p:cNvSpPr>
            <a:spLocks noGrp="1"/>
          </p:cNvSpPr>
          <p:nvPr>
            <p:ph type="ftr" sz="quarter" idx="11"/>
          </p:nvPr>
        </p:nvSpPr>
        <p:spPr/>
        <p:txBody>
          <a:bodyPr/>
          <a:lstStyle/>
          <a:p>
            <a:endParaRPr lang="pt-PT"/>
          </a:p>
        </p:txBody>
      </p:sp>
      <p:sp>
        <p:nvSpPr>
          <p:cNvPr id="9" name="Marcador de Posição do Número do Diapositivo 8"/>
          <p:cNvSpPr>
            <a:spLocks noGrp="1"/>
          </p:cNvSpPr>
          <p:nvPr>
            <p:ph type="sldNum" sz="quarter" idx="12"/>
          </p:nvPr>
        </p:nvSpPr>
        <p:spPr/>
        <p:txBody>
          <a:bodyPr/>
          <a:lstStyle/>
          <a:p>
            <a:fld id="{96B1A2F3-2697-4981-9E48-F7148C0D66CB}" type="slidenum">
              <a:rPr lang="pt-PT" smtClean="0"/>
              <a:pPr/>
              <a:t>‹nº›</a:t>
            </a:fld>
            <a:endParaRPr lang="pt-P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a Data 2"/>
          <p:cNvSpPr>
            <a:spLocks noGrp="1"/>
          </p:cNvSpPr>
          <p:nvPr>
            <p:ph type="dt" sz="half" idx="10"/>
          </p:nvPr>
        </p:nvSpPr>
        <p:spPr/>
        <p:txBody>
          <a:bodyPr/>
          <a:lstStyle/>
          <a:p>
            <a:fld id="{039B2C06-B4D3-460A-9D80-A4D446352FBC}" type="datetimeFigureOut">
              <a:rPr lang="pt-PT" smtClean="0"/>
              <a:pPr/>
              <a:t>17/09/2021</a:t>
            </a:fld>
            <a:endParaRPr lang="pt-PT"/>
          </a:p>
        </p:txBody>
      </p:sp>
      <p:sp>
        <p:nvSpPr>
          <p:cNvPr id="4" name="Marcador de Posição do Rodapé 3"/>
          <p:cNvSpPr>
            <a:spLocks noGrp="1"/>
          </p:cNvSpPr>
          <p:nvPr>
            <p:ph type="ftr" sz="quarter" idx="11"/>
          </p:nvPr>
        </p:nvSpPr>
        <p:spPr/>
        <p:txBody>
          <a:bodyPr/>
          <a:lstStyle/>
          <a:p>
            <a:endParaRPr lang="pt-PT"/>
          </a:p>
        </p:txBody>
      </p:sp>
      <p:sp>
        <p:nvSpPr>
          <p:cNvPr id="5" name="Marcador de Posição do Número do Diapositivo 4"/>
          <p:cNvSpPr>
            <a:spLocks noGrp="1"/>
          </p:cNvSpPr>
          <p:nvPr>
            <p:ph type="sldNum" sz="quarter" idx="12"/>
          </p:nvPr>
        </p:nvSpPr>
        <p:spPr/>
        <p:txBody>
          <a:bodyPr/>
          <a:lstStyle/>
          <a:p>
            <a:fld id="{96B1A2F3-2697-4981-9E48-F7148C0D66CB}" type="slidenum">
              <a:rPr lang="pt-PT" smtClean="0"/>
              <a:pPr/>
              <a:t>‹nº›</a:t>
            </a:fld>
            <a:endParaRPr lang="pt-P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039B2C06-B4D3-460A-9D80-A4D446352FBC}" type="datetimeFigureOut">
              <a:rPr lang="pt-PT" smtClean="0"/>
              <a:pPr/>
              <a:t>17/09/2021</a:t>
            </a:fld>
            <a:endParaRPr lang="pt-PT"/>
          </a:p>
        </p:txBody>
      </p:sp>
      <p:sp>
        <p:nvSpPr>
          <p:cNvPr id="3" name="Marcador de Posição do Rodapé 2"/>
          <p:cNvSpPr>
            <a:spLocks noGrp="1"/>
          </p:cNvSpPr>
          <p:nvPr>
            <p:ph type="ftr" sz="quarter" idx="11"/>
          </p:nvPr>
        </p:nvSpPr>
        <p:spPr/>
        <p:txBody>
          <a:bodyPr/>
          <a:lstStyle/>
          <a:p>
            <a:endParaRPr lang="pt-PT"/>
          </a:p>
        </p:txBody>
      </p:sp>
      <p:sp>
        <p:nvSpPr>
          <p:cNvPr id="4" name="Marcador de Posição do Número do Diapositivo 3"/>
          <p:cNvSpPr>
            <a:spLocks noGrp="1"/>
          </p:cNvSpPr>
          <p:nvPr>
            <p:ph type="sldNum" sz="quarter" idx="12"/>
          </p:nvPr>
        </p:nvSpPr>
        <p:spPr/>
        <p:txBody>
          <a:bodyPr/>
          <a:lstStyle/>
          <a:p>
            <a:fld id="{96B1A2F3-2697-4981-9E48-F7148C0D66CB}" type="slidenum">
              <a:rPr lang="pt-PT" smtClean="0"/>
              <a:pPr/>
              <a:t>‹nº›</a:t>
            </a:fld>
            <a:endParaRPr lang="pt-P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PT"/>
              <a:t>Clique para editar o estilo</a:t>
            </a:r>
          </a:p>
        </p:txBody>
      </p:sp>
      <p:sp>
        <p:nvSpPr>
          <p:cNvPr id="3" name="Marcador de Posição de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o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5" name="Marcador de Posição da Data 4"/>
          <p:cNvSpPr>
            <a:spLocks noGrp="1"/>
          </p:cNvSpPr>
          <p:nvPr>
            <p:ph type="dt" sz="half" idx="10"/>
          </p:nvPr>
        </p:nvSpPr>
        <p:spPr/>
        <p:txBody>
          <a:bodyPr/>
          <a:lstStyle/>
          <a:p>
            <a:fld id="{039B2C06-B4D3-460A-9D80-A4D446352FBC}" type="datetimeFigureOut">
              <a:rPr lang="pt-PT" smtClean="0"/>
              <a:pPr/>
              <a:t>17/09/2021</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96B1A2F3-2697-4981-9E48-F7148C0D66CB}" type="slidenum">
              <a:rPr lang="pt-PT" smtClean="0"/>
              <a:pPr/>
              <a:t>‹nº›</a:t>
            </a:fld>
            <a:endParaRPr lang="pt-P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PT"/>
              <a:t>Clique para editar o estilo</a:t>
            </a:r>
          </a:p>
        </p:txBody>
      </p:sp>
      <p:sp>
        <p:nvSpPr>
          <p:cNvPr id="3" name="Marcador de Posição d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Marcador de Posição do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5" name="Marcador de Posição da Data 4"/>
          <p:cNvSpPr>
            <a:spLocks noGrp="1"/>
          </p:cNvSpPr>
          <p:nvPr>
            <p:ph type="dt" sz="half" idx="10"/>
          </p:nvPr>
        </p:nvSpPr>
        <p:spPr/>
        <p:txBody>
          <a:bodyPr/>
          <a:lstStyle/>
          <a:p>
            <a:fld id="{039B2C06-B4D3-460A-9D80-A4D446352FBC}" type="datetimeFigureOut">
              <a:rPr lang="pt-PT" smtClean="0"/>
              <a:pPr/>
              <a:t>17/09/2021</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96B1A2F3-2697-4981-9E48-F7148C0D66CB}" type="slidenum">
              <a:rPr lang="pt-PT" smtClean="0"/>
              <a:pPr/>
              <a:t>‹nº›</a:t>
            </a:fld>
            <a:endParaRPr lang="pt-P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PT"/>
              <a:t>Clique para editar o estilo</a:t>
            </a:r>
          </a:p>
        </p:txBody>
      </p:sp>
      <p:sp>
        <p:nvSpPr>
          <p:cNvPr id="3" name="Marcador de Posição do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9B2C06-B4D3-460A-9D80-A4D446352FBC}" type="datetimeFigureOut">
              <a:rPr lang="pt-PT" smtClean="0"/>
              <a:pPr/>
              <a:t>17/09/2021</a:t>
            </a:fld>
            <a:endParaRPr lang="pt-PT"/>
          </a:p>
        </p:txBody>
      </p:sp>
      <p:sp>
        <p:nvSpPr>
          <p:cNvPr id="5" name="Marcador de Posição do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Marcador de Posição do Número do Diapositivo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B1A2F3-2697-4981-9E48-F7148C0D66CB}" type="slidenum">
              <a:rPr lang="pt-PT" smtClean="0"/>
              <a:pPr/>
              <a:t>‹nº›</a:t>
            </a:fld>
            <a:endParaRPr lang="pt-P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hyperlink" Target="https://www.youtube.com/watch?v=OADdSdhf8jM"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60324"/>
            <a:ext cx="8229600" cy="296842"/>
          </a:xfrm>
          <a:gradFill>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r="100000" b="100000"/>
            </a:path>
          </a:gradFill>
        </p:spPr>
        <p:txBody>
          <a:bodyPr>
            <a:noAutofit/>
          </a:bodyPr>
          <a:lstStyle/>
          <a:p>
            <a:pPr algn="just">
              <a:tabLst>
                <a:tab pos="6283325" algn="l"/>
              </a:tabLst>
            </a:pPr>
            <a:r>
              <a:rPr lang="pt-PT" sz="1400" b="1" dirty="0">
                <a:solidFill>
                  <a:schemeClr val="bg1"/>
                </a:solidFill>
              </a:rPr>
              <a:t>Fundamentos do Desporto</a:t>
            </a:r>
            <a:r>
              <a:rPr lang="pt-PT" sz="1400" b="1" dirty="0"/>
              <a:t>	</a:t>
            </a:r>
          </a:p>
        </p:txBody>
      </p:sp>
      <p:cxnSp>
        <p:nvCxnSpPr>
          <p:cNvPr id="5" name="Conexão recta 4"/>
          <p:cNvCxnSpPr/>
          <p:nvPr/>
        </p:nvCxnSpPr>
        <p:spPr>
          <a:xfrm>
            <a:off x="500034" y="357166"/>
            <a:ext cx="8072494" cy="1588"/>
          </a:xfrm>
          <a:prstGeom prst="line">
            <a:avLst/>
          </a:prstGeom>
        </p:spPr>
        <p:style>
          <a:lnRef idx="1">
            <a:schemeClr val="dk1"/>
          </a:lnRef>
          <a:fillRef idx="0">
            <a:schemeClr val="dk1"/>
          </a:fillRef>
          <a:effectRef idx="0">
            <a:schemeClr val="dk1"/>
          </a:effectRef>
          <a:fontRef idx="minor">
            <a:schemeClr val="tx1"/>
          </a:fontRef>
        </p:style>
      </p:cxnSp>
      <p:pic>
        <p:nvPicPr>
          <p:cNvPr id="5122" name="Picture 2"/>
          <p:cNvPicPr>
            <a:picLocks noChangeAspect="1" noChangeArrowheads="1"/>
          </p:cNvPicPr>
          <p:nvPr/>
        </p:nvPicPr>
        <p:blipFill>
          <a:blip r:embed="rId3"/>
          <a:srcRect l="26903" t="10742" r="25329" b="68739"/>
          <a:stretch>
            <a:fillRect/>
          </a:stretch>
        </p:blipFill>
        <p:spPr bwMode="auto">
          <a:xfrm>
            <a:off x="694253" y="620688"/>
            <a:ext cx="7394980" cy="1785950"/>
          </a:xfrm>
          <a:prstGeom prst="rect">
            <a:avLst/>
          </a:prstGeom>
          <a:noFill/>
          <a:ln w="9525">
            <a:noFill/>
            <a:miter lim="800000"/>
            <a:headEnd/>
            <a:tailEnd/>
          </a:ln>
          <a:effectLst/>
        </p:spPr>
      </p:pic>
      <p:pic>
        <p:nvPicPr>
          <p:cNvPr id="6" name="Picture 2"/>
          <p:cNvPicPr>
            <a:picLocks noChangeAspect="1" noChangeArrowheads="1"/>
          </p:cNvPicPr>
          <p:nvPr/>
        </p:nvPicPr>
        <p:blipFill rotWithShape="1">
          <a:blip r:embed="rId3"/>
          <a:srcRect l="26903" t="69032" r="33346" b="6250"/>
          <a:stretch/>
        </p:blipFill>
        <p:spPr bwMode="auto">
          <a:xfrm>
            <a:off x="785786" y="2627086"/>
            <a:ext cx="8143932" cy="2945054"/>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tx2">
                <a:lumMod val="20000"/>
                <a:lumOff val="80000"/>
              </a:schemeClr>
            </a:gs>
            <a:gs pos="50000">
              <a:schemeClr val="bg1">
                <a:lumMod val="85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6" name="Título 1"/>
          <p:cNvSpPr>
            <a:spLocks noGrp="1"/>
          </p:cNvSpPr>
          <p:nvPr>
            <p:ph type="title"/>
          </p:nvPr>
        </p:nvSpPr>
        <p:spPr>
          <a:xfrm>
            <a:off x="642942" y="-24"/>
            <a:ext cx="8286776" cy="500066"/>
          </a:xfrm>
        </p:spPr>
        <p:txBody>
          <a:bodyPr>
            <a:noAutofit/>
          </a:bodyPr>
          <a:lstStyle/>
          <a:p>
            <a:pPr lvl="1" algn="l" rtl="0">
              <a:spcBef>
                <a:spcPct val="0"/>
              </a:spcBef>
              <a:tabLst>
                <a:tab pos="628650" algn="l"/>
              </a:tabLst>
            </a:pPr>
            <a:r>
              <a:rPr lang="pt-PT" sz="2400" b="1" dirty="0">
                <a:solidFill>
                  <a:schemeClr val="tx1"/>
                </a:solidFill>
                <a:latin typeface="Calibri" panose="020F0502020204030204" pitchFamily="34" charset="0"/>
                <a:cs typeface="Arial" panose="020B0604020202020204" pitchFamily="34" charset="0"/>
              </a:rPr>
              <a:t>1.2 	</a:t>
            </a:r>
            <a:r>
              <a:rPr lang="pt-PT" sz="2200" b="1" dirty="0">
                <a:solidFill>
                  <a:schemeClr val="tx1"/>
                </a:solidFill>
                <a:latin typeface="Calibri" panose="020F0502020204030204" pitchFamily="34" charset="0"/>
                <a:cs typeface="Arial" panose="020B0604020202020204" pitchFamily="34" charset="0"/>
              </a:rPr>
              <a:t>Dimensões de análise do desenvolvimento humano</a:t>
            </a:r>
            <a:endParaRPr lang="pt-PT" sz="2200" b="1" dirty="0">
              <a:solidFill>
                <a:schemeClr val="tx1"/>
              </a:solidFill>
              <a:latin typeface="Calibri" panose="020F0502020204030204" pitchFamily="34" charset="0"/>
            </a:endParaRPr>
          </a:p>
        </p:txBody>
      </p:sp>
      <p:sp>
        <p:nvSpPr>
          <p:cNvPr id="7" name="CaixaDeTexto 6"/>
          <p:cNvSpPr txBox="1"/>
          <p:nvPr/>
        </p:nvSpPr>
        <p:spPr>
          <a:xfrm>
            <a:off x="285720" y="428604"/>
            <a:ext cx="8643998" cy="1310615"/>
          </a:xfrm>
          <a:prstGeom prst="rect">
            <a:avLst/>
          </a:prstGeom>
          <a:solidFill>
            <a:schemeClr val="accent6">
              <a:lumMod val="20000"/>
              <a:lumOff val="80000"/>
            </a:schemeClr>
          </a:solidFill>
        </p:spPr>
        <p:txBody>
          <a:bodyPr wrap="square" rtlCol="0">
            <a:spAutoFit/>
          </a:bodyPr>
          <a:lstStyle/>
          <a:p>
            <a:pPr marR="10170">
              <a:lnSpc>
                <a:spcPts val="1900"/>
              </a:lnSpc>
              <a:tabLst>
                <a:tab pos="355600" algn="l"/>
              </a:tabLst>
            </a:pPr>
            <a:r>
              <a:rPr lang="pt-PT" sz="1500" b="1" dirty="0">
                <a:solidFill>
                  <a:srgbClr val="00B0F0"/>
                </a:solidFill>
              </a:rPr>
              <a:t>	</a:t>
            </a:r>
            <a:r>
              <a:rPr lang="pt-PT" sz="1500" dirty="0"/>
              <a:t>A Tabela seguinte foi construída para mostrar a quantidade de dimensões de análise que se podem considerar no processo de treino – neste caso, do golfe, quando se entende o desporto como influenciador do desenvolvimento humano.</a:t>
            </a:r>
          </a:p>
          <a:p>
            <a:pPr marR="10170">
              <a:lnSpc>
                <a:spcPts val="1900"/>
              </a:lnSpc>
              <a:tabLst>
                <a:tab pos="355600" algn="l"/>
              </a:tabLst>
            </a:pPr>
            <a:r>
              <a:rPr lang="pt-PT" sz="1500" dirty="0"/>
              <a:t>	Esta informação pode ajudar a perceber as necessidades específicas de cada idade, e a forma como o desporto pode contribuir para o desenvolvimento do indivíduo. </a:t>
            </a:r>
          </a:p>
        </p:txBody>
      </p:sp>
      <p:pic>
        <p:nvPicPr>
          <p:cNvPr id="63491" name="Picture 3"/>
          <p:cNvPicPr>
            <a:picLocks noChangeAspect="1" noChangeArrowheads="1"/>
          </p:cNvPicPr>
          <p:nvPr/>
        </p:nvPicPr>
        <p:blipFill>
          <a:blip r:embed="rId2"/>
          <a:srcRect l="19802" t="11914" r="19802" b="3125"/>
          <a:stretch>
            <a:fillRect/>
          </a:stretch>
        </p:blipFill>
        <p:spPr bwMode="auto">
          <a:xfrm>
            <a:off x="1000100" y="1900895"/>
            <a:ext cx="7215238" cy="5028567"/>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tx2">
                <a:lumMod val="20000"/>
                <a:lumOff val="80000"/>
              </a:schemeClr>
            </a:gs>
            <a:gs pos="50000">
              <a:schemeClr val="bg1">
                <a:lumMod val="85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6" name="Título 1"/>
          <p:cNvSpPr>
            <a:spLocks noGrp="1"/>
          </p:cNvSpPr>
          <p:nvPr>
            <p:ph type="title"/>
          </p:nvPr>
        </p:nvSpPr>
        <p:spPr>
          <a:xfrm>
            <a:off x="642942" y="-24"/>
            <a:ext cx="8286776" cy="500066"/>
          </a:xfrm>
        </p:spPr>
        <p:txBody>
          <a:bodyPr>
            <a:noAutofit/>
          </a:bodyPr>
          <a:lstStyle/>
          <a:p>
            <a:pPr lvl="1" algn="l" rtl="0">
              <a:spcBef>
                <a:spcPct val="0"/>
              </a:spcBef>
              <a:tabLst>
                <a:tab pos="628650" algn="l"/>
              </a:tabLst>
            </a:pPr>
            <a:r>
              <a:rPr lang="pt-PT" sz="2400" b="1" dirty="0">
                <a:solidFill>
                  <a:schemeClr val="tx1"/>
                </a:solidFill>
                <a:latin typeface="Calibri" panose="020F0502020204030204" pitchFamily="34" charset="0"/>
                <a:cs typeface="Arial" panose="020B0604020202020204" pitchFamily="34" charset="0"/>
              </a:rPr>
              <a:t>1.2 	</a:t>
            </a:r>
            <a:r>
              <a:rPr lang="pt-PT" sz="2200" b="1" dirty="0">
                <a:solidFill>
                  <a:schemeClr val="tx1"/>
                </a:solidFill>
                <a:latin typeface="Calibri" panose="020F0502020204030204" pitchFamily="34" charset="0"/>
                <a:cs typeface="Arial" panose="020B0604020202020204" pitchFamily="34" charset="0"/>
              </a:rPr>
              <a:t>Dimensões de análise do desenvolvimento humano</a:t>
            </a:r>
            <a:endParaRPr lang="pt-PT" sz="2200" b="1" dirty="0">
              <a:solidFill>
                <a:schemeClr val="tx1"/>
              </a:solidFill>
              <a:latin typeface="Calibri" panose="020F0502020204030204" pitchFamily="34" charset="0"/>
            </a:endParaRPr>
          </a:p>
        </p:txBody>
      </p:sp>
      <p:pic>
        <p:nvPicPr>
          <p:cNvPr id="1026" name="Picture 2"/>
          <p:cNvPicPr>
            <a:picLocks noChangeAspect="1" noChangeArrowheads="1"/>
          </p:cNvPicPr>
          <p:nvPr/>
        </p:nvPicPr>
        <p:blipFill>
          <a:blip r:embed="rId2"/>
          <a:srcRect l="21962" t="12695" r="18191" b="3320"/>
          <a:stretch>
            <a:fillRect/>
          </a:stretch>
        </p:blipFill>
        <p:spPr bwMode="auto">
          <a:xfrm>
            <a:off x="571472" y="571480"/>
            <a:ext cx="7786742" cy="6143668"/>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FFC000"/>
            </a:gs>
            <a:gs pos="50000">
              <a:schemeClr val="bg2">
                <a:lumMod val="5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10" name="Título 1"/>
          <p:cNvSpPr>
            <a:spLocks noGrp="1"/>
          </p:cNvSpPr>
          <p:nvPr>
            <p:ph type="title"/>
          </p:nvPr>
        </p:nvSpPr>
        <p:spPr>
          <a:xfrm>
            <a:off x="642942" y="142852"/>
            <a:ext cx="8501058" cy="642942"/>
          </a:xfrm>
        </p:spPr>
        <p:txBody>
          <a:bodyPr>
            <a:noAutofit/>
          </a:bodyPr>
          <a:lstStyle/>
          <a:p>
            <a:pPr algn="l">
              <a:tabLst>
                <a:tab pos="355600" algn="l"/>
                <a:tab pos="725488" algn="l"/>
              </a:tabLst>
            </a:pPr>
            <a:r>
              <a:rPr lang="pt-PT" sz="2400" b="1" dirty="0">
                <a:solidFill>
                  <a:schemeClr val="accent5">
                    <a:lumMod val="50000"/>
                  </a:schemeClr>
                </a:solidFill>
                <a:latin typeface="Calibri" panose="020F0502020204030204" pitchFamily="34" charset="0"/>
                <a:cs typeface="Arial" panose="020B0604020202020204" pitchFamily="34" charset="0"/>
              </a:rPr>
              <a:t>1.3  	Principais fases do desenvolvimento  humano: infância, 			adolescência, idade adulta e </a:t>
            </a:r>
            <a:r>
              <a:rPr lang="pt-PT" sz="2400" b="1" dirty="0" err="1">
                <a:solidFill>
                  <a:schemeClr val="accent5">
                    <a:lumMod val="50000"/>
                  </a:schemeClr>
                </a:solidFill>
                <a:latin typeface="Calibri" panose="020F0502020204030204" pitchFamily="34" charset="0"/>
                <a:cs typeface="Arial" panose="020B0604020202020204" pitchFamily="34" charset="0"/>
              </a:rPr>
              <a:t>senescência</a:t>
            </a:r>
            <a:r>
              <a:rPr lang="pt-PT" sz="2400" b="1" dirty="0">
                <a:solidFill>
                  <a:schemeClr val="accent5">
                    <a:lumMod val="50000"/>
                  </a:schemeClr>
                </a:solidFill>
                <a:latin typeface="Calibri" panose="020F0502020204030204" pitchFamily="34" charset="0"/>
                <a:cs typeface="Arial" panose="020B0604020202020204" pitchFamily="34" charset="0"/>
              </a:rPr>
              <a:t> (envelhecimento)</a:t>
            </a:r>
            <a:endParaRPr lang="pt-PT" sz="2400" b="1" dirty="0">
              <a:solidFill>
                <a:schemeClr val="accent5">
                  <a:lumMod val="50000"/>
                </a:schemeClr>
              </a:solidFill>
              <a:latin typeface="Calibri" panose="020F0502020204030204" pitchFamily="34" charset="0"/>
            </a:endParaRPr>
          </a:p>
        </p:txBody>
      </p:sp>
      <p:sp>
        <p:nvSpPr>
          <p:cNvPr id="8" name="CaixaDeTexto 7"/>
          <p:cNvSpPr txBox="1"/>
          <p:nvPr/>
        </p:nvSpPr>
        <p:spPr>
          <a:xfrm>
            <a:off x="3428992" y="1154842"/>
            <a:ext cx="5429288" cy="830997"/>
          </a:xfrm>
          <a:prstGeom prst="rect">
            <a:avLst/>
          </a:prstGeom>
          <a:solidFill>
            <a:schemeClr val="accent5">
              <a:lumMod val="40000"/>
              <a:lumOff val="60000"/>
            </a:schemeClr>
          </a:solidFill>
          <a:ln>
            <a:solidFill>
              <a:schemeClr val="tx2">
                <a:lumMod val="60000"/>
                <a:lumOff val="40000"/>
              </a:schemeClr>
            </a:solidFill>
          </a:ln>
        </p:spPr>
        <p:txBody>
          <a:bodyPr wrap="square" rtlCol="0">
            <a:spAutoFit/>
          </a:bodyPr>
          <a:lstStyle/>
          <a:p>
            <a:pPr>
              <a:tabLst>
                <a:tab pos="173038" algn="l"/>
              </a:tabLst>
            </a:pPr>
            <a:r>
              <a:rPr lang="pt-PT" sz="1600" dirty="0"/>
              <a:t>	Na realidade, raramente se encontram diferenças claras entre um dado nível e o nível anterior, pois a continuidade do desenvolvimento impossibilita esta separação absoluta.</a:t>
            </a:r>
          </a:p>
        </p:txBody>
      </p:sp>
      <p:sp>
        <p:nvSpPr>
          <p:cNvPr id="9" name="CaixaDeTexto 8"/>
          <p:cNvSpPr txBox="1"/>
          <p:nvPr/>
        </p:nvSpPr>
        <p:spPr>
          <a:xfrm>
            <a:off x="357158" y="1154842"/>
            <a:ext cx="2786082" cy="3323987"/>
          </a:xfrm>
          <a:prstGeom prst="rect">
            <a:avLst/>
          </a:prstGeom>
          <a:solidFill>
            <a:schemeClr val="accent5">
              <a:lumMod val="40000"/>
              <a:lumOff val="60000"/>
            </a:schemeClr>
          </a:solidFill>
          <a:ln>
            <a:solidFill>
              <a:schemeClr val="tx2">
                <a:lumMod val="60000"/>
                <a:lumOff val="40000"/>
              </a:schemeClr>
            </a:solidFill>
          </a:ln>
        </p:spPr>
        <p:txBody>
          <a:bodyPr wrap="square" rtlCol="0">
            <a:spAutoFit/>
          </a:bodyPr>
          <a:lstStyle/>
          <a:p>
            <a:pPr>
              <a:lnSpc>
                <a:spcPts val="2100"/>
              </a:lnSpc>
              <a:tabLst>
                <a:tab pos="173038" algn="l"/>
              </a:tabLst>
            </a:pPr>
            <a:r>
              <a:rPr lang="pt-PT" sz="1600" dirty="0"/>
              <a:t>	A continuidade particular do processo de desenvolvimento humano coloca dificuldades em fazer uma  subdivisão cronológica (temporal). </a:t>
            </a:r>
          </a:p>
          <a:p>
            <a:pPr>
              <a:lnSpc>
                <a:spcPts val="2100"/>
              </a:lnSpc>
            </a:pPr>
            <a:endParaRPr lang="pt-PT" sz="1600" dirty="0"/>
          </a:p>
          <a:p>
            <a:pPr>
              <a:lnSpc>
                <a:spcPts val="2100"/>
              </a:lnSpc>
              <a:tabLst>
                <a:tab pos="173038" algn="l"/>
              </a:tabLst>
            </a:pPr>
            <a:r>
              <a:rPr lang="pt-PT" sz="1600" dirty="0"/>
              <a:t>	Por ex., se somos todos diferentes, como definir um momento comum a todos, onde se possa dizer que terminou a 1ª infância e começou a 2ª infância?</a:t>
            </a:r>
          </a:p>
        </p:txBody>
      </p:sp>
      <p:sp>
        <p:nvSpPr>
          <p:cNvPr id="11" name="CaixaDeTexto 10"/>
          <p:cNvSpPr txBox="1"/>
          <p:nvPr/>
        </p:nvSpPr>
        <p:spPr>
          <a:xfrm>
            <a:off x="3428992" y="2154974"/>
            <a:ext cx="5429256" cy="1977464"/>
          </a:xfrm>
          <a:prstGeom prst="rect">
            <a:avLst/>
          </a:prstGeom>
          <a:solidFill>
            <a:srgbClr val="FFFFCC"/>
          </a:solidFill>
          <a:ln>
            <a:solidFill>
              <a:srgbClr val="FFFF99"/>
            </a:solidFill>
          </a:ln>
        </p:spPr>
        <p:txBody>
          <a:bodyPr wrap="square" rtlCol="0">
            <a:spAutoFit/>
          </a:bodyPr>
          <a:lstStyle/>
          <a:p>
            <a:pPr marR="10170">
              <a:lnSpc>
                <a:spcPts val="2100"/>
              </a:lnSpc>
              <a:tabLst>
                <a:tab pos="355600" algn="l"/>
              </a:tabLst>
            </a:pPr>
            <a:r>
              <a:rPr lang="pt-PT" sz="1600" b="1" dirty="0">
                <a:solidFill>
                  <a:srgbClr val="00B0F0"/>
                </a:solidFill>
              </a:rPr>
              <a:t>	</a:t>
            </a:r>
            <a:r>
              <a:rPr lang="pt-PT" sz="1600" b="1" dirty="0"/>
              <a:t>C</a:t>
            </a:r>
            <a:r>
              <a:rPr lang="pt-PT" sz="1600" dirty="0"/>
              <a:t>ertos processos maturativos ou de aprendizagem apresentam picos (períodos de grande aumento), por ex.  a existência de picos de crescimento ou a transição súbita para certos movimentos (de gatinhar para andar). </a:t>
            </a:r>
          </a:p>
          <a:p>
            <a:pPr marR="10170">
              <a:lnSpc>
                <a:spcPts val="2100"/>
              </a:lnSpc>
              <a:tabLst>
                <a:tab pos="355600" algn="l"/>
              </a:tabLst>
            </a:pPr>
            <a:endParaRPr lang="pt-PT" sz="1600" dirty="0"/>
          </a:p>
          <a:p>
            <a:pPr marR="10170">
              <a:lnSpc>
                <a:spcPts val="2100"/>
              </a:lnSpc>
              <a:tabLst>
                <a:tab pos="355600" algn="l"/>
              </a:tabLst>
            </a:pPr>
            <a:r>
              <a:rPr lang="pt-PT" sz="1600" dirty="0"/>
              <a:t>	Do mesmo modo também existem fases de considerável estabilidade do organismo e do seu comportamento.</a:t>
            </a:r>
          </a:p>
        </p:txBody>
      </p:sp>
      <p:sp>
        <p:nvSpPr>
          <p:cNvPr id="12" name="CaixaDeTexto 11"/>
          <p:cNvSpPr txBox="1"/>
          <p:nvPr/>
        </p:nvSpPr>
        <p:spPr>
          <a:xfrm>
            <a:off x="357158" y="4655304"/>
            <a:ext cx="8501122" cy="1631216"/>
          </a:xfrm>
          <a:prstGeom prst="rect">
            <a:avLst/>
          </a:prstGeom>
          <a:solidFill>
            <a:srgbClr val="FFFFCC"/>
          </a:solidFill>
          <a:ln>
            <a:solidFill>
              <a:schemeClr val="accent6">
                <a:lumMod val="75000"/>
              </a:schemeClr>
            </a:solidFill>
          </a:ln>
        </p:spPr>
        <p:txBody>
          <a:bodyPr wrap="square" rtlCol="0">
            <a:spAutoFit/>
          </a:bodyPr>
          <a:lstStyle/>
          <a:p>
            <a:pPr marR="10170">
              <a:lnSpc>
                <a:spcPts val="2400"/>
              </a:lnSpc>
              <a:tabLst>
                <a:tab pos="355600" algn="l"/>
              </a:tabLst>
            </a:pPr>
            <a:r>
              <a:rPr lang="pt-PT" b="1" dirty="0">
                <a:solidFill>
                  <a:srgbClr val="00B0F0"/>
                </a:solidFill>
              </a:rPr>
              <a:t>	</a:t>
            </a:r>
          </a:p>
          <a:p>
            <a:pPr marR="10170">
              <a:lnSpc>
                <a:spcPts val="2400"/>
              </a:lnSpc>
              <a:tabLst>
                <a:tab pos="355600" algn="l"/>
              </a:tabLst>
            </a:pPr>
            <a:r>
              <a:rPr lang="pt-PT" dirty="0"/>
              <a:t>	Devido à dificuldade de dividir o desenvolvimento em períodos com base no tempo (anos ou meses), considerou-se o conceito de </a:t>
            </a:r>
            <a:r>
              <a:rPr lang="pt-PT" b="1" dirty="0">
                <a:solidFill>
                  <a:srgbClr val="C00000"/>
                </a:solidFill>
              </a:rPr>
              <a:t>estádios </a:t>
            </a:r>
            <a:r>
              <a:rPr lang="pt-PT" dirty="0"/>
              <a:t>ou</a:t>
            </a:r>
            <a:r>
              <a:rPr lang="pt-PT" dirty="0">
                <a:solidFill>
                  <a:srgbClr val="C00000"/>
                </a:solidFill>
              </a:rPr>
              <a:t> </a:t>
            </a:r>
            <a:r>
              <a:rPr lang="pt-PT" b="1" dirty="0">
                <a:solidFill>
                  <a:srgbClr val="C00000"/>
                </a:solidFill>
              </a:rPr>
              <a:t>fases de desenvolvimento </a:t>
            </a:r>
            <a:r>
              <a:rPr lang="pt-PT" dirty="0"/>
              <a:t>que</a:t>
            </a:r>
            <a:r>
              <a:rPr lang="pt-PT" b="1" dirty="0">
                <a:solidFill>
                  <a:srgbClr val="C00000"/>
                </a:solidFill>
              </a:rPr>
              <a:t> </a:t>
            </a:r>
            <a:r>
              <a:rPr lang="pt-PT" dirty="0"/>
              <a:t>são períodos  de considerável estabilidade do organismo e do seu comportamento.</a:t>
            </a:r>
            <a:endParaRPr lang="pt-PT" b="1" dirty="0">
              <a:solidFill>
                <a:srgbClr val="C00000"/>
              </a:solidFill>
            </a:endParaRPr>
          </a:p>
          <a:p>
            <a:pPr marR="10170">
              <a:lnSpc>
                <a:spcPts val="2400"/>
              </a:lnSpc>
              <a:tabLst>
                <a:tab pos="355600" algn="l"/>
              </a:tabLst>
            </a:pPr>
            <a:endParaRPr lang="pt-P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p:cNvSpPr>
            <a:spLocks noGrp="1"/>
          </p:cNvSpPr>
          <p:nvPr>
            <p:ph type="title"/>
          </p:nvPr>
        </p:nvSpPr>
        <p:spPr>
          <a:xfrm>
            <a:off x="642942" y="142852"/>
            <a:ext cx="8501058" cy="642942"/>
          </a:xfrm>
        </p:spPr>
        <p:txBody>
          <a:bodyPr>
            <a:noAutofit/>
          </a:bodyPr>
          <a:lstStyle/>
          <a:p>
            <a:pPr algn="l">
              <a:lnSpc>
                <a:spcPts val="2300"/>
              </a:lnSpc>
              <a:tabLst>
                <a:tab pos="355600" algn="l"/>
                <a:tab pos="725488" algn="l"/>
              </a:tabLst>
            </a:pPr>
            <a:r>
              <a:rPr lang="pt-PT" sz="2200" b="1" dirty="0">
                <a:solidFill>
                  <a:schemeClr val="accent5">
                    <a:lumMod val="50000"/>
                  </a:schemeClr>
                </a:solidFill>
                <a:latin typeface="Calibri" panose="020F0502020204030204" pitchFamily="34" charset="0"/>
                <a:cs typeface="Arial" panose="020B0604020202020204" pitchFamily="34" charset="0"/>
              </a:rPr>
              <a:t>1.3  	Principais fases do desenvolvimento humano: infância, 				adolescência, idade adulta e </a:t>
            </a:r>
            <a:r>
              <a:rPr lang="pt-PT" sz="2200" b="1" dirty="0" err="1">
                <a:solidFill>
                  <a:schemeClr val="accent5">
                    <a:lumMod val="50000"/>
                  </a:schemeClr>
                </a:solidFill>
                <a:latin typeface="Calibri" panose="020F0502020204030204" pitchFamily="34" charset="0"/>
                <a:cs typeface="Arial" panose="020B0604020202020204" pitchFamily="34" charset="0"/>
              </a:rPr>
              <a:t>senescência</a:t>
            </a:r>
            <a:endParaRPr lang="pt-PT" sz="2200" b="1" dirty="0">
              <a:solidFill>
                <a:schemeClr val="accent5">
                  <a:lumMod val="50000"/>
                </a:schemeClr>
              </a:solidFill>
              <a:latin typeface="Calibri" panose="020F0502020204030204" pitchFamily="34" charset="0"/>
            </a:endParaRPr>
          </a:p>
        </p:txBody>
      </p:sp>
      <p:sp>
        <p:nvSpPr>
          <p:cNvPr id="8" name="CaixaDeTexto 7"/>
          <p:cNvSpPr txBox="1"/>
          <p:nvPr/>
        </p:nvSpPr>
        <p:spPr>
          <a:xfrm>
            <a:off x="714348" y="857232"/>
            <a:ext cx="7929618" cy="584775"/>
          </a:xfrm>
          <a:prstGeom prst="rect">
            <a:avLst/>
          </a:prstGeom>
          <a:solidFill>
            <a:srgbClr val="C8E6EE"/>
          </a:solidFill>
          <a:ln>
            <a:solidFill>
              <a:schemeClr val="tx2">
                <a:lumMod val="60000"/>
                <a:lumOff val="40000"/>
              </a:schemeClr>
            </a:solidFill>
          </a:ln>
        </p:spPr>
        <p:txBody>
          <a:bodyPr wrap="square" rtlCol="0">
            <a:spAutoFit/>
          </a:bodyPr>
          <a:lstStyle/>
          <a:p>
            <a:pPr>
              <a:tabLst>
                <a:tab pos="173038" algn="l"/>
              </a:tabLst>
            </a:pPr>
            <a:r>
              <a:rPr lang="pt-PT" sz="1600" dirty="0"/>
              <a:t>	A figura seguinte apresenta uma proposta de organização das fases de desenvolvimento, com base em critérios físicos e motores.</a:t>
            </a:r>
          </a:p>
        </p:txBody>
      </p:sp>
      <p:pic>
        <p:nvPicPr>
          <p:cNvPr id="51824" name="Picture 51824"/>
          <p:cNvPicPr>
            <a:picLocks noChangeAspect="1" noChangeArrowheads="1"/>
          </p:cNvPicPr>
          <p:nvPr/>
        </p:nvPicPr>
        <p:blipFill>
          <a:blip r:embed="rId2"/>
          <a:srcRect/>
          <a:stretch>
            <a:fillRect/>
          </a:stretch>
        </p:blipFill>
        <p:spPr bwMode="auto">
          <a:xfrm>
            <a:off x="964354" y="1650792"/>
            <a:ext cx="7108108" cy="5041035"/>
          </a:xfrm>
          <a:prstGeom prst="rect">
            <a:avLst/>
          </a:prstGeom>
          <a:noFill/>
          <a:ln w="28575">
            <a:solidFill>
              <a:srgbClr val="0070C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D2A000"/>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10" name="Título 1"/>
          <p:cNvSpPr>
            <a:spLocks noGrp="1"/>
          </p:cNvSpPr>
          <p:nvPr>
            <p:ph type="title"/>
          </p:nvPr>
        </p:nvSpPr>
        <p:spPr>
          <a:xfrm>
            <a:off x="642942" y="142852"/>
            <a:ext cx="8501058" cy="642942"/>
          </a:xfrm>
        </p:spPr>
        <p:txBody>
          <a:bodyPr>
            <a:noAutofit/>
          </a:bodyPr>
          <a:lstStyle/>
          <a:p>
            <a:pPr algn="l">
              <a:tabLst>
                <a:tab pos="355600" algn="l"/>
                <a:tab pos="725488" algn="l"/>
              </a:tabLst>
            </a:pPr>
            <a:r>
              <a:rPr lang="pt-PT" sz="2400" b="1" dirty="0">
                <a:solidFill>
                  <a:schemeClr val="accent5">
                    <a:lumMod val="50000"/>
                  </a:schemeClr>
                </a:solidFill>
                <a:latin typeface="Calibri" panose="020F0502020204030204" pitchFamily="34" charset="0"/>
                <a:cs typeface="Arial" panose="020B0604020202020204" pitchFamily="34" charset="0"/>
              </a:rPr>
              <a:t>1.3  	Principais fases do desenvolvimento  humano: infância, 			adolescência, idade adulta e </a:t>
            </a:r>
            <a:r>
              <a:rPr lang="pt-PT" sz="2400" b="1" dirty="0" err="1">
                <a:solidFill>
                  <a:schemeClr val="accent5">
                    <a:lumMod val="50000"/>
                  </a:schemeClr>
                </a:solidFill>
                <a:latin typeface="Calibri" panose="020F0502020204030204" pitchFamily="34" charset="0"/>
                <a:cs typeface="Arial" panose="020B0604020202020204" pitchFamily="34" charset="0"/>
              </a:rPr>
              <a:t>senescência</a:t>
            </a:r>
            <a:r>
              <a:rPr lang="pt-PT" sz="2400" b="1" dirty="0">
                <a:solidFill>
                  <a:schemeClr val="accent5">
                    <a:lumMod val="50000"/>
                  </a:schemeClr>
                </a:solidFill>
                <a:latin typeface="Calibri" panose="020F0502020204030204" pitchFamily="34" charset="0"/>
                <a:cs typeface="Arial" panose="020B0604020202020204" pitchFamily="34" charset="0"/>
              </a:rPr>
              <a:t> (envelhecimento)</a:t>
            </a:r>
            <a:endParaRPr lang="pt-PT" sz="2400" b="1" dirty="0">
              <a:solidFill>
                <a:schemeClr val="accent5">
                  <a:lumMod val="50000"/>
                </a:schemeClr>
              </a:solidFill>
              <a:latin typeface="Calibri" panose="020F0502020204030204" pitchFamily="34" charset="0"/>
            </a:endParaRPr>
          </a:p>
        </p:txBody>
      </p:sp>
      <p:sp>
        <p:nvSpPr>
          <p:cNvPr id="8" name="CaixaDeTexto 7"/>
          <p:cNvSpPr txBox="1"/>
          <p:nvPr/>
        </p:nvSpPr>
        <p:spPr>
          <a:xfrm>
            <a:off x="3428992" y="1154842"/>
            <a:ext cx="5429288" cy="2185214"/>
          </a:xfrm>
          <a:prstGeom prst="rect">
            <a:avLst/>
          </a:prstGeom>
          <a:solidFill>
            <a:schemeClr val="accent5">
              <a:lumMod val="40000"/>
              <a:lumOff val="60000"/>
            </a:schemeClr>
          </a:solidFill>
          <a:ln>
            <a:solidFill>
              <a:schemeClr val="tx2">
                <a:lumMod val="60000"/>
                <a:lumOff val="40000"/>
              </a:schemeClr>
            </a:solidFill>
          </a:ln>
        </p:spPr>
        <p:txBody>
          <a:bodyPr wrap="square" rtlCol="0">
            <a:spAutoFit/>
          </a:bodyPr>
          <a:lstStyle/>
          <a:p>
            <a:pPr>
              <a:tabLst>
                <a:tab pos="173038" algn="l"/>
              </a:tabLst>
            </a:pPr>
            <a:r>
              <a:rPr lang="pt-PT" sz="1700" dirty="0"/>
              <a:t>	Se considerarmos o desenvolvimento apenas ao nível do desenvolvimento motor, concentramos a nossa atenção nas modificações observáveis do comportamento, ao nível dos movimentos.</a:t>
            </a:r>
          </a:p>
          <a:p>
            <a:pPr>
              <a:tabLst>
                <a:tab pos="173038" algn="l"/>
              </a:tabLst>
            </a:pPr>
            <a:r>
              <a:rPr lang="pt-PT" sz="1700" dirty="0"/>
              <a:t>	Como já vimos, a aquisição dos movimentos é feita em paralelo com o crescimento, a maturação e a prática. Quanto mais complexos são os movimentos, mais tarde é que a criança está preparada para os realizar. </a:t>
            </a:r>
          </a:p>
        </p:txBody>
      </p:sp>
      <p:sp>
        <p:nvSpPr>
          <p:cNvPr id="9" name="CaixaDeTexto 8"/>
          <p:cNvSpPr txBox="1"/>
          <p:nvPr/>
        </p:nvSpPr>
        <p:spPr>
          <a:xfrm>
            <a:off x="357158" y="1154842"/>
            <a:ext cx="2786082" cy="348429"/>
          </a:xfrm>
          <a:prstGeom prst="rect">
            <a:avLst/>
          </a:prstGeom>
          <a:solidFill>
            <a:schemeClr val="accent5">
              <a:lumMod val="40000"/>
              <a:lumOff val="60000"/>
            </a:schemeClr>
          </a:solidFill>
          <a:ln>
            <a:solidFill>
              <a:schemeClr val="tx2">
                <a:lumMod val="60000"/>
                <a:lumOff val="40000"/>
              </a:schemeClr>
            </a:solidFill>
          </a:ln>
        </p:spPr>
        <p:txBody>
          <a:bodyPr wrap="square" rtlCol="0">
            <a:spAutoFit/>
          </a:bodyPr>
          <a:lstStyle/>
          <a:p>
            <a:pPr>
              <a:lnSpc>
                <a:spcPts val="2100"/>
              </a:lnSpc>
              <a:tabLst>
                <a:tab pos="173038" algn="l"/>
              </a:tabLst>
            </a:pPr>
            <a:r>
              <a:rPr lang="pt-PT" sz="1600" dirty="0"/>
              <a:t>	RESUMO:</a:t>
            </a:r>
          </a:p>
        </p:txBody>
      </p:sp>
      <p:sp>
        <p:nvSpPr>
          <p:cNvPr id="11" name="CaixaDeTexto 10"/>
          <p:cNvSpPr txBox="1"/>
          <p:nvPr/>
        </p:nvSpPr>
        <p:spPr>
          <a:xfrm>
            <a:off x="285720" y="3552894"/>
            <a:ext cx="8572528" cy="2233560"/>
          </a:xfrm>
          <a:prstGeom prst="rect">
            <a:avLst/>
          </a:prstGeom>
          <a:solidFill>
            <a:srgbClr val="FFFFCC"/>
          </a:solidFill>
          <a:ln>
            <a:solidFill>
              <a:srgbClr val="FFFF99"/>
            </a:solidFill>
          </a:ln>
        </p:spPr>
        <p:txBody>
          <a:bodyPr wrap="square" rtlCol="0">
            <a:spAutoFit/>
          </a:bodyPr>
          <a:lstStyle/>
          <a:p>
            <a:pPr marR="10170">
              <a:lnSpc>
                <a:spcPts val="2100"/>
              </a:lnSpc>
              <a:tabLst>
                <a:tab pos="355600" algn="l"/>
              </a:tabLst>
            </a:pPr>
            <a:r>
              <a:rPr lang="pt-PT" sz="1600" dirty="0"/>
              <a:t>	As </a:t>
            </a:r>
            <a:r>
              <a:rPr lang="pt-PT" sz="1600" dirty="0" err="1"/>
              <a:t>atividades</a:t>
            </a:r>
            <a:r>
              <a:rPr lang="pt-PT" sz="1600" dirty="0"/>
              <a:t> desportiva estão organizadas por níveis de desenvolvimento, a que chamamos </a:t>
            </a:r>
            <a:r>
              <a:rPr lang="pt-PT" sz="1600" b="1" dirty="0"/>
              <a:t>escalões</a:t>
            </a:r>
            <a:r>
              <a:rPr lang="pt-PT" sz="1600" dirty="0"/>
              <a:t>. </a:t>
            </a:r>
          </a:p>
          <a:p>
            <a:pPr marR="10170">
              <a:lnSpc>
                <a:spcPts val="2100"/>
              </a:lnSpc>
              <a:tabLst>
                <a:tab pos="355600" algn="l"/>
              </a:tabLst>
            </a:pPr>
            <a:r>
              <a:rPr lang="pt-PT" sz="1600" dirty="0"/>
              <a:t>	Se observarmos bem, verificamos que  a organização dos escalões por idades não é a mesma em diferentes modalidades, que o número de escalões não é o mesmo e que mesmo geograficamente as divisões não são as mesmas. </a:t>
            </a:r>
          </a:p>
          <a:p>
            <a:pPr marR="10170">
              <a:lnSpc>
                <a:spcPts val="2100"/>
              </a:lnSpc>
              <a:tabLst>
                <a:tab pos="355600" algn="l"/>
              </a:tabLst>
            </a:pPr>
            <a:r>
              <a:rPr lang="pt-PT" sz="1600" dirty="0"/>
              <a:t>	A diferenciação, ainda que tendo algum fundamento na tradição de cada modalidade, considera inevitavelmente os requisitos e as necessidades específicas do conjunto de tarefas de cada modalidade, de </a:t>
            </a:r>
            <a:r>
              <a:rPr lang="pt-PT" sz="1600" dirty="0" err="1"/>
              <a:t>aspetos</a:t>
            </a:r>
            <a:r>
              <a:rPr lang="pt-PT" sz="1600" dirty="0"/>
              <a:t> biológicos ou da complexidade estrutural da </a:t>
            </a:r>
            <a:r>
              <a:rPr lang="pt-PT" sz="1600" dirty="0" err="1"/>
              <a:t>atividade</a:t>
            </a:r>
            <a:r>
              <a:rPr lang="pt-PT" sz="1600" dirty="0"/>
              <a:t> e da competição.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20000"/>
                <a:lumOff val="80000"/>
              </a:schemeClr>
            </a:gs>
            <a:gs pos="50000">
              <a:srgbClr val="FFD757"/>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10" name="Título 1"/>
          <p:cNvSpPr>
            <a:spLocks noGrp="1"/>
          </p:cNvSpPr>
          <p:nvPr>
            <p:ph type="title"/>
          </p:nvPr>
        </p:nvSpPr>
        <p:spPr>
          <a:xfrm>
            <a:off x="642942" y="142852"/>
            <a:ext cx="8501058" cy="642942"/>
          </a:xfrm>
        </p:spPr>
        <p:txBody>
          <a:bodyPr>
            <a:noAutofit/>
          </a:bodyPr>
          <a:lstStyle/>
          <a:p>
            <a:pPr algn="l">
              <a:tabLst>
                <a:tab pos="355600" algn="l"/>
                <a:tab pos="725488" algn="l"/>
              </a:tabLst>
            </a:pPr>
            <a:r>
              <a:rPr lang="pt-PT" sz="2400" b="1" dirty="0">
                <a:solidFill>
                  <a:schemeClr val="accent5">
                    <a:lumMod val="50000"/>
                  </a:schemeClr>
                </a:solidFill>
                <a:latin typeface="Calibri" panose="020F0502020204030204" pitchFamily="34" charset="0"/>
                <a:cs typeface="Arial" panose="020B0604020202020204" pitchFamily="34" charset="0"/>
              </a:rPr>
              <a:t>1.4  	A Pirâmide do desenvolvimento  motor</a:t>
            </a:r>
            <a:endParaRPr lang="pt-PT" sz="2400" b="1" dirty="0">
              <a:solidFill>
                <a:schemeClr val="accent5">
                  <a:lumMod val="50000"/>
                </a:schemeClr>
              </a:solidFill>
              <a:latin typeface="Calibri" panose="020F0502020204030204" pitchFamily="34" charset="0"/>
            </a:endParaRPr>
          </a:p>
        </p:txBody>
      </p:sp>
      <p:sp>
        <p:nvSpPr>
          <p:cNvPr id="8" name="CaixaDeTexto 7"/>
          <p:cNvSpPr txBox="1"/>
          <p:nvPr/>
        </p:nvSpPr>
        <p:spPr>
          <a:xfrm>
            <a:off x="571472" y="857232"/>
            <a:ext cx="8143932" cy="3541611"/>
          </a:xfrm>
          <a:prstGeom prst="rect">
            <a:avLst/>
          </a:prstGeom>
          <a:noFill/>
          <a:ln w="38100">
            <a:solidFill>
              <a:schemeClr val="tx2">
                <a:lumMod val="60000"/>
                <a:lumOff val="40000"/>
              </a:schemeClr>
            </a:solidFill>
          </a:ln>
        </p:spPr>
        <p:txBody>
          <a:bodyPr wrap="square" rtlCol="0">
            <a:spAutoFit/>
          </a:bodyPr>
          <a:lstStyle/>
          <a:p>
            <a:pPr>
              <a:lnSpc>
                <a:spcPts val="2100"/>
              </a:lnSpc>
              <a:spcAft>
                <a:spcPts val="600"/>
              </a:spcAft>
              <a:tabLst>
                <a:tab pos="273050" algn="l"/>
              </a:tabLst>
            </a:pPr>
            <a:r>
              <a:rPr lang="pt-PT" sz="1600" dirty="0"/>
              <a:t>	O </a:t>
            </a:r>
            <a:r>
              <a:rPr lang="pt-PT" sz="1600" b="1" dirty="0"/>
              <a:t>desenvolvimento motor </a:t>
            </a:r>
            <a:r>
              <a:rPr lang="pt-PT" sz="1600" dirty="0"/>
              <a:t>pode ser entendido como </a:t>
            </a:r>
            <a:r>
              <a:rPr lang="pt-PT" sz="1600" b="1" dirty="0"/>
              <a:t>um processo evolutivo sequencial</a:t>
            </a:r>
            <a:r>
              <a:rPr lang="pt-PT" sz="1600" dirty="0"/>
              <a:t>, que está </a:t>
            </a:r>
            <a:r>
              <a:rPr lang="pt-PT" sz="1600" b="1" dirty="0"/>
              <a:t>dependente das </a:t>
            </a:r>
            <a:r>
              <a:rPr lang="pt-PT" sz="1600" b="1" dirty="0" err="1"/>
              <a:t>interações</a:t>
            </a:r>
            <a:r>
              <a:rPr lang="pt-PT" sz="1600" b="1" dirty="0"/>
              <a:t> entre maturação e aprendizagem</a:t>
            </a:r>
            <a:r>
              <a:rPr lang="pt-PT" sz="1600" dirty="0"/>
              <a:t>, e onde podem ser identificadas </a:t>
            </a:r>
            <a:r>
              <a:rPr lang="pt-PT" sz="1600" b="1" dirty="0"/>
              <a:t>fases</a:t>
            </a:r>
            <a:r>
              <a:rPr lang="pt-PT" sz="1600" dirty="0"/>
              <a:t> (ou estádios ou níveis), </a:t>
            </a:r>
            <a:r>
              <a:rPr lang="pt-PT" sz="1600" b="1" dirty="0"/>
              <a:t>de comportamento estável </a:t>
            </a:r>
            <a:r>
              <a:rPr lang="pt-PT" sz="1600" dirty="0"/>
              <a:t>ou, pelo menos, relativamente consistentes. </a:t>
            </a:r>
          </a:p>
          <a:p>
            <a:pPr>
              <a:lnSpc>
                <a:spcPts val="2100"/>
              </a:lnSpc>
              <a:spcAft>
                <a:spcPts val="600"/>
              </a:spcAft>
              <a:tabLst>
                <a:tab pos="273050" algn="l"/>
              </a:tabLst>
            </a:pPr>
            <a:r>
              <a:rPr lang="pt-PT" sz="1600" dirty="0"/>
              <a:t>	Muitas das competências adquiridas ao longo da vida são resultado </a:t>
            </a:r>
            <a:r>
              <a:rPr lang="pt-PT" sz="1600" dirty="0" err="1"/>
              <a:t>direto</a:t>
            </a:r>
            <a:r>
              <a:rPr lang="pt-PT" sz="1600" dirty="0"/>
              <a:t> da maturação dos diferentes sistemas, porém, cada ser é capaz de, dentro de certos limites, tornar-se único devido ao conjunto também único e individualizado das suas </a:t>
            </a:r>
            <a:r>
              <a:rPr lang="pt-PT" sz="1600" b="1" dirty="0"/>
              <a:t>experiências</a:t>
            </a:r>
            <a:r>
              <a:rPr lang="pt-PT" sz="1600" dirty="0"/>
              <a:t>.</a:t>
            </a:r>
          </a:p>
          <a:p>
            <a:pPr>
              <a:lnSpc>
                <a:spcPts val="2100"/>
              </a:lnSpc>
              <a:spcAft>
                <a:spcPts val="600"/>
              </a:spcAft>
              <a:tabLst>
                <a:tab pos="273050" algn="l"/>
              </a:tabLst>
            </a:pPr>
            <a:r>
              <a:rPr lang="pt-PT" sz="1600" dirty="0"/>
              <a:t>	As </a:t>
            </a:r>
            <a:r>
              <a:rPr lang="pt-PT" sz="1600" b="1" dirty="0"/>
              <a:t>competências individuais </a:t>
            </a:r>
            <a:r>
              <a:rPr lang="pt-PT" sz="1600" dirty="0"/>
              <a:t>são então o resultado de uma </a:t>
            </a:r>
            <a:r>
              <a:rPr lang="pt-PT" sz="1600" b="1" dirty="0"/>
              <a:t>herança genética </a:t>
            </a:r>
            <a:r>
              <a:rPr lang="pt-PT" sz="1600" dirty="0"/>
              <a:t>e das suas </a:t>
            </a:r>
            <a:r>
              <a:rPr lang="pt-PT" sz="1600" b="1" dirty="0"/>
              <a:t>experiências</a:t>
            </a:r>
            <a:r>
              <a:rPr lang="pt-PT" sz="1600" dirty="0"/>
              <a:t>. </a:t>
            </a:r>
          </a:p>
          <a:p>
            <a:pPr>
              <a:lnSpc>
                <a:spcPts val="2100"/>
              </a:lnSpc>
              <a:spcAft>
                <a:spcPts val="600"/>
              </a:spcAft>
              <a:tabLst>
                <a:tab pos="273050" algn="l"/>
              </a:tabLst>
            </a:pPr>
            <a:r>
              <a:rPr lang="pt-PT" sz="1600" dirty="0"/>
              <a:t>	</a:t>
            </a:r>
            <a:r>
              <a:rPr lang="pt-PT" sz="1600" b="1" dirty="0">
                <a:solidFill>
                  <a:schemeClr val="accent5">
                    <a:lumMod val="50000"/>
                  </a:schemeClr>
                </a:solidFill>
              </a:rPr>
              <a:t>Por exemplo, algumas variáveis morfológicas, como a altura, são muito influenciadas por herança parental, e outras, como as habilidades motoras e algumas capacidades físicas, são muito dependentes do conjunto de experiências a que cada indivíduo tem acesso.</a:t>
            </a:r>
          </a:p>
        </p:txBody>
      </p:sp>
      <p:sp>
        <p:nvSpPr>
          <p:cNvPr id="6" name="CaixaDeTexto 5"/>
          <p:cNvSpPr txBox="1"/>
          <p:nvPr/>
        </p:nvSpPr>
        <p:spPr>
          <a:xfrm>
            <a:off x="1000100" y="4929198"/>
            <a:ext cx="7358114" cy="1169551"/>
          </a:xfrm>
          <a:prstGeom prst="rect">
            <a:avLst/>
          </a:prstGeom>
          <a:solidFill>
            <a:srgbClr val="FFFFCC"/>
          </a:solidFill>
          <a:ln w="38100">
            <a:solidFill>
              <a:srgbClr val="FF0000"/>
            </a:solidFill>
          </a:ln>
        </p:spPr>
        <p:txBody>
          <a:bodyPr wrap="square" rtlCol="0">
            <a:spAutoFit/>
          </a:bodyPr>
          <a:lstStyle/>
          <a:p>
            <a:pPr marR="10170">
              <a:lnSpc>
                <a:spcPts val="2100"/>
              </a:lnSpc>
              <a:tabLst>
                <a:tab pos="355600" algn="l"/>
              </a:tabLst>
            </a:pPr>
            <a:r>
              <a:rPr lang="pt-PT" dirty="0"/>
              <a:t>	</a:t>
            </a:r>
          </a:p>
          <a:p>
            <a:pPr marR="10170">
              <a:lnSpc>
                <a:spcPts val="2100"/>
              </a:lnSpc>
              <a:tabLst>
                <a:tab pos="355600" algn="l"/>
              </a:tabLst>
            </a:pPr>
            <a:r>
              <a:rPr lang="pt-PT" dirty="0"/>
              <a:t>	Em cada instante do processo de desenvolvimento, cada ser é uma combinação única de variáveis genéticas e ambientais.</a:t>
            </a:r>
          </a:p>
          <a:p>
            <a:pPr marR="10170">
              <a:lnSpc>
                <a:spcPts val="2100"/>
              </a:lnSpc>
              <a:tabLst>
                <a:tab pos="355600" algn="l"/>
              </a:tabLst>
            </a:pPr>
            <a:endParaRPr lang="pt-P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p:cNvSpPr>
            <a:spLocks noGrp="1"/>
          </p:cNvSpPr>
          <p:nvPr>
            <p:ph type="title"/>
          </p:nvPr>
        </p:nvSpPr>
        <p:spPr>
          <a:xfrm>
            <a:off x="642942" y="-24"/>
            <a:ext cx="8501058" cy="642942"/>
          </a:xfrm>
        </p:spPr>
        <p:txBody>
          <a:bodyPr>
            <a:noAutofit/>
          </a:bodyPr>
          <a:lstStyle/>
          <a:p>
            <a:pPr algn="l">
              <a:tabLst>
                <a:tab pos="355600" algn="l"/>
                <a:tab pos="725488" algn="l"/>
              </a:tabLst>
            </a:pPr>
            <a:r>
              <a:rPr lang="pt-PT" sz="2400" b="1" dirty="0">
                <a:solidFill>
                  <a:schemeClr val="accent5">
                    <a:lumMod val="50000"/>
                  </a:schemeClr>
                </a:solidFill>
                <a:latin typeface="Calibri" panose="020F0502020204030204" pitchFamily="34" charset="0"/>
                <a:cs typeface="Arial" panose="020B0604020202020204" pitchFamily="34" charset="0"/>
              </a:rPr>
              <a:t>1.4  	A Pirâmide do desenvolvimento  motor</a:t>
            </a:r>
            <a:endParaRPr lang="pt-PT" sz="2400" b="1" dirty="0">
              <a:solidFill>
                <a:schemeClr val="accent5">
                  <a:lumMod val="50000"/>
                </a:schemeClr>
              </a:solidFill>
              <a:latin typeface="Calibri" panose="020F0502020204030204" pitchFamily="34" charset="0"/>
            </a:endParaRPr>
          </a:p>
        </p:txBody>
      </p:sp>
      <p:grpSp>
        <p:nvGrpSpPr>
          <p:cNvPr id="1026" name="Group 40541"/>
          <p:cNvGrpSpPr>
            <a:grpSpLocks/>
          </p:cNvGrpSpPr>
          <p:nvPr/>
        </p:nvGrpSpPr>
        <p:grpSpPr bwMode="auto">
          <a:xfrm>
            <a:off x="-642974" y="2643182"/>
            <a:ext cx="5000692" cy="3286148"/>
            <a:chOff x="0" y="0"/>
            <a:chExt cx="3661584" cy="2065591"/>
          </a:xfrm>
        </p:grpSpPr>
        <p:sp>
          <p:nvSpPr>
            <p:cNvPr id="2089" name="Shape 2089"/>
            <p:cNvSpPr>
              <a:spLocks/>
            </p:cNvSpPr>
            <p:nvPr/>
          </p:nvSpPr>
          <p:spPr bwMode="auto">
            <a:xfrm>
              <a:off x="947127" y="4347"/>
              <a:ext cx="312915" cy="512051"/>
            </a:xfrm>
            <a:custGeom>
              <a:avLst/>
              <a:gdLst>
                <a:gd name="T0" fmla="*/ 0 w 312915"/>
                <a:gd name="T1" fmla="*/ 0 h 512051"/>
                <a:gd name="T2" fmla="*/ 312915 w 312915"/>
                <a:gd name="T3" fmla="*/ 512051 h 512051"/>
              </a:gdLst>
              <a:ahLst/>
              <a:cxnLst>
                <a:cxn ang="0">
                  <a:pos x="312915" y="0"/>
                </a:cxn>
                <a:cxn ang="0">
                  <a:pos x="312915" y="512051"/>
                </a:cxn>
                <a:cxn ang="0">
                  <a:pos x="0" y="486473"/>
                </a:cxn>
                <a:cxn ang="0">
                  <a:pos x="312915" y="0"/>
                </a:cxn>
              </a:cxnLst>
              <a:rect l="T0" t="T1" r="T2" b="T3"/>
              <a:pathLst>
                <a:path w="312915" h="512051">
                  <a:moveTo>
                    <a:pt x="312915" y="0"/>
                  </a:moveTo>
                  <a:lnTo>
                    <a:pt x="312915" y="512051"/>
                  </a:lnTo>
                  <a:lnTo>
                    <a:pt x="0" y="486473"/>
                  </a:lnTo>
                  <a:lnTo>
                    <a:pt x="312915" y="0"/>
                  </a:lnTo>
                  <a:close/>
                </a:path>
              </a:pathLst>
            </a:custGeom>
            <a:solidFill>
              <a:srgbClr val="EE3423"/>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0" name="Shape 2090"/>
            <p:cNvSpPr>
              <a:spLocks/>
            </p:cNvSpPr>
            <p:nvPr/>
          </p:nvSpPr>
          <p:spPr bwMode="auto">
            <a:xfrm>
              <a:off x="631416" y="490825"/>
              <a:ext cx="628625" cy="541973"/>
            </a:xfrm>
            <a:custGeom>
              <a:avLst/>
              <a:gdLst>
                <a:gd name="T0" fmla="*/ 0 w 628625"/>
                <a:gd name="T1" fmla="*/ 0 h 541973"/>
                <a:gd name="T2" fmla="*/ 628625 w 628625"/>
                <a:gd name="T3" fmla="*/ 541973 h 541973"/>
              </a:gdLst>
              <a:ahLst/>
              <a:cxnLst>
                <a:cxn ang="0">
                  <a:pos x="315709" y="0"/>
                </a:cxn>
                <a:cxn ang="0">
                  <a:pos x="628625" y="25578"/>
                </a:cxn>
                <a:cxn ang="0">
                  <a:pos x="628625" y="541973"/>
                </a:cxn>
                <a:cxn ang="0">
                  <a:pos x="0" y="490817"/>
                </a:cxn>
                <a:cxn ang="0">
                  <a:pos x="315709" y="0"/>
                </a:cxn>
              </a:cxnLst>
              <a:rect l="T0" t="T1" r="T2" b="T3"/>
              <a:pathLst>
                <a:path w="628625" h="541973">
                  <a:moveTo>
                    <a:pt x="315709" y="0"/>
                  </a:moveTo>
                  <a:lnTo>
                    <a:pt x="628625" y="25578"/>
                  </a:lnTo>
                  <a:lnTo>
                    <a:pt x="628625" y="541973"/>
                  </a:lnTo>
                  <a:lnTo>
                    <a:pt x="0" y="490817"/>
                  </a:lnTo>
                  <a:lnTo>
                    <a:pt x="315709" y="0"/>
                  </a:lnTo>
                  <a:close/>
                </a:path>
              </a:pathLst>
            </a:custGeom>
            <a:solidFill>
              <a:srgbClr val="CE2D1E"/>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1" name="Shape 2091"/>
            <p:cNvSpPr>
              <a:spLocks/>
            </p:cNvSpPr>
            <p:nvPr/>
          </p:nvSpPr>
          <p:spPr bwMode="auto">
            <a:xfrm>
              <a:off x="315708" y="981646"/>
              <a:ext cx="944334" cy="567550"/>
            </a:xfrm>
            <a:custGeom>
              <a:avLst/>
              <a:gdLst>
                <a:gd name="T0" fmla="*/ 0 w 944334"/>
                <a:gd name="T1" fmla="*/ 0 h 567550"/>
                <a:gd name="T2" fmla="*/ 944334 w 944334"/>
                <a:gd name="T3" fmla="*/ 567550 h 567550"/>
              </a:gdLst>
              <a:ahLst/>
              <a:cxnLst>
                <a:cxn ang="0">
                  <a:pos x="315709" y="0"/>
                </a:cxn>
                <a:cxn ang="0">
                  <a:pos x="944334" y="51143"/>
                </a:cxn>
                <a:cxn ang="0">
                  <a:pos x="944334" y="567550"/>
                </a:cxn>
                <a:cxn ang="0">
                  <a:pos x="0" y="490817"/>
                </a:cxn>
                <a:cxn ang="0">
                  <a:pos x="315709" y="0"/>
                </a:cxn>
              </a:cxnLst>
              <a:rect l="T0" t="T1" r="T2" b="T3"/>
              <a:pathLst>
                <a:path w="944334" h="567550">
                  <a:moveTo>
                    <a:pt x="315709" y="0"/>
                  </a:moveTo>
                  <a:lnTo>
                    <a:pt x="944334" y="51143"/>
                  </a:lnTo>
                  <a:lnTo>
                    <a:pt x="944334" y="567550"/>
                  </a:lnTo>
                  <a:lnTo>
                    <a:pt x="0" y="490817"/>
                  </a:lnTo>
                  <a:lnTo>
                    <a:pt x="315709" y="0"/>
                  </a:lnTo>
                  <a:close/>
                </a:path>
              </a:pathLst>
            </a:custGeom>
            <a:solidFill>
              <a:srgbClr val="B12416"/>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2" name="Shape 2092"/>
            <p:cNvSpPr>
              <a:spLocks/>
            </p:cNvSpPr>
            <p:nvPr/>
          </p:nvSpPr>
          <p:spPr bwMode="auto">
            <a:xfrm>
              <a:off x="0" y="1472466"/>
              <a:ext cx="1260031" cy="593115"/>
            </a:xfrm>
            <a:custGeom>
              <a:avLst/>
              <a:gdLst>
                <a:gd name="T0" fmla="*/ 0 w 1260031"/>
                <a:gd name="T1" fmla="*/ 0 h 593115"/>
                <a:gd name="T2" fmla="*/ 1260031 w 1260031"/>
                <a:gd name="T3" fmla="*/ 593115 h 593115"/>
              </a:gdLst>
              <a:ahLst/>
              <a:cxnLst>
                <a:cxn ang="0">
                  <a:pos x="315709" y="0"/>
                </a:cxn>
                <a:cxn ang="0">
                  <a:pos x="1260031" y="76721"/>
                </a:cxn>
                <a:cxn ang="0">
                  <a:pos x="1260031" y="593115"/>
                </a:cxn>
                <a:cxn ang="0">
                  <a:pos x="0" y="490817"/>
                </a:cxn>
                <a:cxn ang="0">
                  <a:pos x="315709" y="0"/>
                </a:cxn>
              </a:cxnLst>
              <a:rect l="T0" t="T1" r="T2" b="T3"/>
              <a:pathLst>
                <a:path w="1260031" h="593115">
                  <a:moveTo>
                    <a:pt x="315709" y="0"/>
                  </a:moveTo>
                  <a:lnTo>
                    <a:pt x="1260031" y="76721"/>
                  </a:lnTo>
                  <a:lnTo>
                    <a:pt x="1260031" y="593115"/>
                  </a:lnTo>
                  <a:lnTo>
                    <a:pt x="0" y="490817"/>
                  </a:lnTo>
                  <a:lnTo>
                    <a:pt x="315709" y="0"/>
                  </a:lnTo>
                  <a:close/>
                </a:path>
              </a:pathLst>
            </a:custGeom>
            <a:solidFill>
              <a:srgbClr val="941B09"/>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3" name="Shape 2093"/>
            <p:cNvSpPr>
              <a:spLocks/>
            </p:cNvSpPr>
            <p:nvPr/>
          </p:nvSpPr>
          <p:spPr bwMode="auto">
            <a:xfrm>
              <a:off x="1260036" y="4349"/>
              <a:ext cx="312903" cy="512051"/>
            </a:xfrm>
            <a:custGeom>
              <a:avLst/>
              <a:gdLst>
                <a:gd name="T0" fmla="*/ 0 w 312903"/>
                <a:gd name="T1" fmla="*/ 0 h 512051"/>
                <a:gd name="T2" fmla="*/ 312903 w 312903"/>
                <a:gd name="T3" fmla="*/ 512051 h 512051"/>
              </a:gdLst>
              <a:ahLst/>
              <a:cxnLst>
                <a:cxn ang="0">
                  <a:pos x="0" y="0"/>
                </a:cxn>
                <a:cxn ang="0">
                  <a:pos x="312903" y="486473"/>
                </a:cxn>
                <a:cxn ang="0">
                  <a:pos x="0" y="512051"/>
                </a:cxn>
                <a:cxn ang="0">
                  <a:pos x="0" y="0"/>
                </a:cxn>
              </a:cxnLst>
              <a:rect l="T0" t="T1" r="T2" b="T3"/>
              <a:pathLst>
                <a:path w="312903" h="512051">
                  <a:moveTo>
                    <a:pt x="0" y="0"/>
                  </a:moveTo>
                  <a:lnTo>
                    <a:pt x="312903" y="486473"/>
                  </a:lnTo>
                  <a:lnTo>
                    <a:pt x="0" y="512051"/>
                  </a:lnTo>
                  <a:lnTo>
                    <a:pt x="0" y="0"/>
                  </a:lnTo>
                  <a:close/>
                </a:path>
              </a:pathLst>
            </a:custGeom>
            <a:solidFill>
              <a:srgbClr val="F16541"/>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4" name="Shape 2094"/>
            <p:cNvSpPr>
              <a:spLocks/>
            </p:cNvSpPr>
            <p:nvPr/>
          </p:nvSpPr>
          <p:spPr bwMode="auto">
            <a:xfrm>
              <a:off x="1260039" y="0"/>
              <a:ext cx="2401545" cy="490817"/>
            </a:xfrm>
            <a:custGeom>
              <a:avLst/>
              <a:gdLst>
                <a:gd name="T0" fmla="*/ 0 w 2401545"/>
                <a:gd name="T1" fmla="*/ 0 h 490817"/>
                <a:gd name="T2" fmla="*/ 2401545 w 2401545"/>
                <a:gd name="T3" fmla="*/ 490817 h 490817"/>
              </a:gdLst>
              <a:ahLst/>
              <a:cxnLst>
                <a:cxn ang="0">
                  <a:pos x="0" y="0"/>
                </a:cxn>
                <a:cxn ang="0">
                  <a:pos x="2401545" y="0"/>
                </a:cxn>
                <a:cxn ang="0">
                  <a:pos x="2401545" y="490817"/>
                </a:cxn>
                <a:cxn ang="0">
                  <a:pos x="312903" y="490817"/>
                </a:cxn>
                <a:cxn ang="0">
                  <a:pos x="0" y="4343"/>
                </a:cxn>
                <a:cxn ang="0">
                  <a:pos x="0" y="0"/>
                </a:cxn>
              </a:cxnLst>
              <a:rect l="T0" t="T1" r="T2" b="T3"/>
              <a:pathLst>
                <a:path w="2401545" h="490817">
                  <a:moveTo>
                    <a:pt x="0" y="0"/>
                  </a:moveTo>
                  <a:lnTo>
                    <a:pt x="2401545" y="0"/>
                  </a:lnTo>
                  <a:lnTo>
                    <a:pt x="2401545" y="490817"/>
                  </a:lnTo>
                  <a:lnTo>
                    <a:pt x="312903" y="490817"/>
                  </a:lnTo>
                  <a:lnTo>
                    <a:pt x="0" y="4343"/>
                  </a:lnTo>
                  <a:lnTo>
                    <a:pt x="0" y="0"/>
                  </a:lnTo>
                  <a:close/>
                </a:path>
              </a:pathLst>
            </a:custGeom>
            <a:solidFill>
              <a:srgbClr val="F3F3F4"/>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5" name="Shape 2095"/>
            <p:cNvSpPr>
              <a:spLocks/>
            </p:cNvSpPr>
            <p:nvPr/>
          </p:nvSpPr>
          <p:spPr bwMode="auto">
            <a:xfrm>
              <a:off x="1260042" y="490821"/>
              <a:ext cx="628612" cy="541972"/>
            </a:xfrm>
            <a:custGeom>
              <a:avLst/>
              <a:gdLst>
                <a:gd name="T0" fmla="*/ 0 w 628612"/>
                <a:gd name="T1" fmla="*/ 0 h 541972"/>
                <a:gd name="T2" fmla="*/ 628612 w 628612"/>
                <a:gd name="T3" fmla="*/ 541972 h 541972"/>
              </a:gdLst>
              <a:ahLst/>
              <a:cxnLst>
                <a:cxn ang="0">
                  <a:pos x="312903" y="0"/>
                </a:cxn>
                <a:cxn ang="0">
                  <a:pos x="628612" y="490817"/>
                </a:cxn>
                <a:cxn ang="0">
                  <a:pos x="0" y="541972"/>
                </a:cxn>
                <a:cxn ang="0">
                  <a:pos x="0" y="25578"/>
                </a:cxn>
                <a:cxn ang="0">
                  <a:pos x="312903" y="0"/>
                </a:cxn>
              </a:cxnLst>
              <a:rect l="T0" t="T1" r="T2" b="T3"/>
              <a:pathLst>
                <a:path w="628612" h="541972">
                  <a:moveTo>
                    <a:pt x="312903" y="0"/>
                  </a:moveTo>
                  <a:lnTo>
                    <a:pt x="628612" y="490817"/>
                  </a:lnTo>
                  <a:lnTo>
                    <a:pt x="0" y="541972"/>
                  </a:lnTo>
                  <a:lnTo>
                    <a:pt x="0" y="25578"/>
                  </a:lnTo>
                  <a:lnTo>
                    <a:pt x="312903" y="0"/>
                  </a:lnTo>
                  <a:close/>
                </a:path>
              </a:pathLst>
            </a:custGeom>
            <a:solidFill>
              <a:srgbClr val="D75A39"/>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6" name="Shape 2096"/>
            <p:cNvSpPr>
              <a:spLocks/>
            </p:cNvSpPr>
            <p:nvPr/>
          </p:nvSpPr>
          <p:spPr bwMode="auto">
            <a:xfrm>
              <a:off x="1572942" y="490821"/>
              <a:ext cx="2088642" cy="490817"/>
            </a:xfrm>
            <a:custGeom>
              <a:avLst/>
              <a:gdLst>
                <a:gd name="T0" fmla="*/ 0 w 2088642"/>
                <a:gd name="T1" fmla="*/ 0 h 490817"/>
                <a:gd name="T2" fmla="*/ 2088642 w 2088642"/>
                <a:gd name="T3" fmla="*/ 490817 h 490817"/>
              </a:gdLst>
              <a:ahLst/>
              <a:cxnLst>
                <a:cxn ang="0">
                  <a:pos x="0" y="0"/>
                </a:cxn>
                <a:cxn ang="0">
                  <a:pos x="2088642" y="0"/>
                </a:cxn>
                <a:cxn ang="0">
                  <a:pos x="2088642" y="490817"/>
                </a:cxn>
                <a:cxn ang="0">
                  <a:pos x="315709" y="490817"/>
                </a:cxn>
                <a:cxn ang="0">
                  <a:pos x="0" y="0"/>
                </a:cxn>
              </a:cxnLst>
              <a:rect l="T0" t="T1" r="T2" b="T3"/>
              <a:pathLst>
                <a:path w="2088642" h="490817">
                  <a:moveTo>
                    <a:pt x="0" y="0"/>
                  </a:moveTo>
                  <a:lnTo>
                    <a:pt x="2088642" y="0"/>
                  </a:lnTo>
                  <a:lnTo>
                    <a:pt x="2088642" y="490817"/>
                  </a:lnTo>
                  <a:lnTo>
                    <a:pt x="315709" y="490817"/>
                  </a:lnTo>
                  <a:lnTo>
                    <a:pt x="0" y="0"/>
                  </a:lnTo>
                  <a:close/>
                </a:path>
              </a:pathLst>
            </a:custGeom>
            <a:solidFill>
              <a:srgbClr val="E1E2E4"/>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7" name="Shape 2097"/>
            <p:cNvSpPr>
              <a:spLocks/>
            </p:cNvSpPr>
            <p:nvPr/>
          </p:nvSpPr>
          <p:spPr bwMode="auto">
            <a:xfrm>
              <a:off x="1260029" y="981642"/>
              <a:ext cx="944334" cy="567550"/>
            </a:xfrm>
            <a:custGeom>
              <a:avLst/>
              <a:gdLst>
                <a:gd name="T0" fmla="*/ 0 w 944334"/>
                <a:gd name="T1" fmla="*/ 0 h 567550"/>
                <a:gd name="T2" fmla="*/ 944334 w 944334"/>
                <a:gd name="T3" fmla="*/ 567550 h 567550"/>
              </a:gdLst>
              <a:ahLst/>
              <a:cxnLst>
                <a:cxn ang="0">
                  <a:pos x="628625" y="0"/>
                </a:cxn>
                <a:cxn ang="0">
                  <a:pos x="944334" y="490817"/>
                </a:cxn>
                <a:cxn ang="0">
                  <a:pos x="0" y="567550"/>
                </a:cxn>
                <a:cxn ang="0">
                  <a:pos x="0" y="51156"/>
                </a:cxn>
                <a:cxn ang="0">
                  <a:pos x="628625" y="0"/>
                </a:cxn>
              </a:cxnLst>
              <a:rect l="T0" t="T1" r="T2" b="T3"/>
              <a:pathLst>
                <a:path w="944334" h="567550">
                  <a:moveTo>
                    <a:pt x="628625" y="0"/>
                  </a:moveTo>
                  <a:lnTo>
                    <a:pt x="944334" y="490817"/>
                  </a:lnTo>
                  <a:lnTo>
                    <a:pt x="0" y="567550"/>
                  </a:lnTo>
                  <a:lnTo>
                    <a:pt x="0" y="51156"/>
                  </a:lnTo>
                  <a:lnTo>
                    <a:pt x="628625" y="0"/>
                  </a:lnTo>
                  <a:close/>
                </a:path>
              </a:pathLst>
            </a:custGeom>
            <a:solidFill>
              <a:srgbClr val="BF503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8" name="Shape 2098"/>
            <p:cNvSpPr>
              <a:spLocks/>
            </p:cNvSpPr>
            <p:nvPr/>
          </p:nvSpPr>
          <p:spPr bwMode="auto">
            <a:xfrm>
              <a:off x="1888651" y="981642"/>
              <a:ext cx="1772933" cy="490817"/>
            </a:xfrm>
            <a:custGeom>
              <a:avLst/>
              <a:gdLst>
                <a:gd name="T0" fmla="*/ 0 w 1772933"/>
                <a:gd name="T1" fmla="*/ 0 h 490817"/>
                <a:gd name="T2" fmla="*/ 1772933 w 1772933"/>
                <a:gd name="T3" fmla="*/ 490817 h 490817"/>
              </a:gdLst>
              <a:ahLst/>
              <a:cxnLst>
                <a:cxn ang="0">
                  <a:pos x="0" y="0"/>
                </a:cxn>
                <a:cxn ang="0">
                  <a:pos x="1772933" y="0"/>
                </a:cxn>
                <a:cxn ang="0">
                  <a:pos x="1772933" y="490817"/>
                </a:cxn>
                <a:cxn ang="0">
                  <a:pos x="315709" y="490817"/>
                </a:cxn>
                <a:cxn ang="0">
                  <a:pos x="0" y="0"/>
                </a:cxn>
              </a:cxnLst>
              <a:rect l="T0" t="T1" r="T2" b="T3"/>
              <a:pathLst>
                <a:path w="1772933" h="490817">
                  <a:moveTo>
                    <a:pt x="0" y="0"/>
                  </a:moveTo>
                  <a:lnTo>
                    <a:pt x="1772933" y="0"/>
                  </a:lnTo>
                  <a:lnTo>
                    <a:pt x="1772933" y="490817"/>
                  </a:lnTo>
                  <a:lnTo>
                    <a:pt x="315709" y="490817"/>
                  </a:lnTo>
                  <a:lnTo>
                    <a:pt x="0" y="0"/>
                  </a:lnTo>
                  <a:close/>
                </a:path>
              </a:pathLst>
            </a:custGeom>
            <a:solidFill>
              <a:srgbClr val="D1D2D4"/>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9" name="Shape 2099"/>
            <p:cNvSpPr>
              <a:spLocks/>
            </p:cNvSpPr>
            <p:nvPr/>
          </p:nvSpPr>
          <p:spPr bwMode="auto">
            <a:xfrm>
              <a:off x="1260038" y="1472463"/>
              <a:ext cx="1260031" cy="593128"/>
            </a:xfrm>
            <a:custGeom>
              <a:avLst/>
              <a:gdLst>
                <a:gd name="T0" fmla="*/ 0 w 1260031"/>
                <a:gd name="T1" fmla="*/ 0 h 593128"/>
                <a:gd name="T2" fmla="*/ 1260031 w 1260031"/>
                <a:gd name="T3" fmla="*/ 593128 h 593128"/>
              </a:gdLst>
              <a:ahLst/>
              <a:cxnLst>
                <a:cxn ang="0">
                  <a:pos x="944321" y="0"/>
                </a:cxn>
                <a:cxn ang="0">
                  <a:pos x="1260031" y="490817"/>
                </a:cxn>
                <a:cxn ang="0">
                  <a:pos x="0" y="593128"/>
                </a:cxn>
                <a:cxn ang="0">
                  <a:pos x="0" y="76733"/>
                </a:cxn>
                <a:cxn ang="0">
                  <a:pos x="944321" y="0"/>
                </a:cxn>
              </a:cxnLst>
              <a:rect l="T0" t="T1" r="T2" b="T3"/>
              <a:pathLst>
                <a:path w="1260031" h="593128">
                  <a:moveTo>
                    <a:pt x="944321" y="0"/>
                  </a:moveTo>
                  <a:lnTo>
                    <a:pt x="1260031" y="490817"/>
                  </a:lnTo>
                  <a:lnTo>
                    <a:pt x="0" y="593128"/>
                  </a:lnTo>
                  <a:lnTo>
                    <a:pt x="0" y="76733"/>
                  </a:lnTo>
                  <a:lnTo>
                    <a:pt x="944321" y="0"/>
                  </a:lnTo>
                  <a:close/>
                </a:path>
              </a:pathLst>
            </a:custGeom>
            <a:solidFill>
              <a:srgbClr val="A74429"/>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0" name="Shape 2100"/>
            <p:cNvSpPr>
              <a:spLocks/>
            </p:cNvSpPr>
            <p:nvPr/>
          </p:nvSpPr>
          <p:spPr bwMode="auto">
            <a:xfrm>
              <a:off x="2204361" y="1472463"/>
              <a:ext cx="1457224" cy="490817"/>
            </a:xfrm>
            <a:custGeom>
              <a:avLst/>
              <a:gdLst>
                <a:gd name="T0" fmla="*/ 0 w 1457224"/>
                <a:gd name="T1" fmla="*/ 0 h 490817"/>
                <a:gd name="T2" fmla="*/ 1457224 w 1457224"/>
                <a:gd name="T3" fmla="*/ 490817 h 490817"/>
              </a:gdLst>
              <a:ahLst/>
              <a:cxnLst>
                <a:cxn ang="0">
                  <a:pos x="0" y="0"/>
                </a:cxn>
                <a:cxn ang="0">
                  <a:pos x="1457224" y="0"/>
                </a:cxn>
                <a:cxn ang="0">
                  <a:pos x="1457224" y="490817"/>
                </a:cxn>
                <a:cxn ang="0">
                  <a:pos x="315709" y="490817"/>
                </a:cxn>
                <a:cxn ang="0">
                  <a:pos x="0" y="0"/>
                </a:cxn>
              </a:cxnLst>
              <a:rect l="T0" t="T1" r="T2" b="T3"/>
              <a:pathLst>
                <a:path w="1457224" h="490817">
                  <a:moveTo>
                    <a:pt x="0" y="0"/>
                  </a:moveTo>
                  <a:lnTo>
                    <a:pt x="1457224" y="0"/>
                  </a:lnTo>
                  <a:lnTo>
                    <a:pt x="1457224" y="490817"/>
                  </a:lnTo>
                  <a:lnTo>
                    <a:pt x="315709" y="490817"/>
                  </a:lnTo>
                  <a:lnTo>
                    <a:pt x="0" y="0"/>
                  </a:lnTo>
                  <a:close/>
                </a:path>
              </a:pathLst>
            </a:custGeom>
            <a:solidFill>
              <a:srgbClr val="C0C2C4"/>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1" name="Shape 2101"/>
            <p:cNvSpPr>
              <a:spLocks/>
            </p:cNvSpPr>
            <p:nvPr/>
          </p:nvSpPr>
          <p:spPr bwMode="auto">
            <a:xfrm>
              <a:off x="2297748" y="1200585"/>
              <a:ext cx="44552" cy="82715"/>
            </a:xfrm>
            <a:custGeom>
              <a:avLst/>
              <a:gdLst>
                <a:gd name="T0" fmla="*/ 0 w 44552"/>
                <a:gd name="T1" fmla="*/ 0 h 82715"/>
                <a:gd name="T2" fmla="*/ 44552 w 44552"/>
                <a:gd name="T3" fmla="*/ 82715 h 82715"/>
              </a:gdLst>
              <a:ahLst/>
              <a:cxnLst>
                <a:cxn ang="0">
                  <a:pos x="0" y="0"/>
                </a:cxn>
                <a:cxn ang="0">
                  <a:pos x="44552" y="0"/>
                </a:cxn>
                <a:cxn ang="0">
                  <a:pos x="44552" y="8953"/>
                </a:cxn>
                <a:cxn ang="0">
                  <a:pos x="10681" y="8953"/>
                </a:cxn>
                <a:cxn ang="0">
                  <a:pos x="10681" y="36449"/>
                </a:cxn>
                <a:cxn ang="0">
                  <a:pos x="41961" y="36449"/>
                </a:cxn>
                <a:cxn ang="0">
                  <a:pos x="41961" y="45276"/>
                </a:cxn>
                <a:cxn ang="0">
                  <a:pos x="10681" y="45276"/>
                </a:cxn>
                <a:cxn ang="0">
                  <a:pos x="10681" y="82715"/>
                </a:cxn>
                <a:cxn ang="0">
                  <a:pos x="0" y="82715"/>
                </a:cxn>
                <a:cxn ang="0">
                  <a:pos x="0" y="0"/>
                </a:cxn>
              </a:cxnLst>
              <a:rect l="T0" t="T1" r="T2" b="T3"/>
              <a:pathLst>
                <a:path w="44552" h="82715">
                  <a:moveTo>
                    <a:pt x="0" y="0"/>
                  </a:moveTo>
                  <a:lnTo>
                    <a:pt x="44552" y="0"/>
                  </a:lnTo>
                  <a:lnTo>
                    <a:pt x="44552" y="8953"/>
                  </a:lnTo>
                  <a:lnTo>
                    <a:pt x="10681" y="8953"/>
                  </a:lnTo>
                  <a:lnTo>
                    <a:pt x="10681" y="36449"/>
                  </a:lnTo>
                  <a:lnTo>
                    <a:pt x="41961" y="36449"/>
                  </a:lnTo>
                  <a:lnTo>
                    <a:pt x="41961" y="45276"/>
                  </a:lnTo>
                  <a:lnTo>
                    <a:pt x="10681" y="45276"/>
                  </a:lnTo>
                  <a:lnTo>
                    <a:pt x="10681"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2" name="Shape 2102"/>
            <p:cNvSpPr>
              <a:spLocks/>
            </p:cNvSpPr>
            <p:nvPr/>
          </p:nvSpPr>
          <p:spPr bwMode="auto">
            <a:xfrm>
              <a:off x="2341677" y="1200586"/>
              <a:ext cx="34296" cy="82702"/>
            </a:xfrm>
            <a:custGeom>
              <a:avLst/>
              <a:gdLst>
                <a:gd name="T0" fmla="*/ 0 w 34296"/>
                <a:gd name="T1" fmla="*/ 0 h 82702"/>
                <a:gd name="T2" fmla="*/ 34296 w 34296"/>
                <a:gd name="T3" fmla="*/ 82702 h 82702"/>
              </a:gdLst>
              <a:ahLst/>
              <a:cxnLst>
                <a:cxn ang="0">
                  <a:pos x="28105" y="0"/>
                </a:cxn>
                <a:cxn ang="0">
                  <a:pos x="34296" y="0"/>
                </a:cxn>
                <a:cxn ang="0">
                  <a:pos x="34296" y="9449"/>
                </a:cxn>
                <a:cxn ang="0">
                  <a:pos x="34112" y="9449"/>
                </a:cxn>
                <a:cxn ang="0">
                  <a:pos x="29934" y="24422"/>
                </a:cxn>
                <a:cxn ang="0">
                  <a:pos x="21844" y="48349"/>
                </a:cxn>
                <a:cxn ang="0">
                  <a:pos x="34296" y="48349"/>
                </a:cxn>
                <a:cxn ang="0">
                  <a:pos x="34296" y="56693"/>
                </a:cxn>
                <a:cxn ang="0">
                  <a:pos x="19634" y="56693"/>
                </a:cxn>
                <a:cxn ang="0">
                  <a:pos x="11036" y="82702"/>
                </a:cxn>
                <a:cxn ang="0">
                  <a:pos x="0" y="82702"/>
                </a:cxn>
                <a:cxn ang="0">
                  <a:pos x="28105" y="0"/>
                </a:cxn>
              </a:cxnLst>
              <a:rect l="T0" t="T1" r="T2" b="T3"/>
              <a:pathLst>
                <a:path w="34296" h="82702">
                  <a:moveTo>
                    <a:pt x="28105" y="0"/>
                  </a:moveTo>
                  <a:lnTo>
                    <a:pt x="34296" y="0"/>
                  </a:lnTo>
                  <a:lnTo>
                    <a:pt x="34296" y="9449"/>
                  </a:lnTo>
                  <a:lnTo>
                    <a:pt x="34112" y="9449"/>
                  </a:lnTo>
                  <a:cubicBezTo>
                    <a:pt x="32880" y="14351"/>
                    <a:pt x="31534" y="19380"/>
                    <a:pt x="29934" y="24422"/>
                  </a:cubicBezTo>
                  <a:lnTo>
                    <a:pt x="21844" y="48349"/>
                  </a:lnTo>
                  <a:lnTo>
                    <a:pt x="34296" y="48349"/>
                  </a:lnTo>
                  <a:lnTo>
                    <a:pt x="34296"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3" name="Shape 2103"/>
            <p:cNvSpPr>
              <a:spLocks/>
            </p:cNvSpPr>
            <p:nvPr/>
          </p:nvSpPr>
          <p:spPr bwMode="auto">
            <a:xfrm>
              <a:off x="2375974" y="1200586"/>
              <a:ext cx="34918" cy="82702"/>
            </a:xfrm>
            <a:custGeom>
              <a:avLst/>
              <a:gdLst>
                <a:gd name="T0" fmla="*/ 0 w 34918"/>
                <a:gd name="T1" fmla="*/ 0 h 82702"/>
                <a:gd name="T2" fmla="*/ 34918 w 34918"/>
                <a:gd name="T3" fmla="*/ 82702 h 82702"/>
              </a:gdLst>
              <a:ahLst/>
              <a:cxnLst>
                <a:cxn ang="0">
                  <a:pos x="0" y="0"/>
                </a:cxn>
                <a:cxn ang="0">
                  <a:pos x="6686" y="0"/>
                </a:cxn>
                <a:cxn ang="0">
                  <a:pos x="34918" y="82702"/>
                </a:cxn>
                <a:cxn ang="0">
                  <a:pos x="23501" y="82702"/>
                </a:cxn>
                <a:cxn ang="0">
                  <a:pos x="14662" y="56693"/>
                </a:cxn>
                <a:cxn ang="0">
                  <a:pos x="0" y="56693"/>
                </a:cxn>
                <a:cxn ang="0">
                  <a:pos x="0" y="48349"/>
                </a:cxn>
                <a:cxn ang="0">
                  <a:pos x="12452" y="48349"/>
                </a:cxn>
                <a:cxn ang="0">
                  <a:pos x="4350" y="24536"/>
                </a:cxn>
                <a:cxn ang="0">
                  <a:pos x="57" y="9449"/>
                </a:cxn>
                <a:cxn ang="0">
                  <a:pos x="0" y="9449"/>
                </a:cxn>
                <a:cxn ang="0">
                  <a:pos x="0" y="0"/>
                </a:cxn>
              </a:cxnLst>
              <a:rect l="T0" t="T1" r="T2" b="T3"/>
              <a:pathLst>
                <a:path w="34918" h="82702">
                  <a:moveTo>
                    <a:pt x="0" y="0"/>
                  </a:moveTo>
                  <a:lnTo>
                    <a:pt x="6686" y="0"/>
                  </a:lnTo>
                  <a:lnTo>
                    <a:pt x="34918" y="82702"/>
                  </a:lnTo>
                  <a:lnTo>
                    <a:pt x="23501" y="82702"/>
                  </a:lnTo>
                  <a:lnTo>
                    <a:pt x="14662" y="56693"/>
                  </a:lnTo>
                  <a:lnTo>
                    <a:pt x="0" y="56693"/>
                  </a:lnTo>
                  <a:lnTo>
                    <a:pt x="0" y="48349"/>
                  </a:lnTo>
                  <a:lnTo>
                    <a:pt x="12452" y="48349"/>
                  </a:lnTo>
                  <a:lnTo>
                    <a:pt x="4350" y="24536"/>
                  </a:lnTo>
                  <a:cubicBezTo>
                    <a:pt x="2521" y="19139"/>
                    <a:pt x="1289" y="14237"/>
                    <a:pt x="57"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4" name="Shape 2104"/>
            <p:cNvSpPr>
              <a:spLocks/>
            </p:cNvSpPr>
            <p:nvPr/>
          </p:nvSpPr>
          <p:spPr bwMode="auto">
            <a:xfrm>
              <a:off x="2418862" y="1199230"/>
              <a:ext cx="50064" cy="85420"/>
            </a:xfrm>
            <a:custGeom>
              <a:avLst/>
              <a:gdLst>
                <a:gd name="T0" fmla="*/ 0 w 50064"/>
                <a:gd name="T1" fmla="*/ 0 h 85420"/>
                <a:gd name="T2" fmla="*/ 50064 w 50064"/>
                <a:gd name="T3" fmla="*/ 85420 h 85420"/>
              </a:gdLst>
              <a:ahLst/>
              <a:cxnLst>
                <a:cxn ang="0">
                  <a:pos x="28461" y="0"/>
                </a:cxn>
                <a:cxn ang="0">
                  <a:pos x="46749" y="4051"/>
                </a:cxn>
                <a:cxn ang="0">
                  <a:pos x="43802" y="12764"/>
                </a:cxn>
                <a:cxn ang="0">
                  <a:pos x="28092" y="8839"/>
                </a:cxn>
                <a:cxn ang="0">
                  <a:pos x="12510" y="21234"/>
                </a:cxn>
                <a:cxn ang="0">
                  <a:pos x="28956" y="37186"/>
                </a:cxn>
                <a:cxn ang="0">
                  <a:pos x="50064" y="61481"/>
                </a:cxn>
                <a:cxn ang="0">
                  <a:pos x="21108" y="85420"/>
                </a:cxn>
                <a:cxn ang="0">
                  <a:pos x="0" y="80010"/>
                </a:cxn>
                <a:cxn ang="0">
                  <a:pos x="2692" y="71057"/>
                </a:cxn>
                <a:cxn ang="0">
                  <a:pos x="21831" y="76454"/>
                </a:cxn>
                <a:cxn ang="0">
                  <a:pos x="39141" y="62344"/>
                </a:cxn>
                <a:cxn ang="0">
                  <a:pos x="23559" y="45898"/>
                </a:cxn>
                <a:cxn ang="0">
                  <a:pos x="1715" y="22466"/>
                </a:cxn>
                <a:cxn ang="0">
                  <a:pos x="28461" y="0"/>
                </a:cxn>
              </a:cxnLst>
              <a:rect l="T0" t="T1" r="T2" b="T3"/>
              <a:pathLst>
                <a:path w="50064" h="85420">
                  <a:moveTo>
                    <a:pt x="28461" y="0"/>
                  </a:moveTo>
                  <a:cubicBezTo>
                    <a:pt x="36932" y="0"/>
                    <a:pt x="43066" y="1968"/>
                    <a:pt x="46749" y="4051"/>
                  </a:cubicBezTo>
                  <a:lnTo>
                    <a:pt x="43802" y="12764"/>
                  </a:lnTo>
                  <a:cubicBezTo>
                    <a:pt x="41097" y="11290"/>
                    <a:pt x="35585" y="8839"/>
                    <a:pt x="28092" y="8839"/>
                  </a:cubicBezTo>
                  <a:cubicBezTo>
                    <a:pt x="16802" y="8839"/>
                    <a:pt x="12510" y="15596"/>
                    <a:pt x="12510" y="21234"/>
                  </a:cubicBezTo>
                  <a:cubicBezTo>
                    <a:pt x="12510" y="28969"/>
                    <a:pt x="17539" y="32766"/>
                    <a:pt x="28956" y="37186"/>
                  </a:cubicBezTo>
                  <a:cubicBezTo>
                    <a:pt x="42952" y="42583"/>
                    <a:pt x="50064" y="49340"/>
                    <a:pt x="50064" y="61481"/>
                  </a:cubicBezTo>
                  <a:cubicBezTo>
                    <a:pt x="50064" y="74244"/>
                    <a:pt x="40615" y="85420"/>
                    <a:pt x="21108" y="85420"/>
                  </a:cubicBezTo>
                  <a:cubicBezTo>
                    <a:pt x="13119" y="85420"/>
                    <a:pt x="4407" y="82957"/>
                    <a:pt x="0" y="80010"/>
                  </a:cubicBezTo>
                  <a:lnTo>
                    <a:pt x="2692" y="71057"/>
                  </a:lnTo>
                  <a:cubicBezTo>
                    <a:pt x="7481" y="74003"/>
                    <a:pt x="14478" y="76454"/>
                    <a:pt x="21831" y="76454"/>
                  </a:cubicBezTo>
                  <a:cubicBezTo>
                    <a:pt x="32766" y="76454"/>
                    <a:pt x="39141" y="70688"/>
                    <a:pt x="39141" y="62344"/>
                  </a:cubicBezTo>
                  <a:cubicBezTo>
                    <a:pt x="39141" y="54610"/>
                    <a:pt x="34722" y="50190"/>
                    <a:pt x="23559" y="45898"/>
                  </a:cubicBezTo>
                  <a:cubicBezTo>
                    <a:pt x="10058" y="41110"/>
                    <a:pt x="1715" y="34125"/>
                    <a:pt x="1715" y="22466"/>
                  </a:cubicBezTo>
                  <a:cubicBezTo>
                    <a:pt x="1715" y="9576"/>
                    <a:pt x="12383" y="0"/>
                    <a:pt x="28461"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5" name="Shape 2105"/>
            <p:cNvSpPr>
              <a:spLocks/>
            </p:cNvSpPr>
            <p:nvPr/>
          </p:nvSpPr>
          <p:spPr bwMode="auto">
            <a:xfrm>
              <a:off x="2483522" y="1200588"/>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81" y="8954"/>
                </a:cxn>
                <a:cxn ang="0">
                  <a:pos x="10681" y="35090"/>
                </a:cxn>
                <a:cxn ang="0">
                  <a:pos x="42825" y="35090"/>
                </a:cxn>
                <a:cxn ang="0">
                  <a:pos x="42825" y="43929"/>
                </a:cxn>
                <a:cxn ang="0">
                  <a:pos x="10681" y="43929"/>
                </a:cxn>
                <a:cxn ang="0">
                  <a:pos x="10681"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81" y="8954"/>
                  </a:lnTo>
                  <a:lnTo>
                    <a:pt x="10681" y="35090"/>
                  </a:lnTo>
                  <a:lnTo>
                    <a:pt x="42825" y="35090"/>
                  </a:lnTo>
                  <a:lnTo>
                    <a:pt x="42825" y="43929"/>
                  </a:lnTo>
                  <a:lnTo>
                    <a:pt x="10681" y="43929"/>
                  </a:lnTo>
                  <a:lnTo>
                    <a:pt x="10681"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6" name="Shape 2106"/>
            <p:cNvSpPr>
              <a:spLocks/>
            </p:cNvSpPr>
            <p:nvPr/>
          </p:nvSpPr>
          <p:spPr bwMode="auto">
            <a:xfrm>
              <a:off x="2569904" y="1199974"/>
              <a:ext cx="25470" cy="83325"/>
            </a:xfrm>
            <a:custGeom>
              <a:avLst/>
              <a:gdLst>
                <a:gd name="T0" fmla="*/ 0 w 25470"/>
                <a:gd name="T1" fmla="*/ 0 h 83325"/>
                <a:gd name="T2" fmla="*/ 25470 w 25470"/>
                <a:gd name="T3" fmla="*/ 83325 h 83325"/>
              </a:gdLst>
              <a:ahLst/>
              <a:cxnLst>
                <a:cxn ang="0">
                  <a:pos x="20485" y="0"/>
                </a:cxn>
                <a:cxn ang="0">
                  <a:pos x="25470" y="565"/>
                </a:cxn>
                <a:cxn ang="0">
                  <a:pos x="25470" y="9380"/>
                </a:cxn>
                <a:cxn ang="0">
                  <a:pos x="21234" y="8217"/>
                </a:cxn>
                <a:cxn ang="0">
                  <a:pos x="10681" y="9195"/>
                </a:cxn>
                <a:cxn ang="0">
                  <a:pos x="10681" y="39383"/>
                </a:cxn>
                <a:cxn ang="0">
                  <a:pos x="21603" y="39383"/>
                </a:cxn>
                <a:cxn ang="0">
                  <a:pos x="25470" y="38159"/>
                </a:cxn>
                <a:cxn ang="0">
                  <a:pos x="25470" y="49161"/>
                </a:cxn>
                <a:cxn ang="0">
                  <a:pos x="20739" y="47485"/>
                </a:cxn>
                <a:cxn ang="0">
                  <a:pos x="10681" y="47485"/>
                </a:cxn>
                <a:cxn ang="0">
                  <a:pos x="10681" y="83325"/>
                </a:cxn>
                <a:cxn ang="0">
                  <a:pos x="0" y="83325"/>
                </a:cxn>
                <a:cxn ang="0">
                  <a:pos x="0" y="1715"/>
                </a:cxn>
                <a:cxn ang="0">
                  <a:pos x="20485" y="0"/>
                </a:cxn>
              </a:cxnLst>
              <a:rect l="T0" t="T1" r="T2" b="T3"/>
              <a:pathLst>
                <a:path w="25470" h="83325">
                  <a:moveTo>
                    <a:pt x="20485" y="0"/>
                  </a:moveTo>
                  <a:lnTo>
                    <a:pt x="25470" y="565"/>
                  </a:lnTo>
                  <a:lnTo>
                    <a:pt x="25470" y="9380"/>
                  </a:lnTo>
                  <a:lnTo>
                    <a:pt x="21234" y="8217"/>
                  </a:lnTo>
                  <a:cubicBezTo>
                    <a:pt x="16078" y="8217"/>
                    <a:pt x="12395" y="8712"/>
                    <a:pt x="10681" y="9195"/>
                  </a:cubicBezTo>
                  <a:lnTo>
                    <a:pt x="10681" y="39383"/>
                  </a:lnTo>
                  <a:lnTo>
                    <a:pt x="21603" y="39383"/>
                  </a:lnTo>
                  <a:lnTo>
                    <a:pt x="25470" y="38159"/>
                  </a:lnTo>
                  <a:lnTo>
                    <a:pt x="25470" y="49161"/>
                  </a:lnTo>
                  <a:lnTo>
                    <a:pt x="20739" y="47485"/>
                  </a:lnTo>
                  <a:lnTo>
                    <a:pt x="10681" y="47485"/>
                  </a:lnTo>
                  <a:lnTo>
                    <a:pt x="10681" y="83325"/>
                  </a:lnTo>
                  <a:lnTo>
                    <a:pt x="0" y="83325"/>
                  </a:lnTo>
                  <a:lnTo>
                    <a:pt x="0" y="1715"/>
                  </a:lnTo>
                  <a:cubicBezTo>
                    <a:pt x="5397" y="610"/>
                    <a:pt x="13132" y="0"/>
                    <a:pt x="20485"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7" name="Shape 2107"/>
            <p:cNvSpPr>
              <a:spLocks/>
            </p:cNvSpPr>
            <p:nvPr/>
          </p:nvSpPr>
          <p:spPr bwMode="auto">
            <a:xfrm>
              <a:off x="2595373" y="1200539"/>
              <a:ext cx="28404" cy="82759"/>
            </a:xfrm>
            <a:custGeom>
              <a:avLst/>
              <a:gdLst>
                <a:gd name="T0" fmla="*/ 0 w 28404"/>
                <a:gd name="T1" fmla="*/ 0 h 82759"/>
                <a:gd name="T2" fmla="*/ 28404 w 28404"/>
                <a:gd name="T3" fmla="*/ 82759 h 82759"/>
              </a:gdLst>
              <a:ahLst/>
              <a:cxnLst>
                <a:cxn ang="0">
                  <a:pos x="0" y="0"/>
                </a:cxn>
                <a:cxn ang="0">
                  <a:pos x="9333" y="1058"/>
                </a:cxn>
                <a:cxn ang="0">
                  <a:pos x="18955" y="6178"/>
                </a:cxn>
                <a:cxn ang="0">
                  <a:pos x="25457" y="21888"/>
                </a:cxn>
                <a:cxn ang="0">
                  <a:pos x="9874" y="42996"/>
                </a:cxn>
                <a:cxn ang="0">
                  <a:pos x="9874" y="43364"/>
                </a:cxn>
                <a:cxn ang="0">
                  <a:pos x="22028" y="60052"/>
                </a:cxn>
                <a:cxn ang="0">
                  <a:pos x="28404" y="82759"/>
                </a:cxn>
                <a:cxn ang="0">
                  <a:pos x="17355" y="82759"/>
                </a:cxn>
                <a:cxn ang="0">
                  <a:pos x="11843" y="62998"/>
                </a:cxn>
                <a:cxn ang="0">
                  <a:pos x="6266" y="50816"/>
                </a:cxn>
                <a:cxn ang="0">
                  <a:pos x="0" y="48596"/>
                </a:cxn>
                <a:cxn ang="0">
                  <a:pos x="0" y="37593"/>
                </a:cxn>
                <a:cxn ang="0">
                  <a:pos x="9738" y="34512"/>
                </a:cxn>
                <a:cxn ang="0">
                  <a:pos x="14789" y="23120"/>
                </a:cxn>
                <a:cxn ang="0">
                  <a:pos x="9511" y="11428"/>
                </a:cxn>
                <a:cxn ang="0">
                  <a:pos x="0" y="8815"/>
                </a:cxn>
                <a:cxn ang="0">
                  <a:pos x="0" y="0"/>
                </a:cxn>
              </a:cxnLst>
              <a:rect l="T0" t="T1" r="T2" b="T3"/>
              <a:pathLst>
                <a:path w="28404" h="82759">
                  <a:moveTo>
                    <a:pt x="0" y="0"/>
                  </a:moveTo>
                  <a:lnTo>
                    <a:pt x="9333" y="1058"/>
                  </a:lnTo>
                  <a:cubicBezTo>
                    <a:pt x="13246" y="2162"/>
                    <a:pt x="16377" y="3848"/>
                    <a:pt x="18955" y="6178"/>
                  </a:cubicBezTo>
                  <a:cubicBezTo>
                    <a:pt x="23120" y="9861"/>
                    <a:pt x="25457" y="15500"/>
                    <a:pt x="25457" y="21888"/>
                  </a:cubicBezTo>
                  <a:cubicBezTo>
                    <a:pt x="25457" y="32810"/>
                    <a:pt x="18586" y="40049"/>
                    <a:pt x="9874" y="42996"/>
                  </a:cubicBezTo>
                  <a:lnTo>
                    <a:pt x="9874" y="43364"/>
                  </a:lnTo>
                  <a:cubicBezTo>
                    <a:pt x="16250" y="45574"/>
                    <a:pt x="20060" y="51467"/>
                    <a:pt x="22028" y="60052"/>
                  </a:cubicBezTo>
                  <a:cubicBezTo>
                    <a:pt x="24721" y="71583"/>
                    <a:pt x="26689" y="79559"/>
                    <a:pt x="28404" y="82759"/>
                  </a:cubicBezTo>
                  <a:lnTo>
                    <a:pt x="17355" y="82759"/>
                  </a:lnTo>
                  <a:cubicBezTo>
                    <a:pt x="16008" y="80295"/>
                    <a:pt x="14167" y="73311"/>
                    <a:pt x="11843" y="62998"/>
                  </a:cubicBezTo>
                  <a:cubicBezTo>
                    <a:pt x="10611" y="57290"/>
                    <a:pt x="8890" y="53362"/>
                    <a:pt x="6266" y="50816"/>
                  </a:cubicBezTo>
                  <a:lnTo>
                    <a:pt x="0" y="48596"/>
                  </a:lnTo>
                  <a:lnTo>
                    <a:pt x="0" y="37593"/>
                  </a:lnTo>
                  <a:lnTo>
                    <a:pt x="9738" y="34512"/>
                  </a:lnTo>
                  <a:cubicBezTo>
                    <a:pt x="12976" y="31769"/>
                    <a:pt x="14789" y="27845"/>
                    <a:pt x="14789" y="23120"/>
                  </a:cubicBezTo>
                  <a:cubicBezTo>
                    <a:pt x="14789" y="17780"/>
                    <a:pt x="12856" y="13944"/>
                    <a:pt x="9511" y="11428"/>
                  </a:cubicBezTo>
                  <a:lnTo>
                    <a:pt x="0" y="88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8" name="Shape 2108"/>
            <p:cNvSpPr>
              <a:spLocks/>
            </p:cNvSpPr>
            <p:nvPr/>
          </p:nvSpPr>
          <p:spPr bwMode="auto">
            <a:xfrm>
              <a:off x="2635800" y="1200585"/>
              <a:ext cx="60985" cy="84061"/>
            </a:xfrm>
            <a:custGeom>
              <a:avLst/>
              <a:gdLst>
                <a:gd name="T0" fmla="*/ 0 w 60985"/>
                <a:gd name="T1" fmla="*/ 0 h 84061"/>
                <a:gd name="T2" fmla="*/ 60985 w 60985"/>
                <a:gd name="T3" fmla="*/ 84061 h 84061"/>
              </a:gdLst>
              <a:ahLst/>
              <a:cxnLst>
                <a:cxn ang="0">
                  <a:pos x="0" y="0"/>
                </a:cxn>
                <a:cxn ang="0">
                  <a:pos x="10795" y="0"/>
                </a:cxn>
                <a:cxn ang="0">
                  <a:pos x="10795" y="48959"/>
                </a:cxn>
                <a:cxn ang="0">
                  <a:pos x="30061" y="75349"/>
                </a:cxn>
                <a:cxn ang="0">
                  <a:pos x="50190" y="48959"/>
                </a:cxn>
                <a:cxn ang="0">
                  <a:pos x="50190" y="0"/>
                </a:cxn>
                <a:cxn ang="0">
                  <a:pos x="60985" y="0"/>
                </a:cxn>
                <a:cxn ang="0">
                  <a:pos x="60985" y="48222"/>
                </a:cxn>
                <a:cxn ang="0">
                  <a:pos x="29693" y="84061"/>
                </a:cxn>
                <a:cxn ang="0">
                  <a:pos x="0" y="48717"/>
                </a:cxn>
                <a:cxn ang="0">
                  <a:pos x="0" y="0"/>
                </a:cxn>
              </a:cxnLst>
              <a:rect l="T0" t="T1" r="T2" b="T3"/>
              <a:pathLst>
                <a:path w="60985" h="84061">
                  <a:moveTo>
                    <a:pt x="0" y="0"/>
                  </a:moveTo>
                  <a:lnTo>
                    <a:pt x="10795" y="0"/>
                  </a:lnTo>
                  <a:lnTo>
                    <a:pt x="10795" y="48959"/>
                  </a:lnTo>
                  <a:cubicBezTo>
                    <a:pt x="10795" y="67488"/>
                    <a:pt x="19012" y="75349"/>
                    <a:pt x="30061" y="75349"/>
                  </a:cubicBezTo>
                  <a:cubicBezTo>
                    <a:pt x="42329" y="75349"/>
                    <a:pt x="50190" y="67247"/>
                    <a:pt x="50190" y="48959"/>
                  </a:cubicBezTo>
                  <a:lnTo>
                    <a:pt x="50190" y="0"/>
                  </a:lnTo>
                  <a:lnTo>
                    <a:pt x="60985" y="0"/>
                  </a:lnTo>
                  <a:lnTo>
                    <a:pt x="60985" y="48222"/>
                  </a:lnTo>
                  <a:cubicBezTo>
                    <a:pt x="60985" y="73622"/>
                    <a:pt x="47612" y="84061"/>
                    <a:pt x="29693" y="84061"/>
                  </a:cubicBezTo>
                  <a:cubicBezTo>
                    <a:pt x="12751" y="84061"/>
                    <a:pt x="0" y="74359"/>
                    <a:pt x="0" y="48717"/>
                  </a:cubicBez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9" name="Shape 2109"/>
            <p:cNvSpPr>
              <a:spLocks/>
            </p:cNvSpPr>
            <p:nvPr/>
          </p:nvSpPr>
          <p:spPr bwMode="auto">
            <a:xfrm>
              <a:off x="2715307" y="1199974"/>
              <a:ext cx="33687" cy="84062"/>
            </a:xfrm>
            <a:custGeom>
              <a:avLst/>
              <a:gdLst>
                <a:gd name="T0" fmla="*/ 0 w 33687"/>
                <a:gd name="T1" fmla="*/ 0 h 84062"/>
                <a:gd name="T2" fmla="*/ 33687 w 33687"/>
                <a:gd name="T3" fmla="*/ 84062 h 84062"/>
              </a:gdLst>
              <a:ahLst/>
              <a:cxnLst>
                <a:cxn ang="0">
                  <a:pos x="22708" y="0"/>
                </a:cxn>
                <a:cxn ang="0">
                  <a:pos x="33687" y="1455"/>
                </a:cxn>
                <a:cxn ang="0">
                  <a:pos x="33687" y="12047"/>
                </a:cxn>
                <a:cxn ang="0">
                  <a:pos x="23190" y="8458"/>
                </a:cxn>
                <a:cxn ang="0">
                  <a:pos x="10681" y="9563"/>
                </a:cxn>
                <a:cxn ang="0">
                  <a:pos x="10681" y="74854"/>
                </a:cxn>
                <a:cxn ang="0">
                  <a:pos x="21476" y="75464"/>
                </a:cxn>
                <a:cxn ang="0">
                  <a:pos x="33687" y="73573"/>
                </a:cxn>
                <a:cxn ang="0">
                  <a:pos x="33687" y="82021"/>
                </a:cxn>
                <a:cxn ang="0">
                  <a:pos x="19393" y="84062"/>
                </a:cxn>
                <a:cxn ang="0">
                  <a:pos x="0" y="83071"/>
                </a:cxn>
                <a:cxn ang="0">
                  <a:pos x="0" y="1715"/>
                </a:cxn>
                <a:cxn ang="0">
                  <a:pos x="22708" y="0"/>
                </a:cxn>
              </a:cxnLst>
              <a:rect l="T0" t="T1" r="T2" b="T3"/>
              <a:pathLst>
                <a:path w="33687" h="84062">
                  <a:moveTo>
                    <a:pt x="22708" y="0"/>
                  </a:moveTo>
                  <a:lnTo>
                    <a:pt x="33687" y="1455"/>
                  </a:lnTo>
                  <a:lnTo>
                    <a:pt x="33687" y="12047"/>
                  </a:lnTo>
                  <a:lnTo>
                    <a:pt x="23190" y="8458"/>
                  </a:lnTo>
                  <a:cubicBezTo>
                    <a:pt x="17666" y="8458"/>
                    <a:pt x="13500" y="8954"/>
                    <a:pt x="10681" y="9563"/>
                  </a:cubicBezTo>
                  <a:lnTo>
                    <a:pt x="10681" y="74854"/>
                  </a:lnTo>
                  <a:cubicBezTo>
                    <a:pt x="13373" y="75349"/>
                    <a:pt x="17297" y="75464"/>
                    <a:pt x="21476" y="75464"/>
                  </a:cubicBezTo>
                  <a:lnTo>
                    <a:pt x="33687" y="73573"/>
                  </a:lnTo>
                  <a:lnTo>
                    <a:pt x="33687" y="82021"/>
                  </a:lnTo>
                  <a:lnTo>
                    <a:pt x="19393" y="84062"/>
                  </a:lnTo>
                  <a:cubicBezTo>
                    <a:pt x="11773" y="84062"/>
                    <a:pt x="5397" y="83693"/>
                    <a:pt x="0" y="83071"/>
                  </a:cubicBezTo>
                  <a:lnTo>
                    <a:pt x="0" y="1715"/>
                  </a:lnTo>
                  <a:cubicBezTo>
                    <a:pt x="6502" y="737"/>
                    <a:pt x="14237" y="0"/>
                    <a:pt x="22708"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0" name="Shape 2110"/>
            <p:cNvSpPr>
              <a:spLocks/>
            </p:cNvSpPr>
            <p:nvPr/>
          </p:nvSpPr>
          <p:spPr bwMode="auto">
            <a:xfrm>
              <a:off x="2748995" y="1201428"/>
              <a:ext cx="34181" cy="80566"/>
            </a:xfrm>
            <a:custGeom>
              <a:avLst/>
              <a:gdLst>
                <a:gd name="T0" fmla="*/ 0 w 34181"/>
                <a:gd name="T1" fmla="*/ 0 h 80566"/>
                <a:gd name="T2" fmla="*/ 34181 w 34181"/>
                <a:gd name="T3" fmla="*/ 80566 h 80566"/>
              </a:gdLst>
              <a:ahLst/>
              <a:cxnLst>
                <a:cxn ang="0">
                  <a:pos x="0" y="0"/>
                </a:cxn>
                <a:cxn ang="0">
                  <a:pos x="8805" y="1167"/>
                </a:cxn>
                <a:cxn ang="0">
                  <a:pos x="22523" y="8845"/>
                </a:cxn>
                <a:cxn ang="0">
                  <a:pos x="34181" y="38551"/>
                </a:cxn>
                <a:cxn ang="0">
                  <a:pos x="22269" y="70694"/>
                </a:cxn>
                <a:cxn ang="0">
                  <a:pos x="7111" y="79551"/>
                </a:cxn>
                <a:cxn ang="0">
                  <a:pos x="0" y="80566"/>
                </a:cxn>
                <a:cxn ang="0">
                  <a:pos x="0" y="72118"/>
                </a:cxn>
                <a:cxn ang="0">
                  <a:pos x="2919" y="71666"/>
                </a:cxn>
                <a:cxn ang="0">
                  <a:pos x="23005" y="38919"/>
                </a:cxn>
                <a:cxn ang="0">
                  <a:pos x="14769" y="15641"/>
                </a:cxn>
                <a:cxn ang="0">
                  <a:pos x="0" y="10592"/>
                </a:cxn>
                <a:cxn ang="0">
                  <a:pos x="0" y="0"/>
                </a:cxn>
              </a:cxnLst>
              <a:rect l="T0" t="T1" r="T2" b="T3"/>
              <a:pathLst>
                <a:path w="34181" h="80566">
                  <a:moveTo>
                    <a:pt x="0" y="0"/>
                  </a:moveTo>
                  <a:lnTo>
                    <a:pt x="8805" y="1167"/>
                  </a:lnTo>
                  <a:cubicBezTo>
                    <a:pt x="14360" y="2898"/>
                    <a:pt x="18903" y="5473"/>
                    <a:pt x="22523" y="8845"/>
                  </a:cubicBezTo>
                  <a:cubicBezTo>
                    <a:pt x="29876" y="15602"/>
                    <a:pt x="34181" y="25178"/>
                    <a:pt x="34181" y="38551"/>
                  </a:cubicBezTo>
                  <a:cubicBezTo>
                    <a:pt x="34181" y="52051"/>
                    <a:pt x="30003" y="63087"/>
                    <a:pt x="22269" y="70694"/>
                  </a:cubicBezTo>
                  <a:cubicBezTo>
                    <a:pt x="18402" y="74561"/>
                    <a:pt x="13277" y="77539"/>
                    <a:pt x="7111" y="79551"/>
                  </a:cubicBezTo>
                  <a:lnTo>
                    <a:pt x="0" y="80566"/>
                  </a:lnTo>
                  <a:lnTo>
                    <a:pt x="0" y="72118"/>
                  </a:lnTo>
                  <a:lnTo>
                    <a:pt x="2919" y="71666"/>
                  </a:lnTo>
                  <a:cubicBezTo>
                    <a:pt x="16033" y="67030"/>
                    <a:pt x="23005" y="55664"/>
                    <a:pt x="23005" y="38919"/>
                  </a:cubicBezTo>
                  <a:cubicBezTo>
                    <a:pt x="23069" y="29159"/>
                    <a:pt x="20338" y="21180"/>
                    <a:pt x="14769" y="15641"/>
                  </a:cubicBezTo>
                  <a:lnTo>
                    <a:pt x="0" y="10592"/>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53840" name="Shape 53840"/>
            <p:cNvSpPr>
              <a:spLocks/>
            </p:cNvSpPr>
            <p:nvPr/>
          </p:nvSpPr>
          <p:spPr bwMode="auto">
            <a:xfrm>
              <a:off x="2797025" y="1200596"/>
              <a:ext cx="10681" cy="82702"/>
            </a:xfrm>
            <a:custGeom>
              <a:avLst/>
              <a:gdLst>
                <a:gd name="T0" fmla="*/ 0 w 10681"/>
                <a:gd name="T1" fmla="*/ 0 h 82702"/>
                <a:gd name="T2" fmla="*/ 10681 w 10681"/>
                <a:gd name="T3" fmla="*/ 82702 h 82702"/>
              </a:gdLst>
              <a:ahLst/>
              <a:cxnLst>
                <a:cxn ang="0">
                  <a:pos x="0" y="0"/>
                </a:cxn>
                <a:cxn ang="0">
                  <a:pos x="10681" y="0"/>
                </a:cxn>
                <a:cxn ang="0">
                  <a:pos x="10681" y="82702"/>
                </a:cxn>
                <a:cxn ang="0">
                  <a:pos x="0" y="82702"/>
                </a:cxn>
                <a:cxn ang="0">
                  <a:pos x="0" y="0"/>
                </a:cxn>
              </a:cxnLst>
              <a:rect l="T0" t="T1" r="T2" b="T3"/>
              <a:pathLst>
                <a:path w="10681" h="82702">
                  <a:moveTo>
                    <a:pt x="0" y="0"/>
                  </a:moveTo>
                  <a:lnTo>
                    <a:pt x="10681" y="0"/>
                  </a:lnTo>
                  <a:lnTo>
                    <a:pt x="10681" y="82702"/>
                  </a:lnTo>
                  <a:lnTo>
                    <a:pt x="0" y="82702"/>
                  </a:lnTo>
                  <a:lnTo>
                    <a:pt x="0" y="0"/>
                  </a:lnTo>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2" name="Shape 2112"/>
            <p:cNvSpPr>
              <a:spLocks/>
            </p:cNvSpPr>
            <p:nvPr/>
          </p:nvSpPr>
          <p:spPr bwMode="auto">
            <a:xfrm>
              <a:off x="2824147" y="1200591"/>
              <a:ext cx="84429" cy="82702"/>
            </a:xfrm>
            <a:custGeom>
              <a:avLst/>
              <a:gdLst>
                <a:gd name="T0" fmla="*/ 0 w 84429"/>
                <a:gd name="T1" fmla="*/ 0 h 82702"/>
                <a:gd name="T2" fmla="*/ 84429 w 84429"/>
                <a:gd name="T3" fmla="*/ 82702 h 82702"/>
              </a:gdLst>
              <a:ahLst/>
              <a:cxnLst>
                <a:cxn ang="0">
                  <a:pos x="5766" y="0"/>
                </a:cxn>
                <a:cxn ang="0">
                  <a:pos x="19393" y="0"/>
                </a:cxn>
                <a:cxn ang="0">
                  <a:pos x="33503" y="40005"/>
                </a:cxn>
                <a:cxn ang="0">
                  <a:pos x="41846" y="67856"/>
                </a:cxn>
                <a:cxn ang="0">
                  <a:pos x="42214" y="67856"/>
                </a:cxn>
                <a:cxn ang="0">
                  <a:pos x="50927" y="40005"/>
                </a:cxn>
                <a:cxn ang="0">
                  <a:pos x="65646" y="0"/>
                </a:cxn>
                <a:cxn ang="0">
                  <a:pos x="79273" y="0"/>
                </a:cxn>
                <a:cxn ang="0">
                  <a:pos x="84429" y="82702"/>
                </a:cxn>
                <a:cxn ang="0">
                  <a:pos x="73990" y="82702"/>
                </a:cxn>
                <a:cxn ang="0">
                  <a:pos x="71907" y="46381"/>
                </a:cxn>
                <a:cxn ang="0">
                  <a:pos x="70688" y="10668"/>
                </a:cxn>
                <a:cxn ang="0">
                  <a:pos x="70320" y="10668"/>
                </a:cxn>
                <a:cxn ang="0">
                  <a:pos x="59880" y="42088"/>
                </a:cxn>
                <a:cxn ang="0">
                  <a:pos x="45276" y="82207"/>
                </a:cxn>
                <a:cxn ang="0">
                  <a:pos x="37185" y="82207"/>
                </a:cxn>
                <a:cxn ang="0">
                  <a:pos x="23800" y="42825"/>
                </a:cxn>
                <a:cxn ang="0">
                  <a:pos x="14237" y="10668"/>
                </a:cxn>
                <a:cxn ang="0">
                  <a:pos x="13982" y="10668"/>
                </a:cxn>
                <a:cxn ang="0">
                  <a:pos x="12395" y="47244"/>
                </a:cxn>
                <a:cxn ang="0">
                  <a:pos x="10185" y="82702"/>
                </a:cxn>
                <a:cxn ang="0">
                  <a:pos x="0" y="82702"/>
                </a:cxn>
                <a:cxn ang="0">
                  <a:pos x="5766" y="0"/>
                </a:cxn>
              </a:cxnLst>
              <a:rect l="T0" t="T1" r="T2" b="T3"/>
              <a:pathLst>
                <a:path w="84429" h="82702">
                  <a:moveTo>
                    <a:pt x="5766" y="0"/>
                  </a:moveTo>
                  <a:lnTo>
                    <a:pt x="19393" y="0"/>
                  </a:lnTo>
                  <a:lnTo>
                    <a:pt x="33503" y="40005"/>
                  </a:lnTo>
                  <a:cubicBezTo>
                    <a:pt x="36931" y="50190"/>
                    <a:pt x="39763" y="59258"/>
                    <a:pt x="41846" y="67856"/>
                  </a:cubicBezTo>
                  <a:lnTo>
                    <a:pt x="42214" y="67856"/>
                  </a:lnTo>
                  <a:cubicBezTo>
                    <a:pt x="44297" y="59512"/>
                    <a:pt x="47244" y="50432"/>
                    <a:pt x="50927" y="40005"/>
                  </a:cubicBezTo>
                  <a:lnTo>
                    <a:pt x="65646" y="0"/>
                  </a:lnTo>
                  <a:lnTo>
                    <a:pt x="79273" y="0"/>
                  </a:lnTo>
                  <a:lnTo>
                    <a:pt x="84429" y="82702"/>
                  </a:lnTo>
                  <a:lnTo>
                    <a:pt x="73990" y="82702"/>
                  </a:lnTo>
                  <a:lnTo>
                    <a:pt x="71907" y="46381"/>
                  </a:lnTo>
                  <a:cubicBezTo>
                    <a:pt x="71298" y="34849"/>
                    <a:pt x="70561" y="20981"/>
                    <a:pt x="70688" y="10668"/>
                  </a:cubicBezTo>
                  <a:lnTo>
                    <a:pt x="70320" y="10668"/>
                  </a:lnTo>
                  <a:cubicBezTo>
                    <a:pt x="67501" y="20371"/>
                    <a:pt x="64058" y="30798"/>
                    <a:pt x="59880" y="42088"/>
                  </a:cubicBezTo>
                  <a:lnTo>
                    <a:pt x="45276" y="82207"/>
                  </a:lnTo>
                  <a:lnTo>
                    <a:pt x="37185" y="82207"/>
                  </a:lnTo>
                  <a:lnTo>
                    <a:pt x="23800" y="42825"/>
                  </a:lnTo>
                  <a:cubicBezTo>
                    <a:pt x="19875" y="31166"/>
                    <a:pt x="16561" y="20485"/>
                    <a:pt x="14237" y="10668"/>
                  </a:cubicBezTo>
                  <a:lnTo>
                    <a:pt x="13982" y="10668"/>
                  </a:lnTo>
                  <a:cubicBezTo>
                    <a:pt x="13741" y="20981"/>
                    <a:pt x="13132" y="34849"/>
                    <a:pt x="12395" y="47244"/>
                  </a:cubicBezTo>
                  <a:lnTo>
                    <a:pt x="10185" y="82702"/>
                  </a:lnTo>
                  <a:lnTo>
                    <a:pt x="0" y="82702"/>
                  </a:lnTo>
                  <a:lnTo>
                    <a:pt x="5766"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3" name="Shape 2113"/>
            <p:cNvSpPr>
              <a:spLocks/>
            </p:cNvSpPr>
            <p:nvPr/>
          </p:nvSpPr>
          <p:spPr bwMode="auto">
            <a:xfrm>
              <a:off x="2925013" y="1200588"/>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68" y="8954"/>
                </a:cxn>
                <a:cxn ang="0">
                  <a:pos x="10668" y="35090"/>
                </a:cxn>
                <a:cxn ang="0">
                  <a:pos x="42825" y="35090"/>
                </a:cxn>
                <a:cxn ang="0">
                  <a:pos x="42825" y="43929"/>
                </a:cxn>
                <a:cxn ang="0">
                  <a:pos x="10668" y="43929"/>
                </a:cxn>
                <a:cxn ang="0">
                  <a:pos x="10668"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68" y="8954"/>
                  </a:lnTo>
                  <a:lnTo>
                    <a:pt x="10668" y="35090"/>
                  </a:lnTo>
                  <a:lnTo>
                    <a:pt x="42825" y="35090"/>
                  </a:lnTo>
                  <a:lnTo>
                    <a:pt x="42825" y="43929"/>
                  </a:lnTo>
                  <a:lnTo>
                    <a:pt x="10668" y="43929"/>
                  </a:lnTo>
                  <a:lnTo>
                    <a:pt x="10668"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4" name="Shape 2114"/>
            <p:cNvSpPr>
              <a:spLocks/>
            </p:cNvSpPr>
            <p:nvPr/>
          </p:nvSpPr>
          <p:spPr bwMode="auto">
            <a:xfrm>
              <a:off x="2985378" y="1200579"/>
              <a:ext cx="62090" cy="82715"/>
            </a:xfrm>
            <a:custGeom>
              <a:avLst/>
              <a:gdLst>
                <a:gd name="T0" fmla="*/ 0 w 62090"/>
                <a:gd name="T1" fmla="*/ 0 h 82715"/>
                <a:gd name="T2" fmla="*/ 62090 w 62090"/>
                <a:gd name="T3" fmla="*/ 82715 h 82715"/>
              </a:gdLst>
              <a:ahLst/>
              <a:cxnLst>
                <a:cxn ang="0">
                  <a:pos x="0" y="0"/>
                </a:cxn>
                <a:cxn ang="0">
                  <a:pos x="11659" y="0"/>
                </a:cxn>
                <a:cxn ang="0">
                  <a:pos x="38164" y="41847"/>
                </a:cxn>
                <a:cxn ang="0">
                  <a:pos x="53010" y="68720"/>
                </a:cxn>
                <a:cxn ang="0">
                  <a:pos x="53264" y="68606"/>
                </a:cxn>
                <a:cxn ang="0">
                  <a:pos x="52032" y="34608"/>
                </a:cxn>
                <a:cxn ang="0">
                  <a:pos x="52032" y="0"/>
                </a:cxn>
                <a:cxn ang="0">
                  <a:pos x="62090" y="0"/>
                </a:cxn>
                <a:cxn ang="0">
                  <a:pos x="62090" y="82715"/>
                </a:cxn>
                <a:cxn ang="0">
                  <a:pos x="51295" y="82715"/>
                </a:cxn>
                <a:cxn ang="0">
                  <a:pos x="25032" y="40742"/>
                </a:cxn>
                <a:cxn ang="0">
                  <a:pos x="9576" y="13132"/>
                </a:cxn>
                <a:cxn ang="0">
                  <a:pos x="9208" y="13259"/>
                </a:cxn>
                <a:cxn ang="0">
                  <a:pos x="10058" y="47371"/>
                </a:cxn>
                <a:cxn ang="0">
                  <a:pos x="10058" y="82715"/>
                </a:cxn>
                <a:cxn ang="0">
                  <a:pos x="0" y="82715"/>
                </a:cxn>
                <a:cxn ang="0">
                  <a:pos x="0" y="0"/>
                </a:cxn>
              </a:cxnLst>
              <a:rect l="T0" t="T1" r="T2" b="T3"/>
              <a:pathLst>
                <a:path w="62090" h="82715">
                  <a:moveTo>
                    <a:pt x="0" y="0"/>
                  </a:moveTo>
                  <a:lnTo>
                    <a:pt x="11659" y="0"/>
                  </a:lnTo>
                  <a:lnTo>
                    <a:pt x="38164" y="41847"/>
                  </a:lnTo>
                  <a:cubicBezTo>
                    <a:pt x="44298" y="51549"/>
                    <a:pt x="49085" y="60261"/>
                    <a:pt x="53010" y="68720"/>
                  </a:cubicBezTo>
                  <a:lnTo>
                    <a:pt x="53264" y="68606"/>
                  </a:lnTo>
                  <a:cubicBezTo>
                    <a:pt x="52273" y="57557"/>
                    <a:pt x="52032" y="47498"/>
                    <a:pt x="52032" y="34608"/>
                  </a:cubicBezTo>
                  <a:lnTo>
                    <a:pt x="52032" y="0"/>
                  </a:lnTo>
                  <a:lnTo>
                    <a:pt x="62090" y="0"/>
                  </a:lnTo>
                  <a:lnTo>
                    <a:pt x="62090" y="82715"/>
                  </a:lnTo>
                  <a:lnTo>
                    <a:pt x="51295" y="82715"/>
                  </a:lnTo>
                  <a:lnTo>
                    <a:pt x="25032" y="40742"/>
                  </a:lnTo>
                  <a:cubicBezTo>
                    <a:pt x="19266" y="31547"/>
                    <a:pt x="13741" y="22098"/>
                    <a:pt x="9576" y="13132"/>
                  </a:cubicBezTo>
                  <a:lnTo>
                    <a:pt x="9208" y="13259"/>
                  </a:lnTo>
                  <a:cubicBezTo>
                    <a:pt x="9817" y="23685"/>
                    <a:pt x="10058" y="33630"/>
                    <a:pt x="10058" y="47371"/>
                  </a:cubicBezTo>
                  <a:lnTo>
                    <a:pt x="10058"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5" name="Shape 2115"/>
            <p:cNvSpPr>
              <a:spLocks/>
            </p:cNvSpPr>
            <p:nvPr/>
          </p:nvSpPr>
          <p:spPr bwMode="auto">
            <a:xfrm>
              <a:off x="3056667" y="1200583"/>
              <a:ext cx="61239" cy="82715"/>
            </a:xfrm>
            <a:custGeom>
              <a:avLst/>
              <a:gdLst>
                <a:gd name="T0" fmla="*/ 0 w 61239"/>
                <a:gd name="T1" fmla="*/ 0 h 82715"/>
                <a:gd name="T2" fmla="*/ 61239 w 61239"/>
                <a:gd name="T3" fmla="*/ 82715 h 82715"/>
              </a:gdLst>
              <a:ahLst/>
              <a:cxnLst>
                <a:cxn ang="0">
                  <a:pos x="0" y="0"/>
                </a:cxn>
                <a:cxn ang="0">
                  <a:pos x="61239" y="0"/>
                </a:cxn>
                <a:cxn ang="0">
                  <a:pos x="61239" y="9080"/>
                </a:cxn>
                <a:cxn ang="0">
                  <a:pos x="35954" y="9080"/>
                </a:cxn>
                <a:cxn ang="0">
                  <a:pos x="35954" y="82715"/>
                </a:cxn>
                <a:cxn ang="0">
                  <a:pos x="25159" y="82715"/>
                </a:cxn>
                <a:cxn ang="0">
                  <a:pos x="25159" y="9080"/>
                </a:cxn>
                <a:cxn ang="0">
                  <a:pos x="0" y="9080"/>
                </a:cxn>
                <a:cxn ang="0">
                  <a:pos x="0" y="0"/>
                </a:cxn>
              </a:cxnLst>
              <a:rect l="T0" t="T1" r="T2" b="T3"/>
              <a:pathLst>
                <a:path w="61239" h="82715">
                  <a:moveTo>
                    <a:pt x="0" y="0"/>
                  </a:moveTo>
                  <a:lnTo>
                    <a:pt x="61239" y="0"/>
                  </a:lnTo>
                  <a:lnTo>
                    <a:pt x="61239" y="9080"/>
                  </a:lnTo>
                  <a:lnTo>
                    <a:pt x="35954" y="9080"/>
                  </a:lnTo>
                  <a:lnTo>
                    <a:pt x="35954" y="82715"/>
                  </a:lnTo>
                  <a:lnTo>
                    <a:pt x="25159" y="82715"/>
                  </a:lnTo>
                  <a:lnTo>
                    <a:pt x="25159" y="9080"/>
                  </a:lnTo>
                  <a:lnTo>
                    <a:pt x="0" y="9080"/>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6" name="Shape 2116"/>
            <p:cNvSpPr>
              <a:spLocks/>
            </p:cNvSpPr>
            <p:nvPr/>
          </p:nvSpPr>
          <p:spPr bwMode="auto">
            <a:xfrm>
              <a:off x="3111641" y="1200586"/>
              <a:ext cx="34303" cy="82702"/>
            </a:xfrm>
            <a:custGeom>
              <a:avLst/>
              <a:gdLst>
                <a:gd name="T0" fmla="*/ 0 w 34303"/>
                <a:gd name="T1" fmla="*/ 0 h 82702"/>
                <a:gd name="T2" fmla="*/ 34303 w 34303"/>
                <a:gd name="T3" fmla="*/ 82702 h 82702"/>
              </a:gdLst>
              <a:ahLst/>
              <a:cxnLst>
                <a:cxn ang="0">
                  <a:pos x="28105" y="0"/>
                </a:cxn>
                <a:cxn ang="0">
                  <a:pos x="34303" y="0"/>
                </a:cxn>
                <a:cxn ang="0">
                  <a:pos x="34303" y="9449"/>
                </a:cxn>
                <a:cxn ang="0">
                  <a:pos x="34112" y="9449"/>
                </a:cxn>
                <a:cxn ang="0">
                  <a:pos x="29947" y="24422"/>
                </a:cxn>
                <a:cxn ang="0">
                  <a:pos x="21844" y="48349"/>
                </a:cxn>
                <a:cxn ang="0">
                  <a:pos x="34303" y="48349"/>
                </a:cxn>
                <a:cxn ang="0">
                  <a:pos x="34303" y="56693"/>
                </a:cxn>
                <a:cxn ang="0">
                  <a:pos x="19634" y="56693"/>
                </a:cxn>
                <a:cxn ang="0">
                  <a:pos x="11036" y="82702"/>
                </a:cxn>
                <a:cxn ang="0">
                  <a:pos x="0" y="82702"/>
                </a:cxn>
                <a:cxn ang="0">
                  <a:pos x="28105" y="0"/>
                </a:cxn>
              </a:cxnLst>
              <a:rect l="T0" t="T1" r="T2" b="T3"/>
              <a:pathLst>
                <a:path w="34303" h="82702">
                  <a:moveTo>
                    <a:pt x="28105" y="0"/>
                  </a:moveTo>
                  <a:lnTo>
                    <a:pt x="34303" y="0"/>
                  </a:lnTo>
                  <a:lnTo>
                    <a:pt x="34303" y="9449"/>
                  </a:lnTo>
                  <a:lnTo>
                    <a:pt x="34112" y="9449"/>
                  </a:lnTo>
                  <a:cubicBezTo>
                    <a:pt x="32880" y="14351"/>
                    <a:pt x="31534" y="19380"/>
                    <a:pt x="29947" y="24422"/>
                  </a:cubicBezTo>
                  <a:lnTo>
                    <a:pt x="21844" y="48349"/>
                  </a:lnTo>
                  <a:lnTo>
                    <a:pt x="34303" y="48349"/>
                  </a:lnTo>
                  <a:lnTo>
                    <a:pt x="34303"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7" name="Shape 2117"/>
            <p:cNvSpPr>
              <a:spLocks/>
            </p:cNvSpPr>
            <p:nvPr/>
          </p:nvSpPr>
          <p:spPr bwMode="auto">
            <a:xfrm>
              <a:off x="3145944" y="1200586"/>
              <a:ext cx="34912" cy="82702"/>
            </a:xfrm>
            <a:custGeom>
              <a:avLst/>
              <a:gdLst>
                <a:gd name="T0" fmla="*/ 0 w 34912"/>
                <a:gd name="T1" fmla="*/ 0 h 82702"/>
                <a:gd name="T2" fmla="*/ 34912 w 34912"/>
                <a:gd name="T3" fmla="*/ 82702 h 82702"/>
              </a:gdLst>
              <a:ahLst/>
              <a:cxnLst>
                <a:cxn ang="0">
                  <a:pos x="0" y="0"/>
                </a:cxn>
                <a:cxn ang="0">
                  <a:pos x="6680" y="0"/>
                </a:cxn>
                <a:cxn ang="0">
                  <a:pos x="34912" y="82702"/>
                </a:cxn>
                <a:cxn ang="0">
                  <a:pos x="23495" y="82702"/>
                </a:cxn>
                <a:cxn ang="0">
                  <a:pos x="14656" y="56693"/>
                </a:cxn>
                <a:cxn ang="0">
                  <a:pos x="0" y="56693"/>
                </a:cxn>
                <a:cxn ang="0">
                  <a:pos x="0" y="48349"/>
                </a:cxn>
                <a:cxn ang="0">
                  <a:pos x="12459" y="48349"/>
                </a:cxn>
                <a:cxn ang="0">
                  <a:pos x="4356" y="24536"/>
                </a:cxn>
                <a:cxn ang="0">
                  <a:pos x="51" y="9449"/>
                </a:cxn>
                <a:cxn ang="0">
                  <a:pos x="0" y="9449"/>
                </a:cxn>
                <a:cxn ang="0">
                  <a:pos x="0" y="0"/>
                </a:cxn>
              </a:cxnLst>
              <a:rect l="T0" t="T1" r="T2" b="T3"/>
              <a:pathLst>
                <a:path w="34912" h="82702">
                  <a:moveTo>
                    <a:pt x="0" y="0"/>
                  </a:moveTo>
                  <a:lnTo>
                    <a:pt x="6680" y="0"/>
                  </a:lnTo>
                  <a:lnTo>
                    <a:pt x="34912" y="82702"/>
                  </a:lnTo>
                  <a:lnTo>
                    <a:pt x="23495" y="82702"/>
                  </a:lnTo>
                  <a:lnTo>
                    <a:pt x="14656" y="56693"/>
                  </a:lnTo>
                  <a:lnTo>
                    <a:pt x="0" y="56693"/>
                  </a:lnTo>
                  <a:lnTo>
                    <a:pt x="0" y="48349"/>
                  </a:lnTo>
                  <a:lnTo>
                    <a:pt x="12459" y="48349"/>
                  </a:lnTo>
                  <a:lnTo>
                    <a:pt x="4356" y="24536"/>
                  </a:lnTo>
                  <a:cubicBezTo>
                    <a:pt x="2515" y="19139"/>
                    <a:pt x="1283" y="14237"/>
                    <a:pt x="51"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8" name="Shape 2118"/>
            <p:cNvSpPr>
              <a:spLocks/>
            </p:cNvSpPr>
            <p:nvPr/>
          </p:nvSpPr>
          <p:spPr bwMode="auto">
            <a:xfrm>
              <a:off x="3192992" y="1199974"/>
              <a:ext cx="25464" cy="83325"/>
            </a:xfrm>
            <a:custGeom>
              <a:avLst/>
              <a:gdLst>
                <a:gd name="T0" fmla="*/ 0 w 25464"/>
                <a:gd name="T1" fmla="*/ 0 h 83325"/>
                <a:gd name="T2" fmla="*/ 25464 w 25464"/>
                <a:gd name="T3" fmla="*/ 83325 h 83325"/>
              </a:gdLst>
              <a:ahLst/>
              <a:cxnLst>
                <a:cxn ang="0">
                  <a:pos x="20485" y="0"/>
                </a:cxn>
                <a:cxn ang="0">
                  <a:pos x="25464" y="565"/>
                </a:cxn>
                <a:cxn ang="0">
                  <a:pos x="25464" y="9379"/>
                </a:cxn>
                <a:cxn ang="0">
                  <a:pos x="21234" y="8217"/>
                </a:cxn>
                <a:cxn ang="0">
                  <a:pos x="10681" y="9195"/>
                </a:cxn>
                <a:cxn ang="0">
                  <a:pos x="10681" y="39383"/>
                </a:cxn>
                <a:cxn ang="0">
                  <a:pos x="21603" y="39383"/>
                </a:cxn>
                <a:cxn ang="0">
                  <a:pos x="25464" y="38160"/>
                </a:cxn>
                <a:cxn ang="0">
                  <a:pos x="25464" y="49159"/>
                </a:cxn>
                <a:cxn ang="0">
                  <a:pos x="20739" y="47485"/>
                </a:cxn>
                <a:cxn ang="0">
                  <a:pos x="10681" y="47485"/>
                </a:cxn>
                <a:cxn ang="0">
                  <a:pos x="10681" y="83325"/>
                </a:cxn>
                <a:cxn ang="0">
                  <a:pos x="0" y="83325"/>
                </a:cxn>
                <a:cxn ang="0">
                  <a:pos x="0" y="1715"/>
                </a:cxn>
                <a:cxn ang="0">
                  <a:pos x="20485" y="0"/>
                </a:cxn>
              </a:cxnLst>
              <a:rect l="T0" t="T1" r="T2" b="T3"/>
              <a:pathLst>
                <a:path w="25464" h="83325">
                  <a:moveTo>
                    <a:pt x="20485" y="0"/>
                  </a:moveTo>
                  <a:lnTo>
                    <a:pt x="25464" y="565"/>
                  </a:lnTo>
                  <a:lnTo>
                    <a:pt x="25464" y="9379"/>
                  </a:lnTo>
                  <a:lnTo>
                    <a:pt x="21234" y="8217"/>
                  </a:lnTo>
                  <a:cubicBezTo>
                    <a:pt x="16078" y="8217"/>
                    <a:pt x="12395" y="8712"/>
                    <a:pt x="10681" y="9195"/>
                  </a:cubicBezTo>
                  <a:lnTo>
                    <a:pt x="10681" y="39383"/>
                  </a:lnTo>
                  <a:lnTo>
                    <a:pt x="21603" y="39383"/>
                  </a:lnTo>
                  <a:lnTo>
                    <a:pt x="25464" y="38160"/>
                  </a:lnTo>
                  <a:lnTo>
                    <a:pt x="25464" y="49159"/>
                  </a:lnTo>
                  <a:lnTo>
                    <a:pt x="20739" y="47485"/>
                  </a:lnTo>
                  <a:lnTo>
                    <a:pt x="10681" y="47485"/>
                  </a:lnTo>
                  <a:lnTo>
                    <a:pt x="10681" y="83325"/>
                  </a:lnTo>
                  <a:lnTo>
                    <a:pt x="0" y="83325"/>
                  </a:lnTo>
                  <a:lnTo>
                    <a:pt x="0" y="1715"/>
                  </a:lnTo>
                  <a:cubicBezTo>
                    <a:pt x="5397" y="610"/>
                    <a:pt x="13132" y="0"/>
                    <a:pt x="20485"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9" name="Shape 2119"/>
            <p:cNvSpPr>
              <a:spLocks/>
            </p:cNvSpPr>
            <p:nvPr/>
          </p:nvSpPr>
          <p:spPr bwMode="auto">
            <a:xfrm>
              <a:off x="3218456" y="1200538"/>
              <a:ext cx="28410" cy="82760"/>
            </a:xfrm>
            <a:custGeom>
              <a:avLst/>
              <a:gdLst>
                <a:gd name="T0" fmla="*/ 0 w 28410"/>
                <a:gd name="T1" fmla="*/ 0 h 82760"/>
                <a:gd name="T2" fmla="*/ 28410 w 28410"/>
                <a:gd name="T3" fmla="*/ 82760 h 82760"/>
              </a:gdLst>
              <a:ahLst/>
              <a:cxnLst>
                <a:cxn ang="0">
                  <a:pos x="0" y="0"/>
                </a:cxn>
                <a:cxn ang="0">
                  <a:pos x="9339" y="1059"/>
                </a:cxn>
                <a:cxn ang="0">
                  <a:pos x="18961" y="6179"/>
                </a:cxn>
                <a:cxn ang="0">
                  <a:pos x="25464" y="21889"/>
                </a:cxn>
                <a:cxn ang="0">
                  <a:pos x="9880" y="42997"/>
                </a:cxn>
                <a:cxn ang="0">
                  <a:pos x="9880" y="43365"/>
                </a:cxn>
                <a:cxn ang="0">
                  <a:pos x="22034" y="60053"/>
                </a:cxn>
                <a:cxn ang="0">
                  <a:pos x="28410" y="82760"/>
                </a:cxn>
                <a:cxn ang="0">
                  <a:pos x="17361" y="82760"/>
                </a:cxn>
                <a:cxn ang="0">
                  <a:pos x="11849" y="62999"/>
                </a:cxn>
                <a:cxn ang="0">
                  <a:pos x="6272" y="50816"/>
                </a:cxn>
                <a:cxn ang="0">
                  <a:pos x="0" y="48594"/>
                </a:cxn>
                <a:cxn ang="0">
                  <a:pos x="0" y="37596"/>
                </a:cxn>
                <a:cxn ang="0">
                  <a:pos x="9738" y="34513"/>
                </a:cxn>
                <a:cxn ang="0">
                  <a:pos x="14783" y="23121"/>
                </a:cxn>
                <a:cxn ang="0">
                  <a:pos x="9511" y="11429"/>
                </a:cxn>
                <a:cxn ang="0">
                  <a:pos x="0" y="8815"/>
                </a:cxn>
                <a:cxn ang="0">
                  <a:pos x="0" y="0"/>
                </a:cxn>
              </a:cxnLst>
              <a:rect l="T0" t="T1" r="T2" b="T3"/>
              <a:pathLst>
                <a:path w="28410" h="82760">
                  <a:moveTo>
                    <a:pt x="0" y="0"/>
                  </a:moveTo>
                  <a:lnTo>
                    <a:pt x="9339" y="1059"/>
                  </a:lnTo>
                  <a:cubicBezTo>
                    <a:pt x="13252" y="2163"/>
                    <a:pt x="16383" y="3849"/>
                    <a:pt x="18961" y="6179"/>
                  </a:cubicBezTo>
                  <a:cubicBezTo>
                    <a:pt x="23126" y="9862"/>
                    <a:pt x="25464" y="15501"/>
                    <a:pt x="25464" y="21889"/>
                  </a:cubicBezTo>
                  <a:cubicBezTo>
                    <a:pt x="25464" y="32811"/>
                    <a:pt x="18593" y="40050"/>
                    <a:pt x="9880" y="42997"/>
                  </a:cubicBezTo>
                  <a:lnTo>
                    <a:pt x="9880" y="43365"/>
                  </a:lnTo>
                  <a:cubicBezTo>
                    <a:pt x="16256" y="45574"/>
                    <a:pt x="20066" y="51467"/>
                    <a:pt x="22034" y="60053"/>
                  </a:cubicBezTo>
                  <a:cubicBezTo>
                    <a:pt x="24727" y="71584"/>
                    <a:pt x="26695" y="79560"/>
                    <a:pt x="28410" y="82760"/>
                  </a:cubicBezTo>
                  <a:lnTo>
                    <a:pt x="17361" y="82760"/>
                  </a:lnTo>
                  <a:cubicBezTo>
                    <a:pt x="16015" y="80296"/>
                    <a:pt x="14173" y="73311"/>
                    <a:pt x="11849" y="62999"/>
                  </a:cubicBezTo>
                  <a:cubicBezTo>
                    <a:pt x="10617" y="57290"/>
                    <a:pt x="8896" y="53363"/>
                    <a:pt x="6272" y="50816"/>
                  </a:cubicBezTo>
                  <a:lnTo>
                    <a:pt x="0" y="48594"/>
                  </a:lnTo>
                  <a:lnTo>
                    <a:pt x="0" y="37596"/>
                  </a:lnTo>
                  <a:lnTo>
                    <a:pt x="9738" y="34513"/>
                  </a:lnTo>
                  <a:cubicBezTo>
                    <a:pt x="12973" y="31770"/>
                    <a:pt x="14783" y="27846"/>
                    <a:pt x="14783" y="23121"/>
                  </a:cubicBezTo>
                  <a:cubicBezTo>
                    <a:pt x="14783" y="17781"/>
                    <a:pt x="12852" y="13945"/>
                    <a:pt x="9511" y="11429"/>
                  </a:cubicBezTo>
                  <a:lnTo>
                    <a:pt x="0" y="88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0" name="Shape 2120"/>
            <p:cNvSpPr>
              <a:spLocks/>
            </p:cNvSpPr>
            <p:nvPr/>
          </p:nvSpPr>
          <p:spPr bwMode="auto">
            <a:xfrm>
              <a:off x="2052337" y="719990"/>
              <a:ext cx="44552" cy="82715"/>
            </a:xfrm>
            <a:custGeom>
              <a:avLst/>
              <a:gdLst>
                <a:gd name="T0" fmla="*/ 0 w 44552"/>
                <a:gd name="T1" fmla="*/ 0 h 82715"/>
                <a:gd name="T2" fmla="*/ 44552 w 44552"/>
                <a:gd name="T3" fmla="*/ 82715 h 82715"/>
              </a:gdLst>
              <a:ahLst/>
              <a:cxnLst>
                <a:cxn ang="0">
                  <a:pos x="0" y="0"/>
                </a:cxn>
                <a:cxn ang="0">
                  <a:pos x="44552" y="0"/>
                </a:cxn>
                <a:cxn ang="0">
                  <a:pos x="44552" y="8953"/>
                </a:cxn>
                <a:cxn ang="0">
                  <a:pos x="10681" y="8953"/>
                </a:cxn>
                <a:cxn ang="0">
                  <a:pos x="10681" y="36449"/>
                </a:cxn>
                <a:cxn ang="0">
                  <a:pos x="41961" y="36449"/>
                </a:cxn>
                <a:cxn ang="0">
                  <a:pos x="41961" y="45276"/>
                </a:cxn>
                <a:cxn ang="0">
                  <a:pos x="10681" y="45276"/>
                </a:cxn>
                <a:cxn ang="0">
                  <a:pos x="10681" y="82715"/>
                </a:cxn>
                <a:cxn ang="0">
                  <a:pos x="0" y="82715"/>
                </a:cxn>
                <a:cxn ang="0">
                  <a:pos x="0" y="0"/>
                </a:cxn>
              </a:cxnLst>
              <a:rect l="T0" t="T1" r="T2" b="T3"/>
              <a:pathLst>
                <a:path w="44552" h="82715">
                  <a:moveTo>
                    <a:pt x="0" y="0"/>
                  </a:moveTo>
                  <a:lnTo>
                    <a:pt x="44552" y="0"/>
                  </a:lnTo>
                  <a:lnTo>
                    <a:pt x="44552" y="8953"/>
                  </a:lnTo>
                  <a:lnTo>
                    <a:pt x="10681" y="8953"/>
                  </a:lnTo>
                  <a:lnTo>
                    <a:pt x="10681" y="36449"/>
                  </a:lnTo>
                  <a:lnTo>
                    <a:pt x="41961" y="36449"/>
                  </a:lnTo>
                  <a:lnTo>
                    <a:pt x="41961" y="45276"/>
                  </a:lnTo>
                  <a:lnTo>
                    <a:pt x="10681" y="45276"/>
                  </a:lnTo>
                  <a:lnTo>
                    <a:pt x="10681"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1" name="Shape 2121"/>
            <p:cNvSpPr>
              <a:spLocks/>
            </p:cNvSpPr>
            <p:nvPr/>
          </p:nvSpPr>
          <p:spPr bwMode="auto">
            <a:xfrm>
              <a:off x="2096267" y="719991"/>
              <a:ext cx="34296" cy="82702"/>
            </a:xfrm>
            <a:custGeom>
              <a:avLst/>
              <a:gdLst>
                <a:gd name="T0" fmla="*/ 0 w 34296"/>
                <a:gd name="T1" fmla="*/ 0 h 82702"/>
                <a:gd name="T2" fmla="*/ 34296 w 34296"/>
                <a:gd name="T3" fmla="*/ 82702 h 82702"/>
              </a:gdLst>
              <a:ahLst/>
              <a:cxnLst>
                <a:cxn ang="0">
                  <a:pos x="28105" y="0"/>
                </a:cxn>
                <a:cxn ang="0">
                  <a:pos x="34296" y="0"/>
                </a:cxn>
                <a:cxn ang="0">
                  <a:pos x="34296" y="9449"/>
                </a:cxn>
                <a:cxn ang="0">
                  <a:pos x="34112" y="9449"/>
                </a:cxn>
                <a:cxn ang="0">
                  <a:pos x="29934" y="24422"/>
                </a:cxn>
                <a:cxn ang="0">
                  <a:pos x="21844" y="48349"/>
                </a:cxn>
                <a:cxn ang="0">
                  <a:pos x="34296" y="48349"/>
                </a:cxn>
                <a:cxn ang="0">
                  <a:pos x="34296" y="56693"/>
                </a:cxn>
                <a:cxn ang="0">
                  <a:pos x="19634" y="56693"/>
                </a:cxn>
                <a:cxn ang="0">
                  <a:pos x="11036" y="82702"/>
                </a:cxn>
                <a:cxn ang="0">
                  <a:pos x="0" y="82702"/>
                </a:cxn>
                <a:cxn ang="0">
                  <a:pos x="28105" y="0"/>
                </a:cxn>
              </a:cxnLst>
              <a:rect l="T0" t="T1" r="T2" b="T3"/>
              <a:pathLst>
                <a:path w="34296" h="82702">
                  <a:moveTo>
                    <a:pt x="28105" y="0"/>
                  </a:moveTo>
                  <a:lnTo>
                    <a:pt x="34296" y="0"/>
                  </a:lnTo>
                  <a:lnTo>
                    <a:pt x="34296" y="9449"/>
                  </a:lnTo>
                  <a:lnTo>
                    <a:pt x="34112" y="9449"/>
                  </a:lnTo>
                  <a:cubicBezTo>
                    <a:pt x="32880" y="14351"/>
                    <a:pt x="31534" y="19380"/>
                    <a:pt x="29934" y="24422"/>
                  </a:cubicBezTo>
                  <a:lnTo>
                    <a:pt x="21844" y="48349"/>
                  </a:lnTo>
                  <a:lnTo>
                    <a:pt x="34296" y="48349"/>
                  </a:lnTo>
                  <a:lnTo>
                    <a:pt x="34296"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2" name="Shape 2122"/>
            <p:cNvSpPr>
              <a:spLocks/>
            </p:cNvSpPr>
            <p:nvPr/>
          </p:nvSpPr>
          <p:spPr bwMode="auto">
            <a:xfrm>
              <a:off x="2130564" y="719991"/>
              <a:ext cx="34918" cy="82702"/>
            </a:xfrm>
            <a:custGeom>
              <a:avLst/>
              <a:gdLst>
                <a:gd name="T0" fmla="*/ 0 w 34918"/>
                <a:gd name="T1" fmla="*/ 0 h 82702"/>
                <a:gd name="T2" fmla="*/ 34918 w 34918"/>
                <a:gd name="T3" fmla="*/ 82702 h 82702"/>
              </a:gdLst>
              <a:ahLst/>
              <a:cxnLst>
                <a:cxn ang="0">
                  <a:pos x="0" y="0"/>
                </a:cxn>
                <a:cxn ang="0">
                  <a:pos x="6686" y="0"/>
                </a:cxn>
                <a:cxn ang="0">
                  <a:pos x="34918" y="82702"/>
                </a:cxn>
                <a:cxn ang="0">
                  <a:pos x="23501" y="82702"/>
                </a:cxn>
                <a:cxn ang="0">
                  <a:pos x="14662" y="56693"/>
                </a:cxn>
                <a:cxn ang="0">
                  <a:pos x="0" y="56693"/>
                </a:cxn>
                <a:cxn ang="0">
                  <a:pos x="0" y="48349"/>
                </a:cxn>
                <a:cxn ang="0">
                  <a:pos x="12452" y="48349"/>
                </a:cxn>
                <a:cxn ang="0">
                  <a:pos x="4350" y="24536"/>
                </a:cxn>
                <a:cxn ang="0">
                  <a:pos x="57" y="9449"/>
                </a:cxn>
                <a:cxn ang="0">
                  <a:pos x="0" y="9449"/>
                </a:cxn>
                <a:cxn ang="0">
                  <a:pos x="0" y="0"/>
                </a:cxn>
              </a:cxnLst>
              <a:rect l="T0" t="T1" r="T2" b="T3"/>
              <a:pathLst>
                <a:path w="34918" h="82702">
                  <a:moveTo>
                    <a:pt x="0" y="0"/>
                  </a:moveTo>
                  <a:lnTo>
                    <a:pt x="6686" y="0"/>
                  </a:lnTo>
                  <a:lnTo>
                    <a:pt x="34918" y="82702"/>
                  </a:lnTo>
                  <a:lnTo>
                    <a:pt x="23501" y="82702"/>
                  </a:lnTo>
                  <a:lnTo>
                    <a:pt x="14662" y="56693"/>
                  </a:lnTo>
                  <a:lnTo>
                    <a:pt x="0" y="56693"/>
                  </a:lnTo>
                  <a:lnTo>
                    <a:pt x="0" y="48349"/>
                  </a:lnTo>
                  <a:lnTo>
                    <a:pt x="12452" y="48349"/>
                  </a:lnTo>
                  <a:lnTo>
                    <a:pt x="4350" y="24536"/>
                  </a:lnTo>
                  <a:cubicBezTo>
                    <a:pt x="2521" y="19139"/>
                    <a:pt x="1289" y="14237"/>
                    <a:pt x="57"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3" name="Shape 2123"/>
            <p:cNvSpPr>
              <a:spLocks/>
            </p:cNvSpPr>
            <p:nvPr/>
          </p:nvSpPr>
          <p:spPr bwMode="auto">
            <a:xfrm>
              <a:off x="2173453" y="718634"/>
              <a:ext cx="50064" cy="85420"/>
            </a:xfrm>
            <a:custGeom>
              <a:avLst/>
              <a:gdLst>
                <a:gd name="T0" fmla="*/ 0 w 50064"/>
                <a:gd name="T1" fmla="*/ 0 h 85420"/>
                <a:gd name="T2" fmla="*/ 50064 w 50064"/>
                <a:gd name="T3" fmla="*/ 85420 h 85420"/>
              </a:gdLst>
              <a:ahLst/>
              <a:cxnLst>
                <a:cxn ang="0">
                  <a:pos x="28461" y="0"/>
                </a:cxn>
                <a:cxn ang="0">
                  <a:pos x="46749" y="4051"/>
                </a:cxn>
                <a:cxn ang="0">
                  <a:pos x="43802" y="12764"/>
                </a:cxn>
                <a:cxn ang="0">
                  <a:pos x="28092" y="8839"/>
                </a:cxn>
                <a:cxn ang="0">
                  <a:pos x="12510" y="21234"/>
                </a:cxn>
                <a:cxn ang="0">
                  <a:pos x="28956" y="37186"/>
                </a:cxn>
                <a:cxn ang="0">
                  <a:pos x="50064" y="61481"/>
                </a:cxn>
                <a:cxn ang="0">
                  <a:pos x="21108" y="85420"/>
                </a:cxn>
                <a:cxn ang="0">
                  <a:pos x="0" y="80010"/>
                </a:cxn>
                <a:cxn ang="0">
                  <a:pos x="2692" y="71057"/>
                </a:cxn>
                <a:cxn ang="0">
                  <a:pos x="21831" y="76454"/>
                </a:cxn>
                <a:cxn ang="0">
                  <a:pos x="39141" y="62344"/>
                </a:cxn>
                <a:cxn ang="0">
                  <a:pos x="23559" y="45898"/>
                </a:cxn>
                <a:cxn ang="0">
                  <a:pos x="1715" y="22466"/>
                </a:cxn>
                <a:cxn ang="0">
                  <a:pos x="28461" y="0"/>
                </a:cxn>
              </a:cxnLst>
              <a:rect l="T0" t="T1" r="T2" b="T3"/>
              <a:pathLst>
                <a:path w="50064" h="85420">
                  <a:moveTo>
                    <a:pt x="28461" y="0"/>
                  </a:moveTo>
                  <a:cubicBezTo>
                    <a:pt x="36932" y="0"/>
                    <a:pt x="43066" y="1968"/>
                    <a:pt x="46749" y="4051"/>
                  </a:cubicBezTo>
                  <a:lnTo>
                    <a:pt x="43802" y="12764"/>
                  </a:lnTo>
                  <a:cubicBezTo>
                    <a:pt x="41097" y="11290"/>
                    <a:pt x="35585" y="8839"/>
                    <a:pt x="28092" y="8839"/>
                  </a:cubicBezTo>
                  <a:cubicBezTo>
                    <a:pt x="16802" y="8839"/>
                    <a:pt x="12510" y="15596"/>
                    <a:pt x="12510" y="21234"/>
                  </a:cubicBezTo>
                  <a:cubicBezTo>
                    <a:pt x="12510" y="28969"/>
                    <a:pt x="17539" y="32766"/>
                    <a:pt x="28956" y="37186"/>
                  </a:cubicBezTo>
                  <a:cubicBezTo>
                    <a:pt x="42952" y="42583"/>
                    <a:pt x="50064" y="49340"/>
                    <a:pt x="50064" y="61481"/>
                  </a:cubicBezTo>
                  <a:cubicBezTo>
                    <a:pt x="50064" y="74244"/>
                    <a:pt x="40615" y="85420"/>
                    <a:pt x="21108" y="85420"/>
                  </a:cubicBezTo>
                  <a:cubicBezTo>
                    <a:pt x="13119" y="85420"/>
                    <a:pt x="4407" y="82957"/>
                    <a:pt x="0" y="80010"/>
                  </a:cubicBezTo>
                  <a:lnTo>
                    <a:pt x="2692" y="71057"/>
                  </a:lnTo>
                  <a:cubicBezTo>
                    <a:pt x="7481" y="74003"/>
                    <a:pt x="14478" y="76454"/>
                    <a:pt x="21831" y="76454"/>
                  </a:cubicBezTo>
                  <a:cubicBezTo>
                    <a:pt x="32766" y="76454"/>
                    <a:pt x="39141" y="70688"/>
                    <a:pt x="39141" y="62344"/>
                  </a:cubicBezTo>
                  <a:cubicBezTo>
                    <a:pt x="39141" y="54610"/>
                    <a:pt x="34722" y="50190"/>
                    <a:pt x="23559" y="45898"/>
                  </a:cubicBezTo>
                  <a:cubicBezTo>
                    <a:pt x="10058" y="41110"/>
                    <a:pt x="1715" y="34112"/>
                    <a:pt x="1715" y="22466"/>
                  </a:cubicBezTo>
                  <a:cubicBezTo>
                    <a:pt x="1715" y="9576"/>
                    <a:pt x="12395" y="0"/>
                    <a:pt x="28461"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4" name="Shape 2124"/>
            <p:cNvSpPr>
              <a:spLocks/>
            </p:cNvSpPr>
            <p:nvPr/>
          </p:nvSpPr>
          <p:spPr bwMode="auto">
            <a:xfrm>
              <a:off x="2238111" y="719992"/>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81" y="8954"/>
                </a:cxn>
                <a:cxn ang="0">
                  <a:pos x="10681" y="35090"/>
                </a:cxn>
                <a:cxn ang="0">
                  <a:pos x="42825" y="35090"/>
                </a:cxn>
                <a:cxn ang="0">
                  <a:pos x="42825" y="43929"/>
                </a:cxn>
                <a:cxn ang="0">
                  <a:pos x="10681" y="43929"/>
                </a:cxn>
                <a:cxn ang="0">
                  <a:pos x="10681"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81" y="8954"/>
                  </a:lnTo>
                  <a:lnTo>
                    <a:pt x="10681" y="35090"/>
                  </a:lnTo>
                  <a:lnTo>
                    <a:pt x="42825" y="35090"/>
                  </a:lnTo>
                  <a:lnTo>
                    <a:pt x="42825" y="43929"/>
                  </a:lnTo>
                  <a:lnTo>
                    <a:pt x="10681" y="43929"/>
                  </a:lnTo>
                  <a:lnTo>
                    <a:pt x="10681"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5" name="Shape 2125"/>
            <p:cNvSpPr>
              <a:spLocks/>
            </p:cNvSpPr>
            <p:nvPr/>
          </p:nvSpPr>
          <p:spPr bwMode="auto">
            <a:xfrm>
              <a:off x="2324494" y="719990"/>
              <a:ext cx="44552" cy="82715"/>
            </a:xfrm>
            <a:custGeom>
              <a:avLst/>
              <a:gdLst>
                <a:gd name="T0" fmla="*/ 0 w 44552"/>
                <a:gd name="T1" fmla="*/ 0 h 82715"/>
                <a:gd name="T2" fmla="*/ 44552 w 44552"/>
                <a:gd name="T3" fmla="*/ 82715 h 82715"/>
              </a:gdLst>
              <a:ahLst/>
              <a:cxnLst>
                <a:cxn ang="0">
                  <a:pos x="0" y="0"/>
                </a:cxn>
                <a:cxn ang="0">
                  <a:pos x="44552" y="0"/>
                </a:cxn>
                <a:cxn ang="0">
                  <a:pos x="44552" y="8953"/>
                </a:cxn>
                <a:cxn ang="0">
                  <a:pos x="10681" y="8953"/>
                </a:cxn>
                <a:cxn ang="0">
                  <a:pos x="10681" y="36449"/>
                </a:cxn>
                <a:cxn ang="0">
                  <a:pos x="41973" y="36449"/>
                </a:cxn>
                <a:cxn ang="0">
                  <a:pos x="41973" y="45276"/>
                </a:cxn>
                <a:cxn ang="0">
                  <a:pos x="10681" y="45276"/>
                </a:cxn>
                <a:cxn ang="0">
                  <a:pos x="10681" y="82715"/>
                </a:cxn>
                <a:cxn ang="0">
                  <a:pos x="0" y="82715"/>
                </a:cxn>
                <a:cxn ang="0">
                  <a:pos x="0" y="0"/>
                </a:cxn>
              </a:cxnLst>
              <a:rect l="T0" t="T1" r="T2" b="T3"/>
              <a:pathLst>
                <a:path w="44552" h="82715">
                  <a:moveTo>
                    <a:pt x="0" y="0"/>
                  </a:moveTo>
                  <a:lnTo>
                    <a:pt x="44552" y="0"/>
                  </a:lnTo>
                  <a:lnTo>
                    <a:pt x="44552" y="8953"/>
                  </a:lnTo>
                  <a:lnTo>
                    <a:pt x="10681" y="8953"/>
                  </a:lnTo>
                  <a:lnTo>
                    <a:pt x="10681" y="36449"/>
                  </a:lnTo>
                  <a:lnTo>
                    <a:pt x="41973" y="36449"/>
                  </a:lnTo>
                  <a:lnTo>
                    <a:pt x="41973" y="45276"/>
                  </a:lnTo>
                  <a:lnTo>
                    <a:pt x="10681" y="45276"/>
                  </a:lnTo>
                  <a:lnTo>
                    <a:pt x="10681"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6" name="Shape 2126"/>
            <p:cNvSpPr>
              <a:spLocks/>
            </p:cNvSpPr>
            <p:nvPr/>
          </p:nvSpPr>
          <p:spPr bwMode="auto">
            <a:xfrm>
              <a:off x="2384133" y="719990"/>
              <a:ext cx="60985" cy="84061"/>
            </a:xfrm>
            <a:custGeom>
              <a:avLst/>
              <a:gdLst>
                <a:gd name="T0" fmla="*/ 0 w 60985"/>
                <a:gd name="T1" fmla="*/ 0 h 84061"/>
                <a:gd name="T2" fmla="*/ 60985 w 60985"/>
                <a:gd name="T3" fmla="*/ 84061 h 84061"/>
              </a:gdLst>
              <a:ahLst/>
              <a:cxnLst>
                <a:cxn ang="0">
                  <a:pos x="0" y="0"/>
                </a:cxn>
                <a:cxn ang="0">
                  <a:pos x="10795" y="0"/>
                </a:cxn>
                <a:cxn ang="0">
                  <a:pos x="10795" y="48959"/>
                </a:cxn>
                <a:cxn ang="0">
                  <a:pos x="30061" y="75349"/>
                </a:cxn>
                <a:cxn ang="0">
                  <a:pos x="50190" y="48959"/>
                </a:cxn>
                <a:cxn ang="0">
                  <a:pos x="50190" y="0"/>
                </a:cxn>
                <a:cxn ang="0">
                  <a:pos x="60985" y="0"/>
                </a:cxn>
                <a:cxn ang="0">
                  <a:pos x="60985" y="48222"/>
                </a:cxn>
                <a:cxn ang="0">
                  <a:pos x="29693" y="84061"/>
                </a:cxn>
                <a:cxn ang="0">
                  <a:pos x="0" y="48717"/>
                </a:cxn>
                <a:cxn ang="0">
                  <a:pos x="0" y="0"/>
                </a:cxn>
              </a:cxnLst>
              <a:rect l="T0" t="T1" r="T2" b="T3"/>
              <a:pathLst>
                <a:path w="60985" h="84061">
                  <a:moveTo>
                    <a:pt x="0" y="0"/>
                  </a:moveTo>
                  <a:lnTo>
                    <a:pt x="10795" y="0"/>
                  </a:lnTo>
                  <a:lnTo>
                    <a:pt x="10795" y="48959"/>
                  </a:lnTo>
                  <a:cubicBezTo>
                    <a:pt x="10795" y="67488"/>
                    <a:pt x="19012" y="75349"/>
                    <a:pt x="30061" y="75349"/>
                  </a:cubicBezTo>
                  <a:cubicBezTo>
                    <a:pt x="42329" y="75349"/>
                    <a:pt x="50190" y="67247"/>
                    <a:pt x="50190" y="48959"/>
                  </a:cubicBezTo>
                  <a:lnTo>
                    <a:pt x="50190" y="0"/>
                  </a:lnTo>
                  <a:lnTo>
                    <a:pt x="60985" y="0"/>
                  </a:lnTo>
                  <a:lnTo>
                    <a:pt x="60985" y="48222"/>
                  </a:lnTo>
                  <a:cubicBezTo>
                    <a:pt x="60985" y="73622"/>
                    <a:pt x="47612" y="84061"/>
                    <a:pt x="29693" y="84061"/>
                  </a:cubicBezTo>
                  <a:cubicBezTo>
                    <a:pt x="12764" y="84061"/>
                    <a:pt x="0" y="74359"/>
                    <a:pt x="0" y="48717"/>
                  </a:cubicBez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7" name="Shape 2127"/>
            <p:cNvSpPr>
              <a:spLocks/>
            </p:cNvSpPr>
            <p:nvPr/>
          </p:nvSpPr>
          <p:spPr bwMode="auto">
            <a:xfrm>
              <a:off x="2463641" y="719984"/>
              <a:ext cx="62090" cy="82715"/>
            </a:xfrm>
            <a:custGeom>
              <a:avLst/>
              <a:gdLst>
                <a:gd name="T0" fmla="*/ 0 w 62090"/>
                <a:gd name="T1" fmla="*/ 0 h 82715"/>
                <a:gd name="T2" fmla="*/ 62090 w 62090"/>
                <a:gd name="T3" fmla="*/ 82715 h 82715"/>
              </a:gdLst>
              <a:ahLst/>
              <a:cxnLst>
                <a:cxn ang="0">
                  <a:pos x="0" y="0"/>
                </a:cxn>
                <a:cxn ang="0">
                  <a:pos x="11659" y="0"/>
                </a:cxn>
                <a:cxn ang="0">
                  <a:pos x="38164" y="41847"/>
                </a:cxn>
                <a:cxn ang="0">
                  <a:pos x="53010" y="68720"/>
                </a:cxn>
                <a:cxn ang="0">
                  <a:pos x="53264" y="68606"/>
                </a:cxn>
                <a:cxn ang="0">
                  <a:pos x="52032" y="34608"/>
                </a:cxn>
                <a:cxn ang="0">
                  <a:pos x="52032" y="0"/>
                </a:cxn>
                <a:cxn ang="0">
                  <a:pos x="62090" y="0"/>
                </a:cxn>
                <a:cxn ang="0">
                  <a:pos x="62090" y="82715"/>
                </a:cxn>
                <a:cxn ang="0">
                  <a:pos x="51295" y="82715"/>
                </a:cxn>
                <a:cxn ang="0">
                  <a:pos x="25032" y="40742"/>
                </a:cxn>
                <a:cxn ang="0">
                  <a:pos x="9576" y="13132"/>
                </a:cxn>
                <a:cxn ang="0">
                  <a:pos x="9208" y="13259"/>
                </a:cxn>
                <a:cxn ang="0">
                  <a:pos x="10058" y="47371"/>
                </a:cxn>
                <a:cxn ang="0">
                  <a:pos x="10058" y="82715"/>
                </a:cxn>
                <a:cxn ang="0">
                  <a:pos x="0" y="82715"/>
                </a:cxn>
                <a:cxn ang="0">
                  <a:pos x="0" y="0"/>
                </a:cxn>
              </a:cxnLst>
              <a:rect l="T0" t="T1" r="T2" b="T3"/>
              <a:pathLst>
                <a:path w="62090" h="82715">
                  <a:moveTo>
                    <a:pt x="0" y="0"/>
                  </a:moveTo>
                  <a:lnTo>
                    <a:pt x="11659" y="0"/>
                  </a:lnTo>
                  <a:lnTo>
                    <a:pt x="38164" y="41847"/>
                  </a:lnTo>
                  <a:cubicBezTo>
                    <a:pt x="44298" y="51549"/>
                    <a:pt x="49085" y="60261"/>
                    <a:pt x="53010" y="68720"/>
                  </a:cubicBezTo>
                  <a:lnTo>
                    <a:pt x="53264" y="68606"/>
                  </a:lnTo>
                  <a:cubicBezTo>
                    <a:pt x="52273" y="57557"/>
                    <a:pt x="52032" y="47498"/>
                    <a:pt x="52032" y="34608"/>
                  </a:cubicBezTo>
                  <a:lnTo>
                    <a:pt x="52032" y="0"/>
                  </a:lnTo>
                  <a:lnTo>
                    <a:pt x="62090" y="0"/>
                  </a:lnTo>
                  <a:lnTo>
                    <a:pt x="62090" y="82715"/>
                  </a:lnTo>
                  <a:lnTo>
                    <a:pt x="51295" y="82715"/>
                  </a:lnTo>
                  <a:lnTo>
                    <a:pt x="25032" y="40742"/>
                  </a:lnTo>
                  <a:cubicBezTo>
                    <a:pt x="19266" y="31547"/>
                    <a:pt x="13741" y="22098"/>
                    <a:pt x="9576" y="13132"/>
                  </a:cubicBezTo>
                  <a:lnTo>
                    <a:pt x="9208" y="13259"/>
                  </a:lnTo>
                  <a:cubicBezTo>
                    <a:pt x="9817" y="23685"/>
                    <a:pt x="10058" y="33630"/>
                    <a:pt x="10058" y="47371"/>
                  </a:cubicBezTo>
                  <a:lnTo>
                    <a:pt x="10058"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8" name="Shape 2128"/>
            <p:cNvSpPr>
              <a:spLocks/>
            </p:cNvSpPr>
            <p:nvPr/>
          </p:nvSpPr>
          <p:spPr bwMode="auto">
            <a:xfrm>
              <a:off x="2544381" y="719379"/>
              <a:ext cx="33681" cy="84062"/>
            </a:xfrm>
            <a:custGeom>
              <a:avLst/>
              <a:gdLst>
                <a:gd name="T0" fmla="*/ 0 w 33681"/>
                <a:gd name="T1" fmla="*/ 0 h 84062"/>
                <a:gd name="T2" fmla="*/ 33681 w 33681"/>
                <a:gd name="T3" fmla="*/ 84062 h 84062"/>
              </a:gdLst>
              <a:ahLst/>
              <a:cxnLst>
                <a:cxn ang="0">
                  <a:pos x="22708" y="0"/>
                </a:cxn>
                <a:cxn ang="0">
                  <a:pos x="33681" y="1454"/>
                </a:cxn>
                <a:cxn ang="0">
                  <a:pos x="33681" y="12055"/>
                </a:cxn>
                <a:cxn ang="0">
                  <a:pos x="23190" y="8471"/>
                </a:cxn>
                <a:cxn ang="0">
                  <a:pos x="10668" y="9563"/>
                </a:cxn>
                <a:cxn ang="0">
                  <a:pos x="10668" y="74854"/>
                </a:cxn>
                <a:cxn ang="0">
                  <a:pos x="21476" y="75464"/>
                </a:cxn>
                <a:cxn ang="0">
                  <a:pos x="33681" y="73573"/>
                </a:cxn>
                <a:cxn ang="0">
                  <a:pos x="33681" y="82021"/>
                </a:cxn>
                <a:cxn ang="0">
                  <a:pos x="19380" y="84062"/>
                </a:cxn>
                <a:cxn ang="0">
                  <a:pos x="0" y="83071"/>
                </a:cxn>
                <a:cxn ang="0">
                  <a:pos x="0" y="1715"/>
                </a:cxn>
                <a:cxn ang="0">
                  <a:pos x="22708" y="0"/>
                </a:cxn>
              </a:cxnLst>
              <a:rect l="T0" t="T1" r="T2" b="T3"/>
              <a:pathLst>
                <a:path w="33681" h="84062">
                  <a:moveTo>
                    <a:pt x="22708" y="0"/>
                  </a:moveTo>
                  <a:lnTo>
                    <a:pt x="33681" y="1454"/>
                  </a:lnTo>
                  <a:lnTo>
                    <a:pt x="33681" y="12055"/>
                  </a:lnTo>
                  <a:lnTo>
                    <a:pt x="23190" y="8471"/>
                  </a:lnTo>
                  <a:cubicBezTo>
                    <a:pt x="17666" y="8471"/>
                    <a:pt x="13500" y="8954"/>
                    <a:pt x="10668" y="9563"/>
                  </a:cubicBezTo>
                  <a:lnTo>
                    <a:pt x="10668" y="74854"/>
                  </a:lnTo>
                  <a:cubicBezTo>
                    <a:pt x="13373" y="75349"/>
                    <a:pt x="17297" y="75464"/>
                    <a:pt x="21476" y="75464"/>
                  </a:cubicBezTo>
                  <a:lnTo>
                    <a:pt x="33681" y="73573"/>
                  </a:lnTo>
                  <a:lnTo>
                    <a:pt x="33681" y="82021"/>
                  </a:lnTo>
                  <a:lnTo>
                    <a:pt x="19380" y="84062"/>
                  </a:lnTo>
                  <a:cubicBezTo>
                    <a:pt x="11773" y="84062"/>
                    <a:pt x="5397" y="83693"/>
                    <a:pt x="0" y="83071"/>
                  </a:cubicBezTo>
                  <a:lnTo>
                    <a:pt x="0" y="1715"/>
                  </a:lnTo>
                  <a:cubicBezTo>
                    <a:pt x="6502" y="737"/>
                    <a:pt x="14237" y="0"/>
                    <a:pt x="22708"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9" name="Shape 2129"/>
            <p:cNvSpPr>
              <a:spLocks/>
            </p:cNvSpPr>
            <p:nvPr/>
          </p:nvSpPr>
          <p:spPr bwMode="auto">
            <a:xfrm>
              <a:off x="2578062" y="720833"/>
              <a:ext cx="34188" cy="80567"/>
            </a:xfrm>
            <a:custGeom>
              <a:avLst/>
              <a:gdLst>
                <a:gd name="T0" fmla="*/ 0 w 34188"/>
                <a:gd name="T1" fmla="*/ 0 h 80567"/>
                <a:gd name="T2" fmla="*/ 34188 w 34188"/>
                <a:gd name="T3" fmla="*/ 80567 h 80567"/>
              </a:gdLst>
              <a:ahLst/>
              <a:cxnLst>
                <a:cxn ang="0">
                  <a:pos x="0" y="0"/>
                </a:cxn>
                <a:cxn ang="0">
                  <a:pos x="8807" y="1167"/>
                </a:cxn>
                <a:cxn ang="0">
                  <a:pos x="22529" y="8846"/>
                </a:cxn>
                <a:cxn ang="0">
                  <a:pos x="34188" y="38551"/>
                </a:cxn>
                <a:cxn ang="0">
                  <a:pos x="22275" y="70695"/>
                </a:cxn>
                <a:cxn ang="0">
                  <a:pos x="7116" y="79551"/>
                </a:cxn>
                <a:cxn ang="0">
                  <a:pos x="0" y="80567"/>
                </a:cxn>
                <a:cxn ang="0">
                  <a:pos x="0" y="72119"/>
                </a:cxn>
                <a:cxn ang="0">
                  <a:pos x="2925" y="71666"/>
                </a:cxn>
                <a:cxn ang="0">
                  <a:pos x="23012" y="38919"/>
                </a:cxn>
                <a:cxn ang="0">
                  <a:pos x="14776" y="15648"/>
                </a:cxn>
                <a:cxn ang="0">
                  <a:pos x="0" y="10601"/>
                </a:cxn>
                <a:cxn ang="0">
                  <a:pos x="0" y="0"/>
                </a:cxn>
              </a:cxnLst>
              <a:rect l="T0" t="T1" r="T2" b="T3"/>
              <a:pathLst>
                <a:path w="34188" h="80567">
                  <a:moveTo>
                    <a:pt x="0" y="0"/>
                  </a:moveTo>
                  <a:lnTo>
                    <a:pt x="8807" y="1167"/>
                  </a:lnTo>
                  <a:cubicBezTo>
                    <a:pt x="14360" y="2899"/>
                    <a:pt x="18903" y="5474"/>
                    <a:pt x="22529" y="8846"/>
                  </a:cubicBezTo>
                  <a:cubicBezTo>
                    <a:pt x="29883" y="15602"/>
                    <a:pt x="34188" y="25178"/>
                    <a:pt x="34188" y="38551"/>
                  </a:cubicBezTo>
                  <a:cubicBezTo>
                    <a:pt x="34188" y="52051"/>
                    <a:pt x="30010" y="63087"/>
                    <a:pt x="22275" y="70695"/>
                  </a:cubicBezTo>
                  <a:cubicBezTo>
                    <a:pt x="18408" y="74562"/>
                    <a:pt x="13284" y="77540"/>
                    <a:pt x="7116" y="79551"/>
                  </a:cubicBezTo>
                  <a:lnTo>
                    <a:pt x="0" y="80567"/>
                  </a:lnTo>
                  <a:lnTo>
                    <a:pt x="0" y="72119"/>
                  </a:lnTo>
                  <a:lnTo>
                    <a:pt x="2925" y="71666"/>
                  </a:lnTo>
                  <a:cubicBezTo>
                    <a:pt x="16040" y="67030"/>
                    <a:pt x="23012" y="55664"/>
                    <a:pt x="23012" y="38919"/>
                  </a:cubicBezTo>
                  <a:cubicBezTo>
                    <a:pt x="23075" y="29159"/>
                    <a:pt x="20345" y="21184"/>
                    <a:pt x="14776" y="15648"/>
                  </a:cubicBezTo>
                  <a:lnTo>
                    <a:pt x="0" y="10601"/>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0" name="Shape 2130"/>
            <p:cNvSpPr>
              <a:spLocks/>
            </p:cNvSpPr>
            <p:nvPr/>
          </p:nvSpPr>
          <p:spPr bwMode="auto">
            <a:xfrm>
              <a:off x="2618123" y="719991"/>
              <a:ext cx="34303" cy="82702"/>
            </a:xfrm>
            <a:custGeom>
              <a:avLst/>
              <a:gdLst>
                <a:gd name="T0" fmla="*/ 0 w 34303"/>
                <a:gd name="T1" fmla="*/ 0 h 82702"/>
                <a:gd name="T2" fmla="*/ 34303 w 34303"/>
                <a:gd name="T3" fmla="*/ 82702 h 82702"/>
              </a:gdLst>
              <a:ahLst/>
              <a:cxnLst>
                <a:cxn ang="0">
                  <a:pos x="28105" y="0"/>
                </a:cxn>
                <a:cxn ang="0">
                  <a:pos x="34303" y="0"/>
                </a:cxn>
                <a:cxn ang="0">
                  <a:pos x="34303" y="9449"/>
                </a:cxn>
                <a:cxn ang="0">
                  <a:pos x="34112" y="9449"/>
                </a:cxn>
                <a:cxn ang="0">
                  <a:pos x="29947" y="24422"/>
                </a:cxn>
                <a:cxn ang="0">
                  <a:pos x="21844" y="48349"/>
                </a:cxn>
                <a:cxn ang="0">
                  <a:pos x="34303" y="48349"/>
                </a:cxn>
                <a:cxn ang="0">
                  <a:pos x="34303" y="56693"/>
                </a:cxn>
                <a:cxn ang="0">
                  <a:pos x="19634" y="56693"/>
                </a:cxn>
                <a:cxn ang="0">
                  <a:pos x="11036" y="82702"/>
                </a:cxn>
                <a:cxn ang="0">
                  <a:pos x="0" y="82702"/>
                </a:cxn>
                <a:cxn ang="0">
                  <a:pos x="28105" y="0"/>
                </a:cxn>
              </a:cxnLst>
              <a:rect l="T0" t="T1" r="T2" b="T3"/>
              <a:pathLst>
                <a:path w="34303" h="82702">
                  <a:moveTo>
                    <a:pt x="28105" y="0"/>
                  </a:moveTo>
                  <a:lnTo>
                    <a:pt x="34303" y="0"/>
                  </a:lnTo>
                  <a:lnTo>
                    <a:pt x="34303" y="9449"/>
                  </a:lnTo>
                  <a:lnTo>
                    <a:pt x="34112" y="9449"/>
                  </a:lnTo>
                  <a:cubicBezTo>
                    <a:pt x="32880" y="14351"/>
                    <a:pt x="31534" y="19380"/>
                    <a:pt x="29947" y="24422"/>
                  </a:cubicBezTo>
                  <a:lnTo>
                    <a:pt x="21844" y="48349"/>
                  </a:lnTo>
                  <a:lnTo>
                    <a:pt x="34303" y="48349"/>
                  </a:lnTo>
                  <a:lnTo>
                    <a:pt x="34303"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1" name="Shape 2131"/>
            <p:cNvSpPr>
              <a:spLocks/>
            </p:cNvSpPr>
            <p:nvPr/>
          </p:nvSpPr>
          <p:spPr bwMode="auto">
            <a:xfrm>
              <a:off x="2652426" y="719991"/>
              <a:ext cx="34912" cy="82702"/>
            </a:xfrm>
            <a:custGeom>
              <a:avLst/>
              <a:gdLst>
                <a:gd name="T0" fmla="*/ 0 w 34912"/>
                <a:gd name="T1" fmla="*/ 0 h 82702"/>
                <a:gd name="T2" fmla="*/ 34912 w 34912"/>
                <a:gd name="T3" fmla="*/ 82702 h 82702"/>
              </a:gdLst>
              <a:ahLst/>
              <a:cxnLst>
                <a:cxn ang="0">
                  <a:pos x="0" y="0"/>
                </a:cxn>
                <a:cxn ang="0">
                  <a:pos x="6680" y="0"/>
                </a:cxn>
                <a:cxn ang="0">
                  <a:pos x="34912" y="82702"/>
                </a:cxn>
                <a:cxn ang="0">
                  <a:pos x="23495" y="82702"/>
                </a:cxn>
                <a:cxn ang="0">
                  <a:pos x="14656" y="56693"/>
                </a:cxn>
                <a:cxn ang="0">
                  <a:pos x="0" y="56693"/>
                </a:cxn>
                <a:cxn ang="0">
                  <a:pos x="0" y="48349"/>
                </a:cxn>
                <a:cxn ang="0">
                  <a:pos x="12459" y="48349"/>
                </a:cxn>
                <a:cxn ang="0">
                  <a:pos x="4356" y="24536"/>
                </a:cxn>
                <a:cxn ang="0">
                  <a:pos x="51" y="9449"/>
                </a:cxn>
                <a:cxn ang="0">
                  <a:pos x="0" y="9449"/>
                </a:cxn>
                <a:cxn ang="0">
                  <a:pos x="0" y="0"/>
                </a:cxn>
              </a:cxnLst>
              <a:rect l="T0" t="T1" r="T2" b="T3"/>
              <a:pathLst>
                <a:path w="34912" h="82702">
                  <a:moveTo>
                    <a:pt x="0" y="0"/>
                  </a:moveTo>
                  <a:lnTo>
                    <a:pt x="6680" y="0"/>
                  </a:lnTo>
                  <a:lnTo>
                    <a:pt x="34912" y="82702"/>
                  </a:lnTo>
                  <a:lnTo>
                    <a:pt x="23495" y="82702"/>
                  </a:lnTo>
                  <a:lnTo>
                    <a:pt x="14656" y="56693"/>
                  </a:lnTo>
                  <a:lnTo>
                    <a:pt x="0" y="56693"/>
                  </a:lnTo>
                  <a:lnTo>
                    <a:pt x="0" y="48349"/>
                  </a:lnTo>
                  <a:lnTo>
                    <a:pt x="12459" y="48349"/>
                  </a:lnTo>
                  <a:lnTo>
                    <a:pt x="4356" y="24536"/>
                  </a:lnTo>
                  <a:cubicBezTo>
                    <a:pt x="2515" y="19139"/>
                    <a:pt x="1283" y="14237"/>
                    <a:pt x="51"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2" name="Shape 2132"/>
            <p:cNvSpPr>
              <a:spLocks/>
            </p:cNvSpPr>
            <p:nvPr/>
          </p:nvSpPr>
          <p:spPr bwMode="auto">
            <a:xfrm>
              <a:off x="2696779" y="719995"/>
              <a:ext cx="84429" cy="82702"/>
            </a:xfrm>
            <a:custGeom>
              <a:avLst/>
              <a:gdLst>
                <a:gd name="T0" fmla="*/ 0 w 84429"/>
                <a:gd name="T1" fmla="*/ 0 h 82702"/>
                <a:gd name="T2" fmla="*/ 84429 w 84429"/>
                <a:gd name="T3" fmla="*/ 82702 h 82702"/>
              </a:gdLst>
              <a:ahLst/>
              <a:cxnLst>
                <a:cxn ang="0">
                  <a:pos x="5766" y="0"/>
                </a:cxn>
                <a:cxn ang="0">
                  <a:pos x="19393" y="0"/>
                </a:cxn>
                <a:cxn ang="0">
                  <a:pos x="33503" y="40005"/>
                </a:cxn>
                <a:cxn ang="0">
                  <a:pos x="41846" y="67856"/>
                </a:cxn>
                <a:cxn ang="0">
                  <a:pos x="42214" y="67856"/>
                </a:cxn>
                <a:cxn ang="0">
                  <a:pos x="50927" y="40005"/>
                </a:cxn>
                <a:cxn ang="0">
                  <a:pos x="65646" y="0"/>
                </a:cxn>
                <a:cxn ang="0">
                  <a:pos x="79273" y="0"/>
                </a:cxn>
                <a:cxn ang="0">
                  <a:pos x="84429" y="82702"/>
                </a:cxn>
                <a:cxn ang="0">
                  <a:pos x="73990" y="82702"/>
                </a:cxn>
                <a:cxn ang="0">
                  <a:pos x="71907" y="46381"/>
                </a:cxn>
                <a:cxn ang="0">
                  <a:pos x="70688" y="10668"/>
                </a:cxn>
                <a:cxn ang="0">
                  <a:pos x="70320" y="10668"/>
                </a:cxn>
                <a:cxn ang="0">
                  <a:pos x="59880" y="42088"/>
                </a:cxn>
                <a:cxn ang="0">
                  <a:pos x="45276" y="82207"/>
                </a:cxn>
                <a:cxn ang="0">
                  <a:pos x="37185" y="82207"/>
                </a:cxn>
                <a:cxn ang="0">
                  <a:pos x="23800" y="42825"/>
                </a:cxn>
                <a:cxn ang="0">
                  <a:pos x="14237" y="10668"/>
                </a:cxn>
                <a:cxn ang="0">
                  <a:pos x="13982" y="10668"/>
                </a:cxn>
                <a:cxn ang="0">
                  <a:pos x="12395" y="47244"/>
                </a:cxn>
                <a:cxn ang="0">
                  <a:pos x="10185" y="82702"/>
                </a:cxn>
                <a:cxn ang="0">
                  <a:pos x="0" y="82702"/>
                </a:cxn>
                <a:cxn ang="0">
                  <a:pos x="5766" y="0"/>
                </a:cxn>
              </a:cxnLst>
              <a:rect l="T0" t="T1" r="T2" b="T3"/>
              <a:pathLst>
                <a:path w="84429" h="82702">
                  <a:moveTo>
                    <a:pt x="5766" y="0"/>
                  </a:moveTo>
                  <a:lnTo>
                    <a:pt x="19393" y="0"/>
                  </a:lnTo>
                  <a:lnTo>
                    <a:pt x="33503" y="40005"/>
                  </a:lnTo>
                  <a:cubicBezTo>
                    <a:pt x="36931" y="50190"/>
                    <a:pt x="39763" y="59258"/>
                    <a:pt x="41846" y="67856"/>
                  </a:cubicBezTo>
                  <a:lnTo>
                    <a:pt x="42214" y="67856"/>
                  </a:lnTo>
                  <a:cubicBezTo>
                    <a:pt x="44297" y="59512"/>
                    <a:pt x="47244" y="50432"/>
                    <a:pt x="50927" y="40005"/>
                  </a:cubicBezTo>
                  <a:lnTo>
                    <a:pt x="65646" y="0"/>
                  </a:lnTo>
                  <a:lnTo>
                    <a:pt x="79273" y="0"/>
                  </a:lnTo>
                  <a:lnTo>
                    <a:pt x="84429" y="82702"/>
                  </a:lnTo>
                  <a:lnTo>
                    <a:pt x="73990" y="82702"/>
                  </a:lnTo>
                  <a:lnTo>
                    <a:pt x="71907" y="46381"/>
                  </a:lnTo>
                  <a:cubicBezTo>
                    <a:pt x="71298" y="34849"/>
                    <a:pt x="70561" y="20981"/>
                    <a:pt x="70688" y="10668"/>
                  </a:cubicBezTo>
                  <a:lnTo>
                    <a:pt x="70320" y="10668"/>
                  </a:lnTo>
                  <a:cubicBezTo>
                    <a:pt x="67488" y="20371"/>
                    <a:pt x="64058" y="30798"/>
                    <a:pt x="59880" y="42088"/>
                  </a:cubicBezTo>
                  <a:lnTo>
                    <a:pt x="45276" y="82207"/>
                  </a:lnTo>
                  <a:lnTo>
                    <a:pt x="37185" y="82207"/>
                  </a:lnTo>
                  <a:lnTo>
                    <a:pt x="23800" y="42825"/>
                  </a:lnTo>
                  <a:cubicBezTo>
                    <a:pt x="19875" y="31166"/>
                    <a:pt x="16561" y="20485"/>
                    <a:pt x="14237" y="10668"/>
                  </a:cubicBezTo>
                  <a:lnTo>
                    <a:pt x="13982" y="10668"/>
                  </a:lnTo>
                  <a:cubicBezTo>
                    <a:pt x="13741" y="20981"/>
                    <a:pt x="13132" y="34849"/>
                    <a:pt x="12395" y="47244"/>
                  </a:cubicBezTo>
                  <a:lnTo>
                    <a:pt x="10185" y="82702"/>
                  </a:lnTo>
                  <a:lnTo>
                    <a:pt x="0" y="82702"/>
                  </a:lnTo>
                  <a:lnTo>
                    <a:pt x="5766"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3" name="Shape 2133"/>
            <p:cNvSpPr>
              <a:spLocks/>
            </p:cNvSpPr>
            <p:nvPr/>
          </p:nvSpPr>
          <p:spPr bwMode="auto">
            <a:xfrm>
              <a:off x="2797645" y="719992"/>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68" y="8954"/>
                </a:cxn>
                <a:cxn ang="0">
                  <a:pos x="10668" y="35090"/>
                </a:cxn>
                <a:cxn ang="0">
                  <a:pos x="42825" y="35090"/>
                </a:cxn>
                <a:cxn ang="0">
                  <a:pos x="42825" y="43929"/>
                </a:cxn>
                <a:cxn ang="0">
                  <a:pos x="10668" y="43929"/>
                </a:cxn>
                <a:cxn ang="0">
                  <a:pos x="10668"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68" y="8954"/>
                  </a:lnTo>
                  <a:lnTo>
                    <a:pt x="10668" y="35090"/>
                  </a:lnTo>
                  <a:lnTo>
                    <a:pt x="42825" y="35090"/>
                  </a:lnTo>
                  <a:lnTo>
                    <a:pt x="42825" y="43929"/>
                  </a:lnTo>
                  <a:lnTo>
                    <a:pt x="10668" y="43929"/>
                  </a:lnTo>
                  <a:lnTo>
                    <a:pt x="10668"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4" name="Shape 2134"/>
            <p:cNvSpPr>
              <a:spLocks/>
            </p:cNvSpPr>
            <p:nvPr/>
          </p:nvSpPr>
          <p:spPr bwMode="auto">
            <a:xfrm>
              <a:off x="2858009" y="719984"/>
              <a:ext cx="62090" cy="82715"/>
            </a:xfrm>
            <a:custGeom>
              <a:avLst/>
              <a:gdLst>
                <a:gd name="T0" fmla="*/ 0 w 62090"/>
                <a:gd name="T1" fmla="*/ 0 h 82715"/>
                <a:gd name="T2" fmla="*/ 62090 w 62090"/>
                <a:gd name="T3" fmla="*/ 82715 h 82715"/>
              </a:gdLst>
              <a:ahLst/>
              <a:cxnLst>
                <a:cxn ang="0">
                  <a:pos x="0" y="0"/>
                </a:cxn>
                <a:cxn ang="0">
                  <a:pos x="11659" y="0"/>
                </a:cxn>
                <a:cxn ang="0">
                  <a:pos x="38164" y="41847"/>
                </a:cxn>
                <a:cxn ang="0">
                  <a:pos x="53010" y="68720"/>
                </a:cxn>
                <a:cxn ang="0">
                  <a:pos x="53264" y="68606"/>
                </a:cxn>
                <a:cxn ang="0">
                  <a:pos x="52032" y="34608"/>
                </a:cxn>
                <a:cxn ang="0">
                  <a:pos x="52032" y="0"/>
                </a:cxn>
                <a:cxn ang="0">
                  <a:pos x="62090" y="0"/>
                </a:cxn>
                <a:cxn ang="0">
                  <a:pos x="62090" y="82715"/>
                </a:cxn>
                <a:cxn ang="0">
                  <a:pos x="51295" y="82715"/>
                </a:cxn>
                <a:cxn ang="0">
                  <a:pos x="25032" y="40742"/>
                </a:cxn>
                <a:cxn ang="0">
                  <a:pos x="9576" y="13132"/>
                </a:cxn>
                <a:cxn ang="0">
                  <a:pos x="9208" y="13259"/>
                </a:cxn>
                <a:cxn ang="0">
                  <a:pos x="10058" y="47371"/>
                </a:cxn>
                <a:cxn ang="0">
                  <a:pos x="10058" y="82715"/>
                </a:cxn>
                <a:cxn ang="0">
                  <a:pos x="0" y="82715"/>
                </a:cxn>
                <a:cxn ang="0">
                  <a:pos x="0" y="0"/>
                </a:cxn>
              </a:cxnLst>
              <a:rect l="T0" t="T1" r="T2" b="T3"/>
              <a:pathLst>
                <a:path w="62090" h="82715">
                  <a:moveTo>
                    <a:pt x="0" y="0"/>
                  </a:moveTo>
                  <a:lnTo>
                    <a:pt x="11659" y="0"/>
                  </a:lnTo>
                  <a:lnTo>
                    <a:pt x="38164" y="41847"/>
                  </a:lnTo>
                  <a:cubicBezTo>
                    <a:pt x="44298" y="51549"/>
                    <a:pt x="49085" y="60261"/>
                    <a:pt x="53010" y="68720"/>
                  </a:cubicBezTo>
                  <a:lnTo>
                    <a:pt x="53264" y="68606"/>
                  </a:lnTo>
                  <a:cubicBezTo>
                    <a:pt x="52273" y="57557"/>
                    <a:pt x="52032" y="47498"/>
                    <a:pt x="52032" y="34608"/>
                  </a:cubicBezTo>
                  <a:lnTo>
                    <a:pt x="52032" y="0"/>
                  </a:lnTo>
                  <a:lnTo>
                    <a:pt x="62090" y="0"/>
                  </a:lnTo>
                  <a:lnTo>
                    <a:pt x="62090" y="82715"/>
                  </a:lnTo>
                  <a:lnTo>
                    <a:pt x="51295" y="82715"/>
                  </a:lnTo>
                  <a:lnTo>
                    <a:pt x="25032" y="40742"/>
                  </a:lnTo>
                  <a:cubicBezTo>
                    <a:pt x="19266" y="31547"/>
                    <a:pt x="13741" y="22098"/>
                    <a:pt x="9576" y="13132"/>
                  </a:cubicBezTo>
                  <a:lnTo>
                    <a:pt x="9208" y="13259"/>
                  </a:lnTo>
                  <a:cubicBezTo>
                    <a:pt x="9817" y="23685"/>
                    <a:pt x="10058" y="33630"/>
                    <a:pt x="10058" y="47371"/>
                  </a:cubicBezTo>
                  <a:lnTo>
                    <a:pt x="10058"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5" name="Shape 2135"/>
            <p:cNvSpPr>
              <a:spLocks/>
            </p:cNvSpPr>
            <p:nvPr/>
          </p:nvSpPr>
          <p:spPr bwMode="auto">
            <a:xfrm>
              <a:off x="2929298" y="719989"/>
              <a:ext cx="61239" cy="82715"/>
            </a:xfrm>
            <a:custGeom>
              <a:avLst/>
              <a:gdLst>
                <a:gd name="T0" fmla="*/ 0 w 61239"/>
                <a:gd name="T1" fmla="*/ 0 h 82715"/>
                <a:gd name="T2" fmla="*/ 61239 w 61239"/>
                <a:gd name="T3" fmla="*/ 82715 h 82715"/>
              </a:gdLst>
              <a:ahLst/>
              <a:cxnLst>
                <a:cxn ang="0">
                  <a:pos x="0" y="0"/>
                </a:cxn>
                <a:cxn ang="0">
                  <a:pos x="61239" y="0"/>
                </a:cxn>
                <a:cxn ang="0">
                  <a:pos x="61239" y="9080"/>
                </a:cxn>
                <a:cxn ang="0">
                  <a:pos x="35954" y="9080"/>
                </a:cxn>
                <a:cxn ang="0">
                  <a:pos x="35954" y="82715"/>
                </a:cxn>
                <a:cxn ang="0">
                  <a:pos x="25159" y="82715"/>
                </a:cxn>
                <a:cxn ang="0">
                  <a:pos x="25159" y="9080"/>
                </a:cxn>
                <a:cxn ang="0">
                  <a:pos x="0" y="9080"/>
                </a:cxn>
                <a:cxn ang="0">
                  <a:pos x="0" y="0"/>
                </a:cxn>
              </a:cxnLst>
              <a:rect l="T0" t="T1" r="T2" b="T3"/>
              <a:pathLst>
                <a:path w="61239" h="82715">
                  <a:moveTo>
                    <a:pt x="0" y="0"/>
                  </a:moveTo>
                  <a:lnTo>
                    <a:pt x="61239" y="0"/>
                  </a:lnTo>
                  <a:lnTo>
                    <a:pt x="61239" y="9080"/>
                  </a:lnTo>
                  <a:lnTo>
                    <a:pt x="35954" y="9080"/>
                  </a:lnTo>
                  <a:lnTo>
                    <a:pt x="35954" y="82715"/>
                  </a:lnTo>
                  <a:lnTo>
                    <a:pt x="25159" y="82715"/>
                  </a:lnTo>
                  <a:lnTo>
                    <a:pt x="25159" y="9080"/>
                  </a:lnTo>
                  <a:lnTo>
                    <a:pt x="0" y="9080"/>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6" name="Shape 2136"/>
            <p:cNvSpPr>
              <a:spLocks/>
            </p:cNvSpPr>
            <p:nvPr/>
          </p:nvSpPr>
          <p:spPr bwMode="auto">
            <a:xfrm>
              <a:off x="2984273" y="719991"/>
              <a:ext cx="34296" cy="82702"/>
            </a:xfrm>
            <a:custGeom>
              <a:avLst/>
              <a:gdLst>
                <a:gd name="T0" fmla="*/ 0 w 34296"/>
                <a:gd name="T1" fmla="*/ 0 h 82702"/>
                <a:gd name="T2" fmla="*/ 34296 w 34296"/>
                <a:gd name="T3" fmla="*/ 82702 h 82702"/>
              </a:gdLst>
              <a:ahLst/>
              <a:cxnLst>
                <a:cxn ang="0">
                  <a:pos x="28105" y="0"/>
                </a:cxn>
                <a:cxn ang="0">
                  <a:pos x="34296" y="0"/>
                </a:cxn>
                <a:cxn ang="0">
                  <a:pos x="34296" y="9449"/>
                </a:cxn>
                <a:cxn ang="0">
                  <a:pos x="34112" y="9449"/>
                </a:cxn>
                <a:cxn ang="0">
                  <a:pos x="29947" y="24422"/>
                </a:cxn>
                <a:cxn ang="0">
                  <a:pos x="21844" y="48349"/>
                </a:cxn>
                <a:cxn ang="0">
                  <a:pos x="34296" y="48349"/>
                </a:cxn>
                <a:cxn ang="0">
                  <a:pos x="34296" y="56693"/>
                </a:cxn>
                <a:cxn ang="0">
                  <a:pos x="19634" y="56693"/>
                </a:cxn>
                <a:cxn ang="0">
                  <a:pos x="11036" y="82702"/>
                </a:cxn>
                <a:cxn ang="0">
                  <a:pos x="0" y="82702"/>
                </a:cxn>
                <a:cxn ang="0">
                  <a:pos x="28105" y="0"/>
                </a:cxn>
              </a:cxnLst>
              <a:rect l="T0" t="T1" r="T2" b="T3"/>
              <a:pathLst>
                <a:path w="34296" h="82702">
                  <a:moveTo>
                    <a:pt x="28105" y="0"/>
                  </a:moveTo>
                  <a:lnTo>
                    <a:pt x="34296" y="0"/>
                  </a:lnTo>
                  <a:lnTo>
                    <a:pt x="34296" y="9449"/>
                  </a:lnTo>
                  <a:lnTo>
                    <a:pt x="34112" y="9449"/>
                  </a:lnTo>
                  <a:cubicBezTo>
                    <a:pt x="32880" y="14351"/>
                    <a:pt x="31534" y="19380"/>
                    <a:pt x="29947" y="24422"/>
                  </a:cubicBezTo>
                  <a:lnTo>
                    <a:pt x="21844" y="48349"/>
                  </a:lnTo>
                  <a:lnTo>
                    <a:pt x="34296" y="48349"/>
                  </a:lnTo>
                  <a:lnTo>
                    <a:pt x="34296"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7" name="Shape 2137"/>
            <p:cNvSpPr>
              <a:spLocks/>
            </p:cNvSpPr>
            <p:nvPr/>
          </p:nvSpPr>
          <p:spPr bwMode="auto">
            <a:xfrm>
              <a:off x="3018569" y="719991"/>
              <a:ext cx="34918" cy="82702"/>
            </a:xfrm>
            <a:custGeom>
              <a:avLst/>
              <a:gdLst>
                <a:gd name="T0" fmla="*/ 0 w 34918"/>
                <a:gd name="T1" fmla="*/ 0 h 82702"/>
                <a:gd name="T2" fmla="*/ 34918 w 34918"/>
                <a:gd name="T3" fmla="*/ 82702 h 82702"/>
              </a:gdLst>
              <a:ahLst/>
              <a:cxnLst>
                <a:cxn ang="0">
                  <a:pos x="0" y="0"/>
                </a:cxn>
                <a:cxn ang="0">
                  <a:pos x="6686" y="0"/>
                </a:cxn>
                <a:cxn ang="0">
                  <a:pos x="34918" y="82702"/>
                </a:cxn>
                <a:cxn ang="0">
                  <a:pos x="23501" y="82702"/>
                </a:cxn>
                <a:cxn ang="0">
                  <a:pos x="14662" y="56693"/>
                </a:cxn>
                <a:cxn ang="0">
                  <a:pos x="0" y="56693"/>
                </a:cxn>
                <a:cxn ang="0">
                  <a:pos x="0" y="48349"/>
                </a:cxn>
                <a:cxn ang="0">
                  <a:pos x="12452" y="48349"/>
                </a:cxn>
                <a:cxn ang="0">
                  <a:pos x="4362" y="24536"/>
                </a:cxn>
                <a:cxn ang="0">
                  <a:pos x="57" y="9449"/>
                </a:cxn>
                <a:cxn ang="0">
                  <a:pos x="0" y="9449"/>
                </a:cxn>
                <a:cxn ang="0">
                  <a:pos x="0" y="0"/>
                </a:cxn>
              </a:cxnLst>
              <a:rect l="T0" t="T1" r="T2" b="T3"/>
              <a:pathLst>
                <a:path w="34918" h="82702">
                  <a:moveTo>
                    <a:pt x="0" y="0"/>
                  </a:moveTo>
                  <a:lnTo>
                    <a:pt x="6686" y="0"/>
                  </a:lnTo>
                  <a:lnTo>
                    <a:pt x="34918" y="82702"/>
                  </a:lnTo>
                  <a:lnTo>
                    <a:pt x="23501" y="82702"/>
                  </a:lnTo>
                  <a:lnTo>
                    <a:pt x="14662" y="56693"/>
                  </a:lnTo>
                  <a:lnTo>
                    <a:pt x="0" y="56693"/>
                  </a:lnTo>
                  <a:lnTo>
                    <a:pt x="0" y="48349"/>
                  </a:lnTo>
                  <a:lnTo>
                    <a:pt x="12452" y="48349"/>
                  </a:lnTo>
                  <a:lnTo>
                    <a:pt x="4362" y="24536"/>
                  </a:lnTo>
                  <a:cubicBezTo>
                    <a:pt x="2521" y="19139"/>
                    <a:pt x="1289" y="14237"/>
                    <a:pt x="57"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8" name="Shape 2138"/>
            <p:cNvSpPr>
              <a:spLocks/>
            </p:cNvSpPr>
            <p:nvPr/>
          </p:nvSpPr>
          <p:spPr bwMode="auto">
            <a:xfrm>
              <a:off x="3065629" y="719990"/>
              <a:ext cx="46025" cy="82715"/>
            </a:xfrm>
            <a:custGeom>
              <a:avLst/>
              <a:gdLst>
                <a:gd name="T0" fmla="*/ 0 w 46025"/>
                <a:gd name="T1" fmla="*/ 0 h 82715"/>
                <a:gd name="T2" fmla="*/ 46025 w 46025"/>
                <a:gd name="T3" fmla="*/ 82715 h 82715"/>
              </a:gdLst>
              <a:ahLst/>
              <a:cxnLst>
                <a:cxn ang="0">
                  <a:pos x="0" y="0"/>
                </a:cxn>
                <a:cxn ang="0">
                  <a:pos x="10681" y="0"/>
                </a:cxn>
                <a:cxn ang="0">
                  <a:pos x="10681" y="73749"/>
                </a:cxn>
                <a:cxn ang="0">
                  <a:pos x="46025" y="73749"/>
                </a:cxn>
                <a:cxn ang="0">
                  <a:pos x="46025" y="82715"/>
                </a:cxn>
                <a:cxn ang="0">
                  <a:pos x="0" y="82715"/>
                </a:cxn>
                <a:cxn ang="0">
                  <a:pos x="0" y="0"/>
                </a:cxn>
              </a:cxnLst>
              <a:rect l="T0" t="T1" r="T2" b="T3"/>
              <a:pathLst>
                <a:path w="46025" h="82715">
                  <a:moveTo>
                    <a:pt x="0" y="0"/>
                  </a:moveTo>
                  <a:lnTo>
                    <a:pt x="10681" y="0"/>
                  </a:lnTo>
                  <a:lnTo>
                    <a:pt x="10681" y="73749"/>
                  </a:lnTo>
                  <a:lnTo>
                    <a:pt x="46025" y="73749"/>
                  </a:lnTo>
                  <a:lnTo>
                    <a:pt x="46025"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9" name="Shape 2139"/>
            <p:cNvSpPr>
              <a:spLocks/>
            </p:cNvSpPr>
            <p:nvPr/>
          </p:nvSpPr>
          <p:spPr bwMode="auto">
            <a:xfrm>
              <a:off x="1725122" y="218943"/>
              <a:ext cx="44552" cy="82715"/>
            </a:xfrm>
            <a:custGeom>
              <a:avLst/>
              <a:gdLst>
                <a:gd name="T0" fmla="*/ 0 w 44552"/>
                <a:gd name="T1" fmla="*/ 0 h 82715"/>
                <a:gd name="T2" fmla="*/ 44552 w 44552"/>
                <a:gd name="T3" fmla="*/ 82715 h 82715"/>
              </a:gdLst>
              <a:ahLst/>
              <a:cxnLst>
                <a:cxn ang="0">
                  <a:pos x="0" y="0"/>
                </a:cxn>
                <a:cxn ang="0">
                  <a:pos x="44552" y="0"/>
                </a:cxn>
                <a:cxn ang="0">
                  <a:pos x="44552" y="8954"/>
                </a:cxn>
                <a:cxn ang="0">
                  <a:pos x="10681" y="8954"/>
                </a:cxn>
                <a:cxn ang="0">
                  <a:pos x="10681" y="36449"/>
                </a:cxn>
                <a:cxn ang="0">
                  <a:pos x="41961" y="36449"/>
                </a:cxn>
                <a:cxn ang="0">
                  <a:pos x="41961" y="45276"/>
                </a:cxn>
                <a:cxn ang="0">
                  <a:pos x="10681" y="45276"/>
                </a:cxn>
                <a:cxn ang="0">
                  <a:pos x="10681" y="82715"/>
                </a:cxn>
                <a:cxn ang="0">
                  <a:pos x="0" y="82715"/>
                </a:cxn>
                <a:cxn ang="0">
                  <a:pos x="0" y="0"/>
                </a:cxn>
              </a:cxnLst>
              <a:rect l="T0" t="T1" r="T2" b="T3"/>
              <a:pathLst>
                <a:path w="44552" h="82715">
                  <a:moveTo>
                    <a:pt x="0" y="0"/>
                  </a:moveTo>
                  <a:lnTo>
                    <a:pt x="44552" y="0"/>
                  </a:lnTo>
                  <a:lnTo>
                    <a:pt x="44552" y="8954"/>
                  </a:lnTo>
                  <a:lnTo>
                    <a:pt x="10681" y="8954"/>
                  </a:lnTo>
                  <a:lnTo>
                    <a:pt x="10681" y="36449"/>
                  </a:lnTo>
                  <a:lnTo>
                    <a:pt x="41961" y="36449"/>
                  </a:lnTo>
                  <a:lnTo>
                    <a:pt x="41961" y="45276"/>
                  </a:lnTo>
                  <a:lnTo>
                    <a:pt x="10681" y="45276"/>
                  </a:lnTo>
                  <a:lnTo>
                    <a:pt x="10681"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0" name="Shape 2140"/>
            <p:cNvSpPr>
              <a:spLocks/>
            </p:cNvSpPr>
            <p:nvPr/>
          </p:nvSpPr>
          <p:spPr bwMode="auto">
            <a:xfrm>
              <a:off x="1769053" y="218944"/>
              <a:ext cx="34296" cy="82703"/>
            </a:xfrm>
            <a:custGeom>
              <a:avLst/>
              <a:gdLst>
                <a:gd name="T0" fmla="*/ 0 w 34296"/>
                <a:gd name="T1" fmla="*/ 0 h 82703"/>
                <a:gd name="T2" fmla="*/ 34296 w 34296"/>
                <a:gd name="T3" fmla="*/ 82703 h 82703"/>
              </a:gdLst>
              <a:ahLst/>
              <a:cxnLst>
                <a:cxn ang="0">
                  <a:pos x="28105" y="0"/>
                </a:cxn>
                <a:cxn ang="0">
                  <a:pos x="34296" y="0"/>
                </a:cxn>
                <a:cxn ang="0">
                  <a:pos x="34296" y="9449"/>
                </a:cxn>
                <a:cxn ang="0">
                  <a:pos x="34112" y="9449"/>
                </a:cxn>
                <a:cxn ang="0">
                  <a:pos x="29934" y="24422"/>
                </a:cxn>
                <a:cxn ang="0">
                  <a:pos x="21844" y="48349"/>
                </a:cxn>
                <a:cxn ang="0">
                  <a:pos x="34296" y="48349"/>
                </a:cxn>
                <a:cxn ang="0">
                  <a:pos x="34296" y="56693"/>
                </a:cxn>
                <a:cxn ang="0">
                  <a:pos x="19634" y="56693"/>
                </a:cxn>
                <a:cxn ang="0">
                  <a:pos x="11036" y="82703"/>
                </a:cxn>
                <a:cxn ang="0">
                  <a:pos x="0" y="82703"/>
                </a:cxn>
                <a:cxn ang="0">
                  <a:pos x="28105" y="0"/>
                </a:cxn>
              </a:cxnLst>
              <a:rect l="T0" t="T1" r="T2" b="T3"/>
              <a:pathLst>
                <a:path w="34296" h="82703">
                  <a:moveTo>
                    <a:pt x="28105" y="0"/>
                  </a:moveTo>
                  <a:lnTo>
                    <a:pt x="34296" y="0"/>
                  </a:lnTo>
                  <a:lnTo>
                    <a:pt x="34296" y="9449"/>
                  </a:lnTo>
                  <a:lnTo>
                    <a:pt x="34112" y="9449"/>
                  </a:lnTo>
                  <a:cubicBezTo>
                    <a:pt x="32880" y="14351"/>
                    <a:pt x="31534" y="19380"/>
                    <a:pt x="29934" y="24422"/>
                  </a:cubicBezTo>
                  <a:lnTo>
                    <a:pt x="21844" y="48349"/>
                  </a:lnTo>
                  <a:lnTo>
                    <a:pt x="34296" y="48349"/>
                  </a:lnTo>
                  <a:lnTo>
                    <a:pt x="34296" y="56693"/>
                  </a:lnTo>
                  <a:lnTo>
                    <a:pt x="19634" y="56693"/>
                  </a:lnTo>
                  <a:lnTo>
                    <a:pt x="11036" y="82703"/>
                  </a:lnTo>
                  <a:lnTo>
                    <a:pt x="0" y="82703"/>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1" name="Shape 2141"/>
            <p:cNvSpPr>
              <a:spLocks/>
            </p:cNvSpPr>
            <p:nvPr/>
          </p:nvSpPr>
          <p:spPr bwMode="auto">
            <a:xfrm>
              <a:off x="1803349" y="218944"/>
              <a:ext cx="34906" cy="82703"/>
            </a:xfrm>
            <a:custGeom>
              <a:avLst/>
              <a:gdLst>
                <a:gd name="T0" fmla="*/ 0 w 34906"/>
                <a:gd name="T1" fmla="*/ 0 h 82703"/>
                <a:gd name="T2" fmla="*/ 34906 w 34906"/>
                <a:gd name="T3" fmla="*/ 82703 h 82703"/>
              </a:gdLst>
              <a:ahLst/>
              <a:cxnLst>
                <a:cxn ang="0">
                  <a:pos x="0" y="0"/>
                </a:cxn>
                <a:cxn ang="0">
                  <a:pos x="6686" y="0"/>
                </a:cxn>
                <a:cxn ang="0">
                  <a:pos x="34906" y="82703"/>
                </a:cxn>
                <a:cxn ang="0">
                  <a:pos x="23501" y="82703"/>
                </a:cxn>
                <a:cxn ang="0">
                  <a:pos x="14662" y="56693"/>
                </a:cxn>
                <a:cxn ang="0">
                  <a:pos x="0" y="56693"/>
                </a:cxn>
                <a:cxn ang="0">
                  <a:pos x="0" y="48349"/>
                </a:cxn>
                <a:cxn ang="0">
                  <a:pos x="12452" y="48349"/>
                </a:cxn>
                <a:cxn ang="0">
                  <a:pos x="4350" y="24536"/>
                </a:cxn>
                <a:cxn ang="0">
                  <a:pos x="57" y="9449"/>
                </a:cxn>
                <a:cxn ang="0">
                  <a:pos x="0" y="9449"/>
                </a:cxn>
                <a:cxn ang="0">
                  <a:pos x="0" y="0"/>
                </a:cxn>
              </a:cxnLst>
              <a:rect l="T0" t="T1" r="T2" b="T3"/>
              <a:pathLst>
                <a:path w="34906" h="82703">
                  <a:moveTo>
                    <a:pt x="0" y="0"/>
                  </a:moveTo>
                  <a:lnTo>
                    <a:pt x="6686" y="0"/>
                  </a:lnTo>
                  <a:lnTo>
                    <a:pt x="34906" y="82703"/>
                  </a:lnTo>
                  <a:lnTo>
                    <a:pt x="23501" y="82703"/>
                  </a:lnTo>
                  <a:lnTo>
                    <a:pt x="14662" y="56693"/>
                  </a:lnTo>
                  <a:lnTo>
                    <a:pt x="0" y="56693"/>
                  </a:lnTo>
                  <a:lnTo>
                    <a:pt x="0" y="48349"/>
                  </a:lnTo>
                  <a:lnTo>
                    <a:pt x="12452" y="48349"/>
                  </a:lnTo>
                  <a:lnTo>
                    <a:pt x="4350" y="24536"/>
                  </a:lnTo>
                  <a:cubicBezTo>
                    <a:pt x="2521" y="19139"/>
                    <a:pt x="1289" y="14237"/>
                    <a:pt x="57"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2" name="Shape 2142"/>
            <p:cNvSpPr>
              <a:spLocks/>
            </p:cNvSpPr>
            <p:nvPr/>
          </p:nvSpPr>
          <p:spPr bwMode="auto">
            <a:xfrm>
              <a:off x="1846238" y="217588"/>
              <a:ext cx="50064" cy="85420"/>
            </a:xfrm>
            <a:custGeom>
              <a:avLst/>
              <a:gdLst>
                <a:gd name="T0" fmla="*/ 0 w 50064"/>
                <a:gd name="T1" fmla="*/ 0 h 85420"/>
                <a:gd name="T2" fmla="*/ 50064 w 50064"/>
                <a:gd name="T3" fmla="*/ 85420 h 85420"/>
              </a:gdLst>
              <a:ahLst/>
              <a:cxnLst>
                <a:cxn ang="0">
                  <a:pos x="28461" y="0"/>
                </a:cxn>
                <a:cxn ang="0">
                  <a:pos x="46749" y="4051"/>
                </a:cxn>
                <a:cxn ang="0">
                  <a:pos x="43802" y="12764"/>
                </a:cxn>
                <a:cxn ang="0">
                  <a:pos x="28092" y="8839"/>
                </a:cxn>
                <a:cxn ang="0">
                  <a:pos x="12510" y="21234"/>
                </a:cxn>
                <a:cxn ang="0">
                  <a:pos x="28956" y="37186"/>
                </a:cxn>
                <a:cxn ang="0">
                  <a:pos x="50064" y="61481"/>
                </a:cxn>
                <a:cxn ang="0">
                  <a:pos x="21108" y="85420"/>
                </a:cxn>
                <a:cxn ang="0">
                  <a:pos x="0" y="80010"/>
                </a:cxn>
                <a:cxn ang="0">
                  <a:pos x="2692" y="71057"/>
                </a:cxn>
                <a:cxn ang="0">
                  <a:pos x="21831" y="76454"/>
                </a:cxn>
                <a:cxn ang="0">
                  <a:pos x="39141" y="62344"/>
                </a:cxn>
                <a:cxn ang="0">
                  <a:pos x="23559" y="45898"/>
                </a:cxn>
                <a:cxn ang="0">
                  <a:pos x="1715" y="22466"/>
                </a:cxn>
                <a:cxn ang="0">
                  <a:pos x="28461" y="0"/>
                </a:cxn>
              </a:cxnLst>
              <a:rect l="T0" t="T1" r="T2" b="T3"/>
              <a:pathLst>
                <a:path w="50064" h="85420">
                  <a:moveTo>
                    <a:pt x="28461" y="0"/>
                  </a:moveTo>
                  <a:cubicBezTo>
                    <a:pt x="36932" y="0"/>
                    <a:pt x="43066" y="1968"/>
                    <a:pt x="46749" y="4051"/>
                  </a:cubicBezTo>
                  <a:lnTo>
                    <a:pt x="43802" y="12764"/>
                  </a:lnTo>
                  <a:cubicBezTo>
                    <a:pt x="41097" y="11290"/>
                    <a:pt x="35585" y="8839"/>
                    <a:pt x="28092" y="8839"/>
                  </a:cubicBezTo>
                  <a:cubicBezTo>
                    <a:pt x="16802" y="8839"/>
                    <a:pt x="12510" y="15596"/>
                    <a:pt x="12510" y="21234"/>
                  </a:cubicBezTo>
                  <a:cubicBezTo>
                    <a:pt x="12510" y="28969"/>
                    <a:pt x="17539" y="32766"/>
                    <a:pt x="28956" y="37186"/>
                  </a:cubicBezTo>
                  <a:cubicBezTo>
                    <a:pt x="42952" y="42583"/>
                    <a:pt x="50064" y="49340"/>
                    <a:pt x="50064" y="61481"/>
                  </a:cubicBezTo>
                  <a:cubicBezTo>
                    <a:pt x="50064" y="74244"/>
                    <a:pt x="40615" y="85420"/>
                    <a:pt x="21108" y="85420"/>
                  </a:cubicBezTo>
                  <a:cubicBezTo>
                    <a:pt x="13119" y="85420"/>
                    <a:pt x="4407" y="82957"/>
                    <a:pt x="0" y="80010"/>
                  </a:cubicBezTo>
                  <a:lnTo>
                    <a:pt x="2692" y="71057"/>
                  </a:lnTo>
                  <a:cubicBezTo>
                    <a:pt x="7481" y="74003"/>
                    <a:pt x="14478" y="76454"/>
                    <a:pt x="21831" y="76454"/>
                  </a:cubicBezTo>
                  <a:cubicBezTo>
                    <a:pt x="32753" y="76454"/>
                    <a:pt x="39141" y="70688"/>
                    <a:pt x="39141" y="62344"/>
                  </a:cubicBezTo>
                  <a:cubicBezTo>
                    <a:pt x="39141" y="54610"/>
                    <a:pt x="34722" y="50190"/>
                    <a:pt x="23559" y="45898"/>
                  </a:cubicBezTo>
                  <a:cubicBezTo>
                    <a:pt x="10058" y="41110"/>
                    <a:pt x="1715" y="34125"/>
                    <a:pt x="1715" y="22466"/>
                  </a:cubicBezTo>
                  <a:cubicBezTo>
                    <a:pt x="1715" y="9576"/>
                    <a:pt x="12383" y="0"/>
                    <a:pt x="28461"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3" name="Shape 2143"/>
            <p:cNvSpPr>
              <a:spLocks/>
            </p:cNvSpPr>
            <p:nvPr/>
          </p:nvSpPr>
          <p:spPr bwMode="auto">
            <a:xfrm>
              <a:off x="1910898" y="218946"/>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81" y="8954"/>
                </a:cxn>
                <a:cxn ang="0">
                  <a:pos x="10681" y="35090"/>
                </a:cxn>
                <a:cxn ang="0">
                  <a:pos x="42825" y="35090"/>
                </a:cxn>
                <a:cxn ang="0">
                  <a:pos x="42825" y="43929"/>
                </a:cxn>
                <a:cxn ang="0">
                  <a:pos x="10681" y="43929"/>
                </a:cxn>
                <a:cxn ang="0">
                  <a:pos x="10681"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81" y="8954"/>
                  </a:lnTo>
                  <a:lnTo>
                    <a:pt x="10681" y="35090"/>
                  </a:lnTo>
                  <a:lnTo>
                    <a:pt x="42825" y="35090"/>
                  </a:lnTo>
                  <a:lnTo>
                    <a:pt x="42825" y="43929"/>
                  </a:lnTo>
                  <a:lnTo>
                    <a:pt x="10681" y="43929"/>
                  </a:lnTo>
                  <a:lnTo>
                    <a:pt x="10681"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4" name="Shape 2144"/>
            <p:cNvSpPr>
              <a:spLocks/>
            </p:cNvSpPr>
            <p:nvPr/>
          </p:nvSpPr>
          <p:spPr bwMode="auto">
            <a:xfrm>
              <a:off x="1997285" y="218946"/>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68" y="8954"/>
                </a:cxn>
                <a:cxn ang="0">
                  <a:pos x="10668" y="35090"/>
                </a:cxn>
                <a:cxn ang="0">
                  <a:pos x="42825" y="35090"/>
                </a:cxn>
                <a:cxn ang="0">
                  <a:pos x="42825" y="43929"/>
                </a:cxn>
                <a:cxn ang="0">
                  <a:pos x="10668" y="43929"/>
                </a:cxn>
                <a:cxn ang="0">
                  <a:pos x="10668"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68" y="8954"/>
                  </a:lnTo>
                  <a:lnTo>
                    <a:pt x="10668" y="35090"/>
                  </a:lnTo>
                  <a:lnTo>
                    <a:pt x="42825" y="35090"/>
                  </a:lnTo>
                  <a:lnTo>
                    <a:pt x="42825" y="43929"/>
                  </a:lnTo>
                  <a:lnTo>
                    <a:pt x="10668" y="43929"/>
                  </a:lnTo>
                  <a:lnTo>
                    <a:pt x="10668"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5" name="Shape 2145"/>
            <p:cNvSpPr>
              <a:spLocks/>
            </p:cNvSpPr>
            <p:nvPr/>
          </p:nvSpPr>
          <p:spPr bwMode="auto">
            <a:xfrm>
              <a:off x="2053470" y="217588"/>
              <a:ext cx="50076" cy="85420"/>
            </a:xfrm>
            <a:custGeom>
              <a:avLst/>
              <a:gdLst>
                <a:gd name="T0" fmla="*/ 0 w 50076"/>
                <a:gd name="T1" fmla="*/ 0 h 85420"/>
                <a:gd name="T2" fmla="*/ 50076 w 50076"/>
                <a:gd name="T3" fmla="*/ 85420 h 85420"/>
              </a:gdLst>
              <a:ahLst/>
              <a:cxnLst>
                <a:cxn ang="0">
                  <a:pos x="28473" y="0"/>
                </a:cxn>
                <a:cxn ang="0">
                  <a:pos x="46761" y="4051"/>
                </a:cxn>
                <a:cxn ang="0">
                  <a:pos x="43815" y="12764"/>
                </a:cxn>
                <a:cxn ang="0">
                  <a:pos x="28105" y="8839"/>
                </a:cxn>
                <a:cxn ang="0">
                  <a:pos x="12522" y="21234"/>
                </a:cxn>
                <a:cxn ang="0">
                  <a:pos x="28969" y="37186"/>
                </a:cxn>
                <a:cxn ang="0">
                  <a:pos x="50076" y="61481"/>
                </a:cxn>
                <a:cxn ang="0">
                  <a:pos x="21108" y="85420"/>
                </a:cxn>
                <a:cxn ang="0">
                  <a:pos x="0" y="80010"/>
                </a:cxn>
                <a:cxn ang="0">
                  <a:pos x="2705" y="71057"/>
                </a:cxn>
                <a:cxn ang="0">
                  <a:pos x="21844" y="76454"/>
                </a:cxn>
                <a:cxn ang="0">
                  <a:pos x="39154" y="62344"/>
                </a:cxn>
                <a:cxn ang="0">
                  <a:pos x="23571" y="45898"/>
                </a:cxn>
                <a:cxn ang="0">
                  <a:pos x="1727" y="22466"/>
                </a:cxn>
                <a:cxn ang="0">
                  <a:pos x="28473" y="0"/>
                </a:cxn>
              </a:cxnLst>
              <a:rect l="T0" t="T1" r="T2" b="T3"/>
              <a:pathLst>
                <a:path w="50076" h="85420">
                  <a:moveTo>
                    <a:pt x="28473" y="0"/>
                  </a:moveTo>
                  <a:cubicBezTo>
                    <a:pt x="36945" y="0"/>
                    <a:pt x="43078" y="1968"/>
                    <a:pt x="46761" y="4051"/>
                  </a:cubicBezTo>
                  <a:lnTo>
                    <a:pt x="43815" y="12764"/>
                  </a:lnTo>
                  <a:cubicBezTo>
                    <a:pt x="41110" y="11290"/>
                    <a:pt x="35598" y="8839"/>
                    <a:pt x="28105" y="8839"/>
                  </a:cubicBezTo>
                  <a:cubicBezTo>
                    <a:pt x="16815" y="8839"/>
                    <a:pt x="12522" y="15596"/>
                    <a:pt x="12522" y="21234"/>
                  </a:cubicBezTo>
                  <a:cubicBezTo>
                    <a:pt x="12522" y="28969"/>
                    <a:pt x="17552" y="32766"/>
                    <a:pt x="28969" y="37186"/>
                  </a:cubicBezTo>
                  <a:cubicBezTo>
                    <a:pt x="42952" y="42583"/>
                    <a:pt x="50076" y="49340"/>
                    <a:pt x="50076" y="61481"/>
                  </a:cubicBezTo>
                  <a:cubicBezTo>
                    <a:pt x="50076" y="74244"/>
                    <a:pt x="40627" y="85420"/>
                    <a:pt x="21108" y="85420"/>
                  </a:cubicBezTo>
                  <a:cubicBezTo>
                    <a:pt x="13132" y="85420"/>
                    <a:pt x="4420" y="82957"/>
                    <a:pt x="0" y="80010"/>
                  </a:cubicBezTo>
                  <a:lnTo>
                    <a:pt x="2705" y="71057"/>
                  </a:lnTo>
                  <a:cubicBezTo>
                    <a:pt x="7493" y="74003"/>
                    <a:pt x="14478" y="76454"/>
                    <a:pt x="21844" y="76454"/>
                  </a:cubicBezTo>
                  <a:cubicBezTo>
                    <a:pt x="32766" y="76454"/>
                    <a:pt x="39154" y="70688"/>
                    <a:pt x="39154" y="62344"/>
                  </a:cubicBezTo>
                  <a:cubicBezTo>
                    <a:pt x="39154" y="54610"/>
                    <a:pt x="34735" y="50190"/>
                    <a:pt x="23571" y="45898"/>
                  </a:cubicBezTo>
                  <a:cubicBezTo>
                    <a:pt x="10071" y="41110"/>
                    <a:pt x="1727" y="34125"/>
                    <a:pt x="1727" y="22466"/>
                  </a:cubicBezTo>
                  <a:cubicBezTo>
                    <a:pt x="1727" y="9576"/>
                    <a:pt x="12395" y="0"/>
                    <a:pt x="28473"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6" name="Shape 2146"/>
            <p:cNvSpPr>
              <a:spLocks/>
            </p:cNvSpPr>
            <p:nvPr/>
          </p:nvSpPr>
          <p:spPr bwMode="auto">
            <a:xfrm>
              <a:off x="2118143" y="218324"/>
              <a:ext cx="25464" cy="83325"/>
            </a:xfrm>
            <a:custGeom>
              <a:avLst/>
              <a:gdLst>
                <a:gd name="T0" fmla="*/ 0 w 25464"/>
                <a:gd name="T1" fmla="*/ 0 h 83325"/>
                <a:gd name="T2" fmla="*/ 25464 w 25464"/>
                <a:gd name="T3" fmla="*/ 83325 h 83325"/>
              </a:gdLst>
              <a:ahLst/>
              <a:cxnLst>
                <a:cxn ang="0">
                  <a:pos x="20485" y="0"/>
                </a:cxn>
                <a:cxn ang="0">
                  <a:pos x="25464" y="1477"/>
                </a:cxn>
                <a:cxn ang="0">
                  <a:pos x="25464" y="9807"/>
                </a:cxn>
                <a:cxn ang="0">
                  <a:pos x="20739" y="8471"/>
                </a:cxn>
                <a:cxn ang="0">
                  <a:pos x="10681" y="9335"/>
                </a:cxn>
                <a:cxn ang="0">
                  <a:pos x="10681" y="41478"/>
                </a:cxn>
                <a:cxn ang="0">
                  <a:pos x="19507" y="42342"/>
                </a:cxn>
                <a:cxn ang="0">
                  <a:pos x="25464" y="40557"/>
                </a:cxn>
                <a:cxn ang="0">
                  <a:pos x="25464" y="49947"/>
                </a:cxn>
                <a:cxn ang="0">
                  <a:pos x="19266" y="50927"/>
                </a:cxn>
                <a:cxn ang="0">
                  <a:pos x="10681" y="50190"/>
                </a:cxn>
                <a:cxn ang="0">
                  <a:pos x="10681" y="83325"/>
                </a:cxn>
                <a:cxn ang="0">
                  <a:pos x="0" y="83325"/>
                </a:cxn>
                <a:cxn ang="0">
                  <a:pos x="0" y="1600"/>
                </a:cxn>
                <a:cxn ang="0">
                  <a:pos x="20485" y="0"/>
                </a:cxn>
              </a:cxnLst>
              <a:rect l="T0" t="T1" r="T2" b="T3"/>
              <a:pathLst>
                <a:path w="25464" h="83325">
                  <a:moveTo>
                    <a:pt x="20485" y="0"/>
                  </a:moveTo>
                  <a:lnTo>
                    <a:pt x="25464" y="1477"/>
                  </a:lnTo>
                  <a:lnTo>
                    <a:pt x="25464" y="9807"/>
                  </a:lnTo>
                  <a:lnTo>
                    <a:pt x="20739" y="8471"/>
                  </a:lnTo>
                  <a:cubicBezTo>
                    <a:pt x="16078" y="8471"/>
                    <a:pt x="12522" y="8839"/>
                    <a:pt x="10681" y="9335"/>
                  </a:cubicBezTo>
                  <a:lnTo>
                    <a:pt x="10681" y="41478"/>
                  </a:lnTo>
                  <a:cubicBezTo>
                    <a:pt x="13005" y="42101"/>
                    <a:pt x="15951" y="42342"/>
                    <a:pt x="19507" y="42342"/>
                  </a:cubicBezTo>
                  <a:lnTo>
                    <a:pt x="25464" y="40557"/>
                  </a:lnTo>
                  <a:lnTo>
                    <a:pt x="25464" y="49947"/>
                  </a:lnTo>
                  <a:lnTo>
                    <a:pt x="19266" y="50927"/>
                  </a:lnTo>
                  <a:cubicBezTo>
                    <a:pt x="16078" y="50927"/>
                    <a:pt x="13132" y="50813"/>
                    <a:pt x="10681" y="50190"/>
                  </a:cubicBezTo>
                  <a:lnTo>
                    <a:pt x="10681" y="83325"/>
                  </a:lnTo>
                  <a:lnTo>
                    <a:pt x="0" y="83325"/>
                  </a:lnTo>
                  <a:lnTo>
                    <a:pt x="0" y="1600"/>
                  </a:lnTo>
                  <a:cubicBezTo>
                    <a:pt x="5156" y="737"/>
                    <a:pt x="11900" y="0"/>
                    <a:pt x="20485"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7" name="Shape 2147"/>
            <p:cNvSpPr>
              <a:spLocks/>
            </p:cNvSpPr>
            <p:nvPr/>
          </p:nvSpPr>
          <p:spPr bwMode="auto">
            <a:xfrm>
              <a:off x="2143606" y="219800"/>
              <a:ext cx="25464" cy="48470"/>
            </a:xfrm>
            <a:custGeom>
              <a:avLst/>
              <a:gdLst>
                <a:gd name="T0" fmla="*/ 0 w 25464"/>
                <a:gd name="T1" fmla="*/ 0 h 48470"/>
                <a:gd name="T2" fmla="*/ 25464 w 25464"/>
                <a:gd name="T3" fmla="*/ 48470 h 48470"/>
              </a:gdLst>
              <a:ahLst/>
              <a:cxnLst>
                <a:cxn ang="0">
                  <a:pos x="0" y="0"/>
                </a:cxn>
                <a:cxn ang="0">
                  <a:pos x="18224" y="5407"/>
                </a:cxn>
                <a:cxn ang="0">
                  <a:pos x="25464" y="22704"/>
                </a:cxn>
                <a:cxn ang="0">
                  <a:pos x="19088" y="40370"/>
                </a:cxn>
                <a:cxn ang="0">
                  <a:pos x="8236" y="47167"/>
                </a:cxn>
                <a:cxn ang="0">
                  <a:pos x="0" y="48470"/>
                </a:cxn>
                <a:cxn ang="0">
                  <a:pos x="0" y="39080"/>
                </a:cxn>
                <a:cxn ang="0">
                  <a:pos x="9247" y="36309"/>
                </a:cxn>
                <a:cxn ang="0">
                  <a:pos x="14783" y="23199"/>
                </a:cxn>
                <a:cxn ang="0">
                  <a:pos x="9449" y="11001"/>
                </a:cxn>
                <a:cxn ang="0">
                  <a:pos x="0" y="8330"/>
                </a:cxn>
                <a:cxn ang="0">
                  <a:pos x="0" y="0"/>
                </a:cxn>
              </a:cxnLst>
              <a:rect l="T0" t="T1" r="T2" b="T3"/>
              <a:pathLst>
                <a:path w="25464" h="48470">
                  <a:moveTo>
                    <a:pt x="0" y="0"/>
                  </a:moveTo>
                  <a:lnTo>
                    <a:pt x="18224" y="5407"/>
                  </a:lnTo>
                  <a:cubicBezTo>
                    <a:pt x="22758" y="9331"/>
                    <a:pt x="25464" y="15338"/>
                    <a:pt x="25464" y="22704"/>
                  </a:cubicBezTo>
                  <a:cubicBezTo>
                    <a:pt x="25464" y="30184"/>
                    <a:pt x="23254" y="36077"/>
                    <a:pt x="19088" y="40370"/>
                  </a:cubicBezTo>
                  <a:cubicBezTo>
                    <a:pt x="16262" y="43380"/>
                    <a:pt x="12547" y="45650"/>
                    <a:pt x="8236" y="47167"/>
                  </a:cubicBezTo>
                  <a:lnTo>
                    <a:pt x="0" y="48470"/>
                  </a:lnTo>
                  <a:lnTo>
                    <a:pt x="0" y="39080"/>
                  </a:lnTo>
                  <a:lnTo>
                    <a:pt x="9247" y="36309"/>
                  </a:lnTo>
                  <a:cubicBezTo>
                    <a:pt x="12821" y="33318"/>
                    <a:pt x="14783" y="28902"/>
                    <a:pt x="14783" y="23199"/>
                  </a:cubicBezTo>
                  <a:cubicBezTo>
                    <a:pt x="14783" y="17738"/>
                    <a:pt x="12852" y="13687"/>
                    <a:pt x="9449" y="11001"/>
                  </a:cubicBezTo>
                  <a:lnTo>
                    <a:pt x="0" y="8330"/>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8" name="Shape 2148"/>
            <p:cNvSpPr>
              <a:spLocks/>
            </p:cNvSpPr>
            <p:nvPr/>
          </p:nvSpPr>
          <p:spPr bwMode="auto">
            <a:xfrm>
              <a:off x="2183430" y="218946"/>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68" y="8954"/>
                </a:cxn>
                <a:cxn ang="0">
                  <a:pos x="10668" y="35090"/>
                </a:cxn>
                <a:cxn ang="0">
                  <a:pos x="42825" y="35090"/>
                </a:cxn>
                <a:cxn ang="0">
                  <a:pos x="42825" y="43929"/>
                </a:cxn>
                <a:cxn ang="0">
                  <a:pos x="10668" y="43929"/>
                </a:cxn>
                <a:cxn ang="0">
                  <a:pos x="10668"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68" y="8954"/>
                  </a:lnTo>
                  <a:lnTo>
                    <a:pt x="10668" y="35090"/>
                  </a:lnTo>
                  <a:lnTo>
                    <a:pt x="42825" y="35090"/>
                  </a:lnTo>
                  <a:lnTo>
                    <a:pt x="42825" y="43929"/>
                  </a:lnTo>
                  <a:lnTo>
                    <a:pt x="10668" y="43929"/>
                  </a:lnTo>
                  <a:lnTo>
                    <a:pt x="10668"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9" name="Shape 2149"/>
            <p:cNvSpPr>
              <a:spLocks/>
            </p:cNvSpPr>
            <p:nvPr/>
          </p:nvSpPr>
          <p:spPr bwMode="auto">
            <a:xfrm>
              <a:off x="2238892" y="217598"/>
              <a:ext cx="62827" cy="85408"/>
            </a:xfrm>
            <a:custGeom>
              <a:avLst/>
              <a:gdLst>
                <a:gd name="T0" fmla="*/ 0 w 62827"/>
                <a:gd name="T1" fmla="*/ 0 h 85408"/>
                <a:gd name="T2" fmla="*/ 62827 w 62827"/>
                <a:gd name="T3" fmla="*/ 85408 h 85408"/>
              </a:gdLst>
              <a:ahLst/>
              <a:cxnLst>
                <a:cxn ang="0">
                  <a:pos x="43193" y="0"/>
                </a:cxn>
                <a:cxn ang="0">
                  <a:pos x="62827" y="3670"/>
                </a:cxn>
                <a:cxn ang="0">
                  <a:pos x="60249" y="12395"/>
                </a:cxn>
                <a:cxn ang="0">
                  <a:pos x="43561" y="8954"/>
                </a:cxn>
                <a:cxn ang="0">
                  <a:pos x="11278" y="43066"/>
                </a:cxn>
                <a:cxn ang="0">
                  <a:pos x="43066" y="76327"/>
                </a:cxn>
                <a:cxn ang="0">
                  <a:pos x="60490" y="72885"/>
                </a:cxn>
                <a:cxn ang="0">
                  <a:pos x="62700" y="81356"/>
                </a:cxn>
                <a:cxn ang="0">
                  <a:pos x="40856" y="85408"/>
                </a:cxn>
                <a:cxn ang="0">
                  <a:pos x="0" y="43434"/>
                </a:cxn>
                <a:cxn ang="0">
                  <a:pos x="43193" y="0"/>
                </a:cxn>
              </a:cxnLst>
              <a:rect l="T0" t="T1" r="T2" b="T3"/>
              <a:pathLst>
                <a:path w="62827" h="85408">
                  <a:moveTo>
                    <a:pt x="43193" y="0"/>
                  </a:moveTo>
                  <a:cubicBezTo>
                    <a:pt x="53492" y="0"/>
                    <a:pt x="60008" y="2210"/>
                    <a:pt x="62827" y="3670"/>
                  </a:cubicBezTo>
                  <a:lnTo>
                    <a:pt x="60249" y="12395"/>
                  </a:lnTo>
                  <a:cubicBezTo>
                    <a:pt x="56198" y="10427"/>
                    <a:pt x="50432" y="8954"/>
                    <a:pt x="43561" y="8954"/>
                  </a:cubicBezTo>
                  <a:cubicBezTo>
                    <a:pt x="24168" y="8954"/>
                    <a:pt x="11278" y="21349"/>
                    <a:pt x="11278" y="43066"/>
                  </a:cubicBezTo>
                  <a:cubicBezTo>
                    <a:pt x="11278" y="63322"/>
                    <a:pt x="22936" y="76327"/>
                    <a:pt x="43066" y="76327"/>
                  </a:cubicBezTo>
                  <a:cubicBezTo>
                    <a:pt x="49568" y="76327"/>
                    <a:pt x="56198" y="74968"/>
                    <a:pt x="60490" y="72885"/>
                  </a:cubicBezTo>
                  <a:lnTo>
                    <a:pt x="62700" y="81356"/>
                  </a:lnTo>
                  <a:cubicBezTo>
                    <a:pt x="58776" y="83312"/>
                    <a:pt x="50927" y="85408"/>
                    <a:pt x="40856" y="85408"/>
                  </a:cubicBezTo>
                  <a:cubicBezTo>
                    <a:pt x="17539" y="85408"/>
                    <a:pt x="0" y="70561"/>
                    <a:pt x="0" y="43434"/>
                  </a:cubicBezTo>
                  <a:cubicBezTo>
                    <a:pt x="0" y="17539"/>
                    <a:pt x="17539" y="0"/>
                    <a:pt x="43193"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53841" name="Shape 53841"/>
            <p:cNvSpPr>
              <a:spLocks/>
            </p:cNvSpPr>
            <p:nvPr/>
          </p:nvSpPr>
          <p:spPr bwMode="auto">
            <a:xfrm>
              <a:off x="2314971" y="218949"/>
              <a:ext cx="10668" cy="82702"/>
            </a:xfrm>
            <a:custGeom>
              <a:avLst/>
              <a:gdLst>
                <a:gd name="T0" fmla="*/ 0 w 10668"/>
                <a:gd name="T1" fmla="*/ 0 h 82702"/>
                <a:gd name="T2" fmla="*/ 10668 w 10668"/>
                <a:gd name="T3" fmla="*/ 82702 h 82702"/>
              </a:gdLst>
              <a:ahLst/>
              <a:cxnLst>
                <a:cxn ang="0">
                  <a:pos x="0" y="0"/>
                </a:cxn>
                <a:cxn ang="0">
                  <a:pos x="10668" y="0"/>
                </a:cxn>
                <a:cxn ang="0">
                  <a:pos x="10668" y="82702"/>
                </a:cxn>
                <a:cxn ang="0">
                  <a:pos x="0" y="82702"/>
                </a:cxn>
                <a:cxn ang="0">
                  <a:pos x="0" y="0"/>
                </a:cxn>
              </a:cxnLst>
              <a:rect l="T0" t="T1" r="T2" b="T3"/>
              <a:pathLst>
                <a:path w="10668" h="82702">
                  <a:moveTo>
                    <a:pt x="0" y="0"/>
                  </a:moveTo>
                  <a:lnTo>
                    <a:pt x="10668" y="0"/>
                  </a:lnTo>
                  <a:lnTo>
                    <a:pt x="10668" y="82702"/>
                  </a:lnTo>
                  <a:lnTo>
                    <a:pt x="0" y="82702"/>
                  </a:lnTo>
                  <a:lnTo>
                    <a:pt x="0" y="0"/>
                  </a:lnTo>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1" name="Shape 2151"/>
            <p:cNvSpPr>
              <a:spLocks/>
            </p:cNvSpPr>
            <p:nvPr/>
          </p:nvSpPr>
          <p:spPr bwMode="auto">
            <a:xfrm>
              <a:off x="2338027" y="218944"/>
              <a:ext cx="34303" cy="82703"/>
            </a:xfrm>
            <a:custGeom>
              <a:avLst/>
              <a:gdLst>
                <a:gd name="T0" fmla="*/ 0 w 34303"/>
                <a:gd name="T1" fmla="*/ 0 h 82703"/>
                <a:gd name="T2" fmla="*/ 34303 w 34303"/>
                <a:gd name="T3" fmla="*/ 82703 h 82703"/>
              </a:gdLst>
              <a:ahLst/>
              <a:cxnLst>
                <a:cxn ang="0">
                  <a:pos x="28105" y="0"/>
                </a:cxn>
                <a:cxn ang="0">
                  <a:pos x="34303" y="0"/>
                </a:cxn>
                <a:cxn ang="0">
                  <a:pos x="34303" y="9449"/>
                </a:cxn>
                <a:cxn ang="0">
                  <a:pos x="34112" y="9449"/>
                </a:cxn>
                <a:cxn ang="0">
                  <a:pos x="29947" y="24422"/>
                </a:cxn>
                <a:cxn ang="0">
                  <a:pos x="21844" y="48349"/>
                </a:cxn>
                <a:cxn ang="0">
                  <a:pos x="34303" y="48349"/>
                </a:cxn>
                <a:cxn ang="0">
                  <a:pos x="34303" y="56693"/>
                </a:cxn>
                <a:cxn ang="0">
                  <a:pos x="19634" y="56693"/>
                </a:cxn>
                <a:cxn ang="0">
                  <a:pos x="11036" y="82703"/>
                </a:cxn>
                <a:cxn ang="0">
                  <a:pos x="0" y="82703"/>
                </a:cxn>
                <a:cxn ang="0">
                  <a:pos x="28105" y="0"/>
                </a:cxn>
              </a:cxnLst>
              <a:rect l="T0" t="T1" r="T2" b="T3"/>
              <a:pathLst>
                <a:path w="34303" h="82703">
                  <a:moveTo>
                    <a:pt x="28105" y="0"/>
                  </a:moveTo>
                  <a:lnTo>
                    <a:pt x="34303" y="0"/>
                  </a:lnTo>
                  <a:lnTo>
                    <a:pt x="34303" y="9449"/>
                  </a:lnTo>
                  <a:lnTo>
                    <a:pt x="34112" y="9449"/>
                  </a:lnTo>
                  <a:cubicBezTo>
                    <a:pt x="32880" y="14351"/>
                    <a:pt x="31534" y="19380"/>
                    <a:pt x="29947" y="24422"/>
                  </a:cubicBezTo>
                  <a:lnTo>
                    <a:pt x="21844" y="48349"/>
                  </a:lnTo>
                  <a:lnTo>
                    <a:pt x="34303" y="48349"/>
                  </a:lnTo>
                  <a:lnTo>
                    <a:pt x="34303" y="56693"/>
                  </a:lnTo>
                  <a:lnTo>
                    <a:pt x="19634" y="56693"/>
                  </a:lnTo>
                  <a:lnTo>
                    <a:pt x="11036" y="82703"/>
                  </a:lnTo>
                  <a:lnTo>
                    <a:pt x="0" y="82703"/>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2" name="Shape 2152"/>
            <p:cNvSpPr>
              <a:spLocks/>
            </p:cNvSpPr>
            <p:nvPr/>
          </p:nvSpPr>
          <p:spPr bwMode="auto">
            <a:xfrm>
              <a:off x="2372330" y="218944"/>
              <a:ext cx="34912" cy="82703"/>
            </a:xfrm>
            <a:custGeom>
              <a:avLst/>
              <a:gdLst>
                <a:gd name="T0" fmla="*/ 0 w 34912"/>
                <a:gd name="T1" fmla="*/ 0 h 82703"/>
                <a:gd name="T2" fmla="*/ 34912 w 34912"/>
                <a:gd name="T3" fmla="*/ 82703 h 82703"/>
              </a:gdLst>
              <a:ahLst/>
              <a:cxnLst>
                <a:cxn ang="0">
                  <a:pos x="0" y="0"/>
                </a:cxn>
                <a:cxn ang="0">
                  <a:pos x="6680" y="0"/>
                </a:cxn>
                <a:cxn ang="0">
                  <a:pos x="34912" y="82703"/>
                </a:cxn>
                <a:cxn ang="0">
                  <a:pos x="23495" y="82703"/>
                </a:cxn>
                <a:cxn ang="0">
                  <a:pos x="14656" y="56693"/>
                </a:cxn>
                <a:cxn ang="0">
                  <a:pos x="0" y="56693"/>
                </a:cxn>
                <a:cxn ang="0">
                  <a:pos x="0" y="48349"/>
                </a:cxn>
                <a:cxn ang="0">
                  <a:pos x="12459" y="48349"/>
                </a:cxn>
                <a:cxn ang="0">
                  <a:pos x="4356" y="24536"/>
                </a:cxn>
                <a:cxn ang="0">
                  <a:pos x="51" y="9449"/>
                </a:cxn>
                <a:cxn ang="0">
                  <a:pos x="0" y="9449"/>
                </a:cxn>
                <a:cxn ang="0">
                  <a:pos x="0" y="0"/>
                </a:cxn>
              </a:cxnLst>
              <a:rect l="T0" t="T1" r="T2" b="T3"/>
              <a:pathLst>
                <a:path w="34912" h="82703">
                  <a:moveTo>
                    <a:pt x="0" y="0"/>
                  </a:moveTo>
                  <a:lnTo>
                    <a:pt x="6680" y="0"/>
                  </a:lnTo>
                  <a:lnTo>
                    <a:pt x="34912" y="82703"/>
                  </a:lnTo>
                  <a:lnTo>
                    <a:pt x="23495" y="82703"/>
                  </a:lnTo>
                  <a:lnTo>
                    <a:pt x="14656" y="56693"/>
                  </a:lnTo>
                  <a:lnTo>
                    <a:pt x="0" y="56693"/>
                  </a:lnTo>
                  <a:lnTo>
                    <a:pt x="0" y="48349"/>
                  </a:lnTo>
                  <a:lnTo>
                    <a:pt x="12459" y="48349"/>
                  </a:lnTo>
                  <a:lnTo>
                    <a:pt x="4356" y="24536"/>
                  </a:lnTo>
                  <a:cubicBezTo>
                    <a:pt x="2515" y="19139"/>
                    <a:pt x="1283" y="14237"/>
                    <a:pt x="51"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3" name="Shape 2153"/>
            <p:cNvSpPr>
              <a:spLocks/>
            </p:cNvSpPr>
            <p:nvPr/>
          </p:nvSpPr>
          <p:spPr bwMode="auto">
            <a:xfrm>
              <a:off x="2419383" y="218943"/>
              <a:ext cx="46025" cy="82715"/>
            </a:xfrm>
            <a:custGeom>
              <a:avLst/>
              <a:gdLst>
                <a:gd name="T0" fmla="*/ 0 w 46025"/>
                <a:gd name="T1" fmla="*/ 0 h 82715"/>
                <a:gd name="T2" fmla="*/ 46025 w 46025"/>
                <a:gd name="T3" fmla="*/ 82715 h 82715"/>
              </a:gdLst>
              <a:ahLst/>
              <a:cxnLst>
                <a:cxn ang="0">
                  <a:pos x="0" y="0"/>
                </a:cxn>
                <a:cxn ang="0">
                  <a:pos x="10681" y="0"/>
                </a:cxn>
                <a:cxn ang="0">
                  <a:pos x="10681" y="73749"/>
                </a:cxn>
                <a:cxn ang="0">
                  <a:pos x="46025" y="73749"/>
                </a:cxn>
                <a:cxn ang="0">
                  <a:pos x="46025" y="82715"/>
                </a:cxn>
                <a:cxn ang="0">
                  <a:pos x="0" y="82715"/>
                </a:cxn>
                <a:cxn ang="0">
                  <a:pos x="0" y="0"/>
                </a:cxn>
              </a:cxnLst>
              <a:rect l="T0" t="T1" r="T2" b="T3"/>
              <a:pathLst>
                <a:path w="46025" h="82715">
                  <a:moveTo>
                    <a:pt x="0" y="0"/>
                  </a:moveTo>
                  <a:lnTo>
                    <a:pt x="10681" y="0"/>
                  </a:lnTo>
                  <a:lnTo>
                    <a:pt x="10681" y="73749"/>
                  </a:lnTo>
                  <a:lnTo>
                    <a:pt x="46025" y="73749"/>
                  </a:lnTo>
                  <a:lnTo>
                    <a:pt x="46025"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53842" name="Shape 53842"/>
            <p:cNvSpPr>
              <a:spLocks/>
            </p:cNvSpPr>
            <p:nvPr/>
          </p:nvSpPr>
          <p:spPr bwMode="auto">
            <a:xfrm>
              <a:off x="2477303" y="218949"/>
              <a:ext cx="10681" cy="82702"/>
            </a:xfrm>
            <a:custGeom>
              <a:avLst/>
              <a:gdLst>
                <a:gd name="T0" fmla="*/ 0 w 10681"/>
                <a:gd name="T1" fmla="*/ 0 h 82702"/>
                <a:gd name="T2" fmla="*/ 10681 w 10681"/>
                <a:gd name="T3" fmla="*/ 82702 h 82702"/>
              </a:gdLst>
              <a:ahLst/>
              <a:cxnLst>
                <a:cxn ang="0">
                  <a:pos x="0" y="0"/>
                </a:cxn>
                <a:cxn ang="0">
                  <a:pos x="10681" y="0"/>
                </a:cxn>
                <a:cxn ang="0">
                  <a:pos x="10681" y="82702"/>
                </a:cxn>
                <a:cxn ang="0">
                  <a:pos x="0" y="82702"/>
                </a:cxn>
                <a:cxn ang="0">
                  <a:pos x="0" y="0"/>
                </a:cxn>
              </a:cxnLst>
              <a:rect l="T0" t="T1" r="T2" b="T3"/>
              <a:pathLst>
                <a:path w="10681" h="82702">
                  <a:moveTo>
                    <a:pt x="0" y="0"/>
                  </a:moveTo>
                  <a:lnTo>
                    <a:pt x="10681" y="0"/>
                  </a:lnTo>
                  <a:lnTo>
                    <a:pt x="10681" y="82702"/>
                  </a:lnTo>
                  <a:lnTo>
                    <a:pt x="0" y="82702"/>
                  </a:lnTo>
                  <a:lnTo>
                    <a:pt x="0" y="0"/>
                  </a:lnTo>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5" name="Shape 2155"/>
            <p:cNvSpPr>
              <a:spLocks/>
            </p:cNvSpPr>
            <p:nvPr/>
          </p:nvSpPr>
          <p:spPr bwMode="auto">
            <a:xfrm>
              <a:off x="2500978" y="218941"/>
              <a:ext cx="60376" cy="82715"/>
            </a:xfrm>
            <a:custGeom>
              <a:avLst/>
              <a:gdLst>
                <a:gd name="T0" fmla="*/ 0 w 60376"/>
                <a:gd name="T1" fmla="*/ 0 h 82715"/>
                <a:gd name="T2" fmla="*/ 60376 w 60376"/>
                <a:gd name="T3" fmla="*/ 82715 h 82715"/>
              </a:gdLst>
              <a:ahLst/>
              <a:cxnLst>
                <a:cxn ang="0">
                  <a:pos x="3924" y="0"/>
                </a:cxn>
                <a:cxn ang="0">
                  <a:pos x="59766" y="0"/>
                </a:cxn>
                <a:cxn ang="0">
                  <a:pos x="59766" y="6503"/>
                </a:cxn>
                <a:cxn ang="0">
                  <a:pos x="14110" y="73381"/>
                </a:cxn>
                <a:cxn ang="0">
                  <a:pos x="14110" y="73749"/>
                </a:cxn>
                <a:cxn ang="0">
                  <a:pos x="60376" y="73749"/>
                </a:cxn>
                <a:cxn ang="0">
                  <a:pos x="60376" y="82715"/>
                </a:cxn>
                <a:cxn ang="0">
                  <a:pos x="0" y="82715"/>
                </a:cxn>
                <a:cxn ang="0">
                  <a:pos x="0" y="76454"/>
                </a:cxn>
                <a:cxn ang="0">
                  <a:pos x="45898" y="9335"/>
                </a:cxn>
                <a:cxn ang="0">
                  <a:pos x="45898" y="8966"/>
                </a:cxn>
                <a:cxn ang="0">
                  <a:pos x="3924" y="8966"/>
                </a:cxn>
                <a:cxn ang="0">
                  <a:pos x="3924" y="0"/>
                </a:cxn>
              </a:cxnLst>
              <a:rect l="T0" t="T1" r="T2" b="T3"/>
              <a:pathLst>
                <a:path w="60376" h="82715">
                  <a:moveTo>
                    <a:pt x="3924" y="0"/>
                  </a:moveTo>
                  <a:lnTo>
                    <a:pt x="59766" y="0"/>
                  </a:lnTo>
                  <a:lnTo>
                    <a:pt x="59766" y="6503"/>
                  </a:lnTo>
                  <a:lnTo>
                    <a:pt x="14110" y="73381"/>
                  </a:lnTo>
                  <a:lnTo>
                    <a:pt x="14110" y="73749"/>
                  </a:lnTo>
                  <a:lnTo>
                    <a:pt x="60376" y="73749"/>
                  </a:lnTo>
                  <a:lnTo>
                    <a:pt x="60376" y="82715"/>
                  </a:lnTo>
                  <a:lnTo>
                    <a:pt x="0" y="82715"/>
                  </a:lnTo>
                  <a:lnTo>
                    <a:pt x="0" y="76454"/>
                  </a:lnTo>
                  <a:lnTo>
                    <a:pt x="45898" y="9335"/>
                  </a:lnTo>
                  <a:lnTo>
                    <a:pt x="45898" y="8966"/>
                  </a:lnTo>
                  <a:lnTo>
                    <a:pt x="3924" y="8966"/>
                  </a:lnTo>
                  <a:lnTo>
                    <a:pt x="3924"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6" name="Shape 2156"/>
            <p:cNvSpPr>
              <a:spLocks/>
            </p:cNvSpPr>
            <p:nvPr/>
          </p:nvSpPr>
          <p:spPr bwMode="auto">
            <a:xfrm>
              <a:off x="2568220" y="218944"/>
              <a:ext cx="34303" cy="82703"/>
            </a:xfrm>
            <a:custGeom>
              <a:avLst/>
              <a:gdLst>
                <a:gd name="T0" fmla="*/ 0 w 34303"/>
                <a:gd name="T1" fmla="*/ 0 h 82703"/>
                <a:gd name="T2" fmla="*/ 34303 w 34303"/>
                <a:gd name="T3" fmla="*/ 82703 h 82703"/>
              </a:gdLst>
              <a:ahLst/>
              <a:cxnLst>
                <a:cxn ang="0">
                  <a:pos x="28105" y="0"/>
                </a:cxn>
                <a:cxn ang="0">
                  <a:pos x="34303" y="0"/>
                </a:cxn>
                <a:cxn ang="0">
                  <a:pos x="34303" y="9449"/>
                </a:cxn>
                <a:cxn ang="0">
                  <a:pos x="34112" y="9449"/>
                </a:cxn>
                <a:cxn ang="0">
                  <a:pos x="29947" y="24422"/>
                </a:cxn>
                <a:cxn ang="0">
                  <a:pos x="21844" y="48349"/>
                </a:cxn>
                <a:cxn ang="0">
                  <a:pos x="34303" y="48349"/>
                </a:cxn>
                <a:cxn ang="0">
                  <a:pos x="34303" y="56693"/>
                </a:cxn>
                <a:cxn ang="0">
                  <a:pos x="19634" y="56693"/>
                </a:cxn>
                <a:cxn ang="0">
                  <a:pos x="11036" y="82703"/>
                </a:cxn>
                <a:cxn ang="0">
                  <a:pos x="0" y="82703"/>
                </a:cxn>
                <a:cxn ang="0">
                  <a:pos x="28105" y="0"/>
                </a:cxn>
              </a:cxnLst>
              <a:rect l="T0" t="T1" r="T2" b="T3"/>
              <a:pathLst>
                <a:path w="34303" h="82703">
                  <a:moveTo>
                    <a:pt x="28105" y="0"/>
                  </a:moveTo>
                  <a:lnTo>
                    <a:pt x="34303" y="0"/>
                  </a:lnTo>
                  <a:lnTo>
                    <a:pt x="34303" y="9449"/>
                  </a:lnTo>
                  <a:lnTo>
                    <a:pt x="34112" y="9449"/>
                  </a:lnTo>
                  <a:cubicBezTo>
                    <a:pt x="32880" y="14351"/>
                    <a:pt x="31534" y="19380"/>
                    <a:pt x="29947" y="24422"/>
                  </a:cubicBezTo>
                  <a:lnTo>
                    <a:pt x="21844" y="48349"/>
                  </a:lnTo>
                  <a:lnTo>
                    <a:pt x="34303" y="48349"/>
                  </a:lnTo>
                  <a:lnTo>
                    <a:pt x="34303" y="56693"/>
                  </a:lnTo>
                  <a:lnTo>
                    <a:pt x="19634" y="56693"/>
                  </a:lnTo>
                  <a:lnTo>
                    <a:pt x="11036" y="82703"/>
                  </a:lnTo>
                  <a:lnTo>
                    <a:pt x="0" y="82703"/>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7" name="Shape 2157"/>
            <p:cNvSpPr>
              <a:spLocks/>
            </p:cNvSpPr>
            <p:nvPr/>
          </p:nvSpPr>
          <p:spPr bwMode="auto">
            <a:xfrm>
              <a:off x="2602522" y="218944"/>
              <a:ext cx="34912" cy="82703"/>
            </a:xfrm>
            <a:custGeom>
              <a:avLst/>
              <a:gdLst>
                <a:gd name="T0" fmla="*/ 0 w 34912"/>
                <a:gd name="T1" fmla="*/ 0 h 82703"/>
                <a:gd name="T2" fmla="*/ 34912 w 34912"/>
                <a:gd name="T3" fmla="*/ 82703 h 82703"/>
              </a:gdLst>
              <a:ahLst/>
              <a:cxnLst>
                <a:cxn ang="0">
                  <a:pos x="0" y="0"/>
                </a:cxn>
                <a:cxn ang="0">
                  <a:pos x="6680" y="0"/>
                </a:cxn>
                <a:cxn ang="0">
                  <a:pos x="34912" y="82703"/>
                </a:cxn>
                <a:cxn ang="0">
                  <a:pos x="23495" y="82703"/>
                </a:cxn>
                <a:cxn ang="0">
                  <a:pos x="14656" y="56693"/>
                </a:cxn>
                <a:cxn ang="0">
                  <a:pos x="0" y="56693"/>
                </a:cxn>
                <a:cxn ang="0">
                  <a:pos x="0" y="48349"/>
                </a:cxn>
                <a:cxn ang="0">
                  <a:pos x="12459" y="48349"/>
                </a:cxn>
                <a:cxn ang="0">
                  <a:pos x="4356" y="24536"/>
                </a:cxn>
                <a:cxn ang="0">
                  <a:pos x="51" y="9449"/>
                </a:cxn>
                <a:cxn ang="0">
                  <a:pos x="0" y="9449"/>
                </a:cxn>
                <a:cxn ang="0">
                  <a:pos x="0" y="0"/>
                </a:cxn>
              </a:cxnLst>
              <a:rect l="T0" t="T1" r="T2" b="T3"/>
              <a:pathLst>
                <a:path w="34912" h="82703">
                  <a:moveTo>
                    <a:pt x="0" y="0"/>
                  </a:moveTo>
                  <a:lnTo>
                    <a:pt x="6680" y="0"/>
                  </a:lnTo>
                  <a:lnTo>
                    <a:pt x="34912" y="82703"/>
                  </a:lnTo>
                  <a:lnTo>
                    <a:pt x="23495" y="82703"/>
                  </a:lnTo>
                  <a:lnTo>
                    <a:pt x="14656" y="56693"/>
                  </a:lnTo>
                  <a:lnTo>
                    <a:pt x="0" y="56693"/>
                  </a:lnTo>
                  <a:lnTo>
                    <a:pt x="0" y="48349"/>
                  </a:lnTo>
                  <a:lnTo>
                    <a:pt x="12459" y="48349"/>
                  </a:lnTo>
                  <a:lnTo>
                    <a:pt x="4356" y="24536"/>
                  </a:lnTo>
                  <a:cubicBezTo>
                    <a:pt x="2515" y="19139"/>
                    <a:pt x="1283" y="14237"/>
                    <a:pt x="51"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8" name="Shape 2158"/>
            <p:cNvSpPr>
              <a:spLocks/>
            </p:cNvSpPr>
            <p:nvPr/>
          </p:nvSpPr>
          <p:spPr bwMode="auto">
            <a:xfrm>
              <a:off x="2649576" y="218333"/>
              <a:ext cx="33681" cy="84061"/>
            </a:xfrm>
            <a:custGeom>
              <a:avLst/>
              <a:gdLst>
                <a:gd name="T0" fmla="*/ 0 w 33681"/>
                <a:gd name="T1" fmla="*/ 0 h 84061"/>
                <a:gd name="T2" fmla="*/ 33681 w 33681"/>
                <a:gd name="T3" fmla="*/ 84061 h 84061"/>
              </a:gdLst>
              <a:ahLst/>
              <a:cxnLst>
                <a:cxn ang="0">
                  <a:pos x="22708" y="0"/>
                </a:cxn>
                <a:cxn ang="0">
                  <a:pos x="33681" y="1454"/>
                </a:cxn>
                <a:cxn ang="0">
                  <a:pos x="33681" y="12045"/>
                </a:cxn>
                <a:cxn ang="0">
                  <a:pos x="23190" y="8458"/>
                </a:cxn>
                <a:cxn ang="0">
                  <a:pos x="10668" y="9563"/>
                </a:cxn>
                <a:cxn ang="0">
                  <a:pos x="10668" y="74854"/>
                </a:cxn>
                <a:cxn ang="0">
                  <a:pos x="21476" y="75463"/>
                </a:cxn>
                <a:cxn ang="0">
                  <a:pos x="33681" y="73573"/>
                </a:cxn>
                <a:cxn ang="0">
                  <a:pos x="33681" y="82021"/>
                </a:cxn>
                <a:cxn ang="0">
                  <a:pos x="19380" y="84061"/>
                </a:cxn>
                <a:cxn ang="0">
                  <a:pos x="0" y="83071"/>
                </a:cxn>
                <a:cxn ang="0">
                  <a:pos x="0" y="1714"/>
                </a:cxn>
                <a:cxn ang="0">
                  <a:pos x="22708" y="0"/>
                </a:cxn>
              </a:cxnLst>
              <a:rect l="T0" t="T1" r="T2" b="T3"/>
              <a:pathLst>
                <a:path w="33681" h="84061">
                  <a:moveTo>
                    <a:pt x="22708" y="0"/>
                  </a:moveTo>
                  <a:lnTo>
                    <a:pt x="33681" y="1454"/>
                  </a:lnTo>
                  <a:lnTo>
                    <a:pt x="33681" y="12045"/>
                  </a:lnTo>
                  <a:lnTo>
                    <a:pt x="23190" y="8458"/>
                  </a:lnTo>
                  <a:cubicBezTo>
                    <a:pt x="17666" y="8458"/>
                    <a:pt x="13500" y="8954"/>
                    <a:pt x="10668" y="9563"/>
                  </a:cubicBezTo>
                  <a:lnTo>
                    <a:pt x="10668" y="74854"/>
                  </a:lnTo>
                  <a:cubicBezTo>
                    <a:pt x="13373" y="75349"/>
                    <a:pt x="17297" y="75463"/>
                    <a:pt x="21476" y="75463"/>
                  </a:cubicBezTo>
                  <a:lnTo>
                    <a:pt x="33681" y="73573"/>
                  </a:lnTo>
                  <a:lnTo>
                    <a:pt x="33681" y="82021"/>
                  </a:lnTo>
                  <a:lnTo>
                    <a:pt x="19380" y="84061"/>
                  </a:lnTo>
                  <a:cubicBezTo>
                    <a:pt x="11773" y="84061"/>
                    <a:pt x="5397" y="83693"/>
                    <a:pt x="0" y="83071"/>
                  </a:cubicBezTo>
                  <a:lnTo>
                    <a:pt x="0" y="1714"/>
                  </a:lnTo>
                  <a:cubicBezTo>
                    <a:pt x="6502" y="737"/>
                    <a:pt x="14237" y="0"/>
                    <a:pt x="22708"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9" name="Shape 2159"/>
            <p:cNvSpPr>
              <a:spLocks/>
            </p:cNvSpPr>
            <p:nvPr/>
          </p:nvSpPr>
          <p:spPr bwMode="auto">
            <a:xfrm>
              <a:off x="2683257" y="219787"/>
              <a:ext cx="34188" cy="80567"/>
            </a:xfrm>
            <a:custGeom>
              <a:avLst/>
              <a:gdLst>
                <a:gd name="T0" fmla="*/ 0 w 34188"/>
                <a:gd name="T1" fmla="*/ 0 h 80567"/>
                <a:gd name="T2" fmla="*/ 34188 w 34188"/>
                <a:gd name="T3" fmla="*/ 80567 h 80567"/>
              </a:gdLst>
              <a:ahLst/>
              <a:cxnLst>
                <a:cxn ang="0">
                  <a:pos x="0" y="0"/>
                </a:cxn>
                <a:cxn ang="0">
                  <a:pos x="8807" y="1167"/>
                </a:cxn>
                <a:cxn ang="0">
                  <a:pos x="22529" y="8846"/>
                </a:cxn>
                <a:cxn ang="0">
                  <a:pos x="34188" y="38551"/>
                </a:cxn>
                <a:cxn ang="0">
                  <a:pos x="22275" y="70695"/>
                </a:cxn>
                <a:cxn ang="0">
                  <a:pos x="7116" y="79551"/>
                </a:cxn>
                <a:cxn ang="0">
                  <a:pos x="0" y="80567"/>
                </a:cxn>
                <a:cxn ang="0">
                  <a:pos x="0" y="72119"/>
                </a:cxn>
                <a:cxn ang="0">
                  <a:pos x="2925" y="71666"/>
                </a:cxn>
                <a:cxn ang="0">
                  <a:pos x="23012" y="38919"/>
                </a:cxn>
                <a:cxn ang="0">
                  <a:pos x="14776" y="15642"/>
                </a:cxn>
                <a:cxn ang="0">
                  <a:pos x="0" y="10591"/>
                </a:cxn>
                <a:cxn ang="0">
                  <a:pos x="0" y="0"/>
                </a:cxn>
              </a:cxnLst>
              <a:rect l="T0" t="T1" r="T2" b="T3"/>
              <a:pathLst>
                <a:path w="34188" h="80567">
                  <a:moveTo>
                    <a:pt x="0" y="0"/>
                  </a:moveTo>
                  <a:lnTo>
                    <a:pt x="8807" y="1167"/>
                  </a:lnTo>
                  <a:cubicBezTo>
                    <a:pt x="14360" y="2899"/>
                    <a:pt x="18903" y="5474"/>
                    <a:pt x="22529" y="8846"/>
                  </a:cubicBezTo>
                  <a:cubicBezTo>
                    <a:pt x="29883" y="15602"/>
                    <a:pt x="34188" y="25178"/>
                    <a:pt x="34188" y="38551"/>
                  </a:cubicBezTo>
                  <a:cubicBezTo>
                    <a:pt x="34188" y="52051"/>
                    <a:pt x="30010" y="63087"/>
                    <a:pt x="22275" y="70695"/>
                  </a:cubicBezTo>
                  <a:cubicBezTo>
                    <a:pt x="18408" y="74562"/>
                    <a:pt x="13284" y="77540"/>
                    <a:pt x="7116" y="79551"/>
                  </a:cubicBezTo>
                  <a:lnTo>
                    <a:pt x="0" y="80567"/>
                  </a:lnTo>
                  <a:lnTo>
                    <a:pt x="0" y="72119"/>
                  </a:lnTo>
                  <a:lnTo>
                    <a:pt x="2925" y="71666"/>
                  </a:lnTo>
                  <a:cubicBezTo>
                    <a:pt x="16040" y="67030"/>
                    <a:pt x="23012" y="55664"/>
                    <a:pt x="23012" y="38919"/>
                  </a:cubicBezTo>
                  <a:cubicBezTo>
                    <a:pt x="23075" y="29159"/>
                    <a:pt x="20345" y="21180"/>
                    <a:pt x="14776" y="15642"/>
                  </a:cubicBezTo>
                  <a:lnTo>
                    <a:pt x="0" y="10591"/>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0" name="Shape 2160"/>
            <p:cNvSpPr>
              <a:spLocks/>
            </p:cNvSpPr>
            <p:nvPr/>
          </p:nvSpPr>
          <p:spPr bwMode="auto">
            <a:xfrm>
              <a:off x="2723318" y="218944"/>
              <a:ext cx="34303" cy="82703"/>
            </a:xfrm>
            <a:custGeom>
              <a:avLst/>
              <a:gdLst>
                <a:gd name="T0" fmla="*/ 0 w 34303"/>
                <a:gd name="T1" fmla="*/ 0 h 82703"/>
                <a:gd name="T2" fmla="*/ 34303 w 34303"/>
                <a:gd name="T3" fmla="*/ 82703 h 82703"/>
              </a:gdLst>
              <a:ahLst/>
              <a:cxnLst>
                <a:cxn ang="0">
                  <a:pos x="28105" y="0"/>
                </a:cxn>
                <a:cxn ang="0">
                  <a:pos x="34303" y="0"/>
                </a:cxn>
                <a:cxn ang="0">
                  <a:pos x="34303" y="9449"/>
                </a:cxn>
                <a:cxn ang="0">
                  <a:pos x="34112" y="9449"/>
                </a:cxn>
                <a:cxn ang="0">
                  <a:pos x="29947" y="24422"/>
                </a:cxn>
                <a:cxn ang="0">
                  <a:pos x="21844" y="48349"/>
                </a:cxn>
                <a:cxn ang="0">
                  <a:pos x="34303" y="48349"/>
                </a:cxn>
                <a:cxn ang="0">
                  <a:pos x="34303" y="56693"/>
                </a:cxn>
                <a:cxn ang="0">
                  <a:pos x="19634" y="56693"/>
                </a:cxn>
                <a:cxn ang="0">
                  <a:pos x="11036" y="82703"/>
                </a:cxn>
                <a:cxn ang="0">
                  <a:pos x="0" y="82703"/>
                </a:cxn>
                <a:cxn ang="0">
                  <a:pos x="28105" y="0"/>
                </a:cxn>
              </a:cxnLst>
              <a:rect l="T0" t="T1" r="T2" b="T3"/>
              <a:pathLst>
                <a:path w="34303" h="82703">
                  <a:moveTo>
                    <a:pt x="28105" y="0"/>
                  </a:moveTo>
                  <a:lnTo>
                    <a:pt x="34303" y="0"/>
                  </a:lnTo>
                  <a:lnTo>
                    <a:pt x="34303" y="9449"/>
                  </a:lnTo>
                  <a:lnTo>
                    <a:pt x="34112" y="9449"/>
                  </a:lnTo>
                  <a:cubicBezTo>
                    <a:pt x="32880" y="14351"/>
                    <a:pt x="31534" y="19380"/>
                    <a:pt x="29947" y="24422"/>
                  </a:cubicBezTo>
                  <a:lnTo>
                    <a:pt x="21844" y="48349"/>
                  </a:lnTo>
                  <a:lnTo>
                    <a:pt x="34303" y="48349"/>
                  </a:lnTo>
                  <a:lnTo>
                    <a:pt x="34303" y="56693"/>
                  </a:lnTo>
                  <a:lnTo>
                    <a:pt x="19634" y="56693"/>
                  </a:lnTo>
                  <a:lnTo>
                    <a:pt x="11036" y="82703"/>
                  </a:lnTo>
                  <a:lnTo>
                    <a:pt x="0" y="82703"/>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1" name="Shape 2161"/>
            <p:cNvSpPr>
              <a:spLocks/>
            </p:cNvSpPr>
            <p:nvPr/>
          </p:nvSpPr>
          <p:spPr bwMode="auto">
            <a:xfrm>
              <a:off x="2757621" y="218944"/>
              <a:ext cx="34912" cy="82703"/>
            </a:xfrm>
            <a:custGeom>
              <a:avLst/>
              <a:gdLst>
                <a:gd name="T0" fmla="*/ 0 w 34912"/>
                <a:gd name="T1" fmla="*/ 0 h 82703"/>
                <a:gd name="T2" fmla="*/ 34912 w 34912"/>
                <a:gd name="T3" fmla="*/ 82703 h 82703"/>
              </a:gdLst>
              <a:ahLst/>
              <a:cxnLst>
                <a:cxn ang="0">
                  <a:pos x="0" y="0"/>
                </a:cxn>
                <a:cxn ang="0">
                  <a:pos x="6680" y="0"/>
                </a:cxn>
                <a:cxn ang="0">
                  <a:pos x="34912" y="82703"/>
                </a:cxn>
                <a:cxn ang="0">
                  <a:pos x="23495" y="82703"/>
                </a:cxn>
                <a:cxn ang="0">
                  <a:pos x="14656" y="56693"/>
                </a:cxn>
                <a:cxn ang="0">
                  <a:pos x="0" y="56693"/>
                </a:cxn>
                <a:cxn ang="0">
                  <a:pos x="0" y="48349"/>
                </a:cxn>
                <a:cxn ang="0">
                  <a:pos x="12459" y="48349"/>
                </a:cxn>
                <a:cxn ang="0">
                  <a:pos x="4356" y="24536"/>
                </a:cxn>
                <a:cxn ang="0">
                  <a:pos x="51" y="9449"/>
                </a:cxn>
                <a:cxn ang="0">
                  <a:pos x="0" y="9449"/>
                </a:cxn>
                <a:cxn ang="0">
                  <a:pos x="0" y="0"/>
                </a:cxn>
              </a:cxnLst>
              <a:rect l="T0" t="T1" r="T2" b="T3"/>
              <a:pathLst>
                <a:path w="34912" h="82703">
                  <a:moveTo>
                    <a:pt x="0" y="0"/>
                  </a:moveTo>
                  <a:lnTo>
                    <a:pt x="6680" y="0"/>
                  </a:lnTo>
                  <a:lnTo>
                    <a:pt x="34912" y="82703"/>
                  </a:lnTo>
                  <a:lnTo>
                    <a:pt x="23495" y="82703"/>
                  </a:lnTo>
                  <a:lnTo>
                    <a:pt x="14656" y="56693"/>
                  </a:lnTo>
                  <a:lnTo>
                    <a:pt x="0" y="56693"/>
                  </a:lnTo>
                  <a:lnTo>
                    <a:pt x="0" y="48349"/>
                  </a:lnTo>
                  <a:lnTo>
                    <a:pt x="12459" y="48349"/>
                  </a:lnTo>
                  <a:lnTo>
                    <a:pt x="4356" y="24536"/>
                  </a:lnTo>
                  <a:cubicBezTo>
                    <a:pt x="2515" y="19139"/>
                    <a:pt x="1283" y="14237"/>
                    <a:pt x="51"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2" name="Shape 2162"/>
            <p:cNvSpPr>
              <a:spLocks/>
            </p:cNvSpPr>
            <p:nvPr/>
          </p:nvSpPr>
          <p:spPr bwMode="auto">
            <a:xfrm>
              <a:off x="2604510" y="1650504"/>
              <a:ext cx="44552" cy="82715"/>
            </a:xfrm>
            <a:custGeom>
              <a:avLst/>
              <a:gdLst>
                <a:gd name="T0" fmla="*/ 0 w 44552"/>
                <a:gd name="T1" fmla="*/ 0 h 82715"/>
                <a:gd name="T2" fmla="*/ 44552 w 44552"/>
                <a:gd name="T3" fmla="*/ 82715 h 82715"/>
              </a:gdLst>
              <a:ahLst/>
              <a:cxnLst>
                <a:cxn ang="0">
                  <a:pos x="0" y="0"/>
                </a:cxn>
                <a:cxn ang="0">
                  <a:pos x="44552" y="0"/>
                </a:cxn>
                <a:cxn ang="0">
                  <a:pos x="44552" y="8953"/>
                </a:cxn>
                <a:cxn ang="0">
                  <a:pos x="10681" y="8953"/>
                </a:cxn>
                <a:cxn ang="0">
                  <a:pos x="10681" y="36449"/>
                </a:cxn>
                <a:cxn ang="0">
                  <a:pos x="41961" y="36449"/>
                </a:cxn>
                <a:cxn ang="0">
                  <a:pos x="41961" y="45276"/>
                </a:cxn>
                <a:cxn ang="0">
                  <a:pos x="10681" y="45276"/>
                </a:cxn>
                <a:cxn ang="0">
                  <a:pos x="10681" y="82715"/>
                </a:cxn>
                <a:cxn ang="0">
                  <a:pos x="0" y="82715"/>
                </a:cxn>
                <a:cxn ang="0">
                  <a:pos x="0" y="0"/>
                </a:cxn>
              </a:cxnLst>
              <a:rect l="T0" t="T1" r="T2" b="T3"/>
              <a:pathLst>
                <a:path w="44552" h="82715">
                  <a:moveTo>
                    <a:pt x="0" y="0"/>
                  </a:moveTo>
                  <a:lnTo>
                    <a:pt x="44552" y="0"/>
                  </a:lnTo>
                  <a:lnTo>
                    <a:pt x="44552" y="8953"/>
                  </a:lnTo>
                  <a:lnTo>
                    <a:pt x="10681" y="8953"/>
                  </a:lnTo>
                  <a:lnTo>
                    <a:pt x="10681" y="36449"/>
                  </a:lnTo>
                  <a:lnTo>
                    <a:pt x="41961" y="36449"/>
                  </a:lnTo>
                  <a:lnTo>
                    <a:pt x="41961" y="45276"/>
                  </a:lnTo>
                  <a:lnTo>
                    <a:pt x="10681" y="45276"/>
                  </a:lnTo>
                  <a:lnTo>
                    <a:pt x="10681"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3" name="Shape 2163"/>
            <p:cNvSpPr>
              <a:spLocks/>
            </p:cNvSpPr>
            <p:nvPr/>
          </p:nvSpPr>
          <p:spPr bwMode="auto">
            <a:xfrm>
              <a:off x="2648440" y="1650505"/>
              <a:ext cx="34296" cy="82702"/>
            </a:xfrm>
            <a:custGeom>
              <a:avLst/>
              <a:gdLst>
                <a:gd name="T0" fmla="*/ 0 w 34296"/>
                <a:gd name="T1" fmla="*/ 0 h 82702"/>
                <a:gd name="T2" fmla="*/ 34296 w 34296"/>
                <a:gd name="T3" fmla="*/ 82702 h 82702"/>
              </a:gdLst>
              <a:ahLst/>
              <a:cxnLst>
                <a:cxn ang="0">
                  <a:pos x="28105" y="0"/>
                </a:cxn>
                <a:cxn ang="0">
                  <a:pos x="34296" y="0"/>
                </a:cxn>
                <a:cxn ang="0">
                  <a:pos x="34296" y="9449"/>
                </a:cxn>
                <a:cxn ang="0">
                  <a:pos x="34112" y="9449"/>
                </a:cxn>
                <a:cxn ang="0">
                  <a:pos x="29934" y="24422"/>
                </a:cxn>
                <a:cxn ang="0">
                  <a:pos x="21844" y="48349"/>
                </a:cxn>
                <a:cxn ang="0">
                  <a:pos x="34296" y="48349"/>
                </a:cxn>
                <a:cxn ang="0">
                  <a:pos x="34296" y="56693"/>
                </a:cxn>
                <a:cxn ang="0">
                  <a:pos x="19634" y="56693"/>
                </a:cxn>
                <a:cxn ang="0">
                  <a:pos x="11036" y="82702"/>
                </a:cxn>
                <a:cxn ang="0">
                  <a:pos x="0" y="82702"/>
                </a:cxn>
                <a:cxn ang="0">
                  <a:pos x="28105" y="0"/>
                </a:cxn>
              </a:cxnLst>
              <a:rect l="T0" t="T1" r="T2" b="T3"/>
              <a:pathLst>
                <a:path w="34296" h="82702">
                  <a:moveTo>
                    <a:pt x="28105" y="0"/>
                  </a:moveTo>
                  <a:lnTo>
                    <a:pt x="34296" y="0"/>
                  </a:lnTo>
                  <a:lnTo>
                    <a:pt x="34296" y="9449"/>
                  </a:lnTo>
                  <a:lnTo>
                    <a:pt x="34112" y="9449"/>
                  </a:lnTo>
                  <a:cubicBezTo>
                    <a:pt x="32880" y="14351"/>
                    <a:pt x="31534" y="19380"/>
                    <a:pt x="29934" y="24422"/>
                  </a:cubicBezTo>
                  <a:lnTo>
                    <a:pt x="21844" y="48349"/>
                  </a:lnTo>
                  <a:lnTo>
                    <a:pt x="34296" y="48349"/>
                  </a:lnTo>
                  <a:lnTo>
                    <a:pt x="34296"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4" name="Shape 2164"/>
            <p:cNvSpPr>
              <a:spLocks/>
            </p:cNvSpPr>
            <p:nvPr/>
          </p:nvSpPr>
          <p:spPr bwMode="auto">
            <a:xfrm>
              <a:off x="2682737" y="1650505"/>
              <a:ext cx="34918" cy="82702"/>
            </a:xfrm>
            <a:custGeom>
              <a:avLst/>
              <a:gdLst>
                <a:gd name="T0" fmla="*/ 0 w 34918"/>
                <a:gd name="T1" fmla="*/ 0 h 82702"/>
                <a:gd name="T2" fmla="*/ 34918 w 34918"/>
                <a:gd name="T3" fmla="*/ 82702 h 82702"/>
              </a:gdLst>
              <a:ahLst/>
              <a:cxnLst>
                <a:cxn ang="0">
                  <a:pos x="0" y="0"/>
                </a:cxn>
                <a:cxn ang="0">
                  <a:pos x="6686" y="0"/>
                </a:cxn>
                <a:cxn ang="0">
                  <a:pos x="34918" y="82702"/>
                </a:cxn>
                <a:cxn ang="0">
                  <a:pos x="23501" y="82702"/>
                </a:cxn>
                <a:cxn ang="0">
                  <a:pos x="14662" y="56693"/>
                </a:cxn>
                <a:cxn ang="0">
                  <a:pos x="0" y="56693"/>
                </a:cxn>
                <a:cxn ang="0">
                  <a:pos x="0" y="48349"/>
                </a:cxn>
                <a:cxn ang="0">
                  <a:pos x="12452" y="48349"/>
                </a:cxn>
                <a:cxn ang="0">
                  <a:pos x="4350" y="24536"/>
                </a:cxn>
                <a:cxn ang="0">
                  <a:pos x="57" y="9449"/>
                </a:cxn>
                <a:cxn ang="0">
                  <a:pos x="0" y="9449"/>
                </a:cxn>
                <a:cxn ang="0">
                  <a:pos x="0" y="0"/>
                </a:cxn>
              </a:cxnLst>
              <a:rect l="T0" t="T1" r="T2" b="T3"/>
              <a:pathLst>
                <a:path w="34918" h="82702">
                  <a:moveTo>
                    <a:pt x="0" y="0"/>
                  </a:moveTo>
                  <a:lnTo>
                    <a:pt x="6686" y="0"/>
                  </a:lnTo>
                  <a:lnTo>
                    <a:pt x="34918" y="82702"/>
                  </a:lnTo>
                  <a:lnTo>
                    <a:pt x="23501" y="82702"/>
                  </a:lnTo>
                  <a:lnTo>
                    <a:pt x="14662" y="56693"/>
                  </a:lnTo>
                  <a:lnTo>
                    <a:pt x="0" y="56693"/>
                  </a:lnTo>
                  <a:lnTo>
                    <a:pt x="0" y="48349"/>
                  </a:lnTo>
                  <a:lnTo>
                    <a:pt x="12452" y="48349"/>
                  </a:lnTo>
                  <a:lnTo>
                    <a:pt x="4350" y="24536"/>
                  </a:lnTo>
                  <a:cubicBezTo>
                    <a:pt x="2521" y="19139"/>
                    <a:pt x="1289" y="14237"/>
                    <a:pt x="57"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5" name="Shape 2165"/>
            <p:cNvSpPr>
              <a:spLocks/>
            </p:cNvSpPr>
            <p:nvPr/>
          </p:nvSpPr>
          <p:spPr bwMode="auto">
            <a:xfrm>
              <a:off x="2725626" y="1649149"/>
              <a:ext cx="50064" cy="85420"/>
            </a:xfrm>
            <a:custGeom>
              <a:avLst/>
              <a:gdLst>
                <a:gd name="T0" fmla="*/ 0 w 50064"/>
                <a:gd name="T1" fmla="*/ 0 h 85420"/>
                <a:gd name="T2" fmla="*/ 50064 w 50064"/>
                <a:gd name="T3" fmla="*/ 85420 h 85420"/>
              </a:gdLst>
              <a:ahLst/>
              <a:cxnLst>
                <a:cxn ang="0">
                  <a:pos x="28461" y="0"/>
                </a:cxn>
                <a:cxn ang="0">
                  <a:pos x="46749" y="4051"/>
                </a:cxn>
                <a:cxn ang="0">
                  <a:pos x="43802" y="12764"/>
                </a:cxn>
                <a:cxn ang="0">
                  <a:pos x="28092" y="8839"/>
                </a:cxn>
                <a:cxn ang="0">
                  <a:pos x="12510" y="21234"/>
                </a:cxn>
                <a:cxn ang="0">
                  <a:pos x="28956" y="37186"/>
                </a:cxn>
                <a:cxn ang="0">
                  <a:pos x="50064" y="61481"/>
                </a:cxn>
                <a:cxn ang="0">
                  <a:pos x="21108" y="85420"/>
                </a:cxn>
                <a:cxn ang="0">
                  <a:pos x="0" y="80010"/>
                </a:cxn>
                <a:cxn ang="0">
                  <a:pos x="2692" y="71057"/>
                </a:cxn>
                <a:cxn ang="0">
                  <a:pos x="21831" y="76454"/>
                </a:cxn>
                <a:cxn ang="0">
                  <a:pos x="39141" y="62344"/>
                </a:cxn>
                <a:cxn ang="0">
                  <a:pos x="23559" y="45898"/>
                </a:cxn>
                <a:cxn ang="0">
                  <a:pos x="1715" y="22466"/>
                </a:cxn>
                <a:cxn ang="0">
                  <a:pos x="28461" y="0"/>
                </a:cxn>
              </a:cxnLst>
              <a:rect l="T0" t="T1" r="T2" b="T3"/>
              <a:pathLst>
                <a:path w="50064" h="85420">
                  <a:moveTo>
                    <a:pt x="28461" y="0"/>
                  </a:moveTo>
                  <a:cubicBezTo>
                    <a:pt x="36932" y="0"/>
                    <a:pt x="43066" y="1968"/>
                    <a:pt x="46749" y="4051"/>
                  </a:cubicBezTo>
                  <a:lnTo>
                    <a:pt x="43802" y="12764"/>
                  </a:lnTo>
                  <a:cubicBezTo>
                    <a:pt x="41097" y="11290"/>
                    <a:pt x="35585" y="8839"/>
                    <a:pt x="28092" y="8839"/>
                  </a:cubicBezTo>
                  <a:cubicBezTo>
                    <a:pt x="16802" y="8839"/>
                    <a:pt x="12510" y="15596"/>
                    <a:pt x="12510" y="21234"/>
                  </a:cubicBezTo>
                  <a:cubicBezTo>
                    <a:pt x="12510" y="28969"/>
                    <a:pt x="17539" y="32766"/>
                    <a:pt x="28956" y="37186"/>
                  </a:cubicBezTo>
                  <a:cubicBezTo>
                    <a:pt x="42952" y="42583"/>
                    <a:pt x="50064" y="49340"/>
                    <a:pt x="50064" y="61481"/>
                  </a:cubicBezTo>
                  <a:cubicBezTo>
                    <a:pt x="50064" y="74244"/>
                    <a:pt x="40615" y="85420"/>
                    <a:pt x="21108" y="85420"/>
                  </a:cubicBezTo>
                  <a:cubicBezTo>
                    <a:pt x="13119" y="85420"/>
                    <a:pt x="4407" y="82957"/>
                    <a:pt x="0" y="80010"/>
                  </a:cubicBezTo>
                  <a:lnTo>
                    <a:pt x="2692" y="71057"/>
                  </a:lnTo>
                  <a:cubicBezTo>
                    <a:pt x="7481" y="74003"/>
                    <a:pt x="14478" y="76454"/>
                    <a:pt x="21831" y="76454"/>
                  </a:cubicBezTo>
                  <a:cubicBezTo>
                    <a:pt x="32753" y="76454"/>
                    <a:pt x="39141" y="70688"/>
                    <a:pt x="39141" y="62344"/>
                  </a:cubicBezTo>
                  <a:cubicBezTo>
                    <a:pt x="39141" y="54610"/>
                    <a:pt x="34722" y="50190"/>
                    <a:pt x="23559" y="45898"/>
                  </a:cubicBezTo>
                  <a:cubicBezTo>
                    <a:pt x="10058" y="41110"/>
                    <a:pt x="1715" y="34112"/>
                    <a:pt x="1715" y="22466"/>
                  </a:cubicBezTo>
                  <a:cubicBezTo>
                    <a:pt x="1715" y="9576"/>
                    <a:pt x="12383" y="0"/>
                    <a:pt x="28461"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6" name="Shape 2166"/>
            <p:cNvSpPr>
              <a:spLocks/>
            </p:cNvSpPr>
            <p:nvPr/>
          </p:nvSpPr>
          <p:spPr bwMode="auto">
            <a:xfrm>
              <a:off x="2790285" y="1650506"/>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81" y="8954"/>
                </a:cxn>
                <a:cxn ang="0">
                  <a:pos x="10681" y="35090"/>
                </a:cxn>
                <a:cxn ang="0">
                  <a:pos x="42825" y="35090"/>
                </a:cxn>
                <a:cxn ang="0">
                  <a:pos x="42825" y="43929"/>
                </a:cxn>
                <a:cxn ang="0">
                  <a:pos x="10681" y="43929"/>
                </a:cxn>
                <a:cxn ang="0">
                  <a:pos x="10681"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81" y="8954"/>
                  </a:lnTo>
                  <a:lnTo>
                    <a:pt x="10681" y="35090"/>
                  </a:lnTo>
                  <a:lnTo>
                    <a:pt x="42825" y="35090"/>
                  </a:lnTo>
                  <a:lnTo>
                    <a:pt x="42825" y="43929"/>
                  </a:lnTo>
                  <a:lnTo>
                    <a:pt x="10681" y="43929"/>
                  </a:lnTo>
                  <a:lnTo>
                    <a:pt x="10681"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7" name="Shape 2167"/>
            <p:cNvSpPr>
              <a:spLocks/>
            </p:cNvSpPr>
            <p:nvPr/>
          </p:nvSpPr>
          <p:spPr bwMode="auto">
            <a:xfrm>
              <a:off x="2876667" y="1649893"/>
              <a:ext cx="25470" cy="83325"/>
            </a:xfrm>
            <a:custGeom>
              <a:avLst/>
              <a:gdLst>
                <a:gd name="T0" fmla="*/ 0 w 25470"/>
                <a:gd name="T1" fmla="*/ 0 h 83325"/>
                <a:gd name="T2" fmla="*/ 25470 w 25470"/>
                <a:gd name="T3" fmla="*/ 83325 h 83325"/>
              </a:gdLst>
              <a:ahLst/>
              <a:cxnLst>
                <a:cxn ang="0">
                  <a:pos x="20485" y="0"/>
                </a:cxn>
                <a:cxn ang="0">
                  <a:pos x="25470" y="565"/>
                </a:cxn>
                <a:cxn ang="0">
                  <a:pos x="25470" y="9380"/>
                </a:cxn>
                <a:cxn ang="0">
                  <a:pos x="21234" y="8217"/>
                </a:cxn>
                <a:cxn ang="0">
                  <a:pos x="10681" y="9195"/>
                </a:cxn>
                <a:cxn ang="0">
                  <a:pos x="10681" y="39383"/>
                </a:cxn>
                <a:cxn ang="0">
                  <a:pos x="21603" y="39383"/>
                </a:cxn>
                <a:cxn ang="0">
                  <a:pos x="25470" y="38159"/>
                </a:cxn>
                <a:cxn ang="0">
                  <a:pos x="25470" y="49161"/>
                </a:cxn>
                <a:cxn ang="0">
                  <a:pos x="20739" y="47485"/>
                </a:cxn>
                <a:cxn ang="0">
                  <a:pos x="10681" y="47485"/>
                </a:cxn>
                <a:cxn ang="0">
                  <a:pos x="10681" y="83325"/>
                </a:cxn>
                <a:cxn ang="0">
                  <a:pos x="0" y="83325"/>
                </a:cxn>
                <a:cxn ang="0">
                  <a:pos x="0" y="1715"/>
                </a:cxn>
                <a:cxn ang="0">
                  <a:pos x="20485" y="0"/>
                </a:cxn>
              </a:cxnLst>
              <a:rect l="T0" t="T1" r="T2" b="T3"/>
              <a:pathLst>
                <a:path w="25470" h="83325">
                  <a:moveTo>
                    <a:pt x="20485" y="0"/>
                  </a:moveTo>
                  <a:lnTo>
                    <a:pt x="25470" y="565"/>
                  </a:lnTo>
                  <a:lnTo>
                    <a:pt x="25470" y="9380"/>
                  </a:lnTo>
                  <a:lnTo>
                    <a:pt x="21234" y="8217"/>
                  </a:lnTo>
                  <a:cubicBezTo>
                    <a:pt x="16078" y="8217"/>
                    <a:pt x="12395" y="8712"/>
                    <a:pt x="10681" y="9195"/>
                  </a:cubicBezTo>
                  <a:lnTo>
                    <a:pt x="10681" y="39383"/>
                  </a:lnTo>
                  <a:lnTo>
                    <a:pt x="21603" y="39383"/>
                  </a:lnTo>
                  <a:lnTo>
                    <a:pt x="25470" y="38159"/>
                  </a:lnTo>
                  <a:lnTo>
                    <a:pt x="25470" y="49161"/>
                  </a:lnTo>
                  <a:lnTo>
                    <a:pt x="20739" y="47485"/>
                  </a:lnTo>
                  <a:lnTo>
                    <a:pt x="10681" y="47485"/>
                  </a:lnTo>
                  <a:lnTo>
                    <a:pt x="10681" y="83325"/>
                  </a:lnTo>
                  <a:lnTo>
                    <a:pt x="0" y="83325"/>
                  </a:lnTo>
                  <a:lnTo>
                    <a:pt x="0" y="1715"/>
                  </a:lnTo>
                  <a:cubicBezTo>
                    <a:pt x="5397" y="610"/>
                    <a:pt x="13132" y="0"/>
                    <a:pt x="20485"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8" name="Shape 2168"/>
            <p:cNvSpPr>
              <a:spLocks/>
            </p:cNvSpPr>
            <p:nvPr/>
          </p:nvSpPr>
          <p:spPr bwMode="auto">
            <a:xfrm>
              <a:off x="2902137" y="1650458"/>
              <a:ext cx="28404" cy="82759"/>
            </a:xfrm>
            <a:custGeom>
              <a:avLst/>
              <a:gdLst>
                <a:gd name="T0" fmla="*/ 0 w 28404"/>
                <a:gd name="T1" fmla="*/ 0 h 82759"/>
                <a:gd name="T2" fmla="*/ 28404 w 28404"/>
                <a:gd name="T3" fmla="*/ 82759 h 82759"/>
              </a:gdLst>
              <a:ahLst/>
              <a:cxnLst>
                <a:cxn ang="0">
                  <a:pos x="0" y="0"/>
                </a:cxn>
                <a:cxn ang="0">
                  <a:pos x="9333" y="1058"/>
                </a:cxn>
                <a:cxn ang="0">
                  <a:pos x="18955" y="6178"/>
                </a:cxn>
                <a:cxn ang="0">
                  <a:pos x="25457" y="21888"/>
                </a:cxn>
                <a:cxn ang="0">
                  <a:pos x="9874" y="42996"/>
                </a:cxn>
                <a:cxn ang="0">
                  <a:pos x="9874" y="43364"/>
                </a:cxn>
                <a:cxn ang="0">
                  <a:pos x="22028" y="60052"/>
                </a:cxn>
                <a:cxn ang="0">
                  <a:pos x="28404" y="82759"/>
                </a:cxn>
                <a:cxn ang="0">
                  <a:pos x="17355" y="82759"/>
                </a:cxn>
                <a:cxn ang="0">
                  <a:pos x="11843" y="62998"/>
                </a:cxn>
                <a:cxn ang="0">
                  <a:pos x="6266" y="50816"/>
                </a:cxn>
                <a:cxn ang="0">
                  <a:pos x="0" y="48596"/>
                </a:cxn>
                <a:cxn ang="0">
                  <a:pos x="0" y="37593"/>
                </a:cxn>
                <a:cxn ang="0">
                  <a:pos x="9738" y="34512"/>
                </a:cxn>
                <a:cxn ang="0">
                  <a:pos x="14789" y="23120"/>
                </a:cxn>
                <a:cxn ang="0">
                  <a:pos x="9511" y="11428"/>
                </a:cxn>
                <a:cxn ang="0">
                  <a:pos x="0" y="8815"/>
                </a:cxn>
                <a:cxn ang="0">
                  <a:pos x="0" y="0"/>
                </a:cxn>
              </a:cxnLst>
              <a:rect l="T0" t="T1" r="T2" b="T3"/>
              <a:pathLst>
                <a:path w="28404" h="82759">
                  <a:moveTo>
                    <a:pt x="0" y="0"/>
                  </a:moveTo>
                  <a:lnTo>
                    <a:pt x="9333" y="1058"/>
                  </a:lnTo>
                  <a:cubicBezTo>
                    <a:pt x="13246" y="2162"/>
                    <a:pt x="16377" y="3848"/>
                    <a:pt x="18955" y="6178"/>
                  </a:cubicBezTo>
                  <a:cubicBezTo>
                    <a:pt x="23120" y="9861"/>
                    <a:pt x="25457" y="15500"/>
                    <a:pt x="25457" y="21888"/>
                  </a:cubicBezTo>
                  <a:cubicBezTo>
                    <a:pt x="25457" y="32810"/>
                    <a:pt x="18586" y="40049"/>
                    <a:pt x="9874" y="42996"/>
                  </a:cubicBezTo>
                  <a:lnTo>
                    <a:pt x="9874" y="43364"/>
                  </a:lnTo>
                  <a:cubicBezTo>
                    <a:pt x="16263" y="45574"/>
                    <a:pt x="20060" y="51467"/>
                    <a:pt x="22028" y="60052"/>
                  </a:cubicBezTo>
                  <a:cubicBezTo>
                    <a:pt x="24721" y="71583"/>
                    <a:pt x="26689" y="79559"/>
                    <a:pt x="28404" y="82759"/>
                  </a:cubicBezTo>
                  <a:lnTo>
                    <a:pt x="17355" y="82759"/>
                  </a:lnTo>
                  <a:cubicBezTo>
                    <a:pt x="16008" y="80295"/>
                    <a:pt x="14167" y="73311"/>
                    <a:pt x="11843" y="62998"/>
                  </a:cubicBezTo>
                  <a:cubicBezTo>
                    <a:pt x="10611" y="57290"/>
                    <a:pt x="8890" y="53362"/>
                    <a:pt x="6266" y="50816"/>
                  </a:cubicBezTo>
                  <a:lnTo>
                    <a:pt x="0" y="48596"/>
                  </a:lnTo>
                  <a:lnTo>
                    <a:pt x="0" y="37593"/>
                  </a:lnTo>
                  <a:lnTo>
                    <a:pt x="9738" y="34512"/>
                  </a:lnTo>
                  <a:cubicBezTo>
                    <a:pt x="12976" y="31769"/>
                    <a:pt x="14789" y="27845"/>
                    <a:pt x="14789" y="23120"/>
                  </a:cubicBezTo>
                  <a:cubicBezTo>
                    <a:pt x="14789" y="17780"/>
                    <a:pt x="12856" y="13944"/>
                    <a:pt x="9511" y="11428"/>
                  </a:cubicBezTo>
                  <a:lnTo>
                    <a:pt x="0" y="88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9" name="Shape 2169"/>
            <p:cNvSpPr>
              <a:spLocks/>
            </p:cNvSpPr>
            <p:nvPr/>
          </p:nvSpPr>
          <p:spPr bwMode="auto">
            <a:xfrm>
              <a:off x="2942688" y="1650506"/>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68" y="8954"/>
                </a:cxn>
                <a:cxn ang="0">
                  <a:pos x="10668" y="35090"/>
                </a:cxn>
                <a:cxn ang="0">
                  <a:pos x="42825" y="35090"/>
                </a:cxn>
                <a:cxn ang="0">
                  <a:pos x="42825" y="43929"/>
                </a:cxn>
                <a:cxn ang="0">
                  <a:pos x="10668" y="43929"/>
                </a:cxn>
                <a:cxn ang="0">
                  <a:pos x="10668"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68" y="8954"/>
                  </a:lnTo>
                  <a:lnTo>
                    <a:pt x="10668" y="35090"/>
                  </a:lnTo>
                  <a:lnTo>
                    <a:pt x="42825" y="35090"/>
                  </a:lnTo>
                  <a:lnTo>
                    <a:pt x="42825" y="43929"/>
                  </a:lnTo>
                  <a:lnTo>
                    <a:pt x="10668" y="43929"/>
                  </a:lnTo>
                  <a:lnTo>
                    <a:pt x="10668"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70" name="Shape 2170"/>
            <p:cNvSpPr>
              <a:spLocks/>
            </p:cNvSpPr>
            <p:nvPr/>
          </p:nvSpPr>
          <p:spPr bwMode="auto">
            <a:xfrm>
              <a:off x="3003052" y="1650504"/>
              <a:ext cx="44552" cy="82715"/>
            </a:xfrm>
            <a:custGeom>
              <a:avLst/>
              <a:gdLst>
                <a:gd name="T0" fmla="*/ 0 w 44552"/>
                <a:gd name="T1" fmla="*/ 0 h 82715"/>
                <a:gd name="T2" fmla="*/ 44552 w 44552"/>
                <a:gd name="T3" fmla="*/ 82715 h 82715"/>
              </a:gdLst>
              <a:ahLst/>
              <a:cxnLst>
                <a:cxn ang="0">
                  <a:pos x="0" y="0"/>
                </a:cxn>
                <a:cxn ang="0">
                  <a:pos x="44552" y="0"/>
                </a:cxn>
                <a:cxn ang="0">
                  <a:pos x="44552" y="8953"/>
                </a:cxn>
                <a:cxn ang="0">
                  <a:pos x="10681" y="8953"/>
                </a:cxn>
                <a:cxn ang="0">
                  <a:pos x="10681" y="36449"/>
                </a:cxn>
                <a:cxn ang="0">
                  <a:pos x="41973" y="36449"/>
                </a:cxn>
                <a:cxn ang="0">
                  <a:pos x="41973" y="45276"/>
                </a:cxn>
                <a:cxn ang="0">
                  <a:pos x="10681" y="45276"/>
                </a:cxn>
                <a:cxn ang="0">
                  <a:pos x="10681" y="82715"/>
                </a:cxn>
                <a:cxn ang="0">
                  <a:pos x="0" y="82715"/>
                </a:cxn>
                <a:cxn ang="0">
                  <a:pos x="0" y="0"/>
                </a:cxn>
              </a:cxnLst>
              <a:rect l="T0" t="T1" r="T2" b="T3"/>
              <a:pathLst>
                <a:path w="44552" h="82715">
                  <a:moveTo>
                    <a:pt x="0" y="0"/>
                  </a:moveTo>
                  <a:lnTo>
                    <a:pt x="44552" y="0"/>
                  </a:lnTo>
                  <a:lnTo>
                    <a:pt x="44552" y="8953"/>
                  </a:lnTo>
                  <a:lnTo>
                    <a:pt x="10681" y="8953"/>
                  </a:lnTo>
                  <a:lnTo>
                    <a:pt x="10681" y="36449"/>
                  </a:lnTo>
                  <a:lnTo>
                    <a:pt x="41973" y="36449"/>
                  </a:lnTo>
                  <a:lnTo>
                    <a:pt x="41973" y="45276"/>
                  </a:lnTo>
                  <a:lnTo>
                    <a:pt x="10681" y="45276"/>
                  </a:lnTo>
                  <a:lnTo>
                    <a:pt x="10681"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71" name="Shape 2171"/>
            <p:cNvSpPr>
              <a:spLocks/>
            </p:cNvSpPr>
            <p:nvPr/>
          </p:nvSpPr>
          <p:spPr bwMode="auto">
            <a:xfrm>
              <a:off x="3062812" y="1650504"/>
              <a:ext cx="46025" cy="82715"/>
            </a:xfrm>
            <a:custGeom>
              <a:avLst/>
              <a:gdLst>
                <a:gd name="T0" fmla="*/ 0 w 46025"/>
                <a:gd name="T1" fmla="*/ 0 h 82715"/>
                <a:gd name="T2" fmla="*/ 46025 w 46025"/>
                <a:gd name="T3" fmla="*/ 82715 h 82715"/>
              </a:gdLst>
              <a:ahLst/>
              <a:cxnLst>
                <a:cxn ang="0">
                  <a:pos x="0" y="0"/>
                </a:cxn>
                <a:cxn ang="0">
                  <a:pos x="10681" y="0"/>
                </a:cxn>
                <a:cxn ang="0">
                  <a:pos x="10681" y="73749"/>
                </a:cxn>
                <a:cxn ang="0">
                  <a:pos x="46025" y="73749"/>
                </a:cxn>
                <a:cxn ang="0">
                  <a:pos x="46025" y="82715"/>
                </a:cxn>
                <a:cxn ang="0">
                  <a:pos x="0" y="82715"/>
                </a:cxn>
                <a:cxn ang="0">
                  <a:pos x="0" y="0"/>
                </a:cxn>
              </a:cxnLst>
              <a:rect l="T0" t="T1" r="T2" b="T3"/>
              <a:pathLst>
                <a:path w="46025" h="82715">
                  <a:moveTo>
                    <a:pt x="0" y="0"/>
                  </a:moveTo>
                  <a:lnTo>
                    <a:pt x="10681" y="0"/>
                  </a:lnTo>
                  <a:lnTo>
                    <a:pt x="10681" y="73749"/>
                  </a:lnTo>
                  <a:lnTo>
                    <a:pt x="46025" y="73749"/>
                  </a:lnTo>
                  <a:lnTo>
                    <a:pt x="46025"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72" name="Shape 2172"/>
            <p:cNvSpPr>
              <a:spLocks/>
            </p:cNvSpPr>
            <p:nvPr/>
          </p:nvSpPr>
          <p:spPr bwMode="auto">
            <a:xfrm>
              <a:off x="3120729" y="1650506"/>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68" y="8954"/>
                </a:cxn>
                <a:cxn ang="0">
                  <a:pos x="10668" y="35090"/>
                </a:cxn>
                <a:cxn ang="0">
                  <a:pos x="42825" y="35090"/>
                </a:cxn>
                <a:cxn ang="0">
                  <a:pos x="42825" y="43929"/>
                </a:cxn>
                <a:cxn ang="0">
                  <a:pos x="10668" y="43929"/>
                </a:cxn>
                <a:cxn ang="0">
                  <a:pos x="10668"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68" y="8954"/>
                  </a:lnTo>
                  <a:lnTo>
                    <a:pt x="10668" y="35090"/>
                  </a:lnTo>
                  <a:lnTo>
                    <a:pt x="42825" y="35090"/>
                  </a:lnTo>
                  <a:lnTo>
                    <a:pt x="42825" y="43929"/>
                  </a:lnTo>
                  <a:lnTo>
                    <a:pt x="10668" y="43929"/>
                  </a:lnTo>
                  <a:lnTo>
                    <a:pt x="10668"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73" name="Shape 2173"/>
            <p:cNvSpPr>
              <a:spLocks/>
            </p:cNvSpPr>
            <p:nvPr/>
          </p:nvSpPr>
          <p:spPr bwMode="auto">
            <a:xfrm>
              <a:off x="3174837" y="1650499"/>
              <a:ext cx="63932" cy="82715"/>
            </a:xfrm>
            <a:custGeom>
              <a:avLst/>
              <a:gdLst>
                <a:gd name="T0" fmla="*/ 0 w 63932"/>
                <a:gd name="T1" fmla="*/ 0 h 82715"/>
                <a:gd name="T2" fmla="*/ 63932 w 63932"/>
                <a:gd name="T3" fmla="*/ 82715 h 82715"/>
              </a:gdLst>
              <a:ahLst/>
              <a:cxnLst>
                <a:cxn ang="0">
                  <a:pos x="978" y="0"/>
                </a:cxn>
                <a:cxn ang="0">
                  <a:pos x="13373" y="0"/>
                </a:cxn>
                <a:cxn ang="0">
                  <a:pos x="24295" y="19393"/>
                </a:cxn>
                <a:cxn ang="0">
                  <a:pos x="31903" y="33388"/>
                </a:cxn>
                <a:cxn ang="0">
                  <a:pos x="32271" y="33388"/>
                </a:cxn>
                <a:cxn ang="0">
                  <a:pos x="39764" y="19393"/>
                </a:cxn>
                <a:cxn ang="0">
                  <a:pos x="51041" y="0"/>
                </a:cxn>
                <a:cxn ang="0">
                  <a:pos x="63322" y="0"/>
                </a:cxn>
                <a:cxn ang="0">
                  <a:pos x="38164" y="40259"/>
                </a:cxn>
                <a:cxn ang="0">
                  <a:pos x="63932" y="82715"/>
                </a:cxn>
                <a:cxn ang="0">
                  <a:pos x="51537" y="82715"/>
                </a:cxn>
                <a:cxn ang="0">
                  <a:pos x="40983" y="64427"/>
                </a:cxn>
                <a:cxn ang="0">
                  <a:pos x="31407" y="48108"/>
                </a:cxn>
                <a:cxn ang="0">
                  <a:pos x="31166" y="48108"/>
                </a:cxn>
                <a:cxn ang="0">
                  <a:pos x="22213" y="64554"/>
                </a:cxn>
                <a:cxn ang="0">
                  <a:pos x="12268" y="82715"/>
                </a:cxn>
                <a:cxn ang="0">
                  <a:pos x="0" y="82715"/>
                </a:cxn>
                <a:cxn ang="0">
                  <a:pos x="25273" y="40868"/>
                </a:cxn>
                <a:cxn ang="0">
                  <a:pos x="978" y="0"/>
                </a:cxn>
              </a:cxnLst>
              <a:rect l="T0" t="T1" r="T2" b="T3"/>
              <a:pathLst>
                <a:path w="63932" h="82715">
                  <a:moveTo>
                    <a:pt x="978" y="0"/>
                  </a:moveTo>
                  <a:lnTo>
                    <a:pt x="13373" y="0"/>
                  </a:lnTo>
                  <a:lnTo>
                    <a:pt x="24295" y="19393"/>
                  </a:lnTo>
                  <a:cubicBezTo>
                    <a:pt x="27356" y="24790"/>
                    <a:pt x="29693" y="28969"/>
                    <a:pt x="31903" y="33388"/>
                  </a:cubicBezTo>
                  <a:lnTo>
                    <a:pt x="32271" y="33388"/>
                  </a:lnTo>
                  <a:cubicBezTo>
                    <a:pt x="34595" y="28473"/>
                    <a:pt x="36690" y="24676"/>
                    <a:pt x="39764" y="19393"/>
                  </a:cubicBezTo>
                  <a:lnTo>
                    <a:pt x="51041" y="0"/>
                  </a:lnTo>
                  <a:lnTo>
                    <a:pt x="63322" y="0"/>
                  </a:lnTo>
                  <a:lnTo>
                    <a:pt x="38164" y="40259"/>
                  </a:lnTo>
                  <a:lnTo>
                    <a:pt x="63932" y="82715"/>
                  </a:lnTo>
                  <a:lnTo>
                    <a:pt x="51537" y="82715"/>
                  </a:lnTo>
                  <a:lnTo>
                    <a:pt x="40983" y="64427"/>
                  </a:lnTo>
                  <a:cubicBezTo>
                    <a:pt x="36690" y="57442"/>
                    <a:pt x="33986" y="52896"/>
                    <a:pt x="31407" y="48108"/>
                  </a:cubicBezTo>
                  <a:lnTo>
                    <a:pt x="31166" y="48108"/>
                  </a:lnTo>
                  <a:cubicBezTo>
                    <a:pt x="28829" y="52896"/>
                    <a:pt x="26505" y="57315"/>
                    <a:pt x="22213" y="64554"/>
                  </a:cubicBezTo>
                  <a:lnTo>
                    <a:pt x="12268" y="82715"/>
                  </a:lnTo>
                  <a:lnTo>
                    <a:pt x="0" y="82715"/>
                  </a:lnTo>
                  <a:lnTo>
                    <a:pt x="25273" y="40868"/>
                  </a:lnTo>
                  <a:lnTo>
                    <a:pt x="978"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74" name="Shape 2174"/>
            <p:cNvSpPr>
              <a:spLocks/>
            </p:cNvSpPr>
            <p:nvPr/>
          </p:nvSpPr>
          <p:spPr bwMode="auto">
            <a:xfrm>
              <a:off x="3243797" y="1650505"/>
              <a:ext cx="34303" cy="82702"/>
            </a:xfrm>
            <a:custGeom>
              <a:avLst/>
              <a:gdLst>
                <a:gd name="T0" fmla="*/ 0 w 34303"/>
                <a:gd name="T1" fmla="*/ 0 h 82702"/>
                <a:gd name="T2" fmla="*/ 34303 w 34303"/>
                <a:gd name="T3" fmla="*/ 82702 h 82702"/>
              </a:gdLst>
              <a:ahLst/>
              <a:cxnLst>
                <a:cxn ang="0">
                  <a:pos x="28105" y="0"/>
                </a:cxn>
                <a:cxn ang="0">
                  <a:pos x="34303" y="0"/>
                </a:cxn>
                <a:cxn ang="0">
                  <a:pos x="34303" y="9449"/>
                </a:cxn>
                <a:cxn ang="0">
                  <a:pos x="34112" y="9449"/>
                </a:cxn>
                <a:cxn ang="0">
                  <a:pos x="29947" y="24422"/>
                </a:cxn>
                <a:cxn ang="0">
                  <a:pos x="21844" y="48349"/>
                </a:cxn>
                <a:cxn ang="0">
                  <a:pos x="34303" y="48349"/>
                </a:cxn>
                <a:cxn ang="0">
                  <a:pos x="34303" y="56693"/>
                </a:cxn>
                <a:cxn ang="0">
                  <a:pos x="19634" y="56693"/>
                </a:cxn>
                <a:cxn ang="0">
                  <a:pos x="11036" y="82702"/>
                </a:cxn>
                <a:cxn ang="0">
                  <a:pos x="0" y="82702"/>
                </a:cxn>
                <a:cxn ang="0">
                  <a:pos x="28105" y="0"/>
                </a:cxn>
              </a:cxnLst>
              <a:rect l="T0" t="T1" r="T2" b="T3"/>
              <a:pathLst>
                <a:path w="34303" h="82702">
                  <a:moveTo>
                    <a:pt x="28105" y="0"/>
                  </a:moveTo>
                  <a:lnTo>
                    <a:pt x="34303" y="0"/>
                  </a:lnTo>
                  <a:lnTo>
                    <a:pt x="34303" y="9449"/>
                  </a:lnTo>
                  <a:lnTo>
                    <a:pt x="34112" y="9449"/>
                  </a:lnTo>
                  <a:cubicBezTo>
                    <a:pt x="32880" y="14351"/>
                    <a:pt x="31534" y="19380"/>
                    <a:pt x="29947" y="24422"/>
                  </a:cubicBezTo>
                  <a:lnTo>
                    <a:pt x="21844" y="48349"/>
                  </a:lnTo>
                  <a:lnTo>
                    <a:pt x="34303" y="48349"/>
                  </a:lnTo>
                  <a:lnTo>
                    <a:pt x="34303"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75" name="Shape 2175"/>
            <p:cNvSpPr>
              <a:spLocks/>
            </p:cNvSpPr>
            <p:nvPr/>
          </p:nvSpPr>
          <p:spPr bwMode="auto">
            <a:xfrm>
              <a:off x="3278100" y="1650505"/>
              <a:ext cx="34912" cy="82702"/>
            </a:xfrm>
            <a:custGeom>
              <a:avLst/>
              <a:gdLst>
                <a:gd name="T0" fmla="*/ 0 w 34912"/>
                <a:gd name="T1" fmla="*/ 0 h 82702"/>
                <a:gd name="T2" fmla="*/ 34912 w 34912"/>
                <a:gd name="T3" fmla="*/ 82702 h 82702"/>
              </a:gdLst>
              <a:ahLst/>
              <a:cxnLst>
                <a:cxn ang="0">
                  <a:pos x="0" y="0"/>
                </a:cxn>
                <a:cxn ang="0">
                  <a:pos x="6680" y="0"/>
                </a:cxn>
                <a:cxn ang="0">
                  <a:pos x="34912" y="82702"/>
                </a:cxn>
                <a:cxn ang="0">
                  <a:pos x="23495" y="82702"/>
                </a:cxn>
                <a:cxn ang="0">
                  <a:pos x="14656" y="56693"/>
                </a:cxn>
                <a:cxn ang="0">
                  <a:pos x="0" y="56693"/>
                </a:cxn>
                <a:cxn ang="0">
                  <a:pos x="0" y="48349"/>
                </a:cxn>
                <a:cxn ang="0">
                  <a:pos x="12459" y="48349"/>
                </a:cxn>
                <a:cxn ang="0">
                  <a:pos x="4356" y="24536"/>
                </a:cxn>
                <a:cxn ang="0">
                  <a:pos x="51" y="9449"/>
                </a:cxn>
                <a:cxn ang="0">
                  <a:pos x="0" y="9449"/>
                </a:cxn>
                <a:cxn ang="0">
                  <a:pos x="0" y="0"/>
                </a:cxn>
              </a:cxnLst>
              <a:rect l="T0" t="T1" r="T2" b="T3"/>
              <a:pathLst>
                <a:path w="34912" h="82702">
                  <a:moveTo>
                    <a:pt x="0" y="0"/>
                  </a:moveTo>
                  <a:lnTo>
                    <a:pt x="6680" y="0"/>
                  </a:lnTo>
                  <a:lnTo>
                    <a:pt x="34912" y="82702"/>
                  </a:lnTo>
                  <a:lnTo>
                    <a:pt x="23495" y="82702"/>
                  </a:lnTo>
                  <a:lnTo>
                    <a:pt x="14656" y="56693"/>
                  </a:lnTo>
                  <a:lnTo>
                    <a:pt x="0" y="56693"/>
                  </a:lnTo>
                  <a:lnTo>
                    <a:pt x="0" y="48349"/>
                  </a:lnTo>
                  <a:lnTo>
                    <a:pt x="12459" y="48349"/>
                  </a:lnTo>
                  <a:lnTo>
                    <a:pt x="4356" y="24536"/>
                  </a:lnTo>
                  <a:cubicBezTo>
                    <a:pt x="2515" y="19139"/>
                    <a:pt x="1283" y="14237"/>
                    <a:pt x="51"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grpSp>
      <p:sp>
        <p:nvSpPr>
          <p:cNvPr id="93" name="CaixaDeTexto 92"/>
          <p:cNvSpPr txBox="1"/>
          <p:nvPr/>
        </p:nvSpPr>
        <p:spPr>
          <a:xfrm>
            <a:off x="714348" y="709838"/>
            <a:ext cx="7572428" cy="861774"/>
          </a:xfrm>
          <a:prstGeom prst="rect">
            <a:avLst/>
          </a:prstGeom>
          <a:noFill/>
        </p:spPr>
        <p:txBody>
          <a:bodyPr wrap="square" rtlCol="0">
            <a:spAutoFit/>
          </a:bodyPr>
          <a:lstStyle/>
          <a:p>
            <a:pPr>
              <a:lnSpc>
                <a:spcPts val="2000"/>
              </a:lnSpc>
              <a:tabLst>
                <a:tab pos="177800" algn="l"/>
              </a:tabLst>
            </a:pPr>
            <a:r>
              <a:rPr lang="pt-PT" sz="1600" dirty="0">
                <a:latin typeface="Times New Roman" pitchFamily="18" charset="0"/>
                <a:cs typeface="Times New Roman" pitchFamily="18" charset="0"/>
              </a:rPr>
              <a:t>	A pirâmide de desenvolvimento motor supõe que a motricidade evolui de uma forte componente reflexa e desordenada (movimentos reflexos) para uma motricidade especializada (fase da especialização).</a:t>
            </a:r>
          </a:p>
        </p:txBody>
      </p:sp>
      <p:sp>
        <p:nvSpPr>
          <p:cNvPr id="94" name="CaixaDeTexto 93"/>
          <p:cNvSpPr txBox="1"/>
          <p:nvPr/>
        </p:nvSpPr>
        <p:spPr>
          <a:xfrm>
            <a:off x="4929190" y="5287376"/>
            <a:ext cx="4214810" cy="784830"/>
          </a:xfrm>
          <a:prstGeom prst="rect">
            <a:avLst/>
          </a:prstGeom>
          <a:noFill/>
          <a:ln>
            <a:solidFill>
              <a:schemeClr val="accent1"/>
            </a:solidFill>
          </a:ln>
        </p:spPr>
        <p:txBody>
          <a:bodyPr wrap="square" rtlCol="0">
            <a:spAutoFit/>
          </a:bodyPr>
          <a:lstStyle/>
          <a:p>
            <a:pPr>
              <a:tabLst>
                <a:tab pos="177800" algn="l"/>
              </a:tabLst>
            </a:pPr>
            <a:r>
              <a:rPr lang="pt-PT" sz="1500" dirty="0">
                <a:latin typeface="Times New Roman" pitchFamily="18" charset="0"/>
                <a:cs typeface="Times New Roman" pitchFamily="18" charset="0"/>
              </a:rPr>
              <a:t>	As primeiras formas estáveis de movimento são sobretudo de natureza </a:t>
            </a:r>
            <a:r>
              <a:rPr lang="pt-PT" sz="1500" b="1" dirty="0">
                <a:latin typeface="Times New Roman" pitchFamily="18" charset="0"/>
                <a:cs typeface="Times New Roman" pitchFamily="18" charset="0"/>
              </a:rPr>
              <a:t>reflexa</a:t>
            </a:r>
            <a:r>
              <a:rPr lang="pt-PT" sz="1500" dirty="0">
                <a:latin typeface="Times New Roman" pitchFamily="18" charset="0"/>
                <a:cs typeface="Times New Roman" pitchFamily="18" charset="0"/>
              </a:rPr>
              <a:t>. (do nascimento aos 2 meses)</a:t>
            </a:r>
          </a:p>
        </p:txBody>
      </p:sp>
      <p:cxnSp>
        <p:nvCxnSpPr>
          <p:cNvPr id="95" name="Conexão recta unidireccional 94"/>
          <p:cNvCxnSpPr/>
          <p:nvPr/>
        </p:nvCxnSpPr>
        <p:spPr>
          <a:xfrm>
            <a:off x="4500562" y="5429264"/>
            <a:ext cx="357190" cy="1588"/>
          </a:xfrm>
          <a:prstGeom prst="straightConnector1">
            <a:avLst/>
          </a:prstGeom>
          <a:ln w="381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97" name="CaixaDeTexto 96"/>
          <p:cNvSpPr txBox="1"/>
          <p:nvPr/>
        </p:nvSpPr>
        <p:spPr>
          <a:xfrm>
            <a:off x="4929190" y="4270725"/>
            <a:ext cx="4214810" cy="1015663"/>
          </a:xfrm>
          <a:prstGeom prst="rect">
            <a:avLst/>
          </a:prstGeom>
          <a:noFill/>
          <a:ln>
            <a:solidFill>
              <a:schemeClr val="accent1"/>
            </a:solidFill>
          </a:ln>
        </p:spPr>
        <p:txBody>
          <a:bodyPr wrap="square" rtlCol="0">
            <a:spAutoFit/>
          </a:bodyPr>
          <a:lstStyle/>
          <a:p>
            <a:pPr>
              <a:tabLst>
                <a:tab pos="177800" algn="l"/>
              </a:tabLst>
            </a:pPr>
            <a:r>
              <a:rPr lang="pt-PT" sz="1500" dirty="0">
                <a:latin typeface="Times New Roman" pitchFamily="18" charset="0"/>
                <a:cs typeface="Times New Roman" pitchFamily="18" charset="0"/>
              </a:rPr>
              <a:t>	Movimentos voluntários e relativamente consistentes de criança para criança. </a:t>
            </a:r>
          </a:p>
          <a:p>
            <a:pPr>
              <a:tabLst>
                <a:tab pos="177800" algn="l"/>
              </a:tabLst>
            </a:pPr>
            <a:r>
              <a:rPr lang="pt-PT" sz="1500" dirty="0">
                <a:latin typeface="Times New Roman" pitchFamily="18" charset="0"/>
                <a:cs typeface="Times New Roman" pitchFamily="18" charset="0"/>
              </a:rPr>
              <a:t>O comportamento motor apresenta sequências evolutivas muito previsíveis.</a:t>
            </a:r>
          </a:p>
        </p:txBody>
      </p:sp>
      <p:cxnSp>
        <p:nvCxnSpPr>
          <p:cNvPr id="98" name="Conexão recta unidireccional 97"/>
          <p:cNvCxnSpPr/>
          <p:nvPr/>
        </p:nvCxnSpPr>
        <p:spPr>
          <a:xfrm>
            <a:off x="4500562" y="4641858"/>
            <a:ext cx="357190" cy="1588"/>
          </a:xfrm>
          <a:prstGeom prst="straightConnector1">
            <a:avLst/>
          </a:prstGeom>
          <a:ln w="381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99" name="CaixaDeTexto 98"/>
          <p:cNvSpPr txBox="1"/>
          <p:nvPr/>
        </p:nvSpPr>
        <p:spPr>
          <a:xfrm>
            <a:off x="4929222" y="3501426"/>
            <a:ext cx="4214810" cy="784830"/>
          </a:xfrm>
          <a:prstGeom prst="rect">
            <a:avLst/>
          </a:prstGeom>
          <a:noFill/>
          <a:ln>
            <a:solidFill>
              <a:schemeClr val="accent1"/>
            </a:solidFill>
          </a:ln>
        </p:spPr>
        <p:txBody>
          <a:bodyPr wrap="square" rtlCol="0">
            <a:spAutoFit/>
          </a:bodyPr>
          <a:lstStyle/>
          <a:p>
            <a:pPr>
              <a:tabLst>
                <a:tab pos="177800" algn="l"/>
              </a:tabLst>
            </a:pPr>
            <a:r>
              <a:rPr lang="pt-PT" sz="1500" dirty="0">
                <a:latin typeface="Times New Roman" pitchFamily="18" charset="0"/>
                <a:cs typeface="Times New Roman" pitchFamily="18" charset="0"/>
              </a:rPr>
              <a:t>	Corresponde ao reordenamento das formas rudimentares, e à sua combinação, em padrões cada vez mais eficientes de resposta.</a:t>
            </a:r>
          </a:p>
        </p:txBody>
      </p:sp>
      <p:cxnSp>
        <p:nvCxnSpPr>
          <p:cNvPr id="100" name="Conexão recta unidireccional 99"/>
          <p:cNvCxnSpPr/>
          <p:nvPr/>
        </p:nvCxnSpPr>
        <p:spPr>
          <a:xfrm>
            <a:off x="4429124" y="3856040"/>
            <a:ext cx="357190" cy="1588"/>
          </a:xfrm>
          <a:prstGeom prst="straightConnector1">
            <a:avLst/>
          </a:prstGeom>
          <a:ln w="381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01" name="CaixaDeTexto 100"/>
          <p:cNvSpPr txBox="1"/>
          <p:nvPr/>
        </p:nvSpPr>
        <p:spPr>
          <a:xfrm>
            <a:off x="4929222" y="2714620"/>
            <a:ext cx="4214810" cy="784830"/>
          </a:xfrm>
          <a:prstGeom prst="rect">
            <a:avLst/>
          </a:prstGeom>
          <a:noFill/>
          <a:ln>
            <a:solidFill>
              <a:schemeClr val="accent1"/>
            </a:solidFill>
          </a:ln>
        </p:spPr>
        <p:txBody>
          <a:bodyPr wrap="square" rtlCol="0">
            <a:spAutoFit/>
          </a:bodyPr>
          <a:lstStyle/>
          <a:p>
            <a:pPr>
              <a:tabLst>
                <a:tab pos="177800" algn="l"/>
              </a:tabLst>
            </a:pPr>
            <a:r>
              <a:rPr lang="pt-PT" sz="1500" dirty="0">
                <a:latin typeface="Times New Roman" pitchFamily="18" charset="0"/>
                <a:cs typeface="Times New Roman" pitchFamily="18" charset="0"/>
              </a:rPr>
              <a:t>	Aplicação dos comportamentos (movimentos) a contextos muito específicos, como as </a:t>
            </a:r>
            <a:r>
              <a:rPr lang="pt-PT" sz="1500" dirty="0" err="1">
                <a:latin typeface="Times New Roman" pitchFamily="18" charset="0"/>
                <a:cs typeface="Times New Roman" pitchFamily="18" charset="0"/>
              </a:rPr>
              <a:t>atividades</a:t>
            </a:r>
            <a:r>
              <a:rPr lang="pt-PT" sz="1500" dirty="0">
                <a:latin typeface="Times New Roman" pitchFamily="18" charset="0"/>
                <a:cs typeface="Times New Roman" pitchFamily="18" charset="0"/>
              </a:rPr>
              <a:t> desportivas. </a:t>
            </a:r>
          </a:p>
        </p:txBody>
      </p:sp>
      <p:cxnSp>
        <p:nvCxnSpPr>
          <p:cNvPr id="102" name="Conexão recta unidireccional 101"/>
          <p:cNvCxnSpPr/>
          <p:nvPr/>
        </p:nvCxnSpPr>
        <p:spPr>
          <a:xfrm>
            <a:off x="4429124" y="3069234"/>
            <a:ext cx="357190" cy="1588"/>
          </a:xfrm>
          <a:prstGeom prst="straightConnector1">
            <a:avLst/>
          </a:prstGeom>
          <a:ln w="381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p:cNvSpPr>
            <a:spLocks noGrp="1"/>
          </p:cNvSpPr>
          <p:nvPr>
            <p:ph type="title"/>
          </p:nvPr>
        </p:nvSpPr>
        <p:spPr>
          <a:xfrm>
            <a:off x="642942" y="-24"/>
            <a:ext cx="8501058" cy="642942"/>
          </a:xfrm>
        </p:spPr>
        <p:txBody>
          <a:bodyPr>
            <a:noAutofit/>
          </a:bodyPr>
          <a:lstStyle/>
          <a:p>
            <a:pPr algn="l">
              <a:tabLst>
                <a:tab pos="355600" algn="l"/>
                <a:tab pos="725488" algn="l"/>
              </a:tabLst>
            </a:pPr>
            <a:r>
              <a:rPr lang="pt-PT" sz="2400" b="1" dirty="0">
                <a:solidFill>
                  <a:schemeClr val="accent5">
                    <a:lumMod val="50000"/>
                  </a:schemeClr>
                </a:solidFill>
                <a:latin typeface="Calibri" panose="020F0502020204030204" pitchFamily="34" charset="0"/>
                <a:cs typeface="Arial" panose="020B0604020202020204" pitchFamily="34" charset="0"/>
              </a:rPr>
              <a:t>1.4  	A Pirâmide do desenvolvimento  motor</a:t>
            </a:r>
            <a:endParaRPr lang="pt-PT" sz="2400" b="1" dirty="0">
              <a:solidFill>
                <a:schemeClr val="accent5">
                  <a:lumMod val="50000"/>
                </a:schemeClr>
              </a:solidFill>
              <a:latin typeface="Calibri" panose="020F0502020204030204" pitchFamily="34" charset="0"/>
            </a:endParaRPr>
          </a:p>
        </p:txBody>
      </p:sp>
      <p:grpSp>
        <p:nvGrpSpPr>
          <p:cNvPr id="2" name="Group 40541"/>
          <p:cNvGrpSpPr>
            <a:grpSpLocks/>
          </p:cNvGrpSpPr>
          <p:nvPr/>
        </p:nvGrpSpPr>
        <p:grpSpPr bwMode="auto">
          <a:xfrm>
            <a:off x="0" y="1500174"/>
            <a:ext cx="2786050" cy="2214578"/>
            <a:chOff x="0" y="0"/>
            <a:chExt cx="3661584" cy="2065591"/>
          </a:xfrm>
        </p:grpSpPr>
        <p:sp>
          <p:nvSpPr>
            <p:cNvPr id="2089" name="Shape 2089"/>
            <p:cNvSpPr>
              <a:spLocks/>
            </p:cNvSpPr>
            <p:nvPr/>
          </p:nvSpPr>
          <p:spPr bwMode="auto">
            <a:xfrm>
              <a:off x="947127" y="4347"/>
              <a:ext cx="312915" cy="512051"/>
            </a:xfrm>
            <a:custGeom>
              <a:avLst/>
              <a:gdLst>
                <a:gd name="T0" fmla="*/ 0 w 312915"/>
                <a:gd name="T1" fmla="*/ 0 h 512051"/>
                <a:gd name="T2" fmla="*/ 312915 w 312915"/>
                <a:gd name="T3" fmla="*/ 512051 h 512051"/>
              </a:gdLst>
              <a:ahLst/>
              <a:cxnLst>
                <a:cxn ang="0">
                  <a:pos x="312915" y="0"/>
                </a:cxn>
                <a:cxn ang="0">
                  <a:pos x="312915" y="512051"/>
                </a:cxn>
                <a:cxn ang="0">
                  <a:pos x="0" y="486473"/>
                </a:cxn>
                <a:cxn ang="0">
                  <a:pos x="312915" y="0"/>
                </a:cxn>
              </a:cxnLst>
              <a:rect l="T0" t="T1" r="T2" b="T3"/>
              <a:pathLst>
                <a:path w="312915" h="512051">
                  <a:moveTo>
                    <a:pt x="312915" y="0"/>
                  </a:moveTo>
                  <a:lnTo>
                    <a:pt x="312915" y="512051"/>
                  </a:lnTo>
                  <a:lnTo>
                    <a:pt x="0" y="486473"/>
                  </a:lnTo>
                  <a:lnTo>
                    <a:pt x="312915" y="0"/>
                  </a:lnTo>
                  <a:close/>
                </a:path>
              </a:pathLst>
            </a:custGeom>
            <a:solidFill>
              <a:srgbClr val="EE3423"/>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0" name="Shape 2090"/>
            <p:cNvSpPr>
              <a:spLocks/>
            </p:cNvSpPr>
            <p:nvPr/>
          </p:nvSpPr>
          <p:spPr bwMode="auto">
            <a:xfrm>
              <a:off x="631416" y="490825"/>
              <a:ext cx="628625" cy="541973"/>
            </a:xfrm>
            <a:custGeom>
              <a:avLst/>
              <a:gdLst>
                <a:gd name="T0" fmla="*/ 0 w 628625"/>
                <a:gd name="T1" fmla="*/ 0 h 541973"/>
                <a:gd name="T2" fmla="*/ 628625 w 628625"/>
                <a:gd name="T3" fmla="*/ 541973 h 541973"/>
              </a:gdLst>
              <a:ahLst/>
              <a:cxnLst>
                <a:cxn ang="0">
                  <a:pos x="315709" y="0"/>
                </a:cxn>
                <a:cxn ang="0">
                  <a:pos x="628625" y="25578"/>
                </a:cxn>
                <a:cxn ang="0">
                  <a:pos x="628625" y="541973"/>
                </a:cxn>
                <a:cxn ang="0">
                  <a:pos x="0" y="490817"/>
                </a:cxn>
                <a:cxn ang="0">
                  <a:pos x="315709" y="0"/>
                </a:cxn>
              </a:cxnLst>
              <a:rect l="T0" t="T1" r="T2" b="T3"/>
              <a:pathLst>
                <a:path w="628625" h="541973">
                  <a:moveTo>
                    <a:pt x="315709" y="0"/>
                  </a:moveTo>
                  <a:lnTo>
                    <a:pt x="628625" y="25578"/>
                  </a:lnTo>
                  <a:lnTo>
                    <a:pt x="628625" y="541973"/>
                  </a:lnTo>
                  <a:lnTo>
                    <a:pt x="0" y="490817"/>
                  </a:lnTo>
                  <a:lnTo>
                    <a:pt x="315709" y="0"/>
                  </a:lnTo>
                  <a:close/>
                </a:path>
              </a:pathLst>
            </a:custGeom>
            <a:solidFill>
              <a:srgbClr val="CE2D1E"/>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1" name="Shape 2091"/>
            <p:cNvSpPr>
              <a:spLocks/>
            </p:cNvSpPr>
            <p:nvPr/>
          </p:nvSpPr>
          <p:spPr bwMode="auto">
            <a:xfrm>
              <a:off x="315708" y="981646"/>
              <a:ext cx="944334" cy="567550"/>
            </a:xfrm>
            <a:custGeom>
              <a:avLst/>
              <a:gdLst>
                <a:gd name="T0" fmla="*/ 0 w 944334"/>
                <a:gd name="T1" fmla="*/ 0 h 567550"/>
                <a:gd name="T2" fmla="*/ 944334 w 944334"/>
                <a:gd name="T3" fmla="*/ 567550 h 567550"/>
              </a:gdLst>
              <a:ahLst/>
              <a:cxnLst>
                <a:cxn ang="0">
                  <a:pos x="315709" y="0"/>
                </a:cxn>
                <a:cxn ang="0">
                  <a:pos x="944334" y="51143"/>
                </a:cxn>
                <a:cxn ang="0">
                  <a:pos x="944334" y="567550"/>
                </a:cxn>
                <a:cxn ang="0">
                  <a:pos x="0" y="490817"/>
                </a:cxn>
                <a:cxn ang="0">
                  <a:pos x="315709" y="0"/>
                </a:cxn>
              </a:cxnLst>
              <a:rect l="T0" t="T1" r="T2" b="T3"/>
              <a:pathLst>
                <a:path w="944334" h="567550">
                  <a:moveTo>
                    <a:pt x="315709" y="0"/>
                  </a:moveTo>
                  <a:lnTo>
                    <a:pt x="944334" y="51143"/>
                  </a:lnTo>
                  <a:lnTo>
                    <a:pt x="944334" y="567550"/>
                  </a:lnTo>
                  <a:lnTo>
                    <a:pt x="0" y="490817"/>
                  </a:lnTo>
                  <a:lnTo>
                    <a:pt x="315709" y="0"/>
                  </a:lnTo>
                  <a:close/>
                </a:path>
              </a:pathLst>
            </a:custGeom>
            <a:solidFill>
              <a:srgbClr val="B12416"/>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2" name="Shape 2092"/>
            <p:cNvSpPr>
              <a:spLocks/>
            </p:cNvSpPr>
            <p:nvPr/>
          </p:nvSpPr>
          <p:spPr bwMode="auto">
            <a:xfrm>
              <a:off x="0" y="1472466"/>
              <a:ext cx="1260031" cy="593115"/>
            </a:xfrm>
            <a:custGeom>
              <a:avLst/>
              <a:gdLst>
                <a:gd name="T0" fmla="*/ 0 w 1260031"/>
                <a:gd name="T1" fmla="*/ 0 h 593115"/>
                <a:gd name="T2" fmla="*/ 1260031 w 1260031"/>
                <a:gd name="T3" fmla="*/ 593115 h 593115"/>
              </a:gdLst>
              <a:ahLst/>
              <a:cxnLst>
                <a:cxn ang="0">
                  <a:pos x="315709" y="0"/>
                </a:cxn>
                <a:cxn ang="0">
                  <a:pos x="1260031" y="76721"/>
                </a:cxn>
                <a:cxn ang="0">
                  <a:pos x="1260031" y="593115"/>
                </a:cxn>
                <a:cxn ang="0">
                  <a:pos x="0" y="490817"/>
                </a:cxn>
                <a:cxn ang="0">
                  <a:pos x="315709" y="0"/>
                </a:cxn>
              </a:cxnLst>
              <a:rect l="T0" t="T1" r="T2" b="T3"/>
              <a:pathLst>
                <a:path w="1260031" h="593115">
                  <a:moveTo>
                    <a:pt x="315709" y="0"/>
                  </a:moveTo>
                  <a:lnTo>
                    <a:pt x="1260031" y="76721"/>
                  </a:lnTo>
                  <a:lnTo>
                    <a:pt x="1260031" y="593115"/>
                  </a:lnTo>
                  <a:lnTo>
                    <a:pt x="0" y="490817"/>
                  </a:lnTo>
                  <a:lnTo>
                    <a:pt x="315709" y="0"/>
                  </a:lnTo>
                  <a:close/>
                </a:path>
              </a:pathLst>
            </a:custGeom>
            <a:solidFill>
              <a:srgbClr val="941B09"/>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3" name="Shape 2093"/>
            <p:cNvSpPr>
              <a:spLocks/>
            </p:cNvSpPr>
            <p:nvPr/>
          </p:nvSpPr>
          <p:spPr bwMode="auto">
            <a:xfrm>
              <a:off x="1260036" y="4349"/>
              <a:ext cx="312903" cy="512051"/>
            </a:xfrm>
            <a:custGeom>
              <a:avLst/>
              <a:gdLst>
                <a:gd name="T0" fmla="*/ 0 w 312903"/>
                <a:gd name="T1" fmla="*/ 0 h 512051"/>
                <a:gd name="T2" fmla="*/ 312903 w 312903"/>
                <a:gd name="T3" fmla="*/ 512051 h 512051"/>
              </a:gdLst>
              <a:ahLst/>
              <a:cxnLst>
                <a:cxn ang="0">
                  <a:pos x="0" y="0"/>
                </a:cxn>
                <a:cxn ang="0">
                  <a:pos x="312903" y="486473"/>
                </a:cxn>
                <a:cxn ang="0">
                  <a:pos x="0" y="512051"/>
                </a:cxn>
                <a:cxn ang="0">
                  <a:pos x="0" y="0"/>
                </a:cxn>
              </a:cxnLst>
              <a:rect l="T0" t="T1" r="T2" b="T3"/>
              <a:pathLst>
                <a:path w="312903" h="512051">
                  <a:moveTo>
                    <a:pt x="0" y="0"/>
                  </a:moveTo>
                  <a:lnTo>
                    <a:pt x="312903" y="486473"/>
                  </a:lnTo>
                  <a:lnTo>
                    <a:pt x="0" y="512051"/>
                  </a:lnTo>
                  <a:lnTo>
                    <a:pt x="0" y="0"/>
                  </a:lnTo>
                  <a:close/>
                </a:path>
              </a:pathLst>
            </a:custGeom>
            <a:solidFill>
              <a:srgbClr val="F16541"/>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4" name="Shape 2094"/>
            <p:cNvSpPr>
              <a:spLocks/>
            </p:cNvSpPr>
            <p:nvPr/>
          </p:nvSpPr>
          <p:spPr bwMode="auto">
            <a:xfrm>
              <a:off x="1260039" y="0"/>
              <a:ext cx="2401545" cy="490817"/>
            </a:xfrm>
            <a:custGeom>
              <a:avLst/>
              <a:gdLst>
                <a:gd name="T0" fmla="*/ 0 w 2401545"/>
                <a:gd name="T1" fmla="*/ 0 h 490817"/>
                <a:gd name="T2" fmla="*/ 2401545 w 2401545"/>
                <a:gd name="T3" fmla="*/ 490817 h 490817"/>
              </a:gdLst>
              <a:ahLst/>
              <a:cxnLst>
                <a:cxn ang="0">
                  <a:pos x="0" y="0"/>
                </a:cxn>
                <a:cxn ang="0">
                  <a:pos x="2401545" y="0"/>
                </a:cxn>
                <a:cxn ang="0">
                  <a:pos x="2401545" y="490817"/>
                </a:cxn>
                <a:cxn ang="0">
                  <a:pos x="312903" y="490817"/>
                </a:cxn>
                <a:cxn ang="0">
                  <a:pos x="0" y="4343"/>
                </a:cxn>
                <a:cxn ang="0">
                  <a:pos x="0" y="0"/>
                </a:cxn>
              </a:cxnLst>
              <a:rect l="T0" t="T1" r="T2" b="T3"/>
              <a:pathLst>
                <a:path w="2401545" h="490817">
                  <a:moveTo>
                    <a:pt x="0" y="0"/>
                  </a:moveTo>
                  <a:lnTo>
                    <a:pt x="2401545" y="0"/>
                  </a:lnTo>
                  <a:lnTo>
                    <a:pt x="2401545" y="490817"/>
                  </a:lnTo>
                  <a:lnTo>
                    <a:pt x="312903" y="490817"/>
                  </a:lnTo>
                  <a:lnTo>
                    <a:pt x="0" y="4343"/>
                  </a:lnTo>
                  <a:lnTo>
                    <a:pt x="0" y="0"/>
                  </a:lnTo>
                  <a:close/>
                </a:path>
              </a:pathLst>
            </a:custGeom>
            <a:solidFill>
              <a:srgbClr val="F3F3F4"/>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5" name="Shape 2095"/>
            <p:cNvSpPr>
              <a:spLocks/>
            </p:cNvSpPr>
            <p:nvPr/>
          </p:nvSpPr>
          <p:spPr bwMode="auto">
            <a:xfrm>
              <a:off x="1260042" y="490821"/>
              <a:ext cx="628612" cy="541972"/>
            </a:xfrm>
            <a:custGeom>
              <a:avLst/>
              <a:gdLst>
                <a:gd name="T0" fmla="*/ 0 w 628612"/>
                <a:gd name="T1" fmla="*/ 0 h 541972"/>
                <a:gd name="T2" fmla="*/ 628612 w 628612"/>
                <a:gd name="T3" fmla="*/ 541972 h 541972"/>
              </a:gdLst>
              <a:ahLst/>
              <a:cxnLst>
                <a:cxn ang="0">
                  <a:pos x="312903" y="0"/>
                </a:cxn>
                <a:cxn ang="0">
                  <a:pos x="628612" y="490817"/>
                </a:cxn>
                <a:cxn ang="0">
                  <a:pos x="0" y="541972"/>
                </a:cxn>
                <a:cxn ang="0">
                  <a:pos x="0" y="25578"/>
                </a:cxn>
                <a:cxn ang="0">
                  <a:pos x="312903" y="0"/>
                </a:cxn>
              </a:cxnLst>
              <a:rect l="T0" t="T1" r="T2" b="T3"/>
              <a:pathLst>
                <a:path w="628612" h="541972">
                  <a:moveTo>
                    <a:pt x="312903" y="0"/>
                  </a:moveTo>
                  <a:lnTo>
                    <a:pt x="628612" y="490817"/>
                  </a:lnTo>
                  <a:lnTo>
                    <a:pt x="0" y="541972"/>
                  </a:lnTo>
                  <a:lnTo>
                    <a:pt x="0" y="25578"/>
                  </a:lnTo>
                  <a:lnTo>
                    <a:pt x="312903" y="0"/>
                  </a:lnTo>
                  <a:close/>
                </a:path>
              </a:pathLst>
            </a:custGeom>
            <a:solidFill>
              <a:srgbClr val="D75A39"/>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6" name="Shape 2096"/>
            <p:cNvSpPr>
              <a:spLocks/>
            </p:cNvSpPr>
            <p:nvPr/>
          </p:nvSpPr>
          <p:spPr bwMode="auto">
            <a:xfrm>
              <a:off x="1572942" y="490821"/>
              <a:ext cx="2088642" cy="490817"/>
            </a:xfrm>
            <a:custGeom>
              <a:avLst/>
              <a:gdLst>
                <a:gd name="T0" fmla="*/ 0 w 2088642"/>
                <a:gd name="T1" fmla="*/ 0 h 490817"/>
                <a:gd name="T2" fmla="*/ 2088642 w 2088642"/>
                <a:gd name="T3" fmla="*/ 490817 h 490817"/>
              </a:gdLst>
              <a:ahLst/>
              <a:cxnLst>
                <a:cxn ang="0">
                  <a:pos x="0" y="0"/>
                </a:cxn>
                <a:cxn ang="0">
                  <a:pos x="2088642" y="0"/>
                </a:cxn>
                <a:cxn ang="0">
                  <a:pos x="2088642" y="490817"/>
                </a:cxn>
                <a:cxn ang="0">
                  <a:pos x="315709" y="490817"/>
                </a:cxn>
                <a:cxn ang="0">
                  <a:pos x="0" y="0"/>
                </a:cxn>
              </a:cxnLst>
              <a:rect l="T0" t="T1" r="T2" b="T3"/>
              <a:pathLst>
                <a:path w="2088642" h="490817">
                  <a:moveTo>
                    <a:pt x="0" y="0"/>
                  </a:moveTo>
                  <a:lnTo>
                    <a:pt x="2088642" y="0"/>
                  </a:lnTo>
                  <a:lnTo>
                    <a:pt x="2088642" y="490817"/>
                  </a:lnTo>
                  <a:lnTo>
                    <a:pt x="315709" y="490817"/>
                  </a:lnTo>
                  <a:lnTo>
                    <a:pt x="0" y="0"/>
                  </a:lnTo>
                  <a:close/>
                </a:path>
              </a:pathLst>
            </a:custGeom>
            <a:solidFill>
              <a:srgbClr val="E1E2E4"/>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7" name="Shape 2097"/>
            <p:cNvSpPr>
              <a:spLocks/>
            </p:cNvSpPr>
            <p:nvPr/>
          </p:nvSpPr>
          <p:spPr bwMode="auto">
            <a:xfrm>
              <a:off x="1260029" y="981642"/>
              <a:ext cx="944334" cy="567550"/>
            </a:xfrm>
            <a:custGeom>
              <a:avLst/>
              <a:gdLst>
                <a:gd name="T0" fmla="*/ 0 w 944334"/>
                <a:gd name="T1" fmla="*/ 0 h 567550"/>
                <a:gd name="T2" fmla="*/ 944334 w 944334"/>
                <a:gd name="T3" fmla="*/ 567550 h 567550"/>
              </a:gdLst>
              <a:ahLst/>
              <a:cxnLst>
                <a:cxn ang="0">
                  <a:pos x="628625" y="0"/>
                </a:cxn>
                <a:cxn ang="0">
                  <a:pos x="944334" y="490817"/>
                </a:cxn>
                <a:cxn ang="0">
                  <a:pos x="0" y="567550"/>
                </a:cxn>
                <a:cxn ang="0">
                  <a:pos x="0" y="51156"/>
                </a:cxn>
                <a:cxn ang="0">
                  <a:pos x="628625" y="0"/>
                </a:cxn>
              </a:cxnLst>
              <a:rect l="T0" t="T1" r="T2" b="T3"/>
              <a:pathLst>
                <a:path w="944334" h="567550">
                  <a:moveTo>
                    <a:pt x="628625" y="0"/>
                  </a:moveTo>
                  <a:lnTo>
                    <a:pt x="944334" y="490817"/>
                  </a:lnTo>
                  <a:lnTo>
                    <a:pt x="0" y="567550"/>
                  </a:lnTo>
                  <a:lnTo>
                    <a:pt x="0" y="51156"/>
                  </a:lnTo>
                  <a:lnTo>
                    <a:pt x="628625" y="0"/>
                  </a:lnTo>
                  <a:close/>
                </a:path>
              </a:pathLst>
            </a:custGeom>
            <a:solidFill>
              <a:srgbClr val="BF503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8" name="Shape 2098"/>
            <p:cNvSpPr>
              <a:spLocks/>
            </p:cNvSpPr>
            <p:nvPr/>
          </p:nvSpPr>
          <p:spPr bwMode="auto">
            <a:xfrm>
              <a:off x="1888651" y="981642"/>
              <a:ext cx="1772933" cy="490817"/>
            </a:xfrm>
            <a:custGeom>
              <a:avLst/>
              <a:gdLst>
                <a:gd name="T0" fmla="*/ 0 w 1772933"/>
                <a:gd name="T1" fmla="*/ 0 h 490817"/>
                <a:gd name="T2" fmla="*/ 1772933 w 1772933"/>
                <a:gd name="T3" fmla="*/ 490817 h 490817"/>
              </a:gdLst>
              <a:ahLst/>
              <a:cxnLst>
                <a:cxn ang="0">
                  <a:pos x="0" y="0"/>
                </a:cxn>
                <a:cxn ang="0">
                  <a:pos x="1772933" y="0"/>
                </a:cxn>
                <a:cxn ang="0">
                  <a:pos x="1772933" y="490817"/>
                </a:cxn>
                <a:cxn ang="0">
                  <a:pos x="315709" y="490817"/>
                </a:cxn>
                <a:cxn ang="0">
                  <a:pos x="0" y="0"/>
                </a:cxn>
              </a:cxnLst>
              <a:rect l="T0" t="T1" r="T2" b="T3"/>
              <a:pathLst>
                <a:path w="1772933" h="490817">
                  <a:moveTo>
                    <a:pt x="0" y="0"/>
                  </a:moveTo>
                  <a:lnTo>
                    <a:pt x="1772933" y="0"/>
                  </a:lnTo>
                  <a:lnTo>
                    <a:pt x="1772933" y="490817"/>
                  </a:lnTo>
                  <a:lnTo>
                    <a:pt x="315709" y="490817"/>
                  </a:lnTo>
                  <a:lnTo>
                    <a:pt x="0" y="0"/>
                  </a:lnTo>
                  <a:close/>
                </a:path>
              </a:pathLst>
            </a:custGeom>
            <a:solidFill>
              <a:srgbClr val="D1D2D4"/>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9" name="Shape 2099"/>
            <p:cNvSpPr>
              <a:spLocks/>
            </p:cNvSpPr>
            <p:nvPr/>
          </p:nvSpPr>
          <p:spPr bwMode="auto">
            <a:xfrm>
              <a:off x="1260038" y="1472463"/>
              <a:ext cx="1260031" cy="593128"/>
            </a:xfrm>
            <a:custGeom>
              <a:avLst/>
              <a:gdLst>
                <a:gd name="T0" fmla="*/ 0 w 1260031"/>
                <a:gd name="T1" fmla="*/ 0 h 593128"/>
                <a:gd name="T2" fmla="*/ 1260031 w 1260031"/>
                <a:gd name="T3" fmla="*/ 593128 h 593128"/>
              </a:gdLst>
              <a:ahLst/>
              <a:cxnLst>
                <a:cxn ang="0">
                  <a:pos x="944321" y="0"/>
                </a:cxn>
                <a:cxn ang="0">
                  <a:pos x="1260031" y="490817"/>
                </a:cxn>
                <a:cxn ang="0">
                  <a:pos x="0" y="593128"/>
                </a:cxn>
                <a:cxn ang="0">
                  <a:pos x="0" y="76733"/>
                </a:cxn>
                <a:cxn ang="0">
                  <a:pos x="944321" y="0"/>
                </a:cxn>
              </a:cxnLst>
              <a:rect l="T0" t="T1" r="T2" b="T3"/>
              <a:pathLst>
                <a:path w="1260031" h="593128">
                  <a:moveTo>
                    <a:pt x="944321" y="0"/>
                  </a:moveTo>
                  <a:lnTo>
                    <a:pt x="1260031" y="490817"/>
                  </a:lnTo>
                  <a:lnTo>
                    <a:pt x="0" y="593128"/>
                  </a:lnTo>
                  <a:lnTo>
                    <a:pt x="0" y="76733"/>
                  </a:lnTo>
                  <a:lnTo>
                    <a:pt x="944321" y="0"/>
                  </a:lnTo>
                  <a:close/>
                </a:path>
              </a:pathLst>
            </a:custGeom>
            <a:solidFill>
              <a:srgbClr val="A74429"/>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0" name="Shape 2100"/>
            <p:cNvSpPr>
              <a:spLocks/>
            </p:cNvSpPr>
            <p:nvPr/>
          </p:nvSpPr>
          <p:spPr bwMode="auto">
            <a:xfrm>
              <a:off x="2204361" y="1472463"/>
              <a:ext cx="1457224" cy="490817"/>
            </a:xfrm>
            <a:custGeom>
              <a:avLst/>
              <a:gdLst>
                <a:gd name="T0" fmla="*/ 0 w 1457224"/>
                <a:gd name="T1" fmla="*/ 0 h 490817"/>
                <a:gd name="T2" fmla="*/ 1457224 w 1457224"/>
                <a:gd name="T3" fmla="*/ 490817 h 490817"/>
              </a:gdLst>
              <a:ahLst/>
              <a:cxnLst>
                <a:cxn ang="0">
                  <a:pos x="0" y="0"/>
                </a:cxn>
                <a:cxn ang="0">
                  <a:pos x="1457224" y="0"/>
                </a:cxn>
                <a:cxn ang="0">
                  <a:pos x="1457224" y="490817"/>
                </a:cxn>
                <a:cxn ang="0">
                  <a:pos x="315709" y="490817"/>
                </a:cxn>
                <a:cxn ang="0">
                  <a:pos x="0" y="0"/>
                </a:cxn>
              </a:cxnLst>
              <a:rect l="T0" t="T1" r="T2" b="T3"/>
              <a:pathLst>
                <a:path w="1457224" h="490817">
                  <a:moveTo>
                    <a:pt x="0" y="0"/>
                  </a:moveTo>
                  <a:lnTo>
                    <a:pt x="1457224" y="0"/>
                  </a:lnTo>
                  <a:lnTo>
                    <a:pt x="1457224" y="490817"/>
                  </a:lnTo>
                  <a:lnTo>
                    <a:pt x="315709" y="490817"/>
                  </a:lnTo>
                  <a:lnTo>
                    <a:pt x="0" y="0"/>
                  </a:lnTo>
                  <a:close/>
                </a:path>
              </a:pathLst>
            </a:custGeom>
            <a:solidFill>
              <a:srgbClr val="C0C2C4"/>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1" name="Shape 2101"/>
            <p:cNvSpPr>
              <a:spLocks/>
            </p:cNvSpPr>
            <p:nvPr/>
          </p:nvSpPr>
          <p:spPr bwMode="auto">
            <a:xfrm>
              <a:off x="2297748" y="1200585"/>
              <a:ext cx="44552" cy="82715"/>
            </a:xfrm>
            <a:custGeom>
              <a:avLst/>
              <a:gdLst>
                <a:gd name="T0" fmla="*/ 0 w 44552"/>
                <a:gd name="T1" fmla="*/ 0 h 82715"/>
                <a:gd name="T2" fmla="*/ 44552 w 44552"/>
                <a:gd name="T3" fmla="*/ 82715 h 82715"/>
              </a:gdLst>
              <a:ahLst/>
              <a:cxnLst>
                <a:cxn ang="0">
                  <a:pos x="0" y="0"/>
                </a:cxn>
                <a:cxn ang="0">
                  <a:pos x="44552" y="0"/>
                </a:cxn>
                <a:cxn ang="0">
                  <a:pos x="44552" y="8953"/>
                </a:cxn>
                <a:cxn ang="0">
                  <a:pos x="10681" y="8953"/>
                </a:cxn>
                <a:cxn ang="0">
                  <a:pos x="10681" y="36449"/>
                </a:cxn>
                <a:cxn ang="0">
                  <a:pos x="41961" y="36449"/>
                </a:cxn>
                <a:cxn ang="0">
                  <a:pos x="41961" y="45276"/>
                </a:cxn>
                <a:cxn ang="0">
                  <a:pos x="10681" y="45276"/>
                </a:cxn>
                <a:cxn ang="0">
                  <a:pos x="10681" y="82715"/>
                </a:cxn>
                <a:cxn ang="0">
                  <a:pos x="0" y="82715"/>
                </a:cxn>
                <a:cxn ang="0">
                  <a:pos x="0" y="0"/>
                </a:cxn>
              </a:cxnLst>
              <a:rect l="T0" t="T1" r="T2" b="T3"/>
              <a:pathLst>
                <a:path w="44552" h="82715">
                  <a:moveTo>
                    <a:pt x="0" y="0"/>
                  </a:moveTo>
                  <a:lnTo>
                    <a:pt x="44552" y="0"/>
                  </a:lnTo>
                  <a:lnTo>
                    <a:pt x="44552" y="8953"/>
                  </a:lnTo>
                  <a:lnTo>
                    <a:pt x="10681" y="8953"/>
                  </a:lnTo>
                  <a:lnTo>
                    <a:pt x="10681" y="36449"/>
                  </a:lnTo>
                  <a:lnTo>
                    <a:pt x="41961" y="36449"/>
                  </a:lnTo>
                  <a:lnTo>
                    <a:pt x="41961" y="45276"/>
                  </a:lnTo>
                  <a:lnTo>
                    <a:pt x="10681" y="45276"/>
                  </a:lnTo>
                  <a:lnTo>
                    <a:pt x="10681"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2" name="Shape 2102"/>
            <p:cNvSpPr>
              <a:spLocks/>
            </p:cNvSpPr>
            <p:nvPr/>
          </p:nvSpPr>
          <p:spPr bwMode="auto">
            <a:xfrm>
              <a:off x="2341677" y="1200586"/>
              <a:ext cx="34296" cy="82702"/>
            </a:xfrm>
            <a:custGeom>
              <a:avLst/>
              <a:gdLst>
                <a:gd name="T0" fmla="*/ 0 w 34296"/>
                <a:gd name="T1" fmla="*/ 0 h 82702"/>
                <a:gd name="T2" fmla="*/ 34296 w 34296"/>
                <a:gd name="T3" fmla="*/ 82702 h 82702"/>
              </a:gdLst>
              <a:ahLst/>
              <a:cxnLst>
                <a:cxn ang="0">
                  <a:pos x="28105" y="0"/>
                </a:cxn>
                <a:cxn ang="0">
                  <a:pos x="34296" y="0"/>
                </a:cxn>
                <a:cxn ang="0">
                  <a:pos x="34296" y="9449"/>
                </a:cxn>
                <a:cxn ang="0">
                  <a:pos x="34112" y="9449"/>
                </a:cxn>
                <a:cxn ang="0">
                  <a:pos x="29934" y="24422"/>
                </a:cxn>
                <a:cxn ang="0">
                  <a:pos x="21844" y="48349"/>
                </a:cxn>
                <a:cxn ang="0">
                  <a:pos x="34296" y="48349"/>
                </a:cxn>
                <a:cxn ang="0">
                  <a:pos x="34296" y="56693"/>
                </a:cxn>
                <a:cxn ang="0">
                  <a:pos x="19634" y="56693"/>
                </a:cxn>
                <a:cxn ang="0">
                  <a:pos x="11036" y="82702"/>
                </a:cxn>
                <a:cxn ang="0">
                  <a:pos x="0" y="82702"/>
                </a:cxn>
                <a:cxn ang="0">
                  <a:pos x="28105" y="0"/>
                </a:cxn>
              </a:cxnLst>
              <a:rect l="T0" t="T1" r="T2" b="T3"/>
              <a:pathLst>
                <a:path w="34296" h="82702">
                  <a:moveTo>
                    <a:pt x="28105" y="0"/>
                  </a:moveTo>
                  <a:lnTo>
                    <a:pt x="34296" y="0"/>
                  </a:lnTo>
                  <a:lnTo>
                    <a:pt x="34296" y="9449"/>
                  </a:lnTo>
                  <a:lnTo>
                    <a:pt x="34112" y="9449"/>
                  </a:lnTo>
                  <a:cubicBezTo>
                    <a:pt x="32880" y="14351"/>
                    <a:pt x="31534" y="19380"/>
                    <a:pt x="29934" y="24422"/>
                  </a:cubicBezTo>
                  <a:lnTo>
                    <a:pt x="21844" y="48349"/>
                  </a:lnTo>
                  <a:lnTo>
                    <a:pt x="34296" y="48349"/>
                  </a:lnTo>
                  <a:lnTo>
                    <a:pt x="34296"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3" name="Shape 2103"/>
            <p:cNvSpPr>
              <a:spLocks/>
            </p:cNvSpPr>
            <p:nvPr/>
          </p:nvSpPr>
          <p:spPr bwMode="auto">
            <a:xfrm>
              <a:off x="2375974" y="1200586"/>
              <a:ext cx="34918" cy="82702"/>
            </a:xfrm>
            <a:custGeom>
              <a:avLst/>
              <a:gdLst>
                <a:gd name="T0" fmla="*/ 0 w 34918"/>
                <a:gd name="T1" fmla="*/ 0 h 82702"/>
                <a:gd name="T2" fmla="*/ 34918 w 34918"/>
                <a:gd name="T3" fmla="*/ 82702 h 82702"/>
              </a:gdLst>
              <a:ahLst/>
              <a:cxnLst>
                <a:cxn ang="0">
                  <a:pos x="0" y="0"/>
                </a:cxn>
                <a:cxn ang="0">
                  <a:pos x="6686" y="0"/>
                </a:cxn>
                <a:cxn ang="0">
                  <a:pos x="34918" y="82702"/>
                </a:cxn>
                <a:cxn ang="0">
                  <a:pos x="23501" y="82702"/>
                </a:cxn>
                <a:cxn ang="0">
                  <a:pos x="14662" y="56693"/>
                </a:cxn>
                <a:cxn ang="0">
                  <a:pos x="0" y="56693"/>
                </a:cxn>
                <a:cxn ang="0">
                  <a:pos x="0" y="48349"/>
                </a:cxn>
                <a:cxn ang="0">
                  <a:pos x="12452" y="48349"/>
                </a:cxn>
                <a:cxn ang="0">
                  <a:pos x="4350" y="24536"/>
                </a:cxn>
                <a:cxn ang="0">
                  <a:pos x="57" y="9449"/>
                </a:cxn>
                <a:cxn ang="0">
                  <a:pos x="0" y="9449"/>
                </a:cxn>
                <a:cxn ang="0">
                  <a:pos x="0" y="0"/>
                </a:cxn>
              </a:cxnLst>
              <a:rect l="T0" t="T1" r="T2" b="T3"/>
              <a:pathLst>
                <a:path w="34918" h="82702">
                  <a:moveTo>
                    <a:pt x="0" y="0"/>
                  </a:moveTo>
                  <a:lnTo>
                    <a:pt x="6686" y="0"/>
                  </a:lnTo>
                  <a:lnTo>
                    <a:pt x="34918" y="82702"/>
                  </a:lnTo>
                  <a:lnTo>
                    <a:pt x="23501" y="82702"/>
                  </a:lnTo>
                  <a:lnTo>
                    <a:pt x="14662" y="56693"/>
                  </a:lnTo>
                  <a:lnTo>
                    <a:pt x="0" y="56693"/>
                  </a:lnTo>
                  <a:lnTo>
                    <a:pt x="0" y="48349"/>
                  </a:lnTo>
                  <a:lnTo>
                    <a:pt x="12452" y="48349"/>
                  </a:lnTo>
                  <a:lnTo>
                    <a:pt x="4350" y="24536"/>
                  </a:lnTo>
                  <a:cubicBezTo>
                    <a:pt x="2521" y="19139"/>
                    <a:pt x="1289" y="14237"/>
                    <a:pt x="57"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4" name="Shape 2104"/>
            <p:cNvSpPr>
              <a:spLocks/>
            </p:cNvSpPr>
            <p:nvPr/>
          </p:nvSpPr>
          <p:spPr bwMode="auto">
            <a:xfrm>
              <a:off x="2418862" y="1199230"/>
              <a:ext cx="50064" cy="85420"/>
            </a:xfrm>
            <a:custGeom>
              <a:avLst/>
              <a:gdLst>
                <a:gd name="T0" fmla="*/ 0 w 50064"/>
                <a:gd name="T1" fmla="*/ 0 h 85420"/>
                <a:gd name="T2" fmla="*/ 50064 w 50064"/>
                <a:gd name="T3" fmla="*/ 85420 h 85420"/>
              </a:gdLst>
              <a:ahLst/>
              <a:cxnLst>
                <a:cxn ang="0">
                  <a:pos x="28461" y="0"/>
                </a:cxn>
                <a:cxn ang="0">
                  <a:pos x="46749" y="4051"/>
                </a:cxn>
                <a:cxn ang="0">
                  <a:pos x="43802" y="12764"/>
                </a:cxn>
                <a:cxn ang="0">
                  <a:pos x="28092" y="8839"/>
                </a:cxn>
                <a:cxn ang="0">
                  <a:pos x="12510" y="21234"/>
                </a:cxn>
                <a:cxn ang="0">
                  <a:pos x="28956" y="37186"/>
                </a:cxn>
                <a:cxn ang="0">
                  <a:pos x="50064" y="61481"/>
                </a:cxn>
                <a:cxn ang="0">
                  <a:pos x="21108" y="85420"/>
                </a:cxn>
                <a:cxn ang="0">
                  <a:pos x="0" y="80010"/>
                </a:cxn>
                <a:cxn ang="0">
                  <a:pos x="2692" y="71057"/>
                </a:cxn>
                <a:cxn ang="0">
                  <a:pos x="21831" y="76454"/>
                </a:cxn>
                <a:cxn ang="0">
                  <a:pos x="39141" y="62344"/>
                </a:cxn>
                <a:cxn ang="0">
                  <a:pos x="23559" y="45898"/>
                </a:cxn>
                <a:cxn ang="0">
                  <a:pos x="1715" y="22466"/>
                </a:cxn>
                <a:cxn ang="0">
                  <a:pos x="28461" y="0"/>
                </a:cxn>
              </a:cxnLst>
              <a:rect l="T0" t="T1" r="T2" b="T3"/>
              <a:pathLst>
                <a:path w="50064" h="85420">
                  <a:moveTo>
                    <a:pt x="28461" y="0"/>
                  </a:moveTo>
                  <a:cubicBezTo>
                    <a:pt x="36932" y="0"/>
                    <a:pt x="43066" y="1968"/>
                    <a:pt x="46749" y="4051"/>
                  </a:cubicBezTo>
                  <a:lnTo>
                    <a:pt x="43802" y="12764"/>
                  </a:lnTo>
                  <a:cubicBezTo>
                    <a:pt x="41097" y="11290"/>
                    <a:pt x="35585" y="8839"/>
                    <a:pt x="28092" y="8839"/>
                  </a:cubicBezTo>
                  <a:cubicBezTo>
                    <a:pt x="16802" y="8839"/>
                    <a:pt x="12510" y="15596"/>
                    <a:pt x="12510" y="21234"/>
                  </a:cubicBezTo>
                  <a:cubicBezTo>
                    <a:pt x="12510" y="28969"/>
                    <a:pt x="17539" y="32766"/>
                    <a:pt x="28956" y="37186"/>
                  </a:cubicBezTo>
                  <a:cubicBezTo>
                    <a:pt x="42952" y="42583"/>
                    <a:pt x="50064" y="49340"/>
                    <a:pt x="50064" y="61481"/>
                  </a:cubicBezTo>
                  <a:cubicBezTo>
                    <a:pt x="50064" y="74244"/>
                    <a:pt x="40615" y="85420"/>
                    <a:pt x="21108" y="85420"/>
                  </a:cubicBezTo>
                  <a:cubicBezTo>
                    <a:pt x="13119" y="85420"/>
                    <a:pt x="4407" y="82957"/>
                    <a:pt x="0" y="80010"/>
                  </a:cubicBezTo>
                  <a:lnTo>
                    <a:pt x="2692" y="71057"/>
                  </a:lnTo>
                  <a:cubicBezTo>
                    <a:pt x="7481" y="74003"/>
                    <a:pt x="14478" y="76454"/>
                    <a:pt x="21831" y="76454"/>
                  </a:cubicBezTo>
                  <a:cubicBezTo>
                    <a:pt x="32766" y="76454"/>
                    <a:pt x="39141" y="70688"/>
                    <a:pt x="39141" y="62344"/>
                  </a:cubicBezTo>
                  <a:cubicBezTo>
                    <a:pt x="39141" y="54610"/>
                    <a:pt x="34722" y="50190"/>
                    <a:pt x="23559" y="45898"/>
                  </a:cubicBezTo>
                  <a:cubicBezTo>
                    <a:pt x="10058" y="41110"/>
                    <a:pt x="1715" y="34125"/>
                    <a:pt x="1715" y="22466"/>
                  </a:cubicBezTo>
                  <a:cubicBezTo>
                    <a:pt x="1715" y="9576"/>
                    <a:pt x="12383" y="0"/>
                    <a:pt x="28461"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5" name="Shape 2105"/>
            <p:cNvSpPr>
              <a:spLocks/>
            </p:cNvSpPr>
            <p:nvPr/>
          </p:nvSpPr>
          <p:spPr bwMode="auto">
            <a:xfrm>
              <a:off x="2483522" y="1200588"/>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81" y="8954"/>
                </a:cxn>
                <a:cxn ang="0">
                  <a:pos x="10681" y="35090"/>
                </a:cxn>
                <a:cxn ang="0">
                  <a:pos x="42825" y="35090"/>
                </a:cxn>
                <a:cxn ang="0">
                  <a:pos x="42825" y="43929"/>
                </a:cxn>
                <a:cxn ang="0">
                  <a:pos x="10681" y="43929"/>
                </a:cxn>
                <a:cxn ang="0">
                  <a:pos x="10681"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81" y="8954"/>
                  </a:lnTo>
                  <a:lnTo>
                    <a:pt x="10681" y="35090"/>
                  </a:lnTo>
                  <a:lnTo>
                    <a:pt x="42825" y="35090"/>
                  </a:lnTo>
                  <a:lnTo>
                    <a:pt x="42825" y="43929"/>
                  </a:lnTo>
                  <a:lnTo>
                    <a:pt x="10681" y="43929"/>
                  </a:lnTo>
                  <a:lnTo>
                    <a:pt x="10681"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6" name="Shape 2106"/>
            <p:cNvSpPr>
              <a:spLocks/>
            </p:cNvSpPr>
            <p:nvPr/>
          </p:nvSpPr>
          <p:spPr bwMode="auto">
            <a:xfrm>
              <a:off x="2569904" y="1199974"/>
              <a:ext cx="25470" cy="83325"/>
            </a:xfrm>
            <a:custGeom>
              <a:avLst/>
              <a:gdLst>
                <a:gd name="T0" fmla="*/ 0 w 25470"/>
                <a:gd name="T1" fmla="*/ 0 h 83325"/>
                <a:gd name="T2" fmla="*/ 25470 w 25470"/>
                <a:gd name="T3" fmla="*/ 83325 h 83325"/>
              </a:gdLst>
              <a:ahLst/>
              <a:cxnLst>
                <a:cxn ang="0">
                  <a:pos x="20485" y="0"/>
                </a:cxn>
                <a:cxn ang="0">
                  <a:pos x="25470" y="565"/>
                </a:cxn>
                <a:cxn ang="0">
                  <a:pos x="25470" y="9380"/>
                </a:cxn>
                <a:cxn ang="0">
                  <a:pos x="21234" y="8217"/>
                </a:cxn>
                <a:cxn ang="0">
                  <a:pos x="10681" y="9195"/>
                </a:cxn>
                <a:cxn ang="0">
                  <a:pos x="10681" y="39383"/>
                </a:cxn>
                <a:cxn ang="0">
                  <a:pos x="21603" y="39383"/>
                </a:cxn>
                <a:cxn ang="0">
                  <a:pos x="25470" y="38159"/>
                </a:cxn>
                <a:cxn ang="0">
                  <a:pos x="25470" y="49161"/>
                </a:cxn>
                <a:cxn ang="0">
                  <a:pos x="20739" y="47485"/>
                </a:cxn>
                <a:cxn ang="0">
                  <a:pos x="10681" y="47485"/>
                </a:cxn>
                <a:cxn ang="0">
                  <a:pos x="10681" y="83325"/>
                </a:cxn>
                <a:cxn ang="0">
                  <a:pos x="0" y="83325"/>
                </a:cxn>
                <a:cxn ang="0">
                  <a:pos x="0" y="1715"/>
                </a:cxn>
                <a:cxn ang="0">
                  <a:pos x="20485" y="0"/>
                </a:cxn>
              </a:cxnLst>
              <a:rect l="T0" t="T1" r="T2" b="T3"/>
              <a:pathLst>
                <a:path w="25470" h="83325">
                  <a:moveTo>
                    <a:pt x="20485" y="0"/>
                  </a:moveTo>
                  <a:lnTo>
                    <a:pt x="25470" y="565"/>
                  </a:lnTo>
                  <a:lnTo>
                    <a:pt x="25470" y="9380"/>
                  </a:lnTo>
                  <a:lnTo>
                    <a:pt x="21234" y="8217"/>
                  </a:lnTo>
                  <a:cubicBezTo>
                    <a:pt x="16078" y="8217"/>
                    <a:pt x="12395" y="8712"/>
                    <a:pt x="10681" y="9195"/>
                  </a:cubicBezTo>
                  <a:lnTo>
                    <a:pt x="10681" y="39383"/>
                  </a:lnTo>
                  <a:lnTo>
                    <a:pt x="21603" y="39383"/>
                  </a:lnTo>
                  <a:lnTo>
                    <a:pt x="25470" y="38159"/>
                  </a:lnTo>
                  <a:lnTo>
                    <a:pt x="25470" y="49161"/>
                  </a:lnTo>
                  <a:lnTo>
                    <a:pt x="20739" y="47485"/>
                  </a:lnTo>
                  <a:lnTo>
                    <a:pt x="10681" y="47485"/>
                  </a:lnTo>
                  <a:lnTo>
                    <a:pt x="10681" y="83325"/>
                  </a:lnTo>
                  <a:lnTo>
                    <a:pt x="0" y="83325"/>
                  </a:lnTo>
                  <a:lnTo>
                    <a:pt x="0" y="1715"/>
                  </a:lnTo>
                  <a:cubicBezTo>
                    <a:pt x="5397" y="610"/>
                    <a:pt x="13132" y="0"/>
                    <a:pt x="20485"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7" name="Shape 2107"/>
            <p:cNvSpPr>
              <a:spLocks/>
            </p:cNvSpPr>
            <p:nvPr/>
          </p:nvSpPr>
          <p:spPr bwMode="auto">
            <a:xfrm>
              <a:off x="2595373" y="1200539"/>
              <a:ext cx="28404" cy="82759"/>
            </a:xfrm>
            <a:custGeom>
              <a:avLst/>
              <a:gdLst>
                <a:gd name="T0" fmla="*/ 0 w 28404"/>
                <a:gd name="T1" fmla="*/ 0 h 82759"/>
                <a:gd name="T2" fmla="*/ 28404 w 28404"/>
                <a:gd name="T3" fmla="*/ 82759 h 82759"/>
              </a:gdLst>
              <a:ahLst/>
              <a:cxnLst>
                <a:cxn ang="0">
                  <a:pos x="0" y="0"/>
                </a:cxn>
                <a:cxn ang="0">
                  <a:pos x="9333" y="1058"/>
                </a:cxn>
                <a:cxn ang="0">
                  <a:pos x="18955" y="6178"/>
                </a:cxn>
                <a:cxn ang="0">
                  <a:pos x="25457" y="21888"/>
                </a:cxn>
                <a:cxn ang="0">
                  <a:pos x="9874" y="42996"/>
                </a:cxn>
                <a:cxn ang="0">
                  <a:pos x="9874" y="43364"/>
                </a:cxn>
                <a:cxn ang="0">
                  <a:pos x="22028" y="60052"/>
                </a:cxn>
                <a:cxn ang="0">
                  <a:pos x="28404" y="82759"/>
                </a:cxn>
                <a:cxn ang="0">
                  <a:pos x="17355" y="82759"/>
                </a:cxn>
                <a:cxn ang="0">
                  <a:pos x="11843" y="62998"/>
                </a:cxn>
                <a:cxn ang="0">
                  <a:pos x="6266" y="50816"/>
                </a:cxn>
                <a:cxn ang="0">
                  <a:pos x="0" y="48596"/>
                </a:cxn>
                <a:cxn ang="0">
                  <a:pos x="0" y="37593"/>
                </a:cxn>
                <a:cxn ang="0">
                  <a:pos x="9738" y="34512"/>
                </a:cxn>
                <a:cxn ang="0">
                  <a:pos x="14789" y="23120"/>
                </a:cxn>
                <a:cxn ang="0">
                  <a:pos x="9511" y="11428"/>
                </a:cxn>
                <a:cxn ang="0">
                  <a:pos x="0" y="8815"/>
                </a:cxn>
                <a:cxn ang="0">
                  <a:pos x="0" y="0"/>
                </a:cxn>
              </a:cxnLst>
              <a:rect l="T0" t="T1" r="T2" b="T3"/>
              <a:pathLst>
                <a:path w="28404" h="82759">
                  <a:moveTo>
                    <a:pt x="0" y="0"/>
                  </a:moveTo>
                  <a:lnTo>
                    <a:pt x="9333" y="1058"/>
                  </a:lnTo>
                  <a:cubicBezTo>
                    <a:pt x="13246" y="2162"/>
                    <a:pt x="16377" y="3848"/>
                    <a:pt x="18955" y="6178"/>
                  </a:cubicBezTo>
                  <a:cubicBezTo>
                    <a:pt x="23120" y="9861"/>
                    <a:pt x="25457" y="15500"/>
                    <a:pt x="25457" y="21888"/>
                  </a:cubicBezTo>
                  <a:cubicBezTo>
                    <a:pt x="25457" y="32810"/>
                    <a:pt x="18586" y="40049"/>
                    <a:pt x="9874" y="42996"/>
                  </a:cubicBezTo>
                  <a:lnTo>
                    <a:pt x="9874" y="43364"/>
                  </a:lnTo>
                  <a:cubicBezTo>
                    <a:pt x="16250" y="45574"/>
                    <a:pt x="20060" y="51467"/>
                    <a:pt x="22028" y="60052"/>
                  </a:cubicBezTo>
                  <a:cubicBezTo>
                    <a:pt x="24721" y="71583"/>
                    <a:pt x="26689" y="79559"/>
                    <a:pt x="28404" y="82759"/>
                  </a:cubicBezTo>
                  <a:lnTo>
                    <a:pt x="17355" y="82759"/>
                  </a:lnTo>
                  <a:cubicBezTo>
                    <a:pt x="16008" y="80295"/>
                    <a:pt x="14167" y="73311"/>
                    <a:pt x="11843" y="62998"/>
                  </a:cubicBezTo>
                  <a:cubicBezTo>
                    <a:pt x="10611" y="57290"/>
                    <a:pt x="8890" y="53362"/>
                    <a:pt x="6266" y="50816"/>
                  </a:cubicBezTo>
                  <a:lnTo>
                    <a:pt x="0" y="48596"/>
                  </a:lnTo>
                  <a:lnTo>
                    <a:pt x="0" y="37593"/>
                  </a:lnTo>
                  <a:lnTo>
                    <a:pt x="9738" y="34512"/>
                  </a:lnTo>
                  <a:cubicBezTo>
                    <a:pt x="12976" y="31769"/>
                    <a:pt x="14789" y="27845"/>
                    <a:pt x="14789" y="23120"/>
                  </a:cubicBezTo>
                  <a:cubicBezTo>
                    <a:pt x="14789" y="17780"/>
                    <a:pt x="12856" y="13944"/>
                    <a:pt x="9511" y="11428"/>
                  </a:cubicBezTo>
                  <a:lnTo>
                    <a:pt x="0" y="88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8" name="Shape 2108"/>
            <p:cNvSpPr>
              <a:spLocks/>
            </p:cNvSpPr>
            <p:nvPr/>
          </p:nvSpPr>
          <p:spPr bwMode="auto">
            <a:xfrm>
              <a:off x="2635800" y="1200585"/>
              <a:ext cx="60985" cy="84061"/>
            </a:xfrm>
            <a:custGeom>
              <a:avLst/>
              <a:gdLst>
                <a:gd name="T0" fmla="*/ 0 w 60985"/>
                <a:gd name="T1" fmla="*/ 0 h 84061"/>
                <a:gd name="T2" fmla="*/ 60985 w 60985"/>
                <a:gd name="T3" fmla="*/ 84061 h 84061"/>
              </a:gdLst>
              <a:ahLst/>
              <a:cxnLst>
                <a:cxn ang="0">
                  <a:pos x="0" y="0"/>
                </a:cxn>
                <a:cxn ang="0">
                  <a:pos x="10795" y="0"/>
                </a:cxn>
                <a:cxn ang="0">
                  <a:pos x="10795" y="48959"/>
                </a:cxn>
                <a:cxn ang="0">
                  <a:pos x="30061" y="75349"/>
                </a:cxn>
                <a:cxn ang="0">
                  <a:pos x="50190" y="48959"/>
                </a:cxn>
                <a:cxn ang="0">
                  <a:pos x="50190" y="0"/>
                </a:cxn>
                <a:cxn ang="0">
                  <a:pos x="60985" y="0"/>
                </a:cxn>
                <a:cxn ang="0">
                  <a:pos x="60985" y="48222"/>
                </a:cxn>
                <a:cxn ang="0">
                  <a:pos x="29693" y="84061"/>
                </a:cxn>
                <a:cxn ang="0">
                  <a:pos x="0" y="48717"/>
                </a:cxn>
                <a:cxn ang="0">
                  <a:pos x="0" y="0"/>
                </a:cxn>
              </a:cxnLst>
              <a:rect l="T0" t="T1" r="T2" b="T3"/>
              <a:pathLst>
                <a:path w="60985" h="84061">
                  <a:moveTo>
                    <a:pt x="0" y="0"/>
                  </a:moveTo>
                  <a:lnTo>
                    <a:pt x="10795" y="0"/>
                  </a:lnTo>
                  <a:lnTo>
                    <a:pt x="10795" y="48959"/>
                  </a:lnTo>
                  <a:cubicBezTo>
                    <a:pt x="10795" y="67488"/>
                    <a:pt x="19012" y="75349"/>
                    <a:pt x="30061" y="75349"/>
                  </a:cubicBezTo>
                  <a:cubicBezTo>
                    <a:pt x="42329" y="75349"/>
                    <a:pt x="50190" y="67247"/>
                    <a:pt x="50190" y="48959"/>
                  </a:cubicBezTo>
                  <a:lnTo>
                    <a:pt x="50190" y="0"/>
                  </a:lnTo>
                  <a:lnTo>
                    <a:pt x="60985" y="0"/>
                  </a:lnTo>
                  <a:lnTo>
                    <a:pt x="60985" y="48222"/>
                  </a:lnTo>
                  <a:cubicBezTo>
                    <a:pt x="60985" y="73622"/>
                    <a:pt x="47612" y="84061"/>
                    <a:pt x="29693" y="84061"/>
                  </a:cubicBezTo>
                  <a:cubicBezTo>
                    <a:pt x="12751" y="84061"/>
                    <a:pt x="0" y="74359"/>
                    <a:pt x="0" y="48717"/>
                  </a:cubicBez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9" name="Shape 2109"/>
            <p:cNvSpPr>
              <a:spLocks/>
            </p:cNvSpPr>
            <p:nvPr/>
          </p:nvSpPr>
          <p:spPr bwMode="auto">
            <a:xfrm>
              <a:off x="2715307" y="1199974"/>
              <a:ext cx="33687" cy="84062"/>
            </a:xfrm>
            <a:custGeom>
              <a:avLst/>
              <a:gdLst>
                <a:gd name="T0" fmla="*/ 0 w 33687"/>
                <a:gd name="T1" fmla="*/ 0 h 84062"/>
                <a:gd name="T2" fmla="*/ 33687 w 33687"/>
                <a:gd name="T3" fmla="*/ 84062 h 84062"/>
              </a:gdLst>
              <a:ahLst/>
              <a:cxnLst>
                <a:cxn ang="0">
                  <a:pos x="22708" y="0"/>
                </a:cxn>
                <a:cxn ang="0">
                  <a:pos x="33687" y="1455"/>
                </a:cxn>
                <a:cxn ang="0">
                  <a:pos x="33687" y="12047"/>
                </a:cxn>
                <a:cxn ang="0">
                  <a:pos x="23190" y="8458"/>
                </a:cxn>
                <a:cxn ang="0">
                  <a:pos x="10681" y="9563"/>
                </a:cxn>
                <a:cxn ang="0">
                  <a:pos x="10681" y="74854"/>
                </a:cxn>
                <a:cxn ang="0">
                  <a:pos x="21476" y="75464"/>
                </a:cxn>
                <a:cxn ang="0">
                  <a:pos x="33687" y="73573"/>
                </a:cxn>
                <a:cxn ang="0">
                  <a:pos x="33687" y="82021"/>
                </a:cxn>
                <a:cxn ang="0">
                  <a:pos x="19393" y="84062"/>
                </a:cxn>
                <a:cxn ang="0">
                  <a:pos x="0" y="83071"/>
                </a:cxn>
                <a:cxn ang="0">
                  <a:pos x="0" y="1715"/>
                </a:cxn>
                <a:cxn ang="0">
                  <a:pos x="22708" y="0"/>
                </a:cxn>
              </a:cxnLst>
              <a:rect l="T0" t="T1" r="T2" b="T3"/>
              <a:pathLst>
                <a:path w="33687" h="84062">
                  <a:moveTo>
                    <a:pt x="22708" y="0"/>
                  </a:moveTo>
                  <a:lnTo>
                    <a:pt x="33687" y="1455"/>
                  </a:lnTo>
                  <a:lnTo>
                    <a:pt x="33687" y="12047"/>
                  </a:lnTo>
                  <a:lnTo>
                    <a:pt x="23190" y="8458"/>
                  </a:lnTo>
                  <a:cubicBezTo>
                    <a:pt x="17666" y="8458"/>
                    <a:pt x="13500" y="8954"/>
                    <a:pt x="10681" y="9563"/>
                  </a:cubicBezTo>
                  <a:lnTo>
                    <a:pt x="10681" y="74854"/>
                  </a:lnTo>
                  <a:cubicBezTo>
                    <a:pt x="13373" y="75349"/>
                    <a:pt x="17297" y="75464"/>
                    <a:pt x="21476" y="75464"/>
                  </a:cubicBezTo>
                  <a:lnTo>
                    <a:pt x="33687" y="73573"/>
                  </a:lnTo>
                  <a:lnTo>
                    <a:pt x="33687" y="82021"/>
                  </a:lnTo>
                  <a:lnTo>
                    <a:pt x="19393" y="84062"/>
                  </a:lnTo>
                  <a:cubicBezTo>
                    <a:pt x="11773" y="84062"/>
                    <a:pt x="5397" y="83693"/>
                    <a:pt x="0" y="83071"/>
                  </a:cubicBezTo>
                  <a:lnTo>
                    <a:pt x="0" y="1715"/>
                  </a:lnTo>
                  <a:cubicBezTo>
                    <a:pt x="6502" y="737"/>
                    <a:pt x="14237" y="0"/>
                    <a:pt x="22708"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0" name="Shape 2110"/>
            <p:cNvSpPr>
              <a:spLocks/>
            </p:cNvSpPr>
            <p:nvPr/>
          </p:nvSpPr>
          <p:spPr bwMode="auto">
            <a:xfrm>
              <a:off x="2748995" y="1201428"/>
              <a:ext cx="34181" cy="80566"/>
            </a:xfrm>
            <a:custGeom>
              <a:avLst/>
              <a:gdLst>
                <a:gd name="T0" fmla="*/ 0 w 34181"/>
                <a:gd name="T1" fmla="*/ 0 h 80566"/>
                <a:gd name="T2" fmla="*/ 34181 w 34181"/>
                <a:gd name="T3" fmla="*/ 80566 h 80566"/>
              </a:gdLst>
              <a:ahLst/>
              <a:cxnLst>
                <a:cxn ang="0">
                  <a:pos x="0" y="0"/>
                </a:cxn>
                <a:cxn ang="0">
                  <a:pos x="8805" y="1167"/>
                </a:cxn>
                <a:cxn ang="0">
                  <a:pos x="22523" y="8845"/>
                </a:cxn>
                <a:cxn ang="0">
                  <a:pos x="34181" y="38551"/>
                </a:cxn>
                <a:cxn ang="0">
                  <a:pos x="22269" y="70694"/>
                </a:cxn>
                <a:cxn ang="0">
                  <a:pos x="7111" y="79551"/>
                </a:cxn>
                <a:cxn ang="0">
                  <a:pos x="0" y="80566"/>
                </a:cxn>
                <a:cxn ang="0">
                  <a:pos x="0" y="72118"/>
                </a:cxn>
                <a:cxn ang="0">
                  <a:pos x="2919" y="71666"/>
                </a:cxn>
                <a:cxn ang="0">
                  <a:pos x="23005" y="38919"/>
                </a:cxn>
                <a:cxn ang="0">
                  <a:pos x="14769" y="15641"/>
                </a:cxn>
                <a:cxn ang="0">
                  <a:pos x="0" y="10592"/>
                </a:cxn>
                <a:cxn ang="0">
                  <a:pos x="0" y="0"/>
                </a:cxn>
              </a:cxnLst>
              <a:rect l="T0" t="T1" r="T2" b="T3"/>
              <a:pathLst>
                <a:path w="34181" h="80566">
                  <a:moveTo>
                    <a:pt x="0" y="0"/>
                  </a:moveTo>
                  <a:lnTo>
                    <a:pt x="8805" y="1167"/>
                  </a:lnTo>
                  <a:cubicBezTo>
                    <a:pt x="14360" y="2898"/>
                    <a:pt x="18903" y="5473"/>
                    <a:pt x="22523" y="8845"/>
                  </a:cubicBezTo>
                  <a:cubicBezTo>
                    <a:pt x="29876" y="15602"/>
                    <a:pt x="34181" y="25178"/>
                    <a:pt x="34181" y="38551"/>
                  </a:cubicBezTo>
                  <a:cubicBezTo>
                    <a:pt x="34181" y="52051"/>
                    <a:pt x="30003" y="63087"/>
                    <a:pt x="22269" y="70694"/>
                  </a:cubicBezTo>
                  <a:cubicBezTo>
                    <a:pt x="18402" y="74561"/>
                    <a:pt x="13277" y="77539"/>
                    <a:pt x="7111" y="79551"/>
                  </a:cubicBezTo>
                  <a:lnTo>
                    <a:pt x="0" y="80566"/>
                  </a:lnTo>
                  <a:lnTo>
                    <a:pt x="0" y="72118"/>
                  </a:lnTo>
                  <a:lnTo>
                    <a:pt x="2919" y="71666"/>
                  </a:lnTo>
                  <a:cubicBezTo>
                    <a:pt x="16033" y="67030"/>
                    <a:pt x="23005" y="55664"/>
                    <a:pt x="23005" y="38919"/>
                  </a:cubicBezTo>
                  <a:cubicBezTo>
                    <a:pt x="23069" y="29159"/>
                    <a:pt x="20338" y="21180"/>
                    <a:pt x="14769" y="15641"/>
                  </a:cubicBezTo>
                  <a:lnTo>
                    <a:pt x="0" y="10592"/>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53840" name="Shape 53840"/>
            <p:cNvSpPr>
              <a:spLocks/>
            </p:cNvSpPr>
            <p:nvPr/>
          </p:nvSpPr>
          <p:spPr bwMode="auto">
            <a:xfrm>
              <a:off x="2797025" y="1200596"/>
              <a:ext cx="10681" cy="82702"/>
            </a:xfrm>
            <a:custGeom>
              <a:avLst/>
              <a:gdLst>
                <a:gd name="T0" fmla="*/ 0 w 10681"/>
                <a:gd name="T1" fmla="*/ 0 h 82702"/>
                <a:gd name="T2" fmla="*/ 10681 w 10681"/>
                <a:gd name="T3" fmla="*/ 82702 h 82702"/>
              </a:gdLst>
              <a:ahLst/>
              <a:cxnLst>
                <a:cxn ang="0">
                  <a:pos x="0" y="0"/>
                </a:cxn>
                <a:cxn ang="0">
                  <a:pos x="10681" y="0"/>
                </a:cxn>
                <a:cxn ang="0">
                  <a:pos x="10681" y="82702"/>
                </a:cxn>
                <a:cxn ang="0">
                  <a:pos x="0" y="82702"/>
                </a:cxn>
                <a:cxn ang="0">
                  <a:pos x="0" y="0"/>
                </a:cxn>
              </a:cxnLst>
              <a:rect l="T0" t="T1" r="T2" b="T3"/>
              <a:pathLst>
                <a:path w="10681" h="82702">
                  <a:moveTo>
                    <a:pt x="0" y="0"/>
                  </a:moveTo>
                  <a:lnTo>
                    <a:pt x="10681" y="0"/>
                  </a:lnTo>
                  <a:lnTo>
                    <a:pt x="10681" y="82702"/>
                  </a:lnTo>
                  <a:lnTo>
                    <a:pt x="0" y="82702"/>
                  </a:lnTo>
                  <a:lnTo>
                    <a:pt x="0" y="0"/>
                  </a:lnTo>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2" name="Shape 2112"/>
            <p:cNvSpPr>
              <a:spLocks/>
            </p:cNvSpPr>
            <p:nvPr/>
          </p:nvSpPr>
          <p:spPr bwMode="auto">
            <a:xfrm>
              <a:off x="2824147" y="1200591"/>
              <a:ext cx="84429" cy="82702"/>
            </a:xfrm>
            <a:custGeom>
              <a:avLst/>
              <a:gdLst>
                <a:gd name="T0" fmla="*/ 0 w 84429"/>
                <a:gd name="T1" fmla="*/ 0 h 82702"/>
                <a:gd name="T2" fmla="*/ 84429 w 84429"/>
                <a:gd name="T3" fmla="*/ 82702 h 82702"/>
              </a:gdLst>
              <a:ahLst/>
              <a:cxnLst>
                <a:cxn ang="0">
                  <a:pos x="5766" y="0"/>
                </a:cxn>
                <a:cxn ang="0">
                  <a:pos x="19393" y="0"/>
                </a:cxn>
                <a:cxn ang="0">
                  <a:pos x="33503" y="40005"/>
                </a:cxn>
                <a:cxn ang="0">
                  <a:pos x="41846" y="67856"/>
                </a:cxn>
                <a:cxn ang="0">
                  <a:pos x="42214" y="67856"/>
                </a:cxn>
                <a:cxn ang="0">
                  <a:pos x="50927" y="40005"/>
                </a:cxn>
                <a:cxn ang="0">
                  <a:pos x="65646" y="0"/>
                </a:cxn>
                <a:cxn ang="0">
                  <a:pos x="79273" y="0"/>
                </a:cxn>
                <a:cxn ang="0">
                  <a:pos x="84429" y="82702"/>
                </a:cxn>
                <a:cxn ang="0">
                  <a:pos x="73990" y="82702"/>
                </a:cxn>
                <a:cxn ang="0">
                  <a:pos x="71907" y="46381"/>
                </a:cxn>
                <a:cxn ang="0">
                  <a:pos x="70688" y="10668"/>
                </a:cxn>
                <a:cxn ang="0">
                  <a:pos x="70320" y="10668"/>
                </a:cxn>
                <a:cxn ang="0">
                  <a:pos x="59880" y="42088"/>
                </a:cxn>
                <a:cxn ang="0">
                  <a:pos x="45276" y="82207"/>
                </a:cxn>
                <a:cxn ang="0">
                  <a:pos x="37185" y="82207"/>
                </a:cxn>
                <a:cxn ang="0">
                  <a:pos x="23800" y="42825"/>
                </a:cxn>
                <a:cxn ang="0">
                  <a:pos x="14237" y="10668"/>
                </a:cxn>
                <a:cxn ang="0">
                  <a:pos x="13982" y="10668"/>
                </a:cxn>
                <a:cxn ang="0">
                  <a:pos x="12395" y="47244"/>
                </a:cxn>
                <a:cxn ang="0">
                  <a:pos x="10185" y="82702"/>
                </a:cxn>
                <a:cxn ang="0">
                  <a:pos x="0" y="82702"/>
                </a:cxn>
                <a:cxn ang="0">
                  <a:pos x="5766" y="0"/>
                </a:cxn>
              </a:cxnLst>
              <a:rect l="T0" t="T1" r="T2" b="T3"/>
              <a:pathLst>
                <a:path w="84429" h="82702">
                  <a:moveTo>
                    <a:pt x="5766" y="0"/>
                  </a:moveTo>
                  <a:lnTo>
                    <a:pt x="19393" y="0"/>
                  </a:lnTo>
                  <a:lnTo>
                    <a:pt x="33503" y="40005"/>
                  </a:lnTo>
                  <a:cubicBezTo>
                    <a:pt x="36931" y="50190"/>
                    <a:pt x="39763" y="59258"/>
                    <a:pt x="41846" y="67856"/>
                  </a:cubicBezTo>
                  <a:lnTo>
                    <a:pt x="42214" y="67856"/>
                  </a:lnTo>
                  <a:cubicBezTo>
                    <a:pt x="44297" y="59512"/>
                    <a:pt x="47244" y="50432"/>
                    <a:pt x="50927" y="40005"/>
                  </a:cubicBezTo>
                  <a:lnTo>
                    <a:pt x="65646" y="0"/>
                  </a:lnTo>
                  <a:lnTo>
                    <a:pt x="79273" y="0"/>
                  </a:lnTo>
                  <a:lnTo>
                    <a:pt x="84429" y="82702"/>
                  </a:lnTo>
                  <a:lnTo>
                    <a:pt x="73990" y="82702"/>
                  </a:lnTo>
                  <a:lnTo>
                    <a:pt x="71907" y="46381"/>
                  </a:lnTo>
                  <a:cubicBezTo>
                    <a:pt x="71298" y="34849"/>
                    <a:pt x="70561" y="20981"/>
                    <a:pt x="70688" y="10668"/>
                  </a:cubicBezTo>
                  <a:lnTo>
                    <a:pt x="70320" y="10668"/>
                  </a:lnTo>
                  <a:cubicBezTo>
                    <a:pt x="67501" y="20371"/>
                    <a:pt x="64058" y="30798"/>
                    <a:pt x="59880" y="42088"/>
                  </a:cubicBezTo>
                  <a:lnTo>
                    <a:pt x="45276" y="82207"/>
                  </a:lnTo>
                  <a:lnTo>
                    <a:pt x="37185" y="82207"/>
                  </a:lnTo>
                  <a:lnTo>
                    <a:pt x="23800" y="42825"/>
                  </a:lnTo>
                  <a:cubicBezTo>
                    <a:pt x="19875" y="31166"/>
                    <a:pt x="16561" y="20485"/>
                    <a:pt x="14237" y="10668"/>
                  </a:cubicBezTo>
                  <a:lnTo>
                    <a:pt x="13982" y="10668"/>
                  </a:lnTo>
                  <a:cubicBezTo>
                    <a:pt x="13741" y="20981"/>
                    <a:pt x="13132" y="34849"/>
                    <a:pt x="12395" y="47244"/>
                  </a:cubicBezTo>
                  <a:lnTo>
                    <a:pt x="10185" y="82702"/>
                  </a:lnTo>
                  <a:lnTo>
                    <a:pt x="0" y="82702"/>
                  </a:lnTo>
                  <a:lnTo>
                    <a:pt x="5766"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3" name="Shape 2113"/>
            <p:cNvSpPr>
              <a:spLocks/>
            </p:cNvSpPr>
            <p:nvPr/>
          </p:nvSpPr>
          <p:spPr bwMode="auto">
            <a:xfrm>
              <a:off x="2925013" y="1200588"/>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68" y="8954"/>
                </a:cxn>
                <a:cxn ang="0">
                  <a:pos x="10668" y="35090"/>
                </a:cxn>
                <a:cxn ang="0">
                  <a:pos x="42825" y="35090"/>
                </a:cxn>
                <a:cxn ang="0">
                  <a:pos x="42825" y="43929"/>
                </a:cxn>
                <a:cxn ang="0">
                  <a:pos x="10668" y="43929"/>
                </a:cxn>
                <a:cxn ang="0">
                  <a:pos x="10668"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68" y="8954"/>
                  </a:lnTo>
                  <a:lnTo>
                    <a:pt x="10668" y="35090"/>
                  </a:lnTo>
                  <a:lnTo>
                    <a:pt x="42825" y="35090"/>
                  </a:lnTo>
                  <a:lnTo>
                    <a:pt x="42825" y="43929"/>
                  </a:lnTo>
                  <a:lnTo>
                    <a:pt x="10668" y="43929"/>
                  </a:lnTo>
                  <a:lnTo>
                    <a:pt x="10668"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4" name="Shape 2114"/>
            <p:cNvSpPr>
              <a:spLocks/>
            </p:cNvSpPr>
            <p:nvPr/>
          </p:nvSpPr>
          <p:spPr bwMode="auto">
            <a:xfrm>
              <a:off x="2985378" y="1200579"/>
              <a:ext cx="62090" cy="82715"/>
            </a:xfrm>
            <a:custGeom>
              <a:avLst/>
              <a:gdLst>
                <a:gd name="T0" fmla="*/ 0 w 62090"/>
                <a:gd name="T1" fmla="*/ 0 h 82715"/>
                <a:gd name="T2" fmla="*/ 62090 w 62090"/>
                <a:gd name="T3" fmla="*/ 82715 h 82715"/>
              </a:gdLst>
              <a:ahLst/>
              <a:cxnLst>
                <a:cxn ang="0">
                  <a:pos x="0" y="0"/>
                </a:cxn>
                <a:cxn ang="0">
                  <a:pos x="11659" y="0"/>
                </a:cxn>
                <a:cxn ang="0">
                  <a:pos x="38164" y="41847"/>
                </a:cxn>
                <a:cxn ang="0">
                  <a:pos x="53010" y="68720"/>
                </a:cxn>
                <a:cxn ang="0">
                  <a:pos x="53264" y="68606"/>
                </a:cxn>
                <a:cxn ang="0">
                  <a:pos x="52032" y="34608"/>
                </a:cxn>
                <a:cxn ang="0">
                  <a:pos x="52032" y="0"/>
                </a:cxn>
                <a:cxn ang="0">
                  <a:pos x="62090" y="0"/>
                </a:cxn>
                <a:cxn ang="0">
                  <a:pos x="62090" y="82715"/>
                </a:cxn>
                <a:cxn ang="0">
                  <a:pos x="51295" y="82715"/>
                </a:cxn>
                <a:cxn ang="0">
                  <a:pos x="25032" y="40742"/>
                </a:cxn>
                <a:cxn ang="0">
                  <a:pos x="9576" y="13132"/>
                </a:cxn>
                <a:cxn ang="0">
                  <a:pos x="9208" y="13259"/>
                </a:cxn>
                <a:cxn ang="0">
                  <a:pos x="10058" y="47371"/>
                </a:cxn>
                <a:cxn ang="0">
                  <a:pos x="10058" y="82715"/>
                </a:cxn>
                <a:cxn ang="0">
                  <a:pos x="0" y="82715"/>
                </a:cxn>
                <a:cxn ang="0">
                  <a:pos x="0" y="0"/>
                </a:cxn>
              </a:cxnLst>
              <a:rect l="T0" t="T1" r="T2" b="T3"/>
              <a:pathLst>
                <a:path w="62090" h="82715">
                  <a:moveTo>
                    <a:pt x="0" y="0"/>
                  </a:moveTo>
                  <a:lnTo>
                    <a:pt x="11659" y="0"/>
                  </a:lnTo>
                  <a:lnTo>
                    <a:pt x="38164" y="41847"/>
                  </a:lnTo>
                  <a:cubicBezTo>
                    <a:pt x="44298" y="51549"/>
                    <a:pt x="49085" y="60261"/>
                    <a:pt x="53010" y="68720"/>
                  </a:cubicBezTo>
                  <a:lnTo>
                    <a:pt x="53264" y="68606"/>
                  </a:lnTo>
                  <a:cubicBezTo>
                    <a:pt x="52273" y="57557"/>
                    <a:pt x="52032" y="47498"/>
                    <a:pt x="52032" y="34608"/>
                  </a:cubicBezTo>
                  <a:lnTo>
                    <a:pt x="52032" y="0"/>
                  </a:lnTo>
                  <a:lnTo>
                    <a:pt x="62090" y="0"/>
                  </a:lnTo>
                  <a:lnTo>
                    <a:pt x="62090" y="82715"/>
                  </a:lnTo>
                  <a:lnTo>
                    <a:pt x="51295" y="82715"/>
                  </a:lnTo>
                  <a:lnTo>
                    <a:pt x="25032" y="40742"/>
                  </a:lnTo>
                  <a:cubicBezTo>
                    <a:pt x="19266" y="31547"/>
                    <a:pt x="13741" y="22098"/>
                    <a:pt x="9576" y="13132"/>
                  </a:cubicBezTo>
                  <a:lnTo>
                    <a:pt x="9208" y="13259"/>
                  </a:lnTo>
                  <a:cubicBezTo>
                    <a:pt x="9817" y="23685"/>
                    <a:pt x="10058" y="33630"/>
                    <a:pt x="10058" y="47371"/>
                  </a:cubicBezTo>
                  <a:lnTo>
                    <a:pt x="10058"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5" name="Shape 2115"/>
            <p:cNvSpPr>
              <a:spLocks/>
            </p:cNvSpPr>
            <p:nvPr/>
          </p:nvSpPr>
          <p:spPr bwMode="auto">
            <a:xfrm>
              <a:off x="3056667" y="1200583"/>
              <a:ext cx="61239" cy="82715"/>
            </a:xfrm>
            <a:custGeom>
              <a:avLst/>
              <a:gdLst>
                <a:gd name="T0" fmla="*/ 0 w 61239"/>
                <a:gd name="T1" fmla="*/ 0 h 82715"/>
                <a:gd name="T2" fmla="*/ 61239 w 61239"/>
                <a:gd name="T3" fmla="*/ 82715 h 82715"/>
              </a:gdLst>
              <a:ahLst/>
              <a:cxnLst>
                <a:cxn ang="0">
                  <a:pos x="0" y="0"/>
                </a:cxn>
                <a:cxn ang="0">
                  <a:pos x="61239" y="0"/>
                </a:cxn>
                <a:cxn ang="0">
                  <a:pos x="61239" y="9080"/>
                </a:cxn>
                <a:cxn ang="0">
                  <a:pos x="35954" y="9080"/>
                </a:cxn>
                <a:cxn ang="0">
                  <a:pos x="35954" y="82715"/>
                </a:cxn>
                <a:cxn ang="0">
                  <a:pos x="25159" y="82715"/>
                </a:cxn>
                <a:cxn ang="0">
                  <a:pos x="25159" y="9080"/>
                </a:cxn>
                <a:cxn ang="0">
                  <a:pos x="0" y="9080"/>
                </a:cxn>
                <a:cxn ang="0">
                  <a:pos x="0" y="0"/>
                </a:cxn>
              </a:cxnLst>
              <a:rect l="T0" t="T1" r="T2" b="T3"/>
              <a:pathLst>
                <a:path w="61239" h="82715">
                  <a:moveTo>
                    <a:pt x="0" y="0"/>
                  </a:moveTo>
                  <a:lnTo>
                    <a:pt x="61239" y="0"/>
                  </a:lnTo>
                  <a:lnTo>
                    <a:pt x="61239" y="9080"/>
                  </a:lnTo>
                  <a:lnTo>
                    <a:pt x="35954" y="9080"/>
                  </a:lnTo>
                  <a:lnTo>
                    <a:pt x="35954" y="82715"/>
                  </a:lnTo>
                  <a:lnTo>
                    <a:pt x="25159" y="82715"/>
                  </a:lnTo>
                  <a:lnTo>
                    <a:pt x="25159" y="9080"/>
                  </a:lnTo>
                  <a:lnTo>
                    <a:pt x="0" y="9080"/>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6" name="Shape 2116"/>
            <p:cNvSpPr>
              <a:spLocks/>
            </p:cNvSpPr>
            <p:nvPr/>
          </p:nvSpPr>
          <p:spPr bwMode="auto">
            <a:xfrm>
              <a:off x="3111641" y="1200586"/>
              <a:ext cx="34303" cy="82702"/>
            </a:xfrm>
            <a:custGeom>
              <a:avLst/>
              <a:gdLst>
                <a:gd name="T0" fmla="*/ 0 w 34303"/>
                <a:gd name="T1" fmla="*/ 0 h 82702"/>
                <a:gd name="T2" fmla="*/ 34303 w 34303"/>
                <a:gd name="T3" fmla="*/ 82702 h 82702"/>
              </a:gdLst>
              <a:ahLst/>
              <a:cxnLst>
                <a:cxn ang="0">
                  <a:pos x="28105" y="0"/>
                </a:cxn>
                <a:cxn ang="0">
                  <a:pos x="34303" y="0"/>
                </a:cxn>
                <a:cxn ang="0">
                  <a:pos x="34303" y="9449"/>
                </a:cxn>
                <a:cxn ang="0">
                  <a:pos x="34112" y="9449"/>
                </a:cxn>
                <a:cxn ang="0">
                  <a:pos x="29947" y="24422"/>
                </a:cxn>
                <a:cxn ang="0">
                  <a:pos x="21844" y="48349"/>
                </a:cxn>
                <a:cxn ang="0">
                  <a:pos x="34303" y="48349"/>
                </a:cxn>
                <a:cxn ang="0">
                  <a:pos x="34303" y="56693"/>
                </a:cxn>
                <a:cxn ang="0">
                  <a:pos x="19634" y="56693"/>
                </a:cxn>
                <a:cxn ang="0">
                  <a:pos x="11036" y="82702"/>
                </a:cxn>
                <a:cxn ang="0">
                  <a:pos x="0" y="82702"/>
                </a:cxn>
                <a:cxn ang="0">
                  <a:pos x="28105" y="0"/>
                </a:cxn>
              </a:cxnLst>
              <a:rect l="T0" t="T1" r="T2" b="T3"/>
              <a:pathLst>
                <a:path w="34303" h="82702">
                  <a:moveTo>
                    <a:pt x="28105" y="0"/>
                  </a:moveTo>
                  <a:lnTo>
                    <a:pt x="34303" y="0"/>
                  </a:lnTo>
                  <a:lnTo>
                    <a:pt x="34303" y="9449"/>
                  </a:lnTo>
                  <a:lnTo>
                    <a:pt x="34112" y="9449"/>
                  </a:lnTo>
                  <a:cubicBezTo>
                    <a:pt x="32880" y="14351"/>
                    <a:pt x="31534" y="19380"/>
                    <a:pt x="29947" y="24422"/>
                  </a:cubicBezTo>
                  <a:lnTo>
                    <a:pt x="21844" y="48349"/>
                  </a:lnTo>
                  <a:lnTo>
                    <a:pt x="34303" y="48349"/>
                  </a:lnTo>
                  <a:lnTo>
                    <a:pt x="34303"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7" name="Shape 2117"/>
            <p:cNvSpPr>
              <a:spLocks/>
            </p:cNvSpPr>
            <p:nvPr/>
          </p:nvSpPr>
          <p:spPr bwMode="auto">
            <a:xfrm>
              <a:off x="3145944" y="1200586"/>
              <a:ext cx="34912" cy="82702"/>
            </a:xfrm>
            <a:custGeom>
              <a:avLst/>
              <a:gdLst>
                <a:gd name="T0" fmla="*/ 0 w 34912"/>
                <a:gd name="T1" fmla="*/ 0 h 82702"/>
                <a:gd name="T2" fmla="*/ 34912 w 34912"/>
                <a:gd name="T3" fmla="*/ 82702 h 82702"/>
              </a:gdLst>
              <a:ahLst/>
              <a:cxnLst>
                <a:cxn ang="0">
                  <a:pos x="0" y="0"/>
                </a:cxn>
                <a:cxn ang="0">
                  <a:pos x="6680" y="0"/>
                </a:cxn>
                <a:cxn ang="0">
                  <a:pos x="34912" y="82702"/>
                </a:cxn>
                <a:cxn ang="0">
                  <a:pos x="23495" y="82702"/>
                </a:cxn>
                <a:cxn ang="0">
                  <a:pos x="14656" y="56693"/>
                </a:cxn>
                <a:cxn ang="0">
                  <a:pos x="0" y="56693"/>
                </a:cxn>
                <a:cxn ang="0">
                  <a:pos x="0" y="48349"/>
                </a:cxn>
                <a:cxn ang="0">
                  <a:pos x="12459" y="48349"/>
                </a:cxn>
                <a:cxn ang="0">
                  <a:pos x="4356" y="24536"/>
                </a:cxn>
                <a:cxn ang="0">
                  <a:pos x="51" y="9449"/>
                </a:cxn>
                <a:cxn ang="0">
                  <a:pos x="0" y="9449"/>
                </a:cxn>
                <a:cxn ang="0">
                  <a:pos x="0" y="0"/>
                </a:cxn>
              </a:cxnLst>
              <a:rect l="T0" t="T1" r="T2" b="T3"/>
              <a:pathLst>
                <a:path w="34912" h="82702">
                  <a:moveTo>
                    <a:pt x="0" y="0"/>
                  </a:moveTo>
                  <a:lnTo>
                    <a:pt x="6680" y="0"/>
                  </a:lnTo>
                  <a:lnTo>
                    <a:pt x="34912" y="82702"/>
                  </a:lnTo>
                  <a:lnTo>
                    <a:pt x="23495" y="82702"/>
                  </a:lnTo>
                  <a:lnTo>
                    <a:pt x="14656" y="56693"/>
                  </a:lnTo>
                  <a:lnTo>
                    <a:pt x="0" y="56693"/>
                  </a:lnTo>
                  <a:lnTo>
                    <a:pt x="0" y="48349"/>
                  </a:lnTo>
                  <a:lnTo>
                    <a:pt x="12459" y="48349"/>
                  </a:lnTo>
                  <a:lnTo>
                    <a:pt x="4356" y="24536"/>
                  </a:lnTo>
                  <a:cubicBezTo>
                    <a:pt x="2515" y="19139"/>
                    <a:pt x="1283" y="14237"/>
                    <a:pt x="51"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8" name="Shape 2118"/>
            <p:cNvSpPr>
              <a:spLocks/>
            </p:cNvSpPr>
            <p:nvPr/>
          </p:nvSpPr>
          <p:spPr bwMode="auto">
            <a:xfrm>
              <a:off x="3192992" y="1199974"/>
              <a:ext cx="25464" cy="83325"/>
            </a:xfrm>
            <a:custGeom>
              <a:avLst/>
              <a:gdLst>
                <a:gd name="T0" fmla="*/ 0 w 25464"/>
                <a:gd name="T1" fmla="*/ 0 h 83325"/>
                <a:gd name="T2" fmla="*/ 25464 w 25464"/>
                <a:gd name="T3" fmla="*/ 83325 h 83325"/>
              </a:gdLst>
              <a:ahLst/>
              <a:cxnLst>
                <a:cxn ang="0">
                  <a:pos x="20485" y="0"/>
                </a:cxn>
                <a:cxn ang="0">
                  <a:pos x="25464" y="565"/>
                </a:cxn>
                <a:cxn ang="0">
                  <a:pos x="25464" y="9379"/>
                </a:cxn>
                <a:cxn ang="0">
                  <a:pos x="21234" y="8217"/>
                </a:cxn>
                <a:cxn ang="0">
                  <a:pos x="10681" y="9195"/>
                </a:cxn>
                <a:cxn ang="0">
                  <a:pos x="10681" y="39383"/>
                </a:cxn>
                <a:cxn ang="0">
                  <a:pos x="21603" y="39383"/>
                </a:cxn>
                <a:cxn ang="0">
                  <a:pos x="25464" y="38160"/>
                </a:cxn>
                <a:cxn ang="0">
                  <a:pos x="25464" y="49159"/>
                </a:cxn>
                <a:cxn ang="0">
                  <a:pos x="20739" y="47485"/>
                </a:cxn>
                <a:cxn ang="0">
                  <a:pos x="10681" y="47485"/>
                </a:cxn>
                <a:cxn ang="0">
                  <a:pos x="10681" y="83325"/>
                </a:cxn>
                <a:cxn ang="0">
                  <a:pos x="0" y="83325"/>
                </a:cxn>
                <a:cxn ang="0">
                  <a:pos x="0" y="1715"/>
                </a:cxn>
                <a:cxn ang="0">
                  <a:pos x="20485" y="0"/>
                </a:cxn>
              </a:cxnLst>
              <a:rect l="T0" t="T1" r="T2" b="T3"/>
              <a:pathLst>
                <a:path w="25464" h="83325">
                  <a:moveTo>
                    <a:pt x="20485" y="0"/>
                  </a:moveTo>
                  <a:lnTo>
                    <a:pt x="25464" y="565"/>
                  </a:lnTo>
                  <a:lnTo>
                    <a:pt x="25464" y="9379"/>
                  </a:lnTo>
                  <a:lnTo>
                    <a:pt x="21234" y="8217"/>
                  </a:lnTo>
                  <a:cubicBezTo>
                    <a:pt x="16078" y="8217"/>
                    <a:pt x="12395" y="8712"/>
                    <a:pt x="10681" y="9195"/>
                  </a:cubicBezTo>
                  <a:lnTo>
                    <a:pt x="10681" y="39383"/>
                  </a:lnTo>
                  <a:lnTo>
                    <a:pt x="21603" y="39383"/>
                  </a:lnTo>
                  <a:lnTo>
                    <a:pt x="25464" y="38160"/>
                  </a:lnTo>
                  <a:lnTo>
                    <a:pt x="25464" y="49159"/>
                  </a:lnTo>
                  <a:lnTo>
                    <a:pt x="20739" y="47485"/>
                  </a:lnTo>
                  <a:lnTo>
                    <a:pt x="10681" y="47485"/>
                  </a:lnTo>
                  <a:lnTo>
                    <a:pt x="10681" y="83325"/>
                  </a:lnTo>
                  <a:lnTo>
                    <a:pt x="0" y="83325"/>
                  </a:lnTo>
                  <a:lnTo>
                    <a:pt x="0" y="1715"/>
                  </a:lnTo>
                  <a:cubicBezTo>
                    <a:pt x="5397" y="610"/>
                    <a:pt x="13132" y="0"/>
                    <a:pt x="20485"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9" name="Shape 2119"/>
            <p:cNvSpPr>
              <a:spLocks/>
            </p:cNvSpPr>
            <p:nvPr/>
          </p:nvSpPr>
          <p:spPr bwMode="auto">
            <a:xfrm>
              <a:off x="3218456" y="1200538"/>
              <a:ext cx="28410" cy="82760"/>
            </a:xfrm>
            <a:custGeom>
              <a:avLst/>
              <a:gdLst>
                <a:gd name="T0" fmla="*/ 0 w 28410"/>
                <a:gd name="T1" fmla="*/ 0 h 82760"/>
                <a:gd name="T2" fmla="*/ 28410 w 28410"/>
                <a:gd name="T3" fmla="*/ 82760 h 82760"/>
              </a:gdLst>
              <a:ahLst/>
              <a:cxnLst>
                <a:cxn ang="0">
                  <a:pos x="0" y="0"/>
                </a:cxn>
                <a:cxn ang="0">
                  <a:pos x="9339" y="1059"/>
                </a:cxn>
                <a:cxn ang="0">
                  <a:pos x="18961" y="6179"/>
                </a:cxn>
                <a:cxn ang="0">
                  <a:pos x="25464" y="21889"/>
                </a:cxn>
                <a:cxn ang="0">
                  <a:pos x="9880" y="42997"/>
                </a:cxn>
                <a:cxn ang="0">
                  <a:pos x="9880" y="43365"/>
                </a:cxn>
                <a:cxn ang="0">
                  <a:pos x="22034" y="60053"/>
                </a:cxn>
                <a:cxn ang="0">
                  <a:pos x="28410" y="82760"/>
                </a:cxn>
                <a:cxn ang="0">
                  <a:pos x="17361" y="82760"/>
                </a:cxn>
                <a:cxn ang="0">
                  <a:pos x="11849" y="62999"/>
                </a:cxn>
                <a:cxn ang="0">
                  <a:pos x="6272" y="50816"/>
                </a:cxn>
                <a:cxn ang="0">
                  <a:pos x="0" y="48594"/>
                </a:cxn>
                <a:cxn ang="0">
                  <a:pos x="0" y="37596"/>
                </a:cxn>
                <a:cxn ang="0">
                  <a:pos x="9738" y="34513"/>
                </a:cxn>
                <a:cxn ang="0">
                  <a:pos x="14783" y="23121"/>
                </a:cxn>
                <a:cxn ang="0">
                  <a:pos x="9511" y="11429"/>
                </a:cxn>
                <a:cxn ang="0">
                  <a:pos x="0" y="8815"/>
                </a:cxn>
                <a:cxn ang="0">
                  <a:pos x="0" y="0"/>
                </a:cxn>
              </a:cxnLst>
              <a:rect l="T0" t="T1" r="T2" b="T3"/>
              <a:pathLst>
                <a:path w="28410" h="82760">
                  <a:moveTo>
                    <a:pt x="0" y="0"/>
                  </a:moveTo>
                  <a:lnTo>
                    <a:pt x="9339" y="1059"/>
                  </a:lnTo>
                  <a:cubicBezTo>
                    <a:pt x="13252" y="2163"/>
                    <a:pt x="16383" y="3849"/>
                    <a:pt x="18961" y="6179"/>
                  </a:cubicBezTo>
                  <a:cubicBezTo>
                    <a:pt x="23126" y="9862"/>
                    <a:pt x="25464" y="15501"/>
                    <a:pt x="25464" y="21889"/>
                  </a:cubicBezTo>
                  <a:cubicBezTo>
                    <a:pt x="25464" y="32811"/>
                    <a:pt x="18593" y="40050"/>
                    <a:pt x="9880" y="42997"/>
                  </a:cubicBezTo>
                  <a:lnTo>
                    <a:pt x="9880" y="43365"/>
                  </a:lnTo>
                  <a:cubicBezTo>
                    <a:pt x="16256" y="45574"/>
                    <a:pt x="20066" y="51467"/>
                    <a:pt x="22034" y="60053"/>
                  </a:cubicBezTo>
                  <a:cubicBezTo>
                    <a:pt x="24727" y="71584"/>
                    <a:pt x="26695" y="79560"/>
                    <a:pt x="28410" y="82760"/>
                  </a:cubicBezTo>
                  <a:lnTo>
                    <a:pt x="17361" y="82760"/>
                  </a:lnTo>
                  <a:cubicBezTo>
                    <a:pt x="16015" y="80296"/>
                    <a:pt x="14173" y="73311"/>
                    <a:pt x="11849" y="62999"/>
                  </a:cubicBezTo>
                  <a:cubicBezTo>
                    <a:pt x="10617" y="57290"/>
                    <a:pt x="8896" y="53363"/>
                    <a:pt x="6272" y="50816"/>
                  </a:cubicBezTo>
                  <a:lnTo>
                    <a:pt x="0" y="48594"/>
                  </a:lnTo>
                  <a:lnTo>
                    <a:pt x="0" y="37596"/>
                  </a:lnTo>
                  <a:lnTo>
                    <a:pt x="9738" y="34513"/>
                  </a:lnTo>
                  <a:cubicBezTo>
                    <a:pt x="12973" y="31770"/>
                    <a:pt x="14783" y="27846"/>
                    <a:pt x="14783" y="23121"/>
                  </a:cubicBezTo>
                  <a:cubicBezTo>
                    <a:pt x="14783" y="17781"/>
                    <a:pt x="12852" y="13945"/>
                    <a:pt x="9511" y="11429"/>
                  </a:cubicBezTo>
                  <a:lnTo>
                    <a:pt x="0" y="88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0" name="Shape 2120"/>
            <p:cNvSpPr>
              <a:spLocks/>
            </p:cNvSpPr>
            <p:nvPr/>
          </p:nvSpPr>
          <p:spPr bwMode="auto">
            <a:xfrm>
              <a:off x="2052337" y="719990"/>
              <a:ext cx="44552" cy="82715"/>
            </a:xfrm>
            <a:custGeom>
              <a:avLst/>
              <a:gdLst>
                <a:gd name="T0" fmla="*/ 0 w 44552"/>
                <a:gd name="T1" fmla="*/ 0 h 82715"/>
                <a:gd name="T2" fmla="*/ 44552 w 44552"/>
                <a:gd name="T3" fmla="*/ 82715 h 82715"/>
              </a:gdLst>
              <a:ahLst/>
              <a:cxnLst>
                <a:cxn ang="0">
                  <a:pos x="0" y="0"/>
                </a:cxn>
                <a:cxn ang="0">
                  <a:pos x="44552" y="0"/>
                </a:cxn>
                <a:cxn ang="0">
                  <a:pos x="44552" y="8953"/>
                </a:cxn>
                <a:cxn ang="0">
                  <a:pos x="10681" y="8953"/>
                </a:cxn>
                <a:cxn ang="0">
                  <a:pos x="10681" y="36449"/>
                </a:cxn>
                <a:cxn ang="0">
                  <a:pos x="41961" y="36449"/>
                </a:cxn>
                <a:cxn ang="0">
                  <a:pos x="41961" y="45276"/>
                </a:cxn>
                <a:cxn ang="0">
                  <a:pos x="10681" y="45276"/>
                </a:cxn>
                <a:cxn ang="0">
                  <a:pos x="10681" y="82715"/>
                </a:cxn>
                <a:cxn ang="0">
                  <a:pos x="0" y="82715"/>
                </a:cxn>
                <a:cxn ang="0">
                  <a:pos x="0" y="0"/>
                </a:cxn>
              </a:cxnLst>
              <a:rect l="T0" t="T1" r="T2" b="T3"/>
              <a:pathLst>
                <a:path w="44552" h="82715">
                  <a:moveTo>
                    <a:pt x="0" y="0"/>
                  </a:moveTo>
                  <a:lnTo>
                    <a:pt x="44552" y="0"/>
                  </a:lnTo>
                  <a:lnTo>
                    <a:pt x="44552" y="8953"/>
                  </a:lnTo>
                  <a:lnTo>
                    <a:pt x="10681" y="8953"/>
                  </a:lnTo>
                  <a:lnTo>
                    <a:pt x="10681" y="36449"/>
                  </a:lnTo>
                  <a:lnTo>
                    <a:pt x="41961" y="36449"/>
                  </a:lnTo>
                  <a:lnTo>
                    <a:pt x="41961" y="45276"/>
                  </a:lnTo>
                  <a:lnTo>
                    <a:pt x="10681" y="45276"/>
                  </a:lnTo>
                  <a:lnTo>
                    <a:pt x="10681"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1" name="Shape 2121"/>
            <p:cNvSpPr>
              <a:spLocks/>
            </p:cNvSpPr>
            <p:nvPr/>
          </p:nvSpPr>
          <p:spPr bwMode="auto">
            <a:xfrm>
              <a:off x="2096267" y="719991"/>
              <a:ext cx="34296" cy="82702"/>
            </a:xfrm>
            <a:custGeom>
              <a:avLst/>
              <a:gdLst>
                <a:gd name="T0" fmla="*/ 0 w 34296"/>
                <a:gd name="T1" fmla="*/ 0 h 82702"/>
                <a:gd name="T2" fmla="*/ 34296 w 34296"/>
                <a:gd name="T3" fmla="*/ 82702 h 82702"/>
              </a:gdLst>
              <a:ahLst/>
              <a:cxnLst>
                <a:cxn ang="0">
                  <a:pos x="28105" y="0"/>
                </a:cxn>
                <a:cxn ang="0">
                  <a:pos x="34296" y="0"/>
                </a:cxn>
                <a:cxn ang="0">
                  <a:pos x="34296" y="9449"/>
                </a:cxn>
                <a:cxn ang="0">
                  <a:pos x="34112" y="9449"/>
                </a:cxn>
                <a:cxn ang="0">
                  <a:pos x="29934" y="24422"/>
                </a:cxn>
                <a:cxn ang="0">
                  <a:pos x="21844" y="48349"/>
                </a:cxn>
                <a:cxn ang="0">
                  <a:pos x="34296" y="48349"/>
                </a:cxn>
                <a:cxn ang="0">
                  <a:pos x="34296" y="56693"/>
                </a:cxn>
                <a:cxn ang="0">
                  <a:pos x="19634" y="56693"/>
                </a:cxn>
                <a:cxn ang="0">
                  <a:pos x="11036" y="82702"/>
                </a:cxn>
                <a:cxn ang="0">
                  <a:pos x="0" y="82702"/>
                </a:cxn>
                <a:cxn ang="0">
                  <a:pos x="28105" y="0"/>
                </a:cxn>
              </a:cxnLst>
              <a:rect l="T0" t="T1" r="T2" b="T3"/>
              <a:pathLst>
                <a:path w="34296" h="82702">
                  <a:moveTo>
                    <a:pt x="28105" y="0"/>
                  </a:moveTo>
                  <a:lnTo>
                    <a:pt x="34296" y="0"/>
                  </a:lnTo>
                  <a:lnTo>
                    <a:pt x="34296" y="9449"/>
                  </a:lnTo>
                  <a:lnTo>
                    <a:pt x="34112" y="9449"/>
                  </a:lnTo>
                  <a:cubicBezTo>
                    <a:pt x="32880" y="14351"/>
                    <a:pt x="31534" y="19380"/>
                    <a:pt x="29934" y="24422"/>
                  </a:cubicBezTo>
                  <a:lnTo>
                    <a:pt x="21844" y="48349"/>
                  </a:lnTo>
                  <a:lnTo>
                    <a:pt x="34296" y="48349"/>
                  </a:lnTo>
                  <a:lnTo>
                    <a:pt x="34296"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2" name="Shape 2122"/>
            <p:cNvSpPr>
              <a:spLocks/>
            </p:cNvSpPr>
            <p:nvPr/>
          </p:nvSpPr>
          <p:spPr bwMode="auto">
            <a:xfrm>
              <a:off x="2130564" y="719991"/>
              <a:ext cx="34918" cy="82702"/>
            </a:xfrm>
            <a:custGeom>
              <a:avLst/>
              <a:gdLst>
                <a:gd name="T0" fmla="*/ 0 w 34918"/>
                <a:gd name="T1" fmla="*/ 0 h 82702"/>
                <a:gd name="T2" fmla="*/ 34918 w 34918"/>
                <a:gd name="T3" fmla="*/ 82702 h 82702"/>
              </a:gdLst>
              <a:ahLst/>
              <a:cxnLst>
                <a:cxn ang="0">
                  <a:pos x="0" y="0"/>
                </a:cxn>
                <a:cxn ang="0">
                  <a:pos x="6686" y="0"/>
                </a:cxn>
                <a:cxn ang="0">
                  <a:pos x="34918" y="82702"/>
                </a:cxn>
                <a:cxn ang="0">
                  <a:pos x="23501" y="82702"/>
                </a:cxn>
                <a:cxn ang="0">
                  <a:pos x="14662" y="56693"/>
                </a:cxn>
                <a:cxn ang="0">
                  <a:pos x="0" y="56693"/>
                </a:cxn>
                <a:cxn ang="0">
                  <a:pos x="0" y="48349"/>
                </a:cxn>
                <a:cxn ang="0">
                  <a:pos x="12452" y="48349"/>
                </a:cxn>
                <a:cxn ang="0">
                  <a:pos x="4350" y="24536"/>
                </a:cxn>
                <a:cxn ang="0">
                  <a:pos x="57" y="9449"/>
                </a:cxn>
                <a:cxn ang="0">
                  <a:pos x="0" y="9449"/>
                </a:cxn>
                <a:cxn ang="0">
                  <a:pos x="0" y="0"/>
                </a:cxn>
              </a:cxnLst>
              <a:rect l="T0" t="T1" r="T2" b="T3"/>
              <a:pathLst>
                <a:path w="34918" h="82702">
                  <a:moveTo>
                    <a:pt x="0" y="0"/>
                  </a:moveTo>
                  <a:lnTo>
                    <a:pt x="6686" y="0"/>
                  </a:lnTo>
                  <a:lnTo>
                    <a:pt x="34918" y="82702"/>
                  </a:lnTo>
                  <a:lnTo>
                    <a:pt x="23501" y="82702"/>
                  </a:lnTo>
                  <a:lnTo>
                    <a:pt x="14662" y="56693"/>
                  </a:lnTo>
                  <a:lnTo>
                    <a:pt x="0" y="56693"/>
                  </a:lnTo>
                  <a:lnTo>
                    <a:pt x="0" y="48349"/>
                  </a:lnTo>
                  <a:lnTo>
                    <a:pt x="12452" y="48349"/>
                  </a:lnTo>
                  <a:lnTo>
                    <a:pt x="4350" y="24536"/>
                  </a:lnTo>
                  <a:cubicBezTo>
                    <a:pt x="2521" y="19139"/>
                    <a:pt x="1289" y="14237"/>
                    <a:pt x="57"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3" name="Shape 2123"/>
            <p:cNvSpPr>
              <a:spLocks/>
            </p:cNvSpPr>
            <p:nvPr/>
          </p:nvSpPr>
          <p:spPr bwMode="auto">
            <a:xfrm>
              <a:off x="2173453" y="718634"/>
              <a:ext cx="50064" cy="85420"/>
            </a:xfrm>
            <a:custGeom>
              <a:avLst/>
              <a:gdLst>
                <a:gd name="T0" fmla="*/ 0 w 50064"/>
                <a:gd name="T1" fmla="*/ 0 h 85420"/>
                <a:gd name="T2" fmla="*/ 50064 w 50064"/>
                <a:gd name="T3" fmla="*/ 85420 h 85420"/>
              </a:gdLst>
              <a:ahLst/>
              <a:cxnLst>
                <a:cxn ang="0">
                  <a:pos x="28461" y="0"/>
                </a:cxn>
                <a:cxn ang="0">
                  <a:pos x="46749" y="4051"/>
                </a:cxn>
                <a:cxn ang="0">
                  <a:pos x="43802" y="12764"/>
                </a:cxn>
                <a:cxn ang="0">
                  <a:pos x="28092" y="8839"/>
                </a:cxn>
                <a:cxn ang="0">
                  <a:pos x="12510" y="21234"/>
                </a:cxn>
                <a:cxn ang="0">
                  <a:pos x="28956" y="37186"/>
                </a:cxn>
                <a:cxn ang="0">
                  <a:pos x="50064" y="61481"/>
                </a:cxn>
                <a:cxn ang="0">
                  <a:pos x="21108" y="85420"/>
                </a:cxn>
                <a:cxn ang="0">
                  <a:pos x="0" y="80010"/>
                </a:cxn>
                <a:cxn ang="0">
                  <a:pos x="2692" y="71057"/>
                </a:cxn>
                <a:cxn ang="0">
                  <a:pos x="21831" y="76454"/>
                </a:cxn>
                <a:cxn ang="0">
                  <a:pos x="39141" y="62344"/>
                </a:cxn>
                <a:cxn ang="0">
                  <a:pos x="23559" y="45898"/>
                </a:cxn>
                <a:cxn ang="0">
                  <a:pos x="1715" y="22466"/>
                </a:cxn>
                <a:cxn ang="0">
                  <a:pos x="28461" y="0"/>
                </a:cxn>
              </a:cxnLst>
              <a:rect l="T0" t="T1" r="T2" b="T3"/>
              <a:pathLst>
                <a:path w="50064" h="85420">
                  <a:moveTo>
                    <a:pt x="28461" y="0"/>
                  </a:moveTo>
                  <a:cubicBezTo>
                    <a:pt x="36932" y="0"/>
                    <a:pt x="43066" y="1968"/>
                    <a:pt x="46749" y="4051"/>
                  </a:cubicBezTo>
                  <a:lnTo>
                    <a:pt x="43802" y="12764"/>
                  </a:lnTo>
                  <a:cubicBezTo>
                    <a:pt x="41097" y="11290"/>
                    <a:pt x="35585" y="8839"/>
                    <a:pt x="28092" y="8839"/>
                  </a:cubicBezTo>
                  <a:cubicBezTo>
                    <a:pt x="16802" y="8839"/>
                    <a:pt x="12510" y="15596"/>
                    <a:pt x="12510" y="21234"/>
                  </a:cubicBezTo>
                  <a:cubicBezTo>
                    <a:pt x="12510" y="28969"/>
                    <a:pt x="17539" y="32766"/>
                    <a:pt x="28956" y="37186"/>
                  </a:cubicBezTo>
                  <a:cubicBezTo>
                    <a:pt x="42952" y="42583"/>
                    <a:pt x="50064" y="49340"/>
                    <a:pt x="50064" y="61481"/>
                  </a:cubicBezTo>
                  <a:cubicBezTo>
                    <a:pt x="50064" y="74244"/>
                    <a:pt x="40615" y="85420"/>
                    <a:pt x="21108" y="85420"/>
                  </a:cubicBezTo>
                  <a:cubicBezTo>
                    <a:pt x="13119" y="85420"/>
                    <a:pt x="4407" y="82957"/>
                    <a:pt x="0" y="80010"/>
                  </a:cubicBezTo>
                  <a:lnTo>
                    <a:pt x="2692" y="71057"/>
                  </a:lnTo>
                  <a:cubicBezTo>
                    <a:pt x="7481" y="74003"/>
                    <a:pt x="14478" y="76454"/>
                    <a:pt x="21831" y="76454"/>
                  </a:cubicBezTo>
                  <a:cubicBezTo>
                    <a:pt x="32766" y="76454"/>
                    <a:pt x="39141" y="70688"/>
                    <a:pt x="39141" y="62344"/>
                  </a:cubicBezTo>
                  <a:cubicBezTo>
                    <a:pt x="39141" y="54610"/>
                    <a:pt x="34722" y="50190"/>
                    <a:pt x="23559" y="45898"/>
                  </a:cubicBezTo>
                  <a:cubicBezTo>
                    <a:pt x="10058" y="41110"/>
                    <a:pt x="1715" y="34112"/>
                    <a:pt x="1715" y="22466"/>
                  </a:cubicBezTo>
                  <a:cubicBezTo>
                    <a:pt x="1715" y="9576"/>
                    <a:pt x="12395" y="0"/>
                    <a:pt x="28461"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4" name="Shape 2124"/>
            <p:cNvSpPr>
              <a:spLocks/>
            </p:cNvSpPr>
            <p:nvPr/>
          </p:nvSpPr>
          <p:spPr bwMode="auto">
            <a:xfrm>
              <a:off x="2238111" y="719992"/>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81" y="8954"/>
                </a:cxn>
                <a:cxn ang="0">
                  <a:pos x="10681" y="35090"/>
                </a:cxn>
                <a:cxn ang="0">
                  <a:pos x="42825" y="35090"/>
                </a:cxn>
                <a:cxn ang="0">
                  <a:pos x="42825" y="43929"/>
                </a:cxn>
                <a:cxn ang="0">
                  <a:pos x="10681" y="43929"/>
                </a:cxn>
                <a:cxn ang="0">
                  <a:pos x="10681"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81" y="8954"/>
                  </a:lnTo>
                  <a:lnTo>
                    <a:pt x="10681" y="35090"/>
                  </a:lnTo>
                  <a:lnTo>
                    <a:pt x="42825" y="35090"/>
                  </a:lnTo>
                  <a:lnTo>
                    <a:pt x="42825" y="43929"/>
                  </a:lnTo>
                  <a:lnTo>
                    <a:pt x="10681" y="43929"/>
                  </a:lnTo>
                  <a:lnTo>
                    <a:pt x="10681"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5" name="Shape 2125"/>
            <p:cNvSpPr>
              <a:spLocks/>
            </p:cNvSpPr>
            <p:nvPr/>
          </p:nvSpPr>
          <p:spPr bwMode="auto">
            <a:xfrm>
              <a:off x="2324494" y="719990"/>
              <a:ext cx="44552" cy="82715"/>
            </a:xfrm>
            <a:custGeom>
              <a:avLst/>
              <a:gdLst>
                <a:gd name="T0" fmla="*/ 0 w 44552"/>
                <a:gd name="T1" fmla="*/ 0 h 82715"/>
                <a:gd name="T2" fmla="*/ 44552 w 44552"/>
                <a:gd name="T3" fmla="*/ 82715 h 82715"/>
              </a:gdLst>
              <a:ahLst/>
              <a:cxnLst>
                <a:cxn ang="0">
                  <a:pos x="0" y="0"/>
                </a:cxn>
                <a:cxn ang="0">
                  <a:pos x="44552" y="0"/>
                </a:cxn>
                <a:cxn ang="0">
                  <a:pos x="44552" y="8953"/>
                </a:cxn>
                <a:cxn ang="0">
                  <a:pos x="10681" y="8953"/>
                </a:cxn>
                <a:cxn ang="0">
                  <a:pos x="10681" y="36449"/>
                </a:cxn>
                <a:cxn ang="0">
                  <a:pos x="41973" y="36449"/>
                </a:cxn>
                <a:cxn ang="0">
                  <a:pos x="41973" y="45276"/>
                </a:cxn>
                <a:cxn ang="0">
                  <a:pos x="10681" y="45276"/>
                </a:cxn>
                <a:cxn ang="0">
                  <a:pos x="10681" y="82715"/>
                </a:cxn>
                <a:cxn ang="0">
                  <a:pos x="0" y="82715"/>
                </a:cxn>
                <a:cxn ang="0">
                  <a:pos x="0" y="0"/>
                </a:cxn>
              </a:cxnLst>
              <a:rect l="T0" t="T1" r="T2" b="T3"/>
              <a:pathLst>
                <a:path w="44552" h="82715">
                  <a:moveTo>
                    <a:pt x="0" y="0"/>
                  </a:moveTo>
                  <a:lnTo>
                    <a:pt x="44552" y="0"/>
                  </a:lnTo>
                  <a:lnTo>
                    <a:pt x="44552" y="8953"/>
                  </a:lnTo>
                  <a:lnTo>
                    <a:pt x="10681" y="8953"/>
                  </a:lnTo>
                  <a:lnTo>
                    <a:pt x="10681" y="36449"/>
                  </a:lnTo>
                  <a:lnTo>
                    <a:pt x="41973" y="36449"/>
                  </a:lnTo>
                  <a:lnTo>
                    <a:pt x="41973" y="45276"/>
                  </a:lnTo>
                  <a:lnTo>
                    <a:pt x="10681" y="45276"/>
                  </a:lnTo>
                  <a:lnTo>
                    <a:pt x="10681"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6" name="Shape 2126"/>
            <p:cNvSpPr>
              <a:spLocks/>
            </p:cNvSpPr>
            <p:nvPr/>
          </p:nvSpPr>
          <p:spPr bwMode="auto">
            <a:xfrm>
              <a:off x="2384133" y="719990"/>
              <a:ext cx="60985" cy="84061"/>
            </a:xfrm>
            <a:custGeom>
              <a:avLst/>
              <a:gdLst>
                <a:gd name="T0" fmla="*/ 0 w 60985"/>
                <a:gd name="T1" fmla="*/ 0 h 84061"/>
                <a:gd name="T2" fmla="*/ 60985 w 60985"/>
                <a:gd name="T3" fmla="*/ 84061 h 84061"/>
              </a:gdLst>
              <a:ahLst/>
              <a:cxnLst>
                <a:cxn ang="0">
                  <a:pos x="0" y="0"/>
                </a:cxn>
                <a:cxn ang="0">
                  <a:pos x="10795" y="0"/>
                </a:cxn>
                <a:cxn ang="0">
                  <a:pos x="10795" y="48959"/>
                </a:cxn>
                <a:cxn ang="0">
                  <a:pos x="30061" y="75349"/>
                </a:cxn>
                <a:cxn ang="0">
                  <a:pos x="50190" y="48959"/>
                </a:cxn>
                <a:cxn ang="0">
                  <a:pos x="50190" y="0"/>
                </a:cxn>
                <a:cxn ang="0">
                  <a:pos x="60985" y="0"/>
                </a:cxn>
                <a:cxn ang="0">
                  <a:pos x="60985" y="48222"/>
                </a:cxn>
                <a:cxn ang="0">
                  <a:pos x="29693" y="84061"/>
                </a:cxn>
                <a:cxn ang="0">
                  <a:pos x="0" y="48717"/>
                </a:cxn>
                <a:cxn ang="0">
                  <a:pos x="0" y="0"/>
                </a:cxn>
              </a:cxnLst>
              <a:rect l="T0" t="T1" r="T2" b="T3"/>
              <a:pathLst>
                <a:path w="60985" h="84061">
                  <a:moveTo>
                    <a:pt x="0" y="0"/>
                  </a:moveTo>
                  <a:lnTo>
                    <a:pt x="10795" y="0"/>
                  </a:lnTo>
                  <a:lnTo>
                    <a:pt x="10795" y="48959"/>
                  </a:lnTo>
                  <a:cubicBezTo>
                    <a:pt x="10795" y="67488"/>
                    <a:pt x="19012" y="75349"/>
                    <a:pt x="30061" y="75349"/>
                  </a:cubicBezTo>
                  <a:cubicBezTo>
                    <a:pt x="42329" y="75349"/>
                    <a:pt x="50190" y="67247"/>
                    <a:pt x="50190" y="48959"/>
                  </a:cubicBezTo>
                  <a:lnTo>
                    <a:pt x="50190" y="0"/>
                  </a:lnTo>
                  <a:lnTo>
                    <a:pt x="60985" y="0"/>
                  </a:lnTo>
                  <a:lnTo>
                    <a:pt x="60985" y="48222"/>
                  </a:lnTo>
                  <a:cubicBezTo>
                    <a:pt x="60985" y="73622"/>
                    <a:pt x="47612" y="84061"/>
                    <a:pt x="29693" y="84061"/>
                  </a:cubicBezTo>
                  <a:cubicBezTo>
                    <a:pt x="12764" y="84061"/>
                    <a:pt x="0" y="74359"/>
                    <a:pt x="0" y="48717"/>
                  </a:cubicBez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7" name="Shape 2127"/>
            <p:cNvSpPr>
              <a:spLocks/>
            </p:cNvSpPr>
            <p:nvPr/>
          </p:nvSpPr>
          <p:spPr bwMode="auto">
            <a:xfrm>
              <a:off x="2463641" y="719984"/>
              <a:ext cx="62090" cy="82715"/>
            </a:xfrm>
            <a:custGeom>
              <a:avLst/>
              <a:gdLst>
                <a:gd name="T0" fmla="*/ 0 w 62090"/>
                <a:gd name="T1" fmla="*/ 0 h 82715"/>
                <a:gd name="T2" fmla="*/ 62090 w 62090"/>
                <a:gd name="T3" fmla="*/ 82715 h 82715"/>
              </a:gdLst>
              <a:ahLst/>
              <a:cxnLst>
                <a:cxn ang="0">
                  <a:pos x="0" y="0"/>
                </a:cxn>
                <a:cxn ang="0">
                  <a:pos x="11659" y="0"/>
                </a:cxn>
                <a:cxn ang="0">
                  <a:pos x="38164" y="41847"/>
                </a:cxn>
                <a:cxn ang="0">
                  <a:pos x="53010" y="68720"/>
                </a:cxn>
                <a:cxn ang="0">
                  <a:pos x="53264" y="68606"/>
                </a:cxn>
                <a:cxn ang="0">
                  <a:pos x="52032" y="34608"/>
                </a:cxn>
                <a:cxn ang="0">
                  <a:pos x="52032" y="0"/>
                </a:cxn>
                <a:cxn ang="0">
                  <a:pos x="62090" y="0"/>
                </a:cxn>
                <a:cxn ang="0">
                  <a:pos x="62090" y="82715"/>
                </a:cxn>
                <a:cxn ang="0">
                  <a:pos x="51295" y="82715"/>
                </a:cxn>
                <a:cxn ang="0">
                  <a:pos x="25032" y="40742"/>
                </a:cxn>
                <a:cxn ang="0">
                  <a:pos x="9576" y="13132"/>
                </a:cxn>
                <a:cxn ang="0">
                  <a:pos x="9208" y="13259"/>
                </a:cxn>
                <a:cxn ang="0">
                  <a:pos x="10058" y="47371"/>
                </a:cxn>
                <a:cxn ang="0">
                  <a:pos x="10058" y="82715"/>
                </a:cxn>
                <a:cxn ang="0">
                  <a:pos x="0" y="82715"/>
                </a:cxn>
                <a:cxn ang="0">
                  <a:pos x="0" y="0"/>
                </a:cxn>
              </a:cxnLst>
              <a:rect l="T0" t="T1" r="T2" b="T3"/>
              <a:pathLst>
                <a:path w="62090" h="82715">
                  <a:moveTo>
                    <a:pt x="0" y="0"/>
                  </a:moveTo>
                  <a:lnTo>
                    <a:pt x="11659" y="0"/>
                  </a:lnTo>
                  <a:lnTo>
                    <a:pt x="38164" y="41847"/>
                  </a:lnTo>
                  <a:cubicBezTo>
                    <a:pt x="44298" y="51549"/>
                    <a:pt x="49085" y="60261"/>
                    <a:pt x="53010" y="68720"/>
                  </a:cubicBezTo>
                  <a:lnTo>
                    <a:pt x="53264" y="68606"/>
                  </a:lnTo>
                  <a:cubicBezTo>
                    <a:pt x="52273" y="57557"/>
                    <a:pt x="52032" y="47498"/>
                    <a:pt x="52032" y="34608"/>
                  </a:cubicBezTo>
                  <a:lnTo>
                    <a:pt x="52032" y="0"/>
                  </a:lnTo>
                  <a:lnTo>
                    <a:pt x="62090" y="0"/>
                  </a:lnTo>
                  <a:lnTo>
                    <a:pt x="62090" y="82715"/>
                  </a:lnTo>
                  <a:lnTo>
                    <a:pt x="51295" y="82715"/>
                  </a:lnTo>
                  <a:lnTo>
                    <a:pt x="25032" y="40742"/>
                  </a:lnTo>
                  <a:cubicBezTo>
                    <a:pt x="19266" y="31547"/>
                    <a:pt x="13741" y="22098"/>
                    <a:pt x="9576" y="13132"/>
                  </a:cubicBezTo>
                  <a:lnTo>
                    <a:pt x="9208" y="13259"/>
                  </a:lnTo>
                  <a:cubicBezTo>
                    <a:pt x="9817" y="23685"/>
                    <a:pt x="10058" y="33630"/>
                    <a:pt x="10058" y="47371"/>
                  </a:cubicBezTo>
                  <a:lnTo>
                    <a:pt x="10058"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8" name="Shape 2128"/>
            <p:cNvSpPr>
              <a:spLocks/>
            </p:cNvSpPr>
            <p:nvPr/>
          </p:nvSpPr>
          <p:spPr bwMode="auto">
            <a:xfrm>
              <a:off x="2544381" y="719379"/>
              <a:ext cx="33681" cy="84062"/>
            </a:xfrm>
            <a:custGeom>
              <a:avLst/>
              <a:gdLst>
                <a:gd name="T0" fmla="*/ 0 w 33681"/>
                <a:gd name="T1" fmla="*/ 0 h 84062"/>
                <a:gd name="T2" fmla="*/ 33681 w 33681"/>
                <a:gd name="T3" fmla="*/ 84062 h 84062"/>
              </a:gdLst>
              <a:ahLst/>
              <a:cxnLst>
                <a:cxn ang="0">
                  <a:pos x="22708" y="0"/>
                </a:cxn>
                <a:cxn ang="0">
                  <a:pos x="33681" y="1454"/>
                </a:cxn>
                <a:cxn ang="0">
                  <a:pos x="33681" y="12055"/>
                </a:cxn>
                <a:cxn ang="0">
                  <a:pos x="23190" y="8471"/>
                </a:cxn>
                <a:cxn ang="0">
                  <a:pos x="10668" y="9563"/>
                </a:cxn>
                <a:cxn ang="0">
                  <a:pos x="10668" y="74854"/>
                </a:cxn>
                <a:cxn ang="0">
                  <a:pos x="21476" y="75464"/>
                </a:cxn>
                <a:cxn ang="0">
                  <a:pos x="33681" y="73573"/>
                </a:cxn>
                <a:cxn ang="0">
                  <a:pos x="33681" y="82021"/>
                </a:cxn>
                <a:cxn ang="0">
                  <a:pos x="19380" y="84062"/>
                </a:cxn>
                <a:cxn ang="0">
                  <a:pos x="0" y="83071"/>
                </a:cxn>
                <a:cxn ang="0">
                  <a:pos x="0" y="1715"/>
                </a:cxn>
                <a:cxn ang="0">
                  <a:pos x="22708" y="0"/>
                </a:cxn>
              </a:cxnLst>
              <a:rect l="T0" t="T1" r="T2" b="T3"/>
              <a:pathLst>
                <a:path w="33681" h="84062">
                  <a:moveTo>
                    <a:pt x="22708" y="0"/>
                  </a:moveTo>
                  <a:lnTo>
                    <a:pt x="33681" y="1454"/>
                  </a:lnTo>
                  <a:lnTo>
                    <a:pt x="33681" y="12055"/>
                  </a:lnTo>
                  <a:lnTo>
                    <a:pt x="23190" y="8471"/>
                  </a:lnTo>
                  <a:cubicBezTo>
                    <a:pt x="17666" y="8471"/>
                    <a:pt x="13500" y="8954"/>
                    <a:pt x="10668" y="9563"/>
                  </a:cubicBezTo>
                  <a:lnTo>
                    <a:pt x="10668" y="74854"/>
                  </a:lnTo>
                  <a:cubicBezTo>
                    <a:pt x="13373" y="75349"/>
                    <a:pt x="17297" y="75464"/>
                    <a:pt x="21476" y="75464"/>
                  </a:cubicBezTo>
                  <a:lnTo>
                    <a:pt x="33681" y="73573"/>
                  </a:lnTo>
                  <a:lnTo>
                    <a:pt x="33681" y="82021"/>
                  </a:lnTo>
                  <a:lnTo>
                    <a:pt x="19380" y="84062"/>
                  </a:lnTo>
                  <a:cubicBezTo>
                    <a:pt x="11773" y="84062"/>
                    <a:pt x="5397" y="83693"/>
                    <a:pt x="0" y="83071"/>
                  </a:cubicBezTo>
                  <a:lnTo>
                    <a:pt x="0" y="1715"/>
                  </a:lnTo>
                  <a:cubicBezTo>
                    <a:pt x="6502" y="737"/>
                    <a:pt x="14237" y="0"/>
                    <a:pt x="22708"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9" name="Shape 2129"/>
            <p:cNvSpPr>
              <a:spLocks/>
            </p:cNvSpPr>
            <p:nvPr/>
          </p:nvSpPr>
          <p:spPr bwMode="auto">
            <a:xfrm>
              <a:off x="2578062" y="720833"/>
              <a:ext cx="34188" cy="80567"/>
            </a:xfrm>
            <a:custGeom>
              <a:avLst/>
              <a:gdLst>
                <a:gd name="T0" fmla="*/ 0 w 34188"/>
                <a:gd name="T1" fmla="*/ 0 h 80567"/>
                <a:gd name="T2" fmla="*/ 34188 w 34188"/>
                <a:gd name="T3" fmla="*/ 80567 h 80567"/>
              </a:gdLst>
              <a:ahLst/>
              <a:cxnLst>
                <a:cxn ang="0">
                  <a:pos x="0" y="0"/>
                </a:cxn>
                <a:cxn ang="0">
                  <a:pos x="8807" y="1167"/>
                </a:cxn>
                <a:cxn ang="0">
                  <a:pos x="22529" y="8846"/>
                </a:cxn>
                <a:cxn ang="0">
                  <a:pos x="34188" y="38551"/>
                </a:cxn>
                <a:cxn ang="0">
                  <a:pos x="22275" y="70695"/>
                </a:cxn>
                <a:cxn ang="0">
                  <a:pos x="7116" y="79551"/>
                </a:cxn>
                <a:cxn ang="0">
                  <a:pos x="0" y="80567"/>
                </a:cxn>
                <a:cxn ang="0">
                  <a:pos x="0" y="72119"/>
                </a:cxn>
                <a:cxn ang="0">
                  <a:pos x="2925" y="71666"/>
                </a:cxn>
                <a:cxn ang="0">
                  <a:pos x="23012" y="38919"/>
                </a:cxn>
                <a:cxn ang="0">
                  <a:pos x="14776" y="15648"/>
                </a:cxn>
                <a:cxn ang="0">
                  <a:pos x="0" y="10601"/>
                </a:cxn>
                <a:cxn ang="0">
                  <a:pos x="0" y="0"/>
                </a:cxn>
              </a:cxnLst>
              <a:rect l="T0" t="T1" r="T2" b="T3"/>
              <a:pathLst>
                <a:path w="34188" h="80567">
                  <a:moveTo>
                    <a:pt x="0" y="0"/>
                  </a:moveTo>
                  <a:lnTo>
                    <a:pt x="8807" y="1167"/>
                  </a:lnTo>
                  <a:cubicBezTo>
                    <a:pt x="14360" y="2899"/>
                    <a:pt x="18903" y="5474"/>
                    <a:pt x="22529" y="8846"/>
                  </a:cubicBezTo>
                  <a:cubicBezTo>
                    <a:pt x="29883" y="15602"/>
                    <a:pt x="34188" y="25178"/>
                    <a:pt x="34188" y="38551"/>
                  </a:cubicBezTo>
                  <a:cubicBezTo>
                    <a:pt x="34188" y="52051"/>
                    <a:pt x="30010" y="63087"/>
                    <a:pt x="22275" y="70695"/>
                  </a:cubicBezTo>
                  <a:cubicBezTo>
                    <a:pt x="18408" y="74562"/>
                    <a:pt x="13284" y="77540"/>
                    <a:pt x="7116" y="79551"/>
                  </a:cubicBezTo>
                  <a:lnTo>
                    <a:pt x="0" y="80567"/>
                  </a:lnTo>
                  <a:lnTo>
                    <a:pt x="0" y="72119"/>
                  </a:lnTo>
                  <a:lnTo>
                    <a:pt x="2925" y="71666"/>
                  </a:lnTo>
                  <a:cubicBezTo>
                    <a:pt x="16040" y="67030"/>
                    <a:pt x="23012" y="55664"/>
                    <a:pt x="23012" y="38919"/>
                  </a:cubicBezTo>
                  <a:cubicBezTo>
                    <a:pt x="23075" y="29159"/>
                    <a:pt x="20345" y="21184"/>
                    <a:pt x="14776" y="15648"/>
                  </a:cubicBezTo>
                  <a:lnTo>
                    <a:pt x="0" y="10601"/>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0" name="Shape 2130"/>
            <p:cNvSpPr>
              <a:spLocks/>
            </p:cNvSpPr>
            <p:nvPr/>
          </p:nvSpPr>
          <p:spPr bwMode="auto">
            <a:xfrm>
              <a:off x="2618123" y="719991"/>
              <a:ext cx="34303" cy="82702"/>
            </a:xfrm>
            <a:custGeom>
              <a:avLst/>
              <a:gdLst>
                <a:gd name="T0" fmla="*/ 0 w 34303"/>
                <a:gd name="T1" fmla="*/ 0 h 82702"/>
                <a:gd name="T2" fmla="*/ 34303 w 34303"/>
                <a:gd name="T3" fmla="*/ 82702 h 82702"/>
              </a:gdLst>
              <a:ahLst/>
              <a:cxnLst>
                <a:cxn ang="0">
                  <a:pos x="28105" y="0"/>
                </a:cxn>
                <a:cxn ang="0">
                  <a:pos x="34303" y="0"/>
                </a:cxn>
                <a:cxn ang="0">
                  <a:pos x="34303" y="9449"/>
                </a:cxn>
                <a:cxn ang="0">
                  <a:pos x="34112" y="9449"/>
                </a:cxn>
                <a:cxn ang="0">
                  <a:pos x="29947" y="24422"/>
                </a:cxn>
                <a:cxn ang="0">
                  <a:pos x="21844" y="48349"/>
                </a:cxn>
                <a:cxn ang="0">
                  <a:pos x="34303" y="48349"/>
                </a:cxn>
                <a:cxn ang="0">
                  <a:pos x="34303" y="56693"/>
                </a:cxn>
                <a:cxn ang="0">
                  <a:pos x="19634" y="56693"/>
                </a:cxn>
                <a:cxn ang="0">
                  <a:pos x="11036" y="82702"/>
                </a:cxn>
                <a:cxn ang="0">
                  <a:pos x="0" y="82702"/>
                </a:cxn>
                <a:cxn ang="0">
                  <a:pos x="28105" y="0"/>
                </a:cxn>
              </a:cxnLst>
              <a:rect l="T0" t="T1" r="T2" b="T3"/>
              <a:pathLst>
                <a:path w="34303" h="82702">
                  <a:moveTo>
                    <a:pt x="28105" y="0"/>
                  </a:moveTo>
                  <a:lnTo>
                    <a:pt x="34303" y="0"/>
                  </a:lnTo>
                  <a:lnTo>
                    <a:pt x="34303" y="9449"/>
                  </a:lnTo>
                  <a:lnTo>
                    <a:pt x="34112" y="9449"/>
                  </a:lnTo>
                  <a:cubicBezTo>
                    <a:pt x="32880" y="14351"/>
                    <a:pt x="31534" y="19380"/>
                    <a:pt x="29947" y="24422"/>
                  </a:cubicBezTo>
                  <a:lnTo>
                    <a:pt x="21844" y="48349"/>
                  </a:lnTo>
                  <a:lnTo>
                    <a:pt x="34303" y="48349"/>
                  </a:lnTo>
                  <a:lnTo>
                    <a:pt x="34303"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1" name="Shape 2131"/>
            <p:cNvSpPr>
              <a:spLocks/>
            </p:cNvSpPr>
            <p:nvPr/>
          </p:nvSpPr>
          <p:spPr bwMode="auto">
            <a:xfrm>
              <a:off x="2652426" y="719991"/>
              <a:ext cx="34912" cy="82702"/>
            </a:xfrm>
            <a:custGeom>
              <a:avLst/>
              <a:gdLst>
                <a:gd name="T0" fmla="*/ 0 w 34912"/>
                <a:gd name="T1" fmla="*/ 0 h 82702"/>
                <a:gd name="T2" fmla="*/ 34912 w 34912"/>
                <a:gd name="T3" fmla="*/ 82702 h 82702"/>
              </a:gdLst>
              <a:ahLst/>
              <a:cxnLst>
                <a:cxn ang="0">
                  <a:pos x="0" y="0"/>
                </a:cxn>
                <a:cxn ang="0">
                  <a:pos x="6680" y="0"/>
                </a:cxn>
                <a:cxn ang="0">
                  <a:pos x="34912" y="82702"/>
                </a:cxn>
                <a:cxn ang="0">
                  <a:pos x="23495" y="82702"/>
                </a:cxn>
                <a:cxn ang="0">
                  <a:pos x="14656" y="56693"/>
                </a:cxn>
                <a:cxn ang="0">
                  <a:pos x="0" y="56693"/>
                </a:cxn>
                <a:cxn ang="0">
                  <a:pos x="0" y="48349"/>
                </a:cxn>
                <a:cxn ang="0">
                  <a:pos x="12459" y="48349"/>
                </a:cxn>
                <a:cxn ang="0">
                  <a:pos x="4356" y="24536"/>
                </a:cxn>
                <a:cxn ang="0">
                  <a:pos x="51" y="9449"/>
                </a:cxn>
                <a:cxn ang="0">
                  <a:pos x="0" y="9449"/>
                </a:cxn>
                <a:cxn ang="0">
                  <a:pos x="0" y="0"/>
                </a:cxn>
              </a:cxnLst>
              <a:rect l="T0" t="T1" r="T2" b="T3"/>
              <a:pathLst>
                <a:path w="34912" h="82702">
                  <a:moveTo>
                    <a:pt x="0" y="0"/>
                  </a:moveTo>
                  <a:lnTo>
                    <a:pt x="6680" y="0"/>
                  </a:lnTo>
                  <a:lnTo>
                    <a:pt x="34912" y="82702"/>
                  </a:lnTo>
                  <a:lnTo>
                    <a:pt x="23495" y="82702"/>
                  </a:lnTo>
                  <a:lnTo>
                    <a:pt x="14656" y="56693"/>
                  </a:lnTo>
                  <a:lnTo>
                    <a:pt x="0" y="56693"/>
                  </a:lnTo>
                  <a:lnTo>
                    <a:pt x="0" y="48349"/>
                  </a:lnTo>
                  <a:lnTo>
                    <a:pt x="12459" y="48349"/>
                  </a:lnTo>
                  <a:lnTo>
                    <a:pt x="4356" y="24536"/>
                  </a:lnTo>
                  <a:cubicBezTo>
                    <a:pt x="2515" y="19139"/>
                    <a:pt x="1283" y="14237"/>
                    <a:pt x="51"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2" name="Shape 2132"/>
            <p:cNvSpPr>
              <a:spLocks/>
            </p:cNvSpPr>
            <p:nvPr/>
          </p:nvSpPr>
          <p:spPr bwMode="auto">
            <a:xfrm>
              <a:off x="2696779" y="719995"/>
              <a:ext cx="84429" cy="82702"/>
            </a:xfrm>
            <a:custGeom>
              <a:avLst/>
              <a:gdLst>
                <a:gd name="T0" fmla="*/ 0 w 84429"/>
                <a:gd name="T1" fmla="*/ 0 h 82702"/>
                <a:gd name="T2" fmla="*/ 84429 w 84429"/>
                <a:gd name="T3" fmla="*/ 82702 h 82702"/>
              </a:gdLst>
              <a:ahLst/>
              <a:cxnLst>
                <a:cxn ang="0">
                  <a:pos x="5766" y="0"/>
                </a:cxn>
                <a:cxn ang="0">
                  <a:pos x="19393" y="0"/>
                </a:cxn>
                <a:cxn ang="0">
                  <a:pos x="33503" y="40005"/>
                </a:cxn>
                <a:cxn ang="0">
                  <a:pos x="41846" y="67856"/>
                </a:cxn>
                <a:cxn ang="0">
                  <a:pos x="42214" y="67856"/>
                </a:cxn>
                <a:cxn ang="0">
                  <a:pos x="50927" y="40005"/>
                </a:cxn>
                <a:cxn ang="0">
                  <a:pos x="65646" y="0"/>
                </a:cxn>
                <a:cxn ang="0">
                  <a:pos x="79273" y="0"/>
                </a:cxn>
                <a:cxn ang="0">
                  <a:pos x="84429" y="82702"/>
                </a:cxn>
                <a:cxn ang="0">
                  <a:pos x="73990" y="82702"/>
                </a:cxn>
                <a:cxn ang="0">
                  <a:pos x="71907" y="46381"/>
                </a:cxn>
                <a:cxn ang="0">
                  <a:pos x="70688" y="10668"/>
                </a:cxn>
                <a:cxn ang="0">
                  <a:pos x="70320" y="10668"/>
                </a:cxn>
                <a:cxn ang="0">
                  <a:pos x="59880" y="42088"/>
                </a:cxn>
                <a:cxn ang="0">
                  <a:pos x="45276" y="82207"/>
                </a:cxn>
                <a:cxn ang="0">
                  <a:pos x="37185" y="82207"/>
                </a:cxn>
                <a:cxn ang="0">
                  <a:pos x="23800" y="42825"/>
                </a:cxn>
                <a:cxn ang="0">
                  <a:pos x="14237" y="10668"/>
                </a:cxn>
                <a:cxn ang="0">
                  <a:pos x="13982" y="10668"/>
                </a:cxn>
                <a:cxn ang="0">
                  <a:pos x="12395" y="47244"/>
                </a:cxn>
                <a:cxn ang="0">
                  <a:pos x="10185" y="82702"/>
                </a:cxn>
                <a:cxn ang="0">
                  <a:pos x="0" y="82702"/>
                </a:cxn>
                <a:cxn ang="0">
                  <a:pos x="5766" y="0"/>
                </a:cxn>
              </a:cxnLst>
              <a:rect l="T0" t="T1" r="T2" b="T3"/>
              <a:pathLst>
                <a:path w="84429" h="82702">
                  <a:moveTo>
                    <a:pt x="5766" y="0"/>
                  </a:moveTo>
                  <a:lnTo>
                    <a:pt x="19393" y="0"/>
                  </a:lnTo>
                  <a:lnTo>
                    <a:pt x="33503" y="40005"/>
                  </a:lnTo>
                  <a:cubicBezTo>
                    <a:pt x="36931" y="50190"/>
                    <a:pt x="39763" y="59258"/>
                    <a:pt x="41846" y="67856"/>
                  </a:cubicBezTo>
                  <a:lnTo>
                    <a:pt x="42214" y="67856"/>
                  </a:lnTo>
                  <a:cubicBezTo>
                    <a:pt x="44297" y="59512"/>
                    <a:pt x="47244" y="50432"/>
                    <a:pt x="50927" y="40005"/>
                  </a:cubicBezTo>
                  <a:lnTo>
                    <a:pt x="65646" y="0"/>
                  </a:lnTo>
                  <a:lnTo>
                    <a:pt x="79273" y="0"/>
                  </a:lnTo>
                  <a:lnTo>
                    <a:pt x="84429" y="82702"/>
                  </a:lnTo>
                  <a:lnTo>
                    <a:pt x="73990" y="82702"/>
                  </a:lnTo>
                  <a:lnTo>
                    <a:pt x="71907" y="46381"/>
                  </a:lnTo>
                  <a:cubicBezTo>
                    <a:pt x="71298" y="34849"/>
                    <a:pt x="70561" y="20981"/>
                    <a:pt x="70688" y="10668"/>
                  </a:cubicBezTo>
                  <a:lnTo>
                    <a:pt x="70320" y="10668"/>
                  </a:lnTo>
                  <a:cubicBezTo>
                    <a:pt x="67488" y="20371"/>
                    <a:pt x="64058" y="30798"/>
                    <a:pt x="59880" y="42088"/>
                  </a:cubicBezTo>
                  <a:lnTo>
                    <a:pt x="45276" y="82207"/>
                  </a:lnTo>
                  <a:lnTo>
                    <a:pt x="37185" y="82207"/>
                  </a:lnTo>
                  <a:lnTo>
                    <a:pt x="23800" y="42825"/>
                  </a:lnTo>
                  <a:cubicBezTo>
                    <a:pt x="19875" y="31166"/>
                    <a:pt x="16561" y="20485"/>
                    <a:pt x="14237" y="10668"/>
                  </a:cubicBezTo>
                  <a:lnTo>
                    <a:pt x="13982" y="10668"/>
                  </a:lnTo>
                  <a:cubicBezTo>
                    <a:pt x="13741" y="20981"/>
                    <a:pt x="13132" y="34849"/>
                    <a:pt x="12395" y="47244"/>
                  </a:cubicBezTo>
                  <a:lnTo>
                    <a:pt x="10185" y="82702"/>
                  </a:lnTo>
                  <a:lnTo>
                    <a:pt x="0" y="82702"/>
                  </a:lnTo>
                  <a:lnTo>
                    <a:pt x="5766"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3" name="Shape 2133"/>
            <p:cNvSpPr>
              <a:spLocks/>
            </p:cNvSpPr>
            <p:nvPr/>
          </p:nvSpPr>
          <p:spPr bwMode="auto">
            <a:xfrm>
              <a:off x="2797645" y="719992"/>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68" y="8954"/>
                </a:cxn>
                <a:cxn ang="0">
                  <a:pos x="10668" y="35090"/>
                </a:cxn>
                <a:cxn ang="0">
                  <a:pos x="42825" y="35090"/>
                </a:cxn>
                <a:cxn ang="0">
                  <a:pos x="42825" y="43929"/>
                </a:cxn>
                <a:cxn ang="0">
                  <a:pos x="10668" y="43929"/>
                </a:cxn>
                <a:cxn ang="0">
                  <a:pos x="10668"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68" y="8954"/>
                  </a:lnTo>
                  <a:lnTo>
                    <a:pt x="10668" y="35090"/>
                  </a:lnTo>
                  <a:lnTo>
                    <a:pt x="42825" y="35090"/>
                  </a:lnTo>
                  <a:lnTo>
                    <a:pt x="42825" y="43929"/>
                  </a:lnTo>
                  <a:lnTo>
                    <a:pt x="10668" y="43929"/>
                  </a:lnTo>
                  <a:lnTo>
                    <a:pt x="10668"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4" name="Shape 2134"/>
            <p:cNvSpPr>
              <a:spLocks/>
            </p:cNvSpPr>
            <p:nvPr/>
          </p:nvSpPr>
          <p:spPr bwMode="auto">
            <a:xfrm>
              <a:off x="2858009" y="719984"/>
              <a:ext cx="62090" cy="82715"/>
            </a:xfrm>
            <a:custGeom>
              <a:avLst/>
              <a:gdLst>
                <a:gd name="T0" fmla="*/ 0 w 62090"/>
                <a:gd name="T1" fmla="*/ 0 h 82715"/>
                <a:gd name="T2" fmla="*/ 62090 w 62090"/>
                <a:gd name="T3" fmla="*/ 82715 h 82715"/>
              </a:gdLst>
              <a:ahLst/>
              <a:cxnLst>
                <a:cxn ang="0">
                  <a:pos x="0" y="0"/>
                </a:cxn>
                <a:cxn ang="0">
                  <a:pos x="11659" y="0"/>
                </a:cxn>
                <a:cxn ang="0">
                  <a:pos x="38164" y="41847"/>
                </a:cxn>
                <a:cxn ang="0">
                  <a:pos x="53010" y="68720"/>
                </a:cxn>
                <a:cxn ang="0">
                  <a:pos x="53264" y="68606"/>
                </a:cxn>
                <a:cxn ang="0">
                  <a:pos x="52032" y="34608"/>
                </a:cxn>
                <a:cxn ang="0">
                  <a:pos x="52032" y="0"/>
                </a:cxn>
                <a:cxn ang="0">
                  <a:pos x="62090" y="0"/>
                </a:cxn>
                <a:cxn ang="0">
                  <a:pos x="62090" y="82715"/>
                </a:cxn>
                <a:cxn ang="0">
                  <a:pos x="51295" y="82715"/>
                </a:cxn>
                <a:cxn ang="0">
                  <a:pos x="25032" y="40742"/>
                </a:cxn>
                <a:cxn ang="0">
                  <a:pos x="9576" y="13132"/>
                </a:cxn>
                <a:cxn ang="0">
                  <a:pos x="9208" y="13259"/>
                </a:cxn>
                <a:cxn ang="0">
                  <a:pos x="10058" y="47371"/>
                </a:cxn>
                <a:cxn ang="0">
                  <a:pos x="10058" y="82715"/>
                </a:cxn>
                <a:cxn ang="0">
                  <a:pos x="0" y="82715"/>
                </a:cxn>
                <a:cxn ang="0">
                  <a:pos x="0" y="0"/>
                </a:cxn>
              </a:cxnLst>
              <a:rect l="T0" t="T1" r="T2" b="T3"/>
              <a:pathLst>
                <a:path w="62090" h="82715">
                  <a:moveTo>
                    <a:pt x="0" y="0"/>
                  </a:moveTo>
                  <a:lnTo>
                    <a:pt x="11659" y="0"/>
                  </a:lnTo>
                  <a:lnTo>
                    <a:pt x="38164" y="41847"/>
                  </a:lnTo>
                  <a:cubicBezTo>
                    <a:pt x="44298" y="51549"/>
                    <a:pt x="49085" y="60261"/>
                    <a:pt x="53010" y="68720"/>
                  </a:cubicBezTo>
                  <a:lnTo>
                    <a:pt x="53264" y="68606"/>
                  </a:lnTo>
                  <a:cubicBezTo>
                    <a:pt x="52273" y="57557"/>
                    <a:pt x="52032" y="47498"/>
                    <a:pt x="52032" y="34608"/>
                  </a:cubicBezTo>
                  <a:lnTo>
                    <a:pt x="52032" y="0"/>
                  </a:lnTo>
                  <a:lnTo>
                    <a:pt x="62090" y="0"/>
                  </a:lnTo>
                  <a:lnTo>
                    <a:pt x="62090" y="82715"/>
                  </a:lnTo>
                  <a:lnTo>
                    <a:pt x="51295" y="82715"/>
                  </a:lnTo>
                  <a:lnTo>
                    <a:pt x="25032" y="40742"/>
                  </a:lnTo>
                  <a:cubicBezTo>
                    <a:pt x="19266" y="31547"/>
                    <a:pt x="13741" y="22098"/>
                    <a:pt x="9576" y="13132"/>
                  </a:cubicBezTo>
                  <a:lnTo>
                    <a:pt x="9208" y="13259"/>
                  </a:lnTo>
                  <a:cubicBezTo>
                    <a:pt x="9817" y="23685"/>
                    <a:pt x="10058" y="33630"/>
                    <a:pt x="10058" y="47371"/>
                  </a:cubicBezTo>
                  <a:lnTo>
                    <a:pt x="10058"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5" name="Shape 2135"/>
            <p:cNvSpPr>
              <a:spLocks/>
            </p:cNvSpPr>
            <p:nvPr/>
          </p:nvSpPr>
          <p:spPr bwMode="auto">
            <a:xfrm>
              <a:off x="2929298" y="719989"/>
              <a:ext cx="61239" cy="82715"/>
            </a:xfrm>
            <a:custGeom>
              <a:avLst/>
              <a:gdLst>
                <a:gd name="T0" fmla="*/ 0 w 61239"/>
                <a:gd name="T1" fmla="*/ 0 h 82715"/>
                <a:gd name="T2" fmla="*/ 61239 w 61239"/>
                <a:gd name="T3" fmla="*/ 82715 h 82715"/>
              </a:gdLst>
              <a:ahLst/>
              <a:cxnLst>
                <a:cxn ang="0">
                  <a:pos x="0" y="0"/>
                </a:cxn>
                <a:cxn ang="0">
                  <a:pos x="61239" y="0"/>
                </a:cxn>
                <a:cxn ang="0">
                  <a:pos x="61239" y="9080"/>
                </a:cxn>
                <a:cxn ang="0">
                  <a:pos x="35954" y="9080"/>
                </a:cxn>
                <a:cxn ang="0">
                  <a:pos x="35954" y="82715"/>
                </a:cxn>
                <a:cxn ang="0">
                  <a:pos x="25159" y="82715"/>
                </a:cxn>
                <a:cxn ang="0">
                  <a:pos x="25159" y="9080"/>
                </a:cxn>
                <a:cxn ang="0">
                  <a:pos x="0" y="9080"/>
                </a:cxn>
                <a:cxn ang="0">
                  <a:pos x="0" y="0"/>
                </a:cxn>
              </a:cxnLst>
              <a:rect l="T0" t="T1" r="T2" b="T3"/>
              <a:pathLst>
                <a:path w="61239" h="82715">
                  <a:moveTo>
                    <a:pt x="0" y="0"/>
                  </a:moveTo>
                  <a:lnTo>
                    <a:pt x="61239" y="0"/>
                  </a:lnTo>
                  <a:lnTo>
                    <a:pt x="61239" y="9080"/>
                  </a:lnTo>
                  <a:lnTo>
                    <a:pt x="35954" y="9080"/>
                  </a:lnTo>
                  <a:lnTo>
                    <a:pt x="35954" y="82715"/>
                  </a:lnTo>
                  <a:lnTo>
                    <a:pt x="25159" y="82715"/>
                  </a:lnTo>
                  <a:lnTo>
                    <a:pt x="25159" y="9080"/>
                  </a:lnTo>
                  <a:lnTo>
                    <a:pt x="0" y="9080"/>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6" name="Shape 2136"/>
            <p:cNvSpPr>
              <a:spLocks/>
            </p:cNvSpPr>
            <p:nvPr/>
          </p:nvSpPr>
          <p:spPr bwMode="auto">
            <a:xfrm>
              <a:off x="2984273" y="719991"/>
              <a:ext cx="34296" cy="82702"/>
            </a:xfrm>
            <a:custGeom>
              <a:avLst/>
              <a:gdLst>
                <a:gd name="T0" fmla="*/ 0 w 34296"/>
                <a:gd name="T1" fmla="*/ 0 h 82702"/>
                <a:gd name="T2" fmla="*/ 34296 w 34296"/>
                <a:gd name="T3" fmla="*/ 82702 h 82702"/>
              </a:gdLst>
              <a:ahLst/>
              <a:cxnLst>
                <a:cxn ang="0">
                  <a:pos x="28105" y="0"/>
                </a:cxn>
                <a:cxn ang="0">
                  <a:pos x="34296" y="0"/>
                </a:cxn>
                <a:cxn ang="0">
                  <a:pos x="34296" y="9449"/>
                </a:cxn>
                <a:cxn ang="0">
                  <a:pos x="34112" y="9449"/>
                </a:cxn>
                <a:cxn ang="0">
                  <a:pos x="29947" y="24422"/>
                </a:cxn>
                <a:cxn ang="0">
                  <a:pos x="21844" y="48349"/>
                </a:cxn>
                <a:cxn ang="0">
                  <a:pos x="34296" y="48349"/>
                </a:cxn>
                <a:cxn ang="0">
                  <a:pos x="34296" y="56693"/>
                </a:cxn>
                <a:cxn ang="0">
                  <a:pos x="19634" y="56693"/>
                </a:cxn>
                <a:cxn ang="0">
                  <a:pos x="11036" y="82702"/>
                </a:cxn>
                <a:cxn ang="0">
                  <a:pos x="0" y="82702"/>
                </a:cxn>
                <a:cxn ang="0">
                  <a:pos x="28105" y="0"/>
                </a:cxn>
              </a:cxnLst>
              <a:rect l="T0" t="T1" r="T2" b="T3"/>
              <a:pathLst>
                <a:path w="34296" h="82702">
                  <a:moveTo>
                    <a:pt x="28105" y="0"/>
                  </a:moveTo>
                  <a:lnTo>
                    <a:pt x="34296" y="0"/>
                  </a:lnTo>
                  <a:lnTo>
                    <a:pt x="34296" y="9449"/>
                  </a:lnTo>
                  <a:lnTo>
                    <a:pt x="34112" y="9449"/>
                  </a:lnTo>
                  <a:cubicBezTo>
                    <a:pt x="32880" y="14351"/>
                    <a:pt x="31534" y="19380"/>
                    <a:pt x="29947" y="24422"/>
                  </a:cubicBezTo>
                  <a:lnTo>
                    <a:pt x="21844" y="48349"/>
                  </a:lnTo>
                  <a:lnTo>
                    <a:pt x="34296" y="48349"/>
                  </a:lnTo>
                  <a:lnTo>
                    <a:pt x="34296"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7" name="Shape 2137"/>
            <p:cNvSpPr>
              <a:spLocks/>
            </p:cNvSpPr>
            <p:nvPr/>
          </p:nvSpPr>
          <p:spPr bwMode="auto">
            <a:xfrm>
              <a:off x="3018569" y="719991"/>
              <a:ext cx="34918" cy="82702"/>
            </a:xfrm>
            <a:custGeom>
              <a:avLst/>
              <a:gdLst>
                <a:gd name="T0" fmla="*/ 0 w 34918"/>
                <a:gd name="T1" fmla="*/ 0 h 82702"/>
                <a:gd name="T2" fmla="*/ 34918 w 34918"/>
                <a:gd name="T3" fmla="*/ 82702 h 82702"/>
              </a:gdLst>
              <a:ahLst/>
              <a:cxnLst>
                <a:cxn ang="0">
                  <a:pos x="0" y="0"/>
                </a:cxn>
                <a:cxn ang="0">
                  <a:pos x="6686" y="0"/>
                </a:cxn>
                <a:cxn ang="0">
                  <a:pos x="34918" y="82702"/>
                </a:cxn>
                <a:cxn ang="0">
                  <a:pos x="23501" y="82702"/>
                </a:cxn>
                <a:cxn ang="0">
                  <a:pos x="14662" y="56693"/>
                </a:cxn>
                <a:cxn ang="0">
                  <a:pos x="0" y="56693"/>
                </a:cxn>
                <a:cxn ang="0">
                  <a:pos x="0" y="48349"/>
                </a:cxn>
                <a:cxn ang="0">
                  <a:pos x="12452" y="48349"/>
                </a:cxn>
                <a:cxn ang="0">
                  <a:pos x="4362" y="24536"/>
                </a:cxn>
                <a:cxn ang="0">
                  <a:pos x="57" y="9449"/>
                </a:cxn>
                <a:cxn ang="0">
                  <a:pos x="0" y="9449"/>
                </a:cxn>
                <a:cxn ang="0">
                  <a:pos x="0" y="0"/>
                </a:cxn>
              </a:cxnLst>
              <a:rect l="T0" t="T1" r="T2" b="T3"/>
              <a:pathLst>
                <a:path w="34918" h="82702">
                  <a:moveTo>
                    <a:pt x="0" y="0"/>
                  </a:moveTo>
                  <a:lnTo>
                    <a:pt x="6686" y="0"/>
                  </a:lnTo>
                  <a:lnTo>
                    <a:pt x="34918" y="82702"/>
                  </a:lnTo>
                  <a:lnTo>
                    <a:pt x="23501" y="82702"/>
                  </a:lnTo>
                  <a:lnTo>
                    <a:pt x="14662" y="56693"/>
                  </a:lnTo>
                  <a:lnTo>
                    <a:pt x="0" y="56693"/>
                  </a:lnTo>
                  <a:lnTo>
                    <a:pt x="0" y="48349"/>
                  </a:lnTo>
                  <a:lnTo>
                    <a:pt x="12452" y="48349"/>
                  </a:lnTo>
                  <a:lnTo>
                    <a:pt x="4362" y="24536"/>
                  </a:lnTo>
                  <a:cubicBezTo>
                    <a:pt x="2521" y="19139"/>
                    <a:pt x="1289" y="14237"/>
                    <a:pt x="57"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8" name="Shape 2138"/>
            <p:cNvSpPr>
              <a:spLocks/>
            </p:cNvSpPr>
            <p:nvPr/>
          </p:nvSpPr>
          <p:spPr bwMode="auto">
            <a:xfrm>
              <a:off x="3065629" y="719990"/>
              <a:ext cx="46025" cy="82715"/>
            </a:xfrm>
            <a:custGeom>
              <a:avLst/>
              <a:gdLst>
                <a:gd name="T0" fmla="*/ 0 w 46025"/>
                <a:gd name="T1" fmla="*/ 0 h 82715"/>
                <a:gd name="T2" fmla="*/ 46025 w 46025"/>
                <a:gd name="T3" fmla="*/ 82715 h 82715"/>
              </a:gdLst>
              <a:ahLst/>
              <a:cxnLst>
                <a:cxn ang="0">
                  <a:pos x="0" y="0"/>
                </a:cxn>
                <a:cxn ang="0">
                  <a:pos x="10681" y="0"/>
                </a:cxn>
                <a:cxn ang="0">
                  <a:pos x="10681" y="73749"/>
                </a:cxn>
                <a:cxn ang="0">
                  <a:pos x="46025" y="73749"/>
                </a:cxn>
                <a:cxn ang="0">
                  <a:pos x="46025" y="82715"/>
                </a:cxn>
                <a:cxn ang="0">
                  <a:pos x="0" y="82715"/>
                </a:cxn>
                <a:cxn ang="0">
                  <a:pos x="0" y="0"/>
                </a:cxn>
              </a:cxnLst>
              <a:rect l="T0" t="T1" r="T2" b="T3"/>
              <a:pathLst>
                <a:path w="46025" h="82715">
                  <a:moveTo>
                    <a:pt x="0" y="0"/>
                  </a:moveTo>
                  <a:lnTo>
                    <a:pt x="10681" y="0"/>
                  </a:lnTo>
                  <a:lnTo>
                    <a:pt x="10681" y="73749"/>
                  </a:lnTo>
                  <a:lnTo>
                    <a:pt x="46025" y="73749"/>
                  </a:lnTo>
                  <a:lnTo>
                    <a:pt x="46025"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9" name="Shape 2139"/>
            <p:cNvSpPr>
              <a:spLocks/>
            </p:cNvSpPr>
            <p:nvPr/>
          </p:nvSpPr>
          <p:spPr bwMode="auto">
            <a:xfrm>
              <a:off x="1725122" y="218943"/>
              <a:ext cx="44552" cy="82715"/>
            </a:xfrm>
            <a:custGeom>
              <a:avLst/>
              <a:gdLst>
                <a:gd name="T0" fmla="*/ 0 w 44552"/>
                <a:gd name="T1" fmla="*/ 0 h 82715"/>
                <a:gd name="T2" fmla="*/ 44552 w 44552"/>
                <a:gd name="T3" fmla="*/ 82715 h 82715"/>
              </a:gdLst>
              <a:ahLst/>
              <a:cxnLst>
                <a:cxn ang="0">
                  <a:pos x="0" y="0"/>
                </a:cxn>
                <a:cxn ang="0">
                  <a:pos x="44552" y="0"/>
                </a:cxn>
                <a:cxn ang="0">
                  <a:pos x="44552" y="8954"/>
                </a:cxn>
                <a:cxn ang="0">
                  <a:pos x="10681" y="8954"/>
                </a:cxn>
                <a:cxn ang="0">
                  <a:pos x="10681" y="36449"/>
                </a:cxn>
                <a:cxn ang="0">
                  <a:pos x="41961" y="36449"/>
                </a:cxn>
                <a:cxn ang="0">
                  <a:pos x="41961" y="45276"/>
                </a:cxn>
                <a:cxn ang="0">
                  <a:pos x="10681" y="45276"/>
                </a:cxn>
                <a:cxn ang="0">
                  <a:pos x="10681" y="82715"/>
                </a:cxn>
                <a:cxn ang="0">
                  <a:pos x="0" y="82715"/>
                </a:cxn>
                <a:cxn ang="0">
                  <a:pos x="0" y="0"/>
                </a:cxn>
              </a:cxnLst>
              <a:rect l="T0" t="T1" r="T2" b="T3"/>
              <a:pathLst>
                <a:path w="44552" h="82715">
                  <a:moveTo>
                    <a:pt x="0" y="0"/>
                  </a:moveTo>
                  <a:lnTo>
                    <a:pt x="44552" y="0"/>
                  </a:lnTo>
                  <a:lnTo>
                    <a:pt x="44552" y="8954"/>
                  </a:lnTo>
                  <a:lnTo>
                    <a:pt x="10681" y="8954"/>
                  </a:lnTo>
                  <a:lnTo>
                    <a:pt x="10681" y="36449"/>
                  </a:lnTo>
                  <a:lnTo>
                    <a:pt x="41961" y="36449"/>
                  </a:lnTo>
                  <a:lnTo>
                    <a:pt x="41961" y="45276"/>
                  </a:lnTo>
                  <a:lnTo>
                    <a:pt x="10681" y="45276"/>
                  </a:lnTo>
                  <a:lnTo>
                    <a:pt x="10681"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0" name="Shape 2140"/>
            <p:cNvSpPr>
              <a:spLocks/>
            </p:cNvSpPr>
            <p:nvPr/>
          </p:nvSpPr>
          <p:spPr bwMode="auto">
            <a:xfrm>
              <a:off x="1769053" y="218944"/>
              <a:ext cx="34296" cy="82703"/>
            </a:xfrm>
            <a:custGeom>
              <a:avLst/>
              <a:gdLst>
                <a:gd name="T0" fmla="*/ 0 w 34296"/>
                <a:gd name="T1" fmla="*/ 0 h 82703"/>
                <a:gd name="T2" fmla="*/ 34296 w 34296"/>
                <a:gd name="T3" fmla="*/ 82703 h 82703"/>
              </a:gdLst>
              <a:ahLst/>
              <a:cxnLst>
                <a:cxn ang="0">
                  <a:pos x="28105" y="0"/>
                </a:cxn>
                <a:cxn ang="0">
                  <a:pos x="34296" y="0"/>
                </a:cxn>
                <a:cxn ang="0">
                  <a:pos x="34296" y="9449"/>
                </a:cxn>
                <a:cxn ang="0">
                  <a:pos x="34112" y="9449"/>
                </a:cxn>
                <a:cxn ang="0">
                  <a:pos x="29934" y="24422"/>
                </a:cxn>
                <a:cxn ang="0">
                  <a:pos x="21844" y="48349"/>
                </a:cxn>
                <a:cxn ang="0">
                  <a:pos x="34296" y="48349"/>
                </a:cxn>
                <a:cxn ang="0">
                  <a:pos x="34296" y="56693"/>
                </a:cxn>
                <a:cxn ang="0">
                  <a:pos x="19634" y="56693"/>
                </a:cxn>
                <a:cxn ang="0">
                  <a:pos x="11036" y="82703"/>
                </a:cxn>
                <a:cxn ang="0">
                  <a:pos x="0" y="82703"/>
                </a:cxn>
                <a:cxn ang="0">
                  <a:pos x="28105" y="0"/>
                </a:cxn>
              </a:cxnLst>
              <a:rect l="T0" t="T1" r="T2" b="T3"/>
              <a:pathLst>
                <a:path w="34296" h="82703">
                  <a:moveTo>
                    <a:pt x="28105" y="0"/>
                  </a:moveTo>
                  <a:lnTo>
                    <a:pt x="34296" y="0"/>
                  </a:lnTo>
                  <a:lnTo>
                    <a:pt x="34296" y="9449"/>
                  </a:lnTo>
                  <a:lnTo>
                    <a:pt x="34112" y="9449"/>
                  </a:lnTo>
                  <a:cubicBezTo>
                    <a:pt x="32880" y="14351"/>
                    <a:pt x="31534" y="19380"/>
                    <a:pt x="29934" y="24422"/>
                  </a:cubicBezTo>
                  <a:lnTo>
                    <a:pt x="21844" y="48349"/>
                  </a:lnTo>
                  <a:lnTo>
                    <a:pt x="34296" y="48349"/>
                  </a:lnTo>
                  <a:lnTo>
                    <a:pt x="34296" y="56693"/>
                  </a:lnTo>
                  <a:lnTo>
                    <a:pt x="19634" y="56693"/>
                  </a:lnTo>
                  <a:lnTo>
                    <a:pt x="11036" y="82703"/>
                  </a:lnTo>
                  <a:lnTo>
                    <a:pt x="0" y="82703"/>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1" name="Shape 2141"/>
            <p:cNvSpPr>
              <a:spLocks/>
            </p:cNvSpPr>
            <p:nvPr/>
          </p:nvSpPr>
          <p:spPr bwMode="auto">
            <a:xfrm>
              <a:off x="1803349" y="218944"/>
              <a:ext cx="34906" cy="82703"/>
            </a:xfrm>
            <a:custGeom>
              <a:avLst/>
              <a:gdLst>
                <a:gd name="T0" fmla="*/ 0 w 34906"/>
                <a:gd name="T1" fmla="*/ 0 h 82703"/>
                <a:gd name="T2" fmla="*/ 34906 w 34906"/>
                <a:gd name="T3" fmla="*/ 82703 h 82703"/>
              </a:gdLst>
              <a:ahLst/>
              <a:cxnLst>
                <a:cxn ang="0">
                  <a:pos x="0" y="0"/>
                </a:cxn>
                <a:cxn ang="0">
                  <a:pos x="6686" y="0"/>
                </a:cxn>
                <a:cxn ang="0">
                  <a:pos x="34906" y="82703"/>
                </a:cxn>
                <a:cxn ang="0">
                  <a:pos x="23501" y="82703"/>
                </a:cxn>
                <a:cxn ang="0">
                  <a:pos x="14662" y="56693"/>
                </a:cxn>
                <a:cxn ang="0">
                  <a:pos x="0" y="56693"/>
                </a:cxn>
                <a:cxn ang="0">
                  <a:pos x="0" y="48349"/>
                </a:cxn>
                <a:cxn ang="0">
                  <a:pos x="12452" y="48349"/>
                </a:cxn>
                <a:cxn ang="0">
                  <a:pos x="4350" y="24536"/>
                </a:cxn>
                <a:cxn ang="0">
                  <a:pos x="57" y="9449"/>
                </a:cxn>
                <a:cxn ang="0">
                  <a:pos x="0" y="9449"/>
                </a:cxn>
                <a:cxn ang="0">
                  <a:pos x="0" y="0"/>
                </a:cxn>
              </a:cxnLst>
              <a:rect l="T0" t="T1" r="T2" b="T3"/>
              <a:pathLst>
                <a:path w="34906" h="82703">
                  <a:moveTo>
                    <a:pt x="0" y="0"/>
                  </a:moveTo>
                  <a:lnTo>
                    <a:pt x="6686" y="0"/>
                  </a:lnTo>
                  <a:lnTo>
                    <a:pt x="34906" y="82703"/>
                  </a:lnTo>
                  <a:lnTo>
                    <a:pt x="23501" y="82703"/>
                  </a:lnTo>
                  <a:lnTo>
                    <a:pt x="14662" y="56693"/>
                  </a:lnTo>
                  <a:lnTo>
                    <a:pt x="0" y="56693"/>
                  </a:lnTo>
                  <a:lnTo>
                    <a:pt x="0" y="48349"/>
                  </a:lnTo>
                  <a:lnTo>
                    <a:pt x="12452" y="48349"/>
                  </a:lnTo>
                  <a:lnTo>
                    <a:pt x="4350" y="24536"/>
                  </a:lnTo>
                  <a:cubicBezTo>
                    <a:pt x="2521" y="19139"/>
                    <a:pt x="1289" y="14237"/>
                    <a:pt x="57"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2" name="Shape 2142"/>
            <p:cNvSpPr>
              <a:spLocks/>
            </p:cNvSpPr>
            <p:nvPr/>
          </p:nvSpPr>
          <p:spPr bwMode="auto">
            <a:xfrm>
              <a:off x="1846238" y="217588"/>
              <a:ext cx="50064" cy="85420"/>
            </a:xfrm>
            <a:custGeom>
              <a:avLst/>
              <a:gdLst>
                <a:gd name="T0" fmla="*/ 0 w 50064"/>
                <a:gd name="T1" fmla="*/ 0 h 85420"/>
                <a:gd name="T2" fmla="*/ 50064 w 50064"/>
                <a:gd name="T3" fmla="*/ 85420 h 85420"/>
              </a:gdLst>
              <a:ahLst/>
              <a:cxnLst>
                <a:cxn ang="0">
                  <a:pos x="28461" y="0"/>
                </a:cxn>
                <a:cxn ang="0">
                  <a:pos x="46749" y="4051"/>
                </a:cxn>
                <a:cxn ang="0">
                  <a:pos x="43802" y="12764"/>
                </a:cxn>
                <a:cxn ang="0">
                  <a:pos x="28092" y="8839"/>
                </a:cxn>
                <a:cxn ang="0">
                  <a:pos x="12510" y="21234"/>
                </a:cxn>
                <a:cxn ang="0">
                  <a:pos x="28956" y="37186"/>
                </a:cxn>
                <a:cxn ang="0">
                  <a:pos x="50064" y="61481"/>
                </a:cxn>
                <a:cxn ang="0">
                  <a:pos x="21108" y="85420"/>
                </a:cxn>
                <a:cxn ang="0">
                  <a:pos x="0" y="80010"/>
                </a:cxn>
                <a:cxn ang="0">
                  <a:pos x="2692" y="71057"/>
                </a:cxn>
                <a:cxn ang="0">
                  <a:pos x="21831" y="76454"/>
                </a:cxn>
                <a:cxn ang="0">
                  <a:pos x="39141" y="62344"/>
                </a:cxn>
                <a:cxn ang="0">
                  <a:pos x="23559" y="45898"/>
                </a:cxn>
                <a:cxn ang="0">
                  <a:pos x="1715" y="22466"/>
                </a:cxn>
                <a:cxn ang="0">
                  <a:pos x="28461" y="0"/>
                </a:cxn>
              </a:cxnLst>
              <a:rect l="T0" t="T1" r="T2" b="T3"/>
              <a:pathLst>
                <a:path w="50064" h="85420">
                  <a:moveTo>
                    <a:pt x="28461" y="0"/>
                  </a:moveTo>
                  <a:cubicBezTo>
                    <a:pt x="36932" y="0"/>
                    <a:pt x="43066" y="1968"/>
                    <a:pt x="46749" y="4051"/>
                  </a:cubicBezTo>
                  <a:lnTo>
                    <a:pt x="43802" y="12764"/>
                  </a:lnTo>
                  <a:cubicBezTo>
                    <a:pt x="41097" y="11290"/>
                    <a:pt x="35585" y="8839"/>
                    <a:pt x="28092" y="8839"/>
                  </a:cubicBezTo>
                  <a:cubicBezTo>
                    <a:pt x="16802" y="8839"/>
                    <a:pt x="12510" y="15596"/>
                    <a:pt x="12510" y="21234"/>
                  </a:cubicBezTo>
                  <a:cubicBezTo>
                    <a:pt x="12510" y="28969"/>
                    <a:pt x="17539" y="32766"/>
                    <a:pt x="28956" y="37186"/>
                  </a:cubicBezTo>
                  <a:cubicBezTo>
                    <a:pt x="42952" y="42583"/>
                    <a:pt x="50064" y="49340"/>
                    <a:pt x="50064" y="61481"/>
                  </a:cubicBezTo>
                  <a:cubicBezTo>
                    <a:pt x="50064" y="74244"/>
                    <a:pt x="40615" y="85420"/>
                    <a:pt x="21108" y="85420"/>
                  </a:cubicBezTo>
                  <a:cubicBezTo>
                    <a:pt x="13119" y="85420"/>
                    <a:pt x="4407" y="82957"/>
                    <a:pt x="0" y="80010"/>
                  </a:cubicBezTo>
                  <a:lnTo>
                    <a:pt x="2692" y="71057"/>
                  </a:lnTo>
                  <a:cubicBezTo>
                    <a:pt x="7481" y="74003"/>
                    <a:pt x="14478" y="76454"/>
                    <a:pt x="21831" y="76454"/>
                  </a:cubicBezTo>
                  <a:cubicBezTo>
                    <a:pt x="32753" y="76454"/>
                    <a:pt x="39141" y="70688"/>
                    <a:pt x="39141" y="62344"/>
                  </a:cubicBezTo>
                  <a:cubicBezTo>
                    <a:pt x="39141" y="54610"/>
                    <a:pt x="34722" y="50190"/>
                    <a:pt x="23559" y="45898"/>
                  </a:cubicBezTo>
                  <a:cubicBezTo>
                    <a:pt x="10058" y="41110"/>
                    <a:pt x="1715" y="34125"/>
                    <a:pt x="1715" y="22466"/>
                  </a:cubicBezTo>
                  <a:cubicBezTo>
                    <a:pt x="1715" y="9576"/>
                    <a:pt x="12383" y="0"/>
                    <a:pt x="28461"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3" name="Shape 2143"/>
            <p:cNvSpPr>
              <a:spLocks/>
            </p:cNvSpPr>
            <p:nvPr/>
          </p:nvSpPr>
          <p:spPr bwMode="auto">
            <a:xfrm>
              <a:off x="1910898" y="218946"/>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81" y="8954"/>
                </a:cxn>
                <a:cxn ang="0">
                  <a:pos x="10681" y="35090"/>
                </a:cxn>
                <a:cxn ang="0">
                  <a:pos x="42825" y="35090"/>
                </a:cxn>
                <a:cxn ang="0">
                  <a:pos x="42825" y="43929"/>
                </a:cxn>
                <a:cxn ang="0">
                  <a:pos x="10681" y="43929"/>
                </a:cxn>
                <a:cxn ang="0">
                  <a:pos x="10681"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81" y="8954"/>
                  </a:lnTo>
                  <a:lnTo>
                    <a:pt x="10681" y="35090"/>
                  </a:lnTo>
                  <a:lnTo>
                    <a:pt x="42825" y="35090"/>
                  </a:lnTo>
                  <a:lnTo>
                    <a:pt x="42825" y="43929"/>
                  </a:lnTo>
                  <a:lnTo>
                    <a:pt x="10681" y="43929"/>
                  </a:lnTo>
                  <a:lnTo>
                    <a:pt x="10681"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4" name="Shape 2144"/>
            <p:cNvSpPr>
              <a:spLocks/>
            </p:cNvSpPr>
            <p:nvPr/>
          </p:nvSpPr>
          <p:spPr bwMode="auto">
            <a:xfrm>
              <a:off x="1997285" y="218946"/>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68" y="8954"/>
                </a:cxn>
                <a:cxn ang="0">
                  <a:pos x="10668" y="35090"/>
                </a:cxn>
                <a:cxn ang="0">
                  <a:pos x="42825" y="35090"/>
                </a:cxn>
                <a:cxn ang="0">
                  <a:pos x="42825" y="43929"/>
                </a:cxn>
                <a:cxn ang="0">
                  <a:pos x="10668" y="43929"/>
                </a:cxn>
                <a:cxn ang="0">
                  <a:pos x="10668"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68" y="8954"/>
                  </a:lnTo>
                  <a:lnTo>
                    <a:pt x="10668" y="35090"/>
                  </a:lnTo>
                  <a:lnTo>
                    <a:pt x="42825" y="35090"/>
                  </a:lnTo>
                  <a:lnTo>
                    <a:pt x="42825" y="43929"/>
                  </a:lnTo>
                  <a:lnTo>
                    <a:pt x="10668" y="43929"/>
                  </a:lnTo>
                  <a:lnTo>
                    <a:pt x="10668"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5" name="Shape 2145"/>
            <p:cNvSpPr>
              <a:spLocks/>
            </p:cNvSpPr>
            <p:nvPr/>
          </p:nvSpPr>
          <p:spPr bwMode="auto">
            <a:xfrm>
              <a:off x="2053470" y="217588"/>
              <a:ext cx="50076" cy="85420"/>
            </a:xfrm>
            <a:custGeom>
              <a:avLst/>
              <a:gdLst>
                <a:gd name="T0" fmla="*/ 0 w 50076"/>
                <a:gd name="T1" fmla="*/ 0 h 85420"/>
                <a:gd name="T2" fmla="*/ 50076 w 50076"/>
                <a:gd name="T3" fmla="*/ 85420 h 85420"/>
              </a:gdLst>
              <a:ahLst/>
              <a:cxnLst>
                <a:cxn ang="0">
                  <a:pos x="28473" y="0"/>
                </a:cxn>
                <a:cxn ang="0">
                  <a:pos x="46761" y="4051"/>
                </a:cxn>
                <a:cxn ang="0">
                  <a:pos x="43815" y="12764"/>
                </a:cxn>
                <a:cxn ang="0">
                  <a:pos x="28105" y="8839"/>
                </a:cxn>
                <a:cxn ang="0">
                  <a:pos x="12522" y="21234"/>
                </a:cxn>
                <a:cxn ang="0">
                  <a:pos x="28969" y="37186"/>
                </a:cxn>
                <a:cxn ang="0">
                  <a:pos x="50076" y="61481"/>
                </a:cxn>
                <a:cxn ang="0">
                  <a:pos x="21108" y="85420"/>
                </a:cxn>
                <a:cxn ang="0">
                  <a:pos x="0" y="80010"/>
                </a:cxn>
                <a:cxn ang="0">
                  <a:pos x="2705" y="71057"/>
                </a:cxn>
                <a:cxn ang="0">
                  <a:pos x="21844" y="76454"/>
                </a:cxn>
                <a:cxn ang="0">
                  <a:pos x="39154" y="62344"/>
                </a:cxn>
                <a:cxn ang="0">
                  <a:pos x="23571" y="45898"/>
                </a:cxn>
                <a:cxn ang="0">
                  <a:pos x="1727" y="22466"/>
                </a:cxn>
                <a:cxn ang="0">
                  <a:pos x="28473" y="0"/>
                </a:cxn>
              </a:cxnLst>
              <a:rect l="T0" t="T1" r="T2" b="T3"/>
              <a:pathLst>
                <a:path w="50076" h="85420">
                  <a:moveTo>
                    <a:pt x="28473" y="0"/>
                  </a:moveTo>
                  <a:cubicBezTo>
                    <a:pt x="36945" y="0"/>
                    <a:pt x="43078" y="1968"/>
                    <a:pt x="46761" y="4051"/>
                  </a:cubicBezTo>
                  <a:lnTo>
                    <a:pt x="43815" y="12764"/>
                  </a:lnTo>
                  <a:cubicBezTo>
                    <a:pt x="41110" y="11290"/>
                    <a:pt x="35598" y="8839"/>
                    <a:pt x="28105" y="8839"/>
                  </a:cubicBezTo>
                  <a:cubicBezTo>
                    <a:pt x="16815" y="8839"/>
                    <a:pt x="12522" y="15596"/>
                    <a:pt x="12522" y="21234"/>
                  </a:cubicBezTo>
                  <a:cubicBezTo>
                    <a:pt x="12522" y="28969"/>
                    <a:pt x="17552" y="32766"/>
                    <a:pt x="28969" y="37186"/>
                  </a:cubicBezTo>
                  <a:cubicBezTo>
                    <a:pt x="42952" y="42583"/>
                    <a:pt x="50076" y="49340"/>
                    <a:pt x="50076" y="61481"/>
                  </a:cubicBezTo>
                  <a:cubicBezTo>
                    <a:pt x="50076" y="74244"/>
                    <a:pt x="40627" y="85420"/>
                    <a:pt x="21108" y="85420"/>
                  </a:cubicBezTo>
                  <a:cubicBezTo>
                    <a:pt x="13132" y="85420"/>
                    <a:pt x="4420" y="82957"/>
                    <a:pt x="0" y="80010"/>
                  </a:cubicBezTo>
                  <a:lnTo>
                    <a:pt x="2705" y="71057"/>
                  </a:lnTo>
                  <a:cubicBezTo>
                    <a:pt x="7493" y="74003"/>
                    <a:pt x="14478" y="76454"/>
                    <a:pt x="21844" y="76454"/>
                  </a:cubicBezTo>
                  <a:cubicBezTo>
                    <a:pt x="32766" y="76454"/>
                    <a:pt x="39154" y="70688"/>
                    <a:pt x="39154" y="62344"/>
                  </a:cubicBezTo>
                  <a:cubicBezTo>
                    <a:pt x="39154" y="54610"/>
                    <a:pt x="34735" y="50190"/>
                    <a:pt x="23571" y="45898"/>
                  </a:cubicBezTo>
                  <a:cubicBezTo>
                    <a:pt x="10071" y="41110"/>
                    <a:pt x="1727" y="34125"/>
                    <a:pt x="1727" y="22466"/>
                  </a:cubicBezTo>
                  <a:cubicBezTo>
                    <a:pt x="1727" y="9576"/>
                    <a:pt x="12395" y="0"/>
                    <a:pt x="28473"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6" name="Shape 2146"/>
            <p:cNvSpPr>
              <a:spLocks/>
            </p:cNvSpPr>
            <p:nvPr/>
          </p:nvSpPr>
          <p:spPr bwMode="auto">
            <a:xfrm>
              <a:off x="2118143" y="218324"/>
              <a:ext cx="25464" cy="83325"/>
            </a:xfrm>
            <a:custGeom>
              <a:avLst/>
              <a:gdLst>
                <a:gd name="T0" fmla="*/ 0 w 25464"/>
                <a:gd name="T1" fmla="*/ 0 h 83325"/>
                <a:gd name="T2" fmla="*/ 25464 w 25464"/>
                <a:gd name="T3" fmla="*/ 83325 h 83325"/>
              </a:gdLst>
              <a:ahLst/>
              <a:cxnLst>
                <a:cxn ang="0">
                  <a:pos x="20485" y="0"/>
                </a:cxn>
                <a:cxn ang="0">
                  <a:pos x="25464" y="1477"/>
                </a:cxn>
                <a:cxn ang="0">
                  <a:pos x="25464" y="9807"/>
                </a:cxn>
                <a:cxn ang="0">
                  <a:pos x="20739" y="8471"/>
                </a:cxn>
                <a:cxn ang="0">
                  <a:pos x="10681" y="9335"/>
                </a:cxn>
                <a:cxn ang="0">
                  <a:pos x="10681" y="41478"/>
                </a:cxn>
                <a:cxn ang="0">
                  <a:pos x="19507" y="42342"/>
                </a:cxn>
                <a:cxn ang="0">
                  <a:pos x="25464" y="40557"/>
                </a:cxn>
                <a:cxn ang="0">
                  <a:pos x="25464" y="49947"/>
                </a:cxn>
                <a:cxn ang="0">
                  <a:pos x="19266" y="50927"/>
                </a:cxn>
                <a:cxn ang="0">
                  <a:pos x="10681" y="50190"/>
                </a:cxn>
                <a:cxn ang="0">
                  <a:pos x="10681" y="83325"/>
                </a:cxn>
                <a:cxn ang="0">
                  <a:pos x="0" y="83325"/>
                </a:cxn>
                <a:cxn ang="0">
                  <a:pos x="0" y="1600"/>
                </a:cxn>
                <a:cxn ang="0">
                  <a:pos x="20485" y="0"/>
                </a:cxn>
              </a:cxnLst>
              <a:rect l="T0" t="T1" r="T2" b="T3"/>
              <a:pathLst>
                <a:path w="25464" h="83325">
                  <a:moveTo>
                    <a:pt x="20485" y="0"/>
                  </a:moveTo>
                  <a:lnTo>
                    <a:pt x="25464" y="1477"/>
                  </a:lnTo>
                  <a:lnTo>
                    <a:pt x="25464" y="9807"/>
                  </a:lnTo>
                  <a:lnTo>
                    <a:pt x="20739" y="8471"/>
                  </a:lnTo>
                  <a:cubicBezTo>
                    <a:pt x="16078" y="8471"/>
                    <a:pt x="12522" y="8839"/>
                    <a:pt x="10681" y="9335"/>
                  </a:cubicBezTo>
                  <a:lnTo>
                    <a:pt x="10681" y="41478"/>
                  </a:lnTo>
                  <a:cubicBezTo>
                    <a:pt x="13005" y="42101"/>
                    <a:pt x="15951" y="42342"/>
                    <a:pt x="19507" y="42342"/>
                  </a:cubicBezTo>
                  <a:lnTo>
                    <a:pt x="25464" y="40557"/>
                  </a:lnTo>
                  <a:lnTo>
                    <a:pt x="25464" y="49947"/>
                  </a:lnTo>
                  <a:lnTo>
                    <a:pt x="19266" y="50927"/>
                  </a:lnTo>
                  <a:cubicBezTo>
                    <a:pt x="16078" y="50927"/>
                    <a:pt x="13132" y="50813"/>
                    <a:pt x="10681" y="50190"/>
                  </a:cubicBezTo>
                  <a:lnTo>
                    <a:pt x="10681" y="83325"/>
                  </a:lnTo>
                  <a:lnTo>
                    <a:pt x="0" y="83325"/>
                  </a:lnTo>
                  <a:lnTo>
                    <a:pt x="0" y="1600"/>
                  </a:lnTo>
                  <a:cubicBezTo>
                    <a:pt x="5156" y="737"/>
                    <a:pt x="11900" y="0"/>
                    <a:pt x="20485"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7" name="Shape 2147"/>
            <p:cNvSpPr>
              <a:spLocks/>
            </p:cNvSpPr>
            <p:nvPr/>
          </p:nvSpPr>
          <p:spPr bwMode="auto">
            <a:xfrm>
              <a:off x="2143606" y="219800"/>
              <a:ext cx="25464" cy="48470"/>
            </a:xfrm>
            <a:custGeom>
              <a:avLst/>
              <a:gdLst>
                <a:gd name="T0" fmla="*/ 0 w 25464"/>
                <a:gd name="T1" fmla="*/ 0 h 48470"/>
                <a:gd name="T2" fmla="*/ 25464 w 25464"/>
                <a:gd name="T3" fmla="*/ 48470 h 48470"/>
              </a:gdLst>
              <a:ahLst/>
              <a:cxnLst>
                <a:cxn ang="0">
                  <a:pos x="0" y="0"/>
                </a:cxn>
                <a:cxn ang="0">
                  <a:pos x="18224" y="5407"/>
                </a:cxn>
                <a:cxn ang="0">
                  <a:pos x="25464" y="22704"/>
                </a:cxn>
                <a:cxn ang="0">
                  <a:pos x="19088" y="40370"/>
                </a:cxn>
                <a:cxn ang="0">
                  <a:pos x="8236" y="47167"/>
                </a:cxn>
                <a:cxn ang="0">
                  <a:pos x="0" y="48470"/>
                </a:cxn>
                <a:cxn ang="0">
                  <a:pos x="0" y="39080"/>
                </a:cxn>
                <a:cxn ang="0">
                  <a:pos x="9247" y="36309"/>
                </a:cxn>
                <a:cxn ang="0">
                  <a:pos x="14783" y="23199"/>
                </a:cxn>
                <a:cxn ang="0">
                  <a:pos x="9449" y="11001"/>
                </a:cxn>
                <a:cxn ang="0">
                  <a:pos x="0" y="8330"/>
                </a:cxn>
                <a:cxn ang="0">
                  <a:pos x="0" y="0"/>
                </a:cxn>
              </a:cxnLst>
              <a:rect l="T0" t="T1" r="T2" b="T3"/>
              <a:pathLst>
                <a:path w="25464" h="48470">
                  <a:moveTo>
                    <a:pt x="0" y="0"/>
                  </a:moveTo>
                  <a:lnTo>
                    <a:pt x="18224" y="5407"/>
                  </a:lnTo>
                  <a:cubicBezTo>
                    <a:pt x="22758" y="9331"/>
                    <a:pt x="25464" y="15338"/>
                    <a:pt x="25464" y="22704"/>
                  </a:cubicBezTo>
                  <a:cubicBezTo>
                    <a:pt x="25464" y="30184"/>
                    <a:pt x="23254" y="36077"/>
                    <a:pt x="19088" y="40370"/>
                  </a:cubicBezTo>
                  <a:cubicBezTo>
                    <a:pt x="16262" y="43380"/>
                    <a:pt x="12547" y="45650"/>
                    <a:pt x="8236" y="47167"/>
                  </a:cubicBezTo>
                  <a:lnTo>
                    <a:pt x="0" y="48470"/>
                  </a:lnTo>
                  <a:lnTo>
                    <a:pt x="0" y="39080"/>
                  </a:lnTo>
                  <a:lnTo>
                    <a:pt x="9247" y="36309"/>
                  </a:lnTo>
                  <a:cubicBezTo>
                    <a:pt x="12821" y="33318"/>
                    <a:pt x="14783" y="28902"/>
                    <a:pt x="14783" y="23199"/>
                  </a:cubicBezTo>
                  <a:cubicBezTo>
                    <a:pt x="14783" y="17738"/>
                    <a:pt x="12852" y="13687"/>
                    <a:pt x="9449" y="11001"/>
                  </a:cubicBezTo>
                  <a:lnTo>
                    <a:pt x="0" y="8330"/>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8" name="Shape 2148"/>
            <p:cNvSpPr>
              <a:spLocks/>
            </p:cNvSpPr>
            <p:nvPr/>
          </p:nvSpPr>
          <p:spPr bwMode="auto">
            <a:xfrm>
              <a:off x="2183430" y="218946"/>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68" y="8954"/>
                </a:cxn>
                <a:cxn ang="0">
                  <a:pos x="10668" y="35090"/>
                </a:cxn>
                <a:cxn ang="0">
                  <a:pos x="42825" y="35090"/>
                </a:cxn>
                <a:cxn ang="0">
                  <a:pos x="42825" y="43929"/>
                </a:cxn>
                <a:cxn ang="0">
                  <a:pos x="10668" y="43929"/>
                </a:cxn>
                <a:cxn ang="0">
                  <a:pos x="10668"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68" y="8954"/>
                  </a:lnTo>
                  <a:lnTo>
                    <a:pt x="10668" y="35090"/>
                  </a:lnTo>
                  <a:lnTo>
                    <a:pt x="42825" y="35090"/>
                  </a:lnTo>
                  <a:lnTo>
                    <a:pt x="42825" y="43929"/>
                  </a:lnTo>
                  <a:lnTo>
                    <a:pt x="10668" y="43929"/>
                  </a:lnTo>
                  <a:lnTo>
                    <a:pt x="10668"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9" name="Shape 2149"/>
            <p:cNvSpPr>
              <a:spLocks/>
            </p:cNvSpPr>
            <p:nvPr/>
          </p:nvSpPr>
          <p:spPr bwMode="auto">
            <a:xfrm>
              <a:off x="2238892" y="217598"/>
              <a:ext cx="62827" cy="85408"/>
            </a:xfrm>
            <a:custGeom>
              <a:avLst/>
              <a:gdLst>
                <a:gd name="T0" fmla="*/ 0 w 62827"/>
                <a:gd name="T1" fmla="*/ 0 h 85408"/>
                <a:gd name="T2" fmla="*/ 62827 w 62827"/>
                <a:gd name="T3" fmla="*/ 85408 h 85408"/>
              </a:gdLst>
              <a:ahLst/>
              <a:cxnLst>
                <a:cxn ang="0">
                  <a:pos x="43193" y="0"/>
                </a:cxn>
                <a:cxn ang="0">
                  <a:pos x="62827" y="3670"/>
                </a:cxn>
                <a:cxn ang="0">
                  <a:pos x="60249" y="12395"/>
                </a:cxn>
                <a:cxn ang="0">
                  <a:pos x="43561" y="8954"/>
                </a:cxn>
                <a:cxn ang="0">
                  <a:pos x="11278" y="43066"/>
                </a:cxn>
                <a:cxn ang="0">
                  <a:pos x="43066" y="76327"/>
                </a:cxn>
                <a:cxn ang="0">
                  <a:pos x="60490" y="72885"/>
                </a:cxn>
                <a:cxn ang="0">
                  <a:pos x="62700" y="81356"/>
                </a:cxn>
                <a:cxn ang="0">
                  <a:pos x="40856" y="85408"/>
                </a:cxn>
                <a:cxn ang="0">
                  <a:pos x="0" y="43434"/>
                </a:cxn>
                <a:cxn ang="0">
                  <a:pos x="43193" y="0"/>
                </a:cxn>
              </a:cxnLst>
              <a:rect l="T0" t="T1" r="T2" b="T3"/>
              <a:pathLst>
                <a:path w="62827" h="85408">
                  <a:moveTo>
                    <a:pt x="43193" y="0"/>
                  </a:moveTo>
                  <a:cubicBezTo>
                    <a:pt x="53492" y="0"/>
                    <a:pt x="60008" y="2210"/>
                    <a:pt x="62827" y="3670"/>
                  </a:cubicBezTo>
                  <a:lnTo>
                    <a:pt x="60249" y="12395"/>
                  </a:lnTo>
                  <a:cubicBezTo>
                    <a:pt x="56198" y="10427"/>
                    <a:pt x="50432" y="8954"/>
                    <a:pt x="43561" y="8954"/>
                  </a:cubicBezTo>
                  <a:cubicBezTo>
                    <a:pt x="24168" y="8954"/>
                    <a:pt x="11278" y="21349"/>
                    <a:pt x="11278" y="43066"/>
                  </a:cubicBezTo>
                  <a:cubicBezTo>
                    <a:pt x="11278" y="63322"/>
                    <a:pt x="22936" y="76327"/>
                    <a:pt x="43066" y="76327"/>
                  </a:cubicBezTo>
                  <a:cubicBezTo>
                    <a:pt x="49568" y="76327"/>
                    <a:pt x="56198" y="74968"/>
                    <a:pt x="60490" y="72885"/>
                  </a:cubicBezTo>
                  <a:lnTo>
                    <a:pt x="62700" y="81356"/>
                  </a:lnTo>
                  <a:cubicBezTo>
                    <a:pt x="58776" y="83312"/>
                    <a:pt x="50927" y="85408"/>
                    <a:pt x="40856" y="85408"/>
                  </a:cubicBezTo>
                  <a:cubicBezTo>
                    <a:pt x="17539" y="85408"/>
                    <a:pt x="0" y="70561"/>
                    <a:pt x="0" y="43434"/>
                  </a:cubicBezTo>
                  <a:cubicBezTo>
                    <a:pt x="0" y="17539"/>
                    <a:pt x="17539" y="0"/>
                    <a:pt x="43193"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53841" name="Shape 53841"/>
            <p:cNvSpPr>
              <a:spLocks/>
            </p:cNvSpPr>
            <p:nvPr/>
          </p:nvSpPr>
          <p:spPr bwMode="auto">
            <a:xfrm>
              <a:off x="2314971" y="218949"/>
              <a:ext cx="10668" cy="82702"/>
            </a:xfrm>
            <a:custGeom>
              <a:avLst/>
              <a:gdLst>
                <a:gd name="T0" fmla="*/ 0 w 10668"/>
                <a:gd name="T1" fmla="*/ 0 h 82702"/>
                <a:gd name="T2" fmla="*/ 10668 w 10668"/>
                <a:gd name="T3" fmla="*/ 82702 h 82702"/>
              </a:gdLst>
              <a:ahLst/>
              <a:cxnLst>
                <a:cxn ang="0">
                  <a:pos x="0" y="0"/>
                </a:cxn>
                <a:cxn ang="0">
                  <a:pos x="10668" y="0"/>
                </a:cxn>
                <a:cxn ang="0">
                  <a:pos x="10668" y="82702"/>
                </a:cxn>
                <a:cxn ang="0">
                  <a:pos x="0" y="82702"/>
                </a:cxn>
                <a:cxn ang="0">
                  <a:pos x="0" y="0"/>
                </a:cxn>
              </a:cxnLst>
              <a:rect l="T0" t="T1" r="T2" b="T3"/>
              <a:pathLst>
                <a:path w="10668" h="82702">
                  <a:moveTo>
                    <a:pt x="0" y="0"/>
                  </a:moveTo>
                  <a:lnTo>
                    <a:pt x="10668" y="0"/>
                  </a:lnTo>
                  <a:lnTo>
                    <a:pt x="10668" y="82702"/>
                  </a:lnTo>
                  <a:lnTo>
                    <a:pt x="0" y="82702"/>
                  </a:lnTo>
                  <a:lnTo>
                    <a:pt x="0" y="0"/>
                  </a:lnTo>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1" name="Shape 2151"/>
            <p:cNvSpPr>
              <a:spLocks/>
            </p:cNvSpPr>
            <p:nvPr/>
          </p:nvSpPr>
          <p:spPr bwMode="auto">
            <a:xfrm>
              <a:off x="2338027" y="218944"/>
              <a:ext cx="34303" cy="82703"/>
            </a:xfrm>
            <a:custGeom>
              <a:avLst/>
              <a:gdLst>
                <a:gd name="T0" fmla="*/ 0 w 34303"/>
                <a:gd name="T1" fmla="*/ 0 h 82703"/>
                <a:gd name="T2" fmla="*/ 34303 w 34303"/>
                <a:gd name="T3" fmla="*/ 82703 h 82703"/>
              </a:gdLst>
              <a:ahLst/>
              <a:cxnLst>
                <a:cxn ang="0">
                  <a:pos x="28105" y="0"/>
                </a:cxn>
                <a:cxn ang="0">
                  <a:pos x="34303" y="0"/>
                </a:cxn>
                <a:cxn ang="0">
                  <a:pos x="34303" y="9449"/>
                </a:cxn>
                <a:cxn ang="0">
                  <a:pos x="34112" y="9449"/>
                </a:cxn>
                <a:cxn ang="0">
                  <a:pos x="29947" y="24422"/>
                </a:cxn>
                <a:cxn ang="0">
                  <a:pos x="21844" y="48349"/>
                </a:cxn>
                <a:cxn ang="0">
                  <a:pos x="34303" y="48349"/>
                </a:cxn>
                <a:cxn ang="0">
                  <a:pos x="34303" y="56693"/>
                </a:cxn>
                <a:cxn ang="0">
                  <a:pos x="19634" y="56693"/>
                </a:cxn>
                <a:cxn ang="0">
                  <a:pos x="11036" y="82703"/>
                </a:cxn>
                <a:cxn ang="0">
                  <a:pos x="0" y="82703"/>
                </a:cxn>
                <a:cxn ang="0">
                  <a:pos x="28105" y="0"/>
                </a:cxn>
              </a:cxnLst>
              <a:rect l="T0" t="T1" r="T2" b="T3"/>
              <a:pathLst>
                <a:path w="34303" h="82703">
                  <a:moveTo>
                    <a:pt x="28105" y="0"/>
                  </a:moveTo>
                  <a:lnTo>
                    <a:pt x="34303" y="0"/>
                  </a:lnTo>
                  <a:lnTo>
                    <a:pt x="34303" y="9449"/>
                  </a:lnTo>
                  <a:lnTo>
                    <a:pt x="34112" y="9449"/>
                  </a:lnTo>
                  <a:cubicBezTo>
                    <a:pt x="32880" y="14351"/>
                    <a:pt x="31534" y="19380"/>
                    <a:pt x="29947" y="24422"/>
                  </a:cubicBezTo>
                  <a:lnTo>
                    <a:pt x="21844" y="48349"/>
                  </a:lnTo>
                  <a:lnTo>
                    <a:pt x="34303" y="48349"/>
                  </a:lnTo>
                  <a:lnTo>
                    <a:pt x="34303" y="56693"/>
                  </a:lnTo>
                  <a:lnTo>
                    <a:pt x="19634" y="56693"/>
                  </a:lnTo>
                  <a:lnTo>
                    <a:pt x="11036" y="82703"/>
                  </a:lnTo>
                  <a:lnTo>
                    <a:pt x="0" y="82703"/>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2" name="Shape 2152"/>
            <p:cNvSpPr>
              <a:spLocks/>
            </p:cNvSpPr>
            <p:nvPr/>
          </p:nvSpPr>
          <p:spPr bwMode="auto">
            <a:xfrm>
              <a:off x="2372330" y="218944"/>
              <a:ext cx="34912" cy="82703"/>
            </a:xfrm>
            <a:custGeom>
              <a:avLst/>
              <a:gdLst>
                <a:gd name="T0" fmla="*/ 0 w 34912"/>
                <a:gd name="T1" fmla="*/ 0 h 82703"/>
                <a:gd name="T2" fmla="*/ 34912 w 34912"/>
                <a:gd name="T3" fmla="*/ 82703 h 82703"/>
              </a:gdLst>
              <a:ahLst/>
              <a:cxnLst>
                <a:cxn ang="0">
                  <a:pos x="0" y="0"/>
                </a:cxn>
                <a:cxn ang="0">
                  <a:pos x="6680" y="0"/>
                </a:cxn>
                <a:cxn ang="0">
                  <a:pos x="34912" y="82703"/>
                </a:cxn>
                <a:cxn ang="0">
                  <a:pos x="23495" y="82703"/>
                </a:cxn>
                <a:cxn ang="0">
                  <a:pos x="14656" y="56693"/>
                </a:cxn>
                <a:cxn ang="0">
                  <a:pos x="0" y="56693"/>
                </a:cxn>
                <a:cxn ang="0">
                  <a:pos x="0" y="48349"/>
                </a:cxn>
                <a:cxn ang="0">
                  <a:pos x="12459" y="48349"/>
                </a:cxn>
                <a:cxn ang="0">
                  <a:pos x="4356" y="24536"/>
                </a:cxn>
                <a:cxn ang="0">
                  <a:pos x="51" y="9449"/>
                </a:cxn>
                <a:cxn ang="0">
                  <a:pos x="0" y="9449"/>
                </a:cxn>
                <a:cxn ang="0">
                  <a:pos x="0" y="0"/>
                </a:cxn>
              </a:cxnLst>
              <a:rect l="T0" t="T1" r="T2" b="T3"/>
              <a:pathLst>
                <a:path w="34912" h="82703">
                  <a:moveTo>
                    <a:pt x="0" y="0"/>
                  </a:moveTo>
                  <a:lnTo>
                    <a:pt x="6680" y="0"/>
                  </a:lnTo>
                  <a:lnTo>
                    <a:pt x="34912" y="82703"/>
                  </a:lnTo>
                  <a:lnTo>
                    <a:pt x="23495" y="82703"/>
                  </a:lnTo>
                  <a:lnTo>
                    <a:pt x="14656" y="56693"/>
                  </a:lnTo>
                  <a:lnTo>
                    <a:pt x="0" y="56693"/>
                  </a:lnTo>
                  <a:lnTo>
                    <a:pt x="0" y="48349"/>
                  </a:lnTo>
                  <a:lnTo>
                    <a:pt x="12459" y="48349"/>
                  </a:lnTo>
                  <a:lnTo>
                    <a:pt x="4356" y="24536"/>
                  </a:lnTo>
                  <a:cubicBezTo>
                    <a:pt x="2515" y="19139"/>
                    <a:pt x="1283" y="14237"/>
                    <a:pt x="51"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3" name="Shape 2153"/>
            <p:cNvSpPr>
              <a:spLocks/>
            </p:cNvSpPr>
            <p:nvPr/>
          </p:nvSpPr>
          <p:spPr bwMode="auto">
            <a:xfrm>
              <a:off x="2419383" y="218943"/>
              <a:ext cx="46025" cy="82715"/>
            </a:xfrm>
            <a:custGeom>
              <a:avLst/>
              <a:gdLst>
                <a:gd name="T0" fmla="*/ 0 w 46025"/>
                <a:gd name="T1" fmla="*/ 0 h 82715"/>
                <a:gd name="T2" fmla="*/ 46025 w 46025"/>
                <a:gd name="T3" fmla="*/ 82715 h 82715"/>
              </a:gdLst>
              <a:ahLst/>
              <a:cxnLst>
                <a:cxn ang="0">
                  <a:pos x="0" y="0"/>
                </a:cxn>
                <a:cxn ang="0">
                  <a:pos x="10681" y="0"/>
                </a:cxn>
                <a:cxn ang="0">
                  <a:pos x="10681" y="73749"/>
                </a:cxn>
                <a:cxn ang="0">
                  <a:pos x="46025" y="73749"/>
                </a:cxn>
                <a:cxn ang="0">
                  <a:pos x="46025" y="82715"/>
                </a:cxn>
                <a:cxn ang="0">
                  <a:pos x="0" y="82715"/>
                </a:cxn>
                <a:cxn ang="0">
                  <a:pos x="0" y="0"/>
                </a:cxn>
              </a:cxnLst>
              <a:rect l="T0" t="T1" r="T2" b="T3"/>
              <a:pathLst>
                <a:path w="46025" h="82715">
                  <a:moveTo>
                    <a:pt x="0" y="0"/>
                  </a:moveTo>
                  <a:lnTo>
                    <a:pt x="10681" y="0"/>
                  </a:lnTo>
                  <a:lnTo>
                    <a:pt x="10681" y="73749"/>
                  </a:lnTo>
                  <a:lnTo>
                    <a:pt x="46025" y="73749"/>
                  </a:lnTo>
                  <a:lnTo>
                    <a:pt x="46025"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53842" name="Shape 53842"/>
            <p:cNvSpPr>
              <a:spLocks/>
            </p:cNvSpPr>
            <p:nvPr/>
          </p:nvSpPr>
          <p:spPr bwMode="auto">
            <a:xfrm>
              <a:off x="2477303" y="218949"/>
              <a:ext cx="10681" cy="82702"/>
            </a:xfrm>
            <a:custGeom>
              <a:avLst/>
              <a:gdLst>
                <a:gd name="T0" fmla="*/ 0 w 10681"/>
                <a:gd name="T1" fmla="*/ 0 h 82702"/>
                <a:gd name="T2" fmla="*/ 10681 w 10681"/>
                <a:gd name="T3" fmla="*/ 82702 h 82702"/>
              </a:gdLst>
              <a:ahLst/>
              <a:cxnLst>
                <a:cxn ang="0">
                  <a:pos x="0" y="0"/>
                </a:cxn>
                <a:cxn ang="0">
                  <a:pos x="10681" y="0"/>
                </a:cxn>
                <a:cxn ang="0">
                  <a:pos x="10681" y="82702"/>
                </a:cxn>
                <a:cxn ang="0">
                  <a:pos x="0" y="82702"/>
                </a:cxn>
                <a:cxn ang="0">
                  <a:pos x="0" y="0"/>
                </a:cxn>
              </a:cxnLst>
              <a:rect l="T0" t="T1" r="T2" b="T3"/>
              <a:pathLst>
                <a:path w="10681" h="82702">
                  <a:moveTo>
                    <a:pt x="0" y="0"/>
                  </a:moveTo>
                  <a:lnTo>
                    <a:pt x="10681" y="0"/>
                  </a:lnTo>
                  <a:lnTo>
                    <a:pt x="10681" y="82702"/>
                  </a:lnTo>
                  <a:lnTo>
                    <a:pt x="0" y="82702"/>
                  </a:lnTo>
                  <a:lnTo>
                    <a:pt x="0" y="0"/>
                  </a:lnTo>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5" name="Shape 2155"/>
            <p:cNvSpPr>
              <a:spLocks/>
            </p:cNvSpPr>
            <p:nvPr/>
          </p:nvSpPr>
          <p:spPr bwMode="auto">
            <a:xfrm>
              <a:off x="2500978" y="218941"/>
              <a:ext cx="60376" cy="82715"/>
            </a:xfrm>
            <a:custGeom>
              <a:avLst/>
              <a:gdLst>
                <a:gd name="T0" fmla="*/ 0 w 60376"/>
                <a:gd name="T1" fmla="*/ 0 h 82715"/>
                <a:gd name="T2" fmla="*/ 60376 w 60376"/>
                <a:gd name="T3" fmla="*/ 82715 h 82715"/>
              </a:gdLst>
              <a:ahLst/>
              <a:cxnLst>
                <a:cxn ang="0">
                  <a:pos x="3924" y="0"/>
                </a:cxn>
                <a:cxn ang="0">
                  <a:pos x="59766" y="0"/>
                </a:cxn>
                <a:cxn ang="0">
                  <a:pos x="59766" y="6503"/>
                </a:cxn>
                <a:cxn ang="0">
                  <a:pos x="14110" y="73381"/>
                </a:cxn>
                <a:cxn ang="0">
                  <a:pos x="14110" y="73749"/>
                </a:cxn>
                <a:cxn ang="0">
                  <a:pos x="60376" y="73749"/>
                </a:cxn>
                <a:cxn ang="0">
                  <a:pos x="60376" y="82715"/>
                </a:cxn>
                <a:cxn ang="0">
                  <a:pos x="0" y="82715"/>
                </a:cxn>
                <a:cxn ang="0">
                  <a:pos x="0" y="76454"/>
                </a:cxn>
                <a:cxn ang="0">
                  <a:pos x="45898" y="9335"/>
                </a:cxn>
                <a:cxn ang="0">
                  <a:pos x="45898" y="8966"/>
                </a:cxn>
                <a:cxn ang="0">
                  <a:pos x="3924" y="8966"/>
                </a:cxn>
                <a:cxn ang="0">
                  <a:pos x="3924" y="0"/>
                </a:cxn>
              </a:cxnLst>
              <a:rect l="T0" t="T1" r="T2" b="T3"/>
              <a:pathLst>
                <a:path w="60376" h="82715">
                  <a:moveTo>
                    <a:pt x="3924" y="0"/>
                  </a:moveTo>
                  <a:lnTo>
                    <a:pt x="59766" y="0"/>
                  </a:lnTo>
                  <a:lnTo>
                    <a:pt x="59766" y="6503"/>
                  </a:lnTo>
                  <a:lnTo>
                    <a:pt x="14110" y="73381"/>
                  </a:lnTo>
                  <a:lnTo>
                    <a:pt x="14110" y="73749"/>
                  </a:lnTo>
                  <a:lnTo>
                    <a:pt x="60376" y="73749"/>
                  </a:lnTo>
                  <a:lnTo>
                    <a:pt x="60376" y="82715"/>
                  </a:lnTo>
                  <a:lnTo>
                    <a:pt x="0" y="82715"/>
                  </a:lnTo>
                  <a:lnTo>
                    <a:pt x="0" y="76454"/>
                  </a:lnTo>
                  <a:lnTo>
                    <a:pt x="45898" y="9335"/>
                  </a:lnTo>
                  <a:lnTo>
                    <a:pt x="45898" y="8966"/>
                  </a:lnTo>
                  <a:lnTo>
                    <a:pt x="3924" y="8966"/>
                  </a:lnTo>
                  <a:lnTo>
                    <a:pt x="3924"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6" name="Shape 2156"/>
            <p:cNvSpPr>
              <a:spLocks/>
            </p:cNvSpPr>
            <p:nvPr/>
          </p:nvSpPr>
          <p:spPr bwMode="auto">
            <a:xfrm>
              <a:off x="2568220" y="218944"/>
              <a:ext cx="34303" cy="82703"/>
            </a:xfrm>
            <a:custGeom>
              <a:avLst/>
              <a:gdLst>
                <a:gd name="T0" fmla="*/ 0 w 34303"/>
                <a:gd name="T1" fmla="*/ 0 h 82703"/>
                <a:gd name="T2" fmla="*/ 34303 w 34303"/>
                <a:gd name="T3" fmla="*/ 82703 h 82703"/>
              </a:gdLst>
              <a:ahLst/>
              <a:cxnLst>
                <a:cxn ang="0">
                  <a:pos x="28105" y="0"/>
                </a:cxn>
                <a:cxn ang="0">
                  <a:pos x="34303" y="0"/>
                </a:cxn>
                <a:cxn ang="0">
                  <a:pos x="34303" y="9449"/>
                </a:cxn>
                <a:cxn ang="0">
                  <a:pos x="34112" y="9449"/>
                </a:cxn>
                <a:cxn ang="0">
                  <a:pos x="29947" y="24422"/>
                </a:cxn>
                <a:cxn ang="0">
                  <a:pos x="21844" y="48349"/>
                </a:cxn>
                <a:cxn ang="0">
                  <a:pos x="34303" y="48349"/>
                </a:cxn>
                <a:cxn ang="0">
                  <a:pos x="34303" y="56693"/>
                </a:cxn>
                <a:cxn ang="0">
                  <a:pos x="19634" y="56693"/>
                </a:cxn>
                <a:cxn ang="0">
                  <a:pos x="11036" y="82703"/>
                </a:cxn>
                <a:cxn ang="0">
                  <a:pos x="0" y="82703"/>
                </a:cxn>
                <a:cxn ang="0">
                  <a:pos x="28105" y="0"/>
                </a:cxn>
              </a:cxnLst>
              <a:rect l="T0" t="T1" r="T2" b="T3"/>
              <a:pathLst>
                <a:path w="34303" h="82703">
                  <a:moveTo>
                    <a:pt x="28105" y="0"/>
                  </a:moveTo>
                  <a:lnTo>
                    <a:pt x="34303" y="0"/>
                  </a:lnTo>
                  <a:lnTo>
                    <a:pt x="34303" y="9449"/>
                  </a:lnTo>
                  <a:lnTo>
                    <a:pt x="34112" y="9449"/>
                  </a:lnTo>
                  <a:cubicBezTo>
                    <a:pt x="32880" y="14351"/>
                    <a:pt x="31534" y="19380"/>
                    <a:pt x="29947" y="24422"/>
                  </a:cubicBezTo>
                  <a:lnTo>
                    <a:pt x="21844" y="48349"/>
                  </a:lnTo>
                  <a:lnTo>
                    <a:pt x="34303" y="48349"/>
                  </a:lnTo>
                  <a:lnTo>
                    <a:pt x="34303" y="56693"/>
                  </a:lnTo>
                  <a:lnTo>
                    <a:pt x="19634" y="56693"/>
                  </a:lnTo>
                  <a:lnTo>
                    <a:pt x="11036" y="82703"/>
                  </a:lnTo>
                  <a:lnTo>
                    <a:pt x="0" y="82703"/>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7" name="Shape 2157"/>
            <p:cNvSpPr>
              <a:spLocks/>
            </p:cNvSpPr>
            <p:nvPr/>
          </p:nvSpPr>
          <p:spPr bwMode="auto">
            <a:xfrm>
              <a:off x="2602522" y="218944"/>
              <a:ext cx="34912" cy="82703"/>
            </a:xfrm>
            <a:custGeom>
              <a:avLst/>
              <a:gdLst>
                <a:gd name="T0" fmla="*/ 0 w 34912"/>
                <a:gd name="T1" fmla="*/ 0 h 82703"/>
                <a:gd name="T2" fmla="*/ 34912 w 34912"/>
                <a:gd name="T3" fmla="*/ 82703 h 82703"/>
              </a:gdLst>
              <a:ahLst/>
              <a:cxnLst>
                <a:cxn ang="0">
                  <a:pos x="0" y="0"/>
                </a:cxn>
                <a:cxn ang="0">
                  <a:pos x="6680" y="0"/>
                </a:cxn>
                <a:cxn ang="0">
                  <a:pos x="34912" y="82703"/>
                </a:cxn>
                <a:cxn ang="0">
                  <a:pos x="23495" y="82703"/>
                </a:cxn>
                <a:cxn ang="0">
                  <a:pos x="14656" y="56693"/>
                </a:cxn>
                <a:cxn ang="0">
                  <a:pos x="0" y="56693"/>
                </a:cxn>
                <a:cxn ang="0">
                  <a:pos x="0" y="48349"/>
                </a:cxn>
                <a:cxn ang="0">
                  <a:pos x="12459" y="48349"/>
                </a:cxn>
                <a:cxn ang="0">
                  <a:pos x="4356" y="24536"/>
                </a:cxn>
                <a:cxn ang="0">
                  <a:pos x="51" y="9449"/>
                </a:cxn>
                <a:cxn ang="0">
                  <a:pos x="0" y="9449"/>
                </a:cxn>
                <a:cxn ang="0">
                  <a:pos x="0" y="0"/>
                </a:cxn>
              </a:cxnLst>
              <a:rect l="T0" t="T1" r="T2" b="T3"/>
              <a:pathLst>
                <a:path w="34912" h="82703">
                  <a:moveTo>
                    <a:pt x="0" y="0"/>
                  </a:moveTo>
                  <a:lnTo>
                    <a:pt x="6680" y="0"/>
                  </a:lnTo>
                  <a:lnTo>
                    <a:pt x="34912" y="82703"/>
                  </a:lnTo>
                  <a:lnTo>
                    <a:pt x="23495" y="82703"/>
                  </a:lnTo>
                  <a:lnTo>
                    <a:pt x="14656" y="56693"/>
                  </a:lnTo>
                  <a:lnTo>
                    <a:pt x="0" y="56693"/>
                  </a:lnTo>
                  <a:lnTo>
                    <a:pt x="0" y="48349"/>
                  </a:lnTo>
                  <a:lnTo>
                    <a:pt x="12459" y="48349"/>
                  </a:lnTo>
                  <a:lnTo>
                    <a:pt x="4356" y="24536"/>
                  </a:lnTo>
                  <a:cubicBezTo>
                    <a:pt x="2515" y="19139"/>
                    <a:pt x="1283" y="14237"/>
                    <a:pt x="51"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8" name="Shape 2158"/>
            <p:cNvSpPr>
              <a:spLocks/>
            </p:cNvSpPr>
            <p:nvPr/>
          </p:nvSpPr>
          <p:spPr bwMode="auto">
            <a:xfrm>
              <a:off x="2649576" y="218333"/>
              <a:ext cx="33681" cy="84061"/>
            </a:xfrm>
            <a:custGeom>
              <a:avLst/>
              <a:gdLst>
                <a:gd name="T0" fmla="*/ 0 w 33681"/>
                <a:gd name="T1" fmla="*/ 0 h 84061"/>
                <a:gd name="T2" fmla="*/ 33681 w 33681"/>
                <a:gd name="T3" fmla="*/ 84061 h 84061"/>
              </a:gdLst>
              <a:ahLst/>
              <a:cxnLst>
                <a:cxn ang="0">
                  <a:pos x="22708" y="0"/>
                </a:cxn>
                <a:cxn ang="0">
                  <a:pos x="33681" y="1454"/>
                </a:cxn>
                <a:cxn ang="0">
                  <a:pos x="33681" y="12045"/>
                </a:cxn>
                <a:cxn ang="0">
                  <a:pos x="23190" y="8458"/>
                </a:cxn>
                <a:cxn ang="0">
                  <a:pos x="10668" y="9563"/>
                </a:cxn>
                <a:cxn ang="0">
                  <a:pos x="10668" y="74854"/>
                </a:cxn>
                <a:cxn ang="0">
                  <a:pos x="21476" y="75463"/>
                </a:cxn>
                <a:cxn ang="0">
                  <a:pos x="33681" y="73573"/>
                </a:cxn>
                <a:cxn ang="0">
                  <a:pos x="33681" y="82021"/>
                </a:cxn>
                <a:cxn ang="0">
                  <a:pos x="19380" y="84061"/>
                </a:cxn>
                <a:cxn ang="0">
                  <a:pos x="0" y="83071"/>
                </a:cxn>
                <a:cxn ang="0">
                  <a:pos x="0" y="1714"/>
                </a:cxn>
                <a:cxn ang="0">
                  <a:pos x="22708" y="0"/>
                </a:cxn>
              </a:cxnLst>
              <a:rect l="T0" t="T1" r="T2" b="T3"/>
              <a:pathLst>
                <a:path w="33681" h="84061">
                  <a:moveTo>
                    <a:pt x="22708" y="0"/>
                  </a:moveTo>
                  <a:lnTo>
                    <a:pt x="33681" y="1454"/>
                  </a:lnTo>
                  <a:lnTo>
                    <a:pt x="33681" y="12045"/>
                  </a:lnTo>
                  <a:lnTo>
                    <a:pt x="23190" y="8458"/>
                  </a:lnTo>
                  <a:cubicBezTo>
                    <a:pt x="17666" y="8458"/>
                    <a:pt x="13500" y="8954"/>
                    <a:pt x="10668" y="9563"/>
                  </a:cubicBezTo>
                  <a:lnTo>
                    <a:pt x="10668" y="74854"/>
                  </a:lnTo>
                  <a:cubicBezTo>
                    <a:pt x="13373" y="75349"/>
                    <a:pt x="17297" y="75463"/>
                    <a:pt x="21476" y="75463"/>
                  </a:cubicBezTo>
                  <a:lnTo>
                    <a:pt x="33681" y="73573"/>
                  </a:lnTo>
                  <a:lnTo>
                    <a:pt x="33681" y="82021"/>
                  </a:lnTo>
                  <a:lnTo>
                    <a:pt x="19380" y="84061"/>
                  </a:lnTo>
                  <a:cubicBezTo>
                    <a:pt x="11773" y="84061"/>
                    <a:pt x="5397" y="83693"/>
                    <a:pt x="0" y="83071"/>
                  </a:cubicBezTo>
                  <a:lnTo>
                    <a:pt x="0" y="1714"/>
                  </a:lnTo>
                  <a:cubicBezTo>
                    <a:pt x="6502" y="737"/>
                    <a:pt x="14237" y="0"/>
                    <a:pt x="22708"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9" name="Shape 2159"/>
            <p:cNvSpPr>
              <a:spLocks/>
            </p:cNvSpPr>
            <p:nvPr/>
          </p:nvSpPr>
          <p:spPr bwMode="auto">
            <a:xfrm>
              <a:off x="2683257" y="219787"/>
              <a:ext cx="34188" cy="80567"/>
            </a:xfrm>
            <a:custGeom>
              <a:avLst/>
              <a:gdLst>
                <a:gd name="T0" fmla="*/ 0 w 34188"/>
                <a:gd name="T1" fmla="*/ 0 h 80567"/>
                <a:gd name="T2" fmla="*/ 34188 w 34188"/>
                <a:gd name="T3" fmla="*/ 80567 h 80567"/>
              </a:gdLst>
              <a:ahLst/>
              <a:cxnLst>
                <a:cxn ang="0">
                  <a:pos x="0" y="0"/>
                </a:cxn>
                <a:cxn ang="0">
                  <a:pos x="8807" y="1167"/>
                </a:cxn>
                <a:cxn ang="0">
                  <a:pos x="22529" y="8846"/>
                </a:cxn>
                <a:cxn ang="0">
                  <a:pos x="34188" y="38551"/>
                </a:cxn>
                <a:cxn ang="0">
                  <a:pos x="22275" y="70695"/>
                </a:cxn>
                <a:cxn ang="0">
                  <a:pos x="7116" y="79551"/>
                </a:cxn>
                <a:cxn ang="0">
                  <a:pos x="0" y="80567"/>
                </a:cxn>
                <a:cxn ang="0">
                  <a:pos x="0" y="72119"/>
                </a:cxn>
                <a:cxn ang="0">
                  <a:pos x="2925" y="71666"/>
                </a:cxn>
                <a:cxn ang="0">
                  <a:pos x="23012" y="38919"/>
                </a:cxn>
                <a:cxn ang="0">
                  <a:pos x="14776" y="15642"/>
                </a:cxn>
                <a:cxn ang="0">
                  <a:pos x="0" y="10591"/>
                </a:cxn>
                <a:cxn ang="0">
                  <a:pos x="0" y="0"/>
                </a:cxn>
              </a:cxnLst>
              <a:rect l="T0" t="T1" r="T2" b="T3"/>
              <a:pathLst>
                <a:path w="34188" h="80567">
                  <a:moveTo>
                    <a:pt x="0" y="0"/>
                  </a:moveTo>
                  <a:lnTo>
                    <a:pt x="8807" y="1167"/>
                  </a:lnTo>
                  <a:cubicBezTo>
                    <a:pt x="14360" y="2899"/>
                    <a:pt x="18903" y="5474"/>
                    <a:pt x="22529" y="8846"/>
                  </a:cubicBezTo>
                  <a:cubicBezTo>
                    <a:pt x="29883" y="15602"/>
                    <a:pt x="34188" y="25178"/>
                    <a:pt x="34188" y="38551"/>
                  </a:cubicBezTo>
                  <a:cubicBezTo>
                    <a:pt x="34188" y="52051"/>
                    <a:pt x="30010" y="63087"/>
                    <a:pt x="22275" y="70695"/>
                  </a:cubicBezTo>
                  <a:cubicBezTo>
                    <a:pt x="18408" y="74562"/>
                    <a:pt x="13284" y="77540"/>
                    <a:pt x="7116" y="79551"/>
                  </a:cubicBezTo>
                  <a:lnTo>
                    <a:pt x="0" y="80567"/>
                  </a:lnTo>
                  <a:lnTo>
                    <a:pt x="0" y="72119"/>
                  </a:lnTo>
                  <a:lnTo>
                    <a:pt x="2925" y="71666"/>
                  </a:lnTo>
                  <a:cubicBezTo>
                    <a:pt x="16040" y="67030"/>
                    <a:pt x="23012" y="55664"/>
                    <a:pt x="23012" y="38919"/>
                  </a:cubicBezTo>
                  <a:cubicBezTo>
                    <a:pt x="23075" y="29159"/>
                    <a:pt x="20345" y="21180"/>
                    <a:pt x="14776" y="15642"/>
                  </a:cubicBezTo>
                  <a:lnTo>
                    <a:pt x="0" y="10591"/>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0" name="Shape 2160"/>
            <p:cNvSpPr>
              <a:spLocks/>
            </p:cNvSpPr>
            <p:nvPr/>
          </p:nvSpPr>
          <p:spPr bwMode="auto">
            <a:xfrm>
              <a:off x="2723318" y="218944"/>
              <a:ext cx="34303" cy="82703"/>
            </a:xfrm>
            <a:custGeom>
              <a:avLst/>
              <a:gdLst>
                <a:gd name="T0" fmla="*/ 0 w 34303"/>
                <a:gd name="T1" fmla="*/ 0 h 82703"/>
                <a:gd name="T2" fmla="*/ 34303 w 34303"/>
                <a:gd name="T3" fmla="*/ 82703 h 82703"/>
              </a:gdLst>
              <a:ahLst/>
              <a:cxnLst>
                <a:cxn ang="0">
                  <a:pos x="28105" y="0"/>
                </a:cxn>
                <a:cxn ang="0">
                  <a:pos x="34303" y="0"/>
                </a:cxn>
                <a:cxn ang="0">
                  <a:pos x="34303" y="9449"/>
                </a:cxn>
                <a:cxn ang="0">
                  <a:pos x="34112" y="9449"/>
                </a:cxn>
                <a:cxn ang="0">
                  <a:pos x="29947" y="24422"/>
                </a:cxn>
                <a:cxn ang="0">
                  <a:pos x="21844" y="48349"/>
                </a:cxn>
                <a:cxn ang="0">
                  <a:pos x="34303" y="48349"/>
                </a:cxn>
                <a:cxn ang="0">
                  <a:pos x="34303" y="56693"/>
                </a:cxn>
                <a:cxn ang="0">
                  <a:pos x="19634" y="56693"/>
                </a:cxn>
                <a:cxn ang="0">
                  <a:pos x="11036" y="82703"/>
                </a:cxn>
                <a:cxn ang="0">
                  <a:pos x="0" y="82703"/>
                </a:cxn>
                <a:cxn ang="0">
                  <a:pos x="28105" y="0"/>
                </a:cxn>
              </a:cxnLst>
              <a:rect l="T0" t="T1" r="T2" b="T3"/>
              <a:pathLst>
                <a:path w="34303" h="82703">
                  <a:moveTo>
                    <a:pt x="28105" y="0"/>
                  </a:moveTo>
                  <a:lnTo>
                    <a:pt x="34303" y="0"/>
                  </a:lnTo>
                  <a:lnTo>
                    <a:pt x="34303" y="9449"/>
                  </a:lnTo>
                  <a:lnTo>
                    <a:pt x="34112" y="9449"/>
                  </a:lnTo>
                  <a:cubicBezTo>
                    <a:pt x="32880" y="14351"/>
                    <a:pt x="31534" y="19380"/>
                    <a:pt x="29947" y="24422"/>
                  </a:cubicBezTo>
                  <a:lnTo>
                    <a:pt x="21844" y="48349"/>
                  </a:lnTo>
                  <a:lnTo>
                    <a:pt x="34303" y="48349"/>
                  </a:lnTo>
                  <a:lnTo>
                    <a:pt x="34303" y="56693"/>
                  </a:lnTo>
                  <a:lnTo>
                    <a:pt x="19634" y="56693"/>
                  </a:lnTo>
                  <a:lnTo>
                    <a:pt x="11036" y="82703"/>
                  </a:lnTo>
                  <a:lnTo>
                    <a:pt x="0" y="82703"/>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1" name="Shape 2161"/>
            <p:cNvSpPr>
              <a:spLocks/>
            </p:cNvSpPr>
            <p:nvPr/>
          </p:nvSpPr>
          <p:spPr bwMode="auto">
            <a:xfrm>
              <a:off x="2757621" y="218944"/>
              <a:ext cx="34912" cy="82703"/>
            </a:xfrm>
            <a:custGeom>
              <a:avLst/>
              <a:gdLst>
                <a:gd name="T0" fmla="*/ 0 w 34912"/>
                <a:gd name="T1" fmla="*/ 0 h 82703"/>
                <a:gd name="T2" fmla="*/ 34912 w 34912"/>
                <a:gd name="T3" fmla="*/ 82703 h 82703"/>
              </a:gdLst>
              <a:ahLst/>
              <a:cxnLst>
                <a:cxn ang="0">
                  <a:pos x="0" y="0"/>
                </a:cxn>
                <a:cxn ang="0">
                  <a:pos x="6680" y="0"/>
                </a:cxn>
                <a:cxn ang="0">
                  <a:pos x="34912" y="82703"/>
                </a:cxn>
                <a:cxn ang="0">
                  <a:pos x="23495" y="82703"/>
                </a:cxn>
                <a:cxn ang="0">
                  <a:pos x="14656" y="56693"/>
                </a:cxn>
                <a:cxn ang="0">
                  <a:pos x="0" y="56693"/>
                </a:cxn>
                <a:cxn ang="0">
                  <a:pos x="0" y="48349"/>
                </a:cxn>
                <a:cxn ang="0">
                  <a:pos x="12459" y="48349"/>
                </a:cxn>
                <a:cxn ang="0">
                  <a:pos x="4356" y="24536"/>
                </a:cxn>
                <a:cxn ang="0">
                  <a:pos x="51" y="9449"/>
                </a:cxn>
                <a:cxn ang="0">
                  <a:pos x="0" y="9449"/>
                </a:cxn>
                <a:cxn ang="0">
                  <a:pos x="0" y="0"/>
                </a:cxn>
              </a:cxnLst>
              <a:rect l="T0" t="T1" r="T2" b="T3"/>
              <a:pathLst>
                <a:path w="34912" h="82703">
                  <a:moveTo>
                    <a:pt x="0" y="0"/>
                  </a:moveTo>
                  <a:lnTo>
                    <a:pt x="6680" y="0"/>
                  </a:lnTo>
                  <a:lnTo>
                    <a:pt x="34912" y="82703"/>
                  </a:lnTo>
                  <a:lnTo>
                    <a:pt x="23495" y="82703"/>
                  </a:lnTo>
                  <a:lnTo>
                    <a:pt x="14656" y="56693"/>
                  </a:lnTo>
                  <a:lnTo>
                    <a:pt x="0" y="56693"/>
                  </a:lnTo>
                  <a:lnTo>
                    <a:pt x="0" y="48349"/>
                  </a:lnTo>
                  <a:lnTo>
                    <a:pt x="12459" y="48349"/>
                  </a:lnTo>
                  <a:lnTo>
                    <a:pt x="4356" y="24536"/>
                  </a:lnTo>
                  <a:cubicBezTo>
                    <a:pt x="2515" y="19139"/>
                    <a:pt x="1283" y="14237"/>
                    <a:pt x="51"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2" name="Shape 2162"/>
            <p:cNvSpPr>
              <a:spLocks/>
            </p:cNvSpPr>
            <p:nvPr/>
          </p:nvSpPr>
          <p:spPr bwMode="auto">
            <a:xfrm>
              <a:off x="2604510" y="1650504"/>
              <a:ext cx="44552" cy="82715"/>
            </a:xfrm>
            <a:custGeom>
              <a:avLst/>
              <a:gdLst>
                <a:gd name="T0" fmla="*/ 0 w 44552"/>
                <a:gd name="T1" fmla="*/ 0 h 82715"/>
                <a:gd name="T2" fmla="*/ 44552 w 44552"/>
                <a:gd name="T3" fmla="*/ 82715 h 82715"/>
              </a:gdLst>
              <a:ahLst/>
              <a:cxnLst>
                <a:cxn ang="0">
                  <a:pos x="0" y="0"/>
                </a:cxn>
                <a:cxn ang="0">
                  <a:pos x="44552" y="0"/>
                </a:cxn>
                <a:cxn ang="0">
                  <a:pos x="44552" y="8953"/>
                </a:cxn>
                <a:cxn ang="0">
                  <a:pos x="10681" y="8953"/>
                </a:cxn>
                <a:cxn ang="0">
                  <a:pos x="10681" y="36449"/>
                </a:cxn>
                <a:cxn ang="0">
                  <a:pos x="41961" y="36449"/>
                </a:cxn>
                <a:cxn ang="0">
                  <a:pos x="41961" y="45276"/>
                </a:cxn>
                <a:cxn ang="0">
                  <a:pos x="10681" y="45276"/>
                </a:cxn>
                <a:cxn ang="0">
                  <a:pos x="10681" y="82715"/>
                </a:cxn>
                <a:cxn ang="0">
                  <a:pos x="0" y="82715"/>
                </a:cxn>
                <a:cxn ang="0">
                  <a:pos x="0" y="0"/>
                </a:cxn>
              </a:cxnLst>
              <a:rect l="T0" t="T1" r="T2" b="T3"/>
              <a:pathLst>
                <a:path w="44552" h="82715">
                  <a:moveTo>
                    <a:pt x="0" y="0"/>
                  </a:moveTo>
                  <a:lnTo>
                    <a:pt x="44552" y="0"/>
                  </a:lnTo>
                  <a:lnTo>
                    <a:pt x="44552" y="8953"/>
                  </a:lnTo>
                  <a:lnTo>
                    <a:pt x="10681" y="8953"/>
                  </a:lnTo>
                  <a:lnTo>
                    <a:pt x="10681" y="36449"/>
                  </a:lnTo>
                  <a:lnTo>
                    <a:pt x="41961" y="36449"/>
                  </a:lnTo>
                  <a:lnTo>
                    <a:pt x="41961" y="45276"/>
                  </a:lnTo>
                  <a:lnTo>
                    <a:pt x="10681" y="45276"/>
                  </a:lnTo>
                  <a:lnTo>
                    <a:pt x="10681"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3" name="Shape 2163"/>
            <p:cNvSpPr>
              <a:spLocks/>
            </p:cNvSpPr>
            <p:nvPr/>
          </p:nvSpPr>
          <p:spPr bwMode="auto">
            <a:xfrm>
              <a:off x="2648440" y="1650505"/>
              <a:ext cx="34296" cy="82702"/>
            </a:xfrm>
            <a:custGeom>
              <a:avLst/>
              <a:gdLst>
                <a:gd name="T0" fmla="*/ 0 w 34296"/>
                <a:gd name="T1" fmla="*/ 0 h 82702"/>
                <a:gd name="T2" fmla="*/ 34296 w 34296"/>
                <a:gd name="T3" fmla="*/ 82702 h 82702"/>
              </a:gdLst>
              <a:ahLst/>
              <a:cxnLst>
                <a:cxn ang="0">
                  <a:pos x="28105" y="0"/>
                </a:cxn>
                <a:cxn ang="0">
                  <a:pos x="34296" y="0"/>
                </a:cxn>
                <a:cxn ang="0">
                  <a:pos x="34296" y="9449"/>
                </a:cxn>
                <a:cxn ang="0">
                  <a:pos x="34112" y="9449"/>
                </a:cxn>
                <a:cxn ang="0">
                  <a:pos x="29934" y="24422"/>
                </a:cxn>
                <a:cxn ang="0">
                  <a:pos x="21844" y="48349"/>
                </a:cxn>
                <a:cxn ang="0">
                  <a:pos x="34296" y="48349"/>
                </a:cxn>
                <a:cxn ang="0">
                  <a:pos x="34296" y="56693"/>
                </a:cxn>
                <a:cxn ang="0">
                  <a:pos x="19634" y="56693"/>
                </a:cxn>
                <a:cxn ang="0">
                  <a:pos x="11036" y="82702"/>
                </a:cxn>
                <a:cxn ang="0">
                  <a:pos x="0" y="82702"/>
                </a:cxn>
                <a:cxn ang="0">
                  <a:pos x="28105" y="0"/>
                </a:cxn>
              </a:cxnLst>
              <a:rect l="T0" t="T1" r="T2" b="T3"/>
              <a:pathLst>
                <a:path w="34296" h="82702">
                  <a:moveTo>
                    <a:pt x="28105" y="0"/>
                  </a:moveTo>
                  <a:lnTo>
                    <a:pt x="34296" y="0"/>
                  </a:lnTo>
                  <a:lnTo>
                    <a:pt x="34296" y="9449"/>
                  </a:lnTo>
                  <a:lnTo>
                    <a:pt x="34112" y="9449"/>
                  </a:lnTo>
                  <a:cubicBezTo>
                    <a:pt x="32880" y="14351"/>
                    <a:pt x="31534" y="19380"/>
                    <a:pt x="29934" y="24422"/>
                  </a:cubicBezTo>
                  <a:lnTo>
                    <a:pt x="21844" y="48349"/>
                  </a:lnTo>
                  <a:lnTo>
                    <a:pt x="34296" y="48349"/>
                  </a:lnTo>
                  <a:lnTo>
                    <a:pt x="34296"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4" name="Shape 2164"/>
            <p:cNvSpPr>
              <a:spLocks/>
            </p:cNvSpPr>
            <p:nvPr/>
          </p:nvSpPr>
          <p:spPr bwMode="auto">
            <a:xfrm>
              <a:off x="2682737" y="1650505"/>
              <a:ext cx="34918" cy="82702"/>
            </a:xfrm>
            <a:custGeom>
              <a:avLst/>
              <a:gdLst>
                <a:gd name="T0" fmla="*/ 0 w 34918"/>
                <a:gd name="T1" fmla="*/ 0 h 82702"/>
                <a:gd name="T2" fmla="*/ 34918 w 34918"/>
                <a:gd name="T3" fmla="*/ 82702 h 82702"/>
              </a:gdLst>
              <a:ahLst/>
              <a:cxnLst>
                <a:cxn ang="0">
                  <a:pos x="0" y="0"/>
                </a:cxn>
                <a:cxn ang="0">
                  <a:pos x="6686" y="0"/>
                </a:cxn>
                <a:cxn ang="0">
                  <a:pos x="34918" y="82702"/>
                </a:cxn>
                <a:cxn ang="0">
                  <a:pos x="23501" y="82702"/>
                </a:cxn>
                <a:cxn ang="0">
                  <a:pos x="14662" y="56693"/>
                </a:cxn>
                <a:cxn ang="0">
                  <a:pos x="0" y="56693"/>
                </a:cxn>
                <a:cxn ang="0">
                  <a:pos x="0" y="48349"/>
                </a:cxn>
                <a:cxn ang="0">
                  <a:pos x="12452" y="48349"/>
                </a:cxn>
                <a:cxn ang="0">
                  <a:pos x="4350" y="24536"/>
                </a:cxn>
                <a:cxn ang="0">
                  <a:pos x="57" y="9449"/>
                </a:cxn>
                <a:cxn ang="0">
                  <a:pos x="0" y="9449"/>
                </a:cxn>
                <a:cxn ang="0">
                  <a:pos x="0" y="0"/>
                </a:cxn>
              </a:cxnLst>
              <a:rect l="T0" t="T1" r="T2" b="T3"/>
              <a:pathLst>
                <a:path w="34918" h="82702">
                  <a:moveTo>
                    <a:pt x="0" y="0"/>
                  </a:moveTo>
                  <a:lnTo>
                    <a:pt x="6686" y="0"/>
                  </a:lnTo>
                  <a:lnTo>
                    <a:pt x="34918" y="82702"/>
                  </a:lnTo>
                  <a:lnTo>
                    <a:pt x="23501" y="82702"/>
                  </a:lnTo>
                  <a:lnTo>
                    <a:pt x="14662" y="56693"/>
                  </a:lnTo>
                  <a:lnTo>
                    <a:pt x="0" y="56693"/>
                  </a:lnTo>
                  <a:lnTo>
                    <a:pt x="0" y="48349"/>
                  </a:lnTo>
                  <a:lnTo>
                    <a:pt x="12452" y="48349"/>
                  </a:lnTo>
                  <a:lnTo>
                    <a:pt x="4350" y="24536"/>
                  </a:lnTo>
                  <a:cubicBezTo>
                    <a:pt x="2521" y="19139"/>
                    <a:pt x="1289" y="14237"/>
                    <a:pt x="57"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5" name="Shape 2165"/>
            <p:cNvSpPr>
              <a:spLocks/>
            </p:cNvSpPr>
            <p:nvPr/>
          </p:nvSpPr>
          <p:spPr bwMode="auto">
            <a:xfrm>
              <a:off x="2725626" y="1649149"/>
              <a:ext cx="50064" cy="85420"/>
            </a:xfrm>
            <a:custGeom>
              <a:avLst/>
              <a:gdLst>
                <a:gd name="T0" fmla="*/ 0 w 50064"/>
                <a:gd name="T1" fmla="*/ 0 h 85420"/>
                <a:gd name="T2" fmla="*/ 50064 w 50064"/>
                <a:gd name="T3" fmla="*/ 85420 h 85420"/>
              </a:gdLst>
              <a:ahLst/>
              <a:cxnLst>
                <a:cxn ang="0">
                  <a:pos x="28461" y="0"/>
                </a:cxn>
                <a:cxn ang="0">
                  <a:pos x="46749" y="4051"/>
                </a:cxn>
                <a:cxn ang="0">
                  <a:pos x="43802" y="12764"/>
                </a:cxn>
                <a:cxn ang="0">
                  <a:pos x="28092" y="8839"/>
                </a:cxn>
                <a:cxn ang="0">
                  <a:pos x="12510" y="21234"/>
                </a:cxn>
                <a:cxn ang="0">
                  <a:pos x="28956" y="37186"/>
                </a:cxn>
                <a:cxn ang="0">
                  <a:pos x="50064" y="61481"/>
                </a:cxn>
                <a:cxn ang="0">
                  <a:pos x="21108" y="85420"/>
                </a:cxn>
                <a:cxn ang="0">
                  <a:pos x="0" y="80010"/>
                </a:cxn>
                <a:cxn ang="0">
                  <a:pos x="2692" y="71057"/>
                </a:cxn>
                <a:cxn ang="0">
                  <a:pos x="21831" y="76454"/>
                </a:cxn>
                <a:cxn ang="0">
                  <a:pos x="39141" y="62344"/>
                </a:cxn>
                <a:cxn ang="0">
                  <a:pos x="23559" y="45898"/>
                </a:cxn>
                <a:cxn ang="0">
                  <a:pos x="1715" y="22466"/>
                </a:cxn>
                <a:cxn ang="0">
                  <a:pos x="28461" y="0"/>
                </a:cxn>
              </a:cxnLst>
              <a:rect l="T0" t="T1" r="T2" b="T3"/>
              <a:pathLst>
                <a:path w="50064" h="85420">
                  <a:moveTo>
                    <a:pt x="28461" y="0"/>
                  </a:moveTo>
                  <a:cubicBezTo>
                    <a:pt x="36932" y="0"/>
                    <a:pt x="43066" y="1968"/>
                    <a:pt x="46749" y="4051"/>
                  </a:cubicBezTo>
                  <a:lnTo>
                    <a:pt x="43802" y="12764"/>
                  </a:lnTo>
                  <a:cubicBezTo>
                    <a:pt x="41097" y="11290"/>
                    <a:pt x="35585" y="8839"/>
                    <a:pt x="28092" y="8839"/>
                  </a:cubicBezTo>
                  <a:cubicBezTo>
                    <a:pt x="16802" y="8839"/>
                    <a:pt x="12510" y="15596"/>
                    <a:pt x="12510" y="21234"/>
                  </a:cubicBezTo>
                  <a:cubicBezTo>
                    <a:pt x="12510" y="28969"/>
                    <a:pt x="17539" y="32766"/>
                    <a:pt x="28956" y="37186"/>
                  </a:cubicBezTo>
                  <a:cubicBezTo>
                    <a:pt x="42952" y="42583"/>
                    <a:pt x="50064" y="49340"/>
                    <a:pt x="50064" y="61481"/>
                  </a:cubicBezTo>
                  <a:cubicBezTo>
                    <a:pt x="50064" y="74244"/>
                    <a:pt x="40615" y="85420"/>
                    <a:pt x="21108" y="85420"/>
                  </a:cubicBezTo>
                  <a:cubicBezTo>
                    <a:pt x="13119" y="85420"/>
                    <a:pt x="4407" y="82957"/>
                    <a:pt x="0" y="80010"/>
                  </a:cubicBezTo>
                  <a:lnTo>
                    <a:pt x="2692" y="71057"/>
                  </a:lnTo>
                  <a:cubicBezTo>
                    <a:pt x="7481" y="74003"/>
                    <a:pt x="14478" y="76454"/>
                    <a:pt x="21831" y="76454"/>
                  </a:cubicBezTo>
                  <a:cubicBezTo>
                    <a:pt x="32753" y="76454"/>
                    <a:pt x="39141" y="70688"/>
                    <a:pt x="39141" y="62344"/>
                  </a:cubicBezTo>
                  <a:cubicBezTo>
                    <a:pt x="39141" y="54610"/>
                    <a:pt x="34722" y="50190"/>
                    <a:pt x="23559" y="45898"/>
                  </a:cubicBezTo>
                  <a:cubicBezTo>
                    <a:pt x="10058" y="41110"/>
                    <a:pt x="1715" y="34112"/>
                    <a:pt x="1715" y="22466"/>
                  </a:cubicBezTo>
                  <a:cubicBezTo>
                    <a:pt x="1715" y="9576"/>
                    <a:pt x="12383" y="0"/>
                    <a:pt x="28461"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6" name="Shape 2166"/>
            <p:cNvSpPr>
              <a:spLocks/>
            </p:cNvSpPr>
            <p:nvPr/>
          </p:nvSpPr>
          <p:spPr bwMode="auto">
            <a:xfrm>
              <a:off x="2790285" y="1650506"/>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81" y="8954"/>
                </a:cxn>
                <a:cxn ang="0">
                  <a:pos x="10681" y="35090"/>
                </a:cxn>
                <a:cxn ang="0">
                  <a:pos x="42825" y="35090"/>
                </a:cxn>
                <a:cxn ang="0">
                  <a:pos x="42825" y="43929"/>
                </a:cxn>
                <a:cxn ang="0">
                  <a:pos x="10681" y="43929"/>
                </a:cxn>
                <a:cxn ang="0">
                  <a:pos x="10681"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81" y="8954"/>
                  </a:lnTo>
                  <a:lnTo>
                    <a:pt x="10681" y="35090"/>
                  </a:lnTo>
                  <a:lnTo>
                    <a:pt x="42825" y="35090"/>
                  </a:lnTo>
                  <a:lnTo>
                    <a:pt x="42825" y="43929"/>
                  </a:lnTo>
                  <a:lnTo>
                    <a:pt x="10681" y="43929"/>
                  </a:lnTo>
                  <a:lnTo>
                    <a:pt x="10681"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7" name="Shape 2167"/>
            <p:cNvSpPr>
              <a:spLocks/>
            </p:cNvSpPr>
            <p:nvPr/>
          </p:nvSpPr>
          <p:spPr bwMode="auto">
            <a:xfrm>
              <a:off x="2876667" y="1649893"/>
              <a:ext cx="25470" cy="83325"/>
            </a:xfrm>
            <a:custGeom>
              <a:avLst/>
              <a:gdLst>
                <a:gd name="T0" fmla="*/ 0 w 25470"/>
                <a:gd name="T1" fmla="*/ 0 h 83325"/>
                <a:gd name="T2" fmla="*/ 25470 w 25470"/>
                <a:gd name="T3" fmla="*/ 83325 h 83325"/>
              </a:gdLst>
              <a:ahLst/>
              <a:cxnLst>
                <a:cxn ang="0">
                  <a:pos x="20485" y="0"/>
                </a:cxn>
                <a:cxn ang="0">
                  <a:pos x="25470" y="565"/>
                </a:cxn>
                <a:cxn ang="0">
                  <a:pos x="25470" y="9380"/>
                </a:cxn>
                <a:cxn ang="0">
                  <a:pos x="21234" y="8217"/>
                </a:cxn>
                <a:cxn ang="0">
                  <a:pos x="10681" y="9195"/>
                </a:cxn>
                <a:cxn ang="0">
                  <a:pos x="10681" y="39383"/>
                </a:cxn>
                <a:cxn ang="0">
                  <a:pos x="21603" y="39383"/>
                </a:cxn>
                <a:cxn ang="0">
                  <a:pos x="25470" y="38159"/>
                </a:cxn>
                <a:cxn ang="0">
                  <a:pos x="25470" y="49161"/>
                </a:cxn>
                <a:cxn ang="0">
                  <a:pos x="20739" y="47485"/>
                </a:cxn>
                <a:cxn ang="0">
                  <a:pos x="10681" y="47485"/>
                </a:cxn>
                <a:cxn ang="0">
                  <a:pos x="10681" y="83325"/>
                </a:cxn>
                <a:cxn ang="0">
                  <a:pos x="0" y="83325"/>
                </a:cxn>
                <a:cxn ang="0">
                  <a:pos x="0" y="1715"/>
                </a:cxn>
                <a:cxn ang="0">
                  <a:pos x="20485" y="0"/>
                </a:cxn>
              </a:cxnLst>
              <a:rect l="T0" t="T1" r="T2" b="T3"/>
              <a:pathLst>
                <a:path w="25470" h="83325">
                  <a:moveTo>
                    <a:pt x="20485" y="0"/>
                  </a:moveTo>
                  <a:lnTo>
                    <a:pt x="25470" y="565"/>
                  </a:lnTo>
                  <a:lnTo>
                    <a:pt x="25470" y="9380"/>
                  </a:lnTo>
                  <a:lnTo>
                    <a:pt x="21234" y="8217"/>
                  </a:lnTo>
                  <a:cubicBezTo>
                    <a:pt x="16078" y="8217"/>
                    <a:pt x="12395" y="8712"/>
                    <a:pt x="10681" y="9195"/>
                  </a:cubicBezTo>
                  <a:lnTo>
                    <a:pt x="10681" y="39383"/>
                  </a:lnTo>
                  <a:lnTo>
                    <a:pt x="21603" y="39383"/>
                  </a:lnTo>
                  <a:lnTo>
                    <a:pt x="25470" y="38159"/>
                  </a:lnTo>
                  <a:lnTo>
                    <a:pt x="25470" y="49161"/>
                  </a:lnTo>
                  <a:lnTo>
                    <a:pt x="20739" y="47485"/>
                  </a:lnTo>
                  <a:lnTo>
                    <a:pt x="10681" y="47485"/>
                  </a:lnTo>
                  <a:lnTo>
                    <a:pt x="10681" y="83325"/>
                  </a:lnTo>
                  <a:lnTo>
                    <a:pt x="0" y="83325"/>
                  </a:lnTo>
                  <a:lnTo>
                    <a:pt x="0" y="1715"/>
                  </a:lnTo>
                  <a:cubicBezTo>
                    <a:pt x="5397" y="610"/>
                    <a:pt x="13132" y="0"/>
                    <a:pt x="20485"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8" name="Shape 2168"/>
            <p:cNvSpPr>
              <a:spLocks/>
            </p:cNvSpPr>
            <p:nvPr/>
          </p:nvSpPr>
          <p:spPr bwMode="auto">
            <a:xfrm>
              <a:off x="2902137" y="1650458"/>
              <a:ext cx="28404" cy="82759"/>
            </a:xfrm>
            <a:custGeom>
              <a:avLst/>
              <a:gdLst>
                <a:gd name="T0" fmla="*/ 0 w 28404"/>
                <a:gd name="T1" fmla="*/ 0 h 82759"/>
                <a:gd name="T2" fmla="*/ 28404 w 28404"/>
                <a:gd name="T3" fmla="*/ 82759 h 82759"/>
              </a:gdLst>
              <a:ahLst/>
              <a:cxnLst>
                <a:cxn ang="0">
                  <a:pos x="0" y="0"/>
                </a:cxn>
                <a:cxn ang="0">
                  <a:pos x="9333" y="1058"/>
                </a:cxn>
                <a:cxn ang="0">
                  <a:pos x="18955" y="6178"/>
                </a:cxn>
                <a:cxn ang="0">
                  <a:pos x="25457" y="21888"/>
                </a:cxn>
                <a:cxn ang="0">
                  <a:pos x="9874" y="42996"/>
                </a:cxn>
                <a:cxn ang="0">
                  <a:pos x="9874" y="43364"/>
                </a:cxn>
                <a:cxn ang="0">
                  <a:pos x="22028" y="60052"/>
                </a:cxn>
                <a:cxn ang="0">
                  <a:pos x="28404" y="82759"/>
                </a:cxn>
                <a:cxn ang="0">
                  <a:pos x="17355" y="82759"/>
                </a:cxn>
                <a:cxn ang="0">
                  <a:pos x="11843" y="62998"/>
                </a:cxn>
                <a:cxn ang="0">
                  <a:pos x="6266" y="50816"/>
                </a:cxn>
                <a:cxn ang="0">
                  <a:pos x="0" y="48596"/>
                </a:cxn>
                <a:cxn ang="0">
                  <a:pos x="0" y="37593"/>
                </a:cxn>
                <a:cxn ang="0">
                  <a:pos x="9738" y="34512"/>
                </a:cxn>
                <a:cxn ang="0">
                  <a:pos x="14789" y="23120"/>
                </a:cxn>
                <a:cxn ang="0">
                  <a:pos x="9511" y="11428"/>
                </a:cxn>
                <a:cxn ang="0">
                  <a:pos x="0" y="8815"/>
                </a:cxn>
                <a:cxn ang="0">
                  <a:pos x="0" y="0"/>
                </a:cxn>
              </a:cxnLst>
              <a:rect l="T0" t="T1" r="T2" b="T3"/>
              <a:pathLst>
                <a:path w="28404" h="82759">
                  <a:moveTo>
                    <a:pt x="0" y="0"/>
                  </a:moveTo>
                  <a:lnTo>
                    <a:pt x="9333" y="1058"/>
                  </a:lnTo>
                  <a:cubicBezTo>
                    <a:pt x="13246" y="2162"/>
                    <a:pt x="16377" y="3848"/>
                    <a:pt x="18955" y="6178"/>
                  </a:cubicBezTo>
                  <a:cubicBezTo>
                    <a:pt x="23120" y="9861"/>
                    <a:pt x="25457" y="15500"/>
                    <a:pt x="25457" y="21888"/>
                  </a:cubicBezTo>
                  <a:cubicBezTo>
                    <a:pt x="25457" y="32810"/>
                    <a:pt x="18586" y="40049"/>
                    <a:pt x="9874" y="42996"/>
                  </a:cubicBezTo>
                  <a:lnTo>
                    <a:pt x="9874" y="43364"/>
                  </a:lnTo>
                  <a:cubicBezTo>
                    <a:pt x="16263" y="45574"/>
                    <a:pt x="20060" y="51467"/>
                    <a:pt x="22028" y="60052"/>
                  </a:cubicBezTo>
                  <a:cubicBezTo>
                    <a:pt x="24721" y="71583"/>
                    <a:pt x="26689" y="79559"/>
                    <a:pt x="28404" y="82759"/>
                  </a:cubicBezTo>
                  <a:lnTo>
                    <a:pt x="17355" y="82759"/>
                  </a:lnTo>
                  <a:cubicBezTo>
                    <a:pt x="16008" y="80295"/>
                    <a:pt x="14167" y="73311"/>
                    <a:pt x="11843" y="62998"/>
                  </a:cubicBezTo>
                  <a:cubicBezTo>
                    <a:pt x="10611" y="57290"/>
                    <a:pt x="8890" y="53362"/>
                    <a:pt x="6266" y="50816"/>
                  </a:cubicBezTo>
                  <a:lnTo>
                    <a:pt x="0" y="48596"/>
                  </a:lnTo>
                  <a:lnTo>
                    <a:pt x="0" y="37593"/>
                  </a:lnTo>
                  <a:lnTo>
                    <a:pt x="9738" y="34512"/>
                  </a:lnTo>
                  <a:cubicBezTo>
                    <a:pt x="12976" y="31769"/>
                    <a:pt x="14789" y="27845"/>
                    <a:pt x="14789" y="23120"/>
                  </a:cubicBezTo>
                  <a:cubicBezTo>
                    <a:pt x="14789" y="17780"/>
                    <a:pt x="12856" y="13944"/>
                    <a:pt x="9511" y="11428"/>
                  </a:cubicBezTo>
                  <a:lnTo>
                    <a:pt x="0" y="88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9" name="Shape 2169"/>
            <p:cNvSpPr>
              <a:spLocks/>
            </p:cNvSpPr>
            <p:nvPr/>
          </p:nvSpPr>
          <p:spPr bwMode="auto">
            <a:xfrm>
              <a:off x="2942688" y="1650506"/>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68" y="8954"/>
                </a:cxn>
                <a:cxn ang="0">
                  <a:pos x="10668" y="35090"/>
                </a:cxn>
                <a:cxn ang="0">
                  <a:pos x="42825" y="35090"/>
                </a:cxn>
                <a:cxn ang="0">
                  <a:pos x="42825" y="43929"/>
                </a:cxn>
                <a:cxn ang="0">
                  <a:pos x="10668" y="43929"/>
                </a:cxn>
                <a:cxn ang="0">
                  <a:pos x="10668"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68" y="8954"/>
                  </a:lnTo>
                  <a:lnTo>
                    <a:pt x="10668" y="35090"/>
                  </a:lnTo>
                  <a:lnTo>
                    <a:pt x="42825" y="35090"/>
                  </a:lnTo>
                  <a:lnTo>
                    <a:pt x="42825" y="43929"/>
                  </a:lnTo>
                  <a:lnTo>
                    <a:pt x="10668" y="43929"/>
                  </a:lnTo>
                  <a:lnTo>
                    <a:pt x="10668"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70" name="Shape 2170"/>
            <p:cNvSpPr>
              <a:spLocks/>
            </p:cNvSpPr>
            <p:nvPr/>
          </p:nvSpPr>
          <p:spPr bwMode="auto">
            <a:xfrm>
              <a:off x="3003052" y="1650504"/>
              <a:ext cx="44552" cy="82715"/>
            </a:xfrm>
            <a:custGeom>
              <a:avLst/>
              <a:gdLst>
                <a:gd name="T0" fmla="*/ 0 w 44552"/>
                <a:gd name="T1" fmla="*/ 0 h 82715"/>
                <a:gd name="T2" fmla="*/ 44552 w 44552"/>
                <a:gd name="T3" fmla="*/ 82715 h 82715"/>
              </a:gdLst>
              <a:ahLst/>
              <a:cxnLst>
                <a:cxn ang="0">
                  <a:pos x="0" y="0"/>
                </a:cxn>
                <a:cxn ang="0">
                  <a:pos x="44552" y="0"/>
                </a:cxn>
                <a:cxn ang="0">
                  <a:pos x="44552" y="8953"/>
                </a:cxn>
                <a:cxn ang="0">
                  <a:pos x="10681" y="8953"/>
                </a:cxn>
                <a:cxn ang="0">
                  <a:pos x="10681" y="36449"/>
                </a:cxn>
                <a:cxn ang="0">
                  <a:pos x="41973" y="36449"/>
                </a:cxn>
                <a:cxn ang="0">
                  <a:pos x="41973" y="45276"/>
                </a:cxn>
                <a:cxn ang="0">
                  <a:pos x="10681" y="45276"/>
                </a:cxn>
                <a:cxn ang="0">
                  <a:pos x="10681" y="82715"/>
                </a:cxn>
                <a:cxn ang="0">
                  <a:pos x="0" y="82715"/>
                </a:cxn>
                <a:cxn ang="0">
                  <a:pos x="0" y="0"/>
                </a:cxn>
              </a:cxnLst>
              <a:rect l="T0" t="T1" r="T2" b="T3"/>
              <a:pathLst>
                <a:path w="44552" h="82715">
                  <a:moveTo>
                    <a:pt x="0" y="0"/>
                  </a:moveTo>
                  <a:lnTo>
                    <a:pt x="44552" y="0"/>
                  </a:lnTo>
                  <a:lnTo>
                    <a:pt x="44552" y="8953"/>
                  </a:lnTo>
                  <a:lnTo>
                    <a:pt x="10681" y="8953"/>
                  </a:lnTo>
                  <a:lnTo>
                    <a:pt x="10681" y="36449"/>
                  </a:lnTo>
                  <a:lnTo>
                    <a:pt x="41973" y="36449"/>
                  </a:lnTo>
                  <a:lnTo>
                    <a:pt x="41973" y="45276"/>
                  </a:lnTo>
                  <a:lnTo>
                    <a:pt x="10681" y="45276"/>
                  </a:lnTo>
                  <a:lnTo>
                    <a:pt x="10681"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71" name="Shape 2171"/>
            <p:cNvSpPr>
              <a:spLocks/>
            </p:cNvSpPr>
            <p:nvPr/>
          </p:nvSpPr>
          <p:spPr bwMode="auto">
            <a:xfrm>
              <a:off x="3062812" y="1650504"/>
              <a:ext cx="46025" cy="82715"/>
            </a:xfrm>
            <a:custGeom>
              <a:avLst/>
              <a:gdLst>
                <a:gd name="T0" fmla="*/ 0 w 46025"/>
                <a:gd name="T1" fmla="*/ 0 h 82715"/>
                <a:gd name="T2" fmla="*/ 46025 w 46025"/>
                <a:gd name="T3" fmla="*/ 82715 h 82715"/>
              </a:gdLst>
              <a:ahLst/>
              <a:cxnLst>
                <a:cxn ang="0">
                  <a:pos x="0" y="0"/>
                </a:cxn>
                <a:cxn ang="0">
                  <a:pos x="10681" y="0"/>
                </a:cxn>
                <a:cxn ang="0">
                  <a:pos x="10681" y="73749"/>
                </a:cxn>
                <a:cxn ang="0">
                  <a:pos x="46025" y="73749"/>
                </a:cxn>
                <a:cxn ang="0">
                  <a:pos x="46025" y="82715"/>
                </a:cxn>
                <a:cxn ang="0">
                  <a:pos x="0" y="82715"/>
                </a:cxn>
                <a:cxn ang="0">
                  <a:pos x="0" y="0"/>
                </a:cxn>
              </a:cxnLst>
              <a:rect l="T0" t="T1" r="T2" b="T3"/>
              <a:pathLst>
                <a:path w="46025" h="82715">
                  <a:moveTo>
                    <a:pt x="0" y="0"/>
                  </a:moveTo>
                  <a:lnTo>
                    <a:pt x="10681" y="0"/>
                  </a:lnTo>
                  <a:lnTo>
                    <a:pt x="10681" y="73749"/>
                  </a:lnTo>
                  <a:lnTo>
                    <a:pt x="46025" y="73749"/>
                  </a:lnTo>
                  <a:lnTo>
                    <a:pt x="46025"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72" name="Shape 2172"/>
            <p:cNvSpPr>
              <a:spLocks/>
            </p:cNvSpPr>
            <p:nvPr/>
          </p:nvSpPr>
          <p:spPr bwMode="auto">
            <a:xfrm>
              <a:off x="3120729" y="1650506"/>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68" y="8954"/>
                </a:cxn>
                <a:cxn ang="0">
                  <a:pos x="10668" y="35090"/>
                </a:cxn>
                <a:cxn ang="0">
                  <a:pos x="42825" y="35090"/>
                </a:cxn>
                <a:cxn ang="0">
                  <a:pos x="42825" y="43929"/>
                </a:cxn>
                <a:cxn ang="0">
                  <a:pos x="10668" y="43929"/>
                </a:cxn>
                <a:cxn ang="0">
                  <a:pos x="10668"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68" y="8954"/>
                  </a:lnTo>
                  <a:lnTo>
                    <a:pt x="10668" y="35090"/>
                  </a:lnTo>
                  <a:lnTo>
                    <a:pt x="42825" y="35090"/>
                  </a:lnTo>
                  <a:lnTo>
                    <a:pt x="42825" y="43929"/>
                  </a:lnTo>
                  <a:lnTo>
                    <a:pt x="10668" y="43929"/>
                  </a:lnTo>
                  <a:lnTo>
                    <a:pt x="10668"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73" name="Shape 2173"/>
            <p:cNvSpPr>
              <a:spLocks/>
            </p:cNvSpPr>
            <p:nvPr/>
          </p:nvSpPr>
          <p:spPr bwMode="auto">
            <a:xfrm>
              <a:off x="3174837" y="1650499"/>
              <a:ext cx="63932" cy="82715"/>
            </a:xfrm>
            <a:custGeom>
              <a:avLst/>
              <a:gdLst>
                <a:gd name="T0" fmla="*/ 0 w 63932"/>
                <a:gd name="T1" fmla="*/ 0 h 82715"/>
                <a:gd name="T2" fmla="*/ 63932 w 63932"/>
                <a:gd name="T3" fmla="*/ 82715 h 82715"/>
              </a:gdLst>
              <a:ahLst/>
              <a:cxnLst>
                <a:cxn ang="0">
                  <a:pos x="978" y="0"/>
                </a:cxn>
                <a:cxn ang="0">
                  <a:pos x="13373" y="0"/>
                </a:cxn>
                <a:cxn ang="0">
                  <a:pos x="24295" y="19393"/>
                </a:cxn>
                <a:cxn ang="0">
                  <a:pos x="31903" y="33388"/>
                </a:cxn>
                <a:cxn ang="0">
                  <a:pos x="32271" y="33388"/>
                </a:cxn>
                <a:cxn ang="0">
                  <a:pos x="39764" y="19393"/>
                </a:cxn>
                <a:cxn ang="0">
                  <a:pos x="51041" y="0"/>
                </a:cxn>
                <a:cxn ang="0">
                  <a:pos x="63322" y="0"/>
                </a:cxn>
                <a:cxn ang="0">
                  <a:pos x="38164" y="40259"/>
                </a:cxn>
                <a:cxn ang="0">
                  <a:pos x="63932" y="82715"/>
                </a:cxn>
                <a:cxn ang="0">
                  <a:pos x="51537" y="82715"/>
                </a:cxn>
                <a:cxn ang="0">
                  <a:pos x="40983" y="64427"/>
                </a:cxn>
                <a:cxn ang="0">
                  <a:pos x="31407" y="48108"/>
                </a:cxn>
                <a:cxn ang="0">
                  <a:pos x="31166" y="48108"/>
                </a:cxn>
                <a:cxn ang="0">
                  <a:pos x="22213" y="64554"/>
                </a:cxn>
                <a:cxn ang="0">
                  <a:pos x="12268" y="82715"/>
                </a:cxn>
                <a:cxn ang="0">
                  <a:pos x="0" y="82715"/>
                </a:cxn>
                <a:cxn ang="0">
                  <a:pos x="25273" y="40868"/>
                </a:cxn>
                <a:cxn ang="0">
                  <a:pos x="978" y="0"/>
                </a:cxn>
              </a:cxnLst>
              <a:rect l="T0" t="T1" r="T2" b="T3"/>
              <a:pathLst>
                <a:path w="63932" h="82715">
                  <a:moveTo>
                    <a:pt x="978" y="0"/>
                  </a:moveTo>
                  <a:lnTo>
                    <a:pt x="13373" y="0"/>
                  </a:lnTo>
                  <a:lnTo>
                    <a:pt x="24295" y="19393"/>
                  </a:lnTo>
                  <a:cubicBezTo>
                    <a:pt x="27356" y="24790"/>
                    <a:pt x="29693" y="28969"/>
                    <a:pt x="31903" y="33388"/>
                  </a:cubicBezTo>
                  <a:lnTo>
                    <a:pt x="32271" y="33388"/>
                  </a:lnTo>
                  <a:cubicBezTo>
                    <a:pt x="34595" y="28473"/>
                    <a:pt x="36690" y="24676"/>
                    <a:pt x="39764" y="19393"/>
                  </a:cubicBezTo>
                  <a:lnTo>
                    <a:pt x="51041" y="0"/>
                  </a:lnTo>
                  <a:lnTo>
                    <a:pt x="63322" y="0"/>
                  </a:lnTo>
                  <a:lnTo>
                    <a:pt x="38164" y="40259"/>
                  </a:lnTo>
                  <a:lnTo>
                    <a:pt x="63932" y="82715"/>
                  </a:lnTo>
                  <a:lnTo>
                    <a:pt x="51537" y="82715"/>
                  </a:lnTo>
                  <a:lnTo>
                    <a:pt x="40983" y="64427"/>
                  </a:lnTo>
                  <a:cubicBezTo>
                    <a:pt x="36690" y="57442"/>
                    <a:pt x="33986" y="52896"/>
                    <a:pt x="31407" y="48108"/>
                  </a:cubicBezTo>
                  <a:lnTo>
                    <a:pt x="31166" y="48108"/>
                  </a:lnTo>
                  <a:cubicBezTo>
                    <a:pt x="28829" y="52896"/>
                    <a:pt x="26505" y="57315"/>
                    <a:pt x="22213" y="64554"/>
                  </a:cubicBezTo>
                  <a:lnTo>
                    <a:pt x="12268" y="82715"/>
                  </a:lnTo>
                  <a:lnTo>
                    <a:pt x="0" y="82715"/>
                  </a:lnTo>
                  <a:lnTo>
                    <a:pt x="25273" y="40868"/>
                  </a:lnTo>
                  <a:lnTo>
                    <a:pt x="978"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74" name="Shape 2174"/>
            <p:cNvSpPr>
              <a:spLocks/>
            </p:cNvSpPr>
            <p:nvPr/>
          </p:nvSpPr>
          <p:spPr bwMode="auto">
            <a:xfrm>
              <a:off x="3243797" y="1650505"/>
              <a:ext cx="34303" cy="82702"/>
            </a:xfrm>
            <a:custGeom>
              <a:avLst/>
              <a:gdLst>
                <a:gd name="T0" fmla="*/ 0 w 34303"/>
                <a:gd name="T1" fmla="*/ 0 h 82702"/>
                <a:gd name="T2" fmla="*/ 34303 w 34303"/>
                <a:gd name="T3" fmla="*/ 82702 h 82702"/>
              </a:gdLst>
              <a:ahLst/>
              <a:cxnLst>
                <a:cxn ang="0">
                  <a:pos x="28105" y="0"/>
                </a:cxn>
                <a:cxn ang="0">
                  <a:pos x="34303" y="0"/>
                </a:cxn>
                <a:cxn ang="0">
                  <a:pos x="34303" y="9449"/>
                </a:cxn>
                <a:cxn ang="0">
                  <a:pos x="34112" y="9449"/>
                </a:cxn>
                <a:cxn ang="0">
                  <a:pos x="29947" y="24422"/>
                </a:cxn>
                <a:cxn ang="0">
                  <a:pos x="21844" y="48349"/>
                </a:cxn>
                <a:cxn ang="0">
                  <a:pos x="34303" y="48349"/>
                </a:cxn>
                <a:cxn ang="0">
                  <a:pos x="34303" y="56693"/>
                </a:cxn>
                <a:cxn ang="0">
                  <a:pos x="19634" y="56693"/>
                </a:cxn>
                <a:cxn ang="0">
                  <a:pos x="11036" y="82702"/>
                </a:cxn>
                <a:cxn ang="0">
                  <a:pos x="0" y="82702"/>
                </a:cxn>
                <a:cxn ang="0">
                  <a:pos x="28105" y="0"/>
                </a:cxn>
              </a:cxnLst>
              <a:rect l="T0" t="T1" r="T2" b="T3"/>
              <a:pathLst>
                <a:path w="34303" h="82702">
                  <a:moveTo>
                    <a:pt x="28105" y="0"/>
                  </a:moveTo>
                  <a:lnTo>
                    <a:pt x="34303" y="0"/>
                  </a:lnTo>
                  <a:lnTo>
                    <a:pt x="34303" y="9449"/>
                  </a:lnTo>
                  <a:lnTo>
                    <a:pt x="34112" y="9449"/>
                  </a:lnTo>
                  <a:cubicBezTo>
                    <a:pt x="32880" y="14351"/>
                    <a:pt x="31534" y="19380"/>
                    <a:pt x="29947" y="24422"/>
                  </a:cubicBezTo>
                  <a:lnTo>
                    <a:pt x="21844" y="48349"/>
                  </a:lnTo>
                  <a:lnTo>
                    <a:pt x="34303" y="48349"/>
                  </a:lnTo>
                  <a:lnTo>
                    <a:pt x="34303"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75" name="Shape 2175"/>
            <p:cNvSpPr>
              <a:spLocks/>
            </p:cNvSpPr>
            <p:nvPr/>
          </p:nvSpPr>
          <p:spPr bwMode="auto">
            <a:xfrm>
              <a:off x="3278100" y="1650505"/>
              <a:ext cx="34912" cy="82702"/>
            </a:xfrm>
            <a:custGeom>
              <a:avLst/>
              <a:gdLst>
                <a:gd name="T0" fmla="*/ 0 w 34912"/>
                <a:gd name="T1" fmla="*/ 0 h 82702"/>
                <a:gd name="T2" fmla="*/ 34912 w 34912"/>
                <a:gd name="T3" fmla="*/ 82702 h 82702"/>
              </a:gdLst>
              <a:ahLst/>
              <a:cxnLst>
                <a:cxn ang="0">
                  <a:pos x="0" y="0"/>
                </a:cxn>
                <a:cxn ang="0">
                  <a:pos x="6680" y="0"/>
                </a:cxn>
                <a:cxn ang="0">
                  <a:pos x="34912" y="82702"/>
                </a:cxn>
                <a:cxn ang="0">
                  <a:pos x="23495" y="82702"/>
                </a:cxn>
                <a:cxn ang="0">
                  <a:pos x="14656" y="56693"/>
                </a:cxn>
                <a:cxn ang="0">
                  <a:pos x="0" y="56693"/>
                </a:cxn>
                <a:cxn ang="0">
                  <a:pos x="0" y="48349"/>
                </a:cxn>
                <a:cxn ang="0">
                  <a:pos x="12459" y="48349"/>
                </a:cxn>
                <a:cxn ang="0">
                  <a:pos x="4356" y="24536"/>
                </a:cxn>
                <a:cxn ang="0">
                  <a:pos x="51" y="9449"/>
                </a:cxn>
                <a:cxn ang="0">
                  <a:pos x="0" y="9449"/>
                </a:cxn>
                <a:cxn ang="0">
                  <a:pos x="0" y="0"/>
                </a:cxn>
              </a:cxnLst>
              <a:rect l="T0" t="T1" r="T2" b="T3"/>
              <a:pathLst>
                <a:path w="34912" h="82702">
                  <a:moveTo>
                    <a:pt x="0" y="0"/>
                  </a:moveTo>
                  <a:lnTo>
                    <a:pt x="6680" y="0"/>
                  </a:lnTo>
                  <a:lnTo>
                    <a:pt x="34912" y="82702"/>
                  </a:lnTo>
                  <a:lnTo>
                    <a:pt x="23495" y="82702"/>
                  </a:lnTo>
                  <a:lnTo>
                    <a:pt x="14656" y="56693"/>
                  </a:lnTo>
                  <a:lnTo>
                    <a:pt x="0" y="56693"/>
                  </a:lnTo>
                  <a:lnTo>
                    <a:pt x="0" y="48349"/>
                  </a:lnTo>
                  <a:lnTo>
                    <a:pt x="12459" y="48349"/>
                  </a:lnTo>
                  <a:lnTo>
                    <a:pt x="4356" y="24536"/>
                  </a:lnTo>
                  <a:cubicBezTo>
                    <a:pt x="2515" y="19139"/>
                    <a:pt x="1283" y="14237"/>
                    <a:pt x="51"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grpSp>
      <p:sp>
        <p:nvSpPr>
          <p:cNvPr id="97" name="CaixaDeTexto 96"/>
          <p:cNvSpPr txBox="1"/>
          <p:nvPr/>
        </p:nvSpPr>
        <p:spPr>
          <a:xfrm>
            <a:off x="3000364" y="1428736"/>
            <a:ext cx="6143636" cy="4647426"/>
          </a:xfrm>
          <a:prstGeom prst="rect">
            <a:avLst/>
          </a:prstGeom>
          <a:noFill/>
        </p:spPr>
        <p:txBody>
          <a:bodyPr wrap="square" rtlCol="0">
            <a:spAutoFit/>
          </a:bodyPr>
          <a:lstStyle/>
          <a:p>
            <a:pPr>
              <a:tabLst>
                <a:tab pos="177800" algn="l"/>
              </a:tabLst>
            </a:pPr>
            <a:r>
              <a:rPr lang="pt-PT" sz="1600" dirty="0">
                <a:latin typeface="Times New Roman" pitchFamily="18" charset="0"/>
                <a:cs typeface="Times New Roman" pitchFamily="18" charset="0"/>
              </a:rPr>
              <a:t>	</a:t>
            </a:r>
            <a:r>
              <a:rPr lang="pt-PT" sz="1600" b="1" dirty="0">
                <a:latin typeface="Times New Roman" pitchFamily="18" charset="0"/>
                <a:cs typeface="Times New Roman" pitchFamily="18" charset="0"/>
              </a:rPr>
              <a:t>Princípios</a:t>
            </a:r>
            <a:r>
              <a:rPr lang="pt-PT" sz="1600" dirty="0">
                <a:latin typeface="Times New Roman" pitchFamily="18" charset="0"/>
                <a:cs typeface="Times New Roman" pitchFamily="18" charset="0"/>
              </a:rPr>
              <a:t>:</a:t>
            </a:r>
          </a:p>
          <a:p>
            <a:pPr>
              <a:tabLst>
                <a:tab pos="177800" algn="l"/>
              </a:tabLst>
            </a:pPr>
            <a:r>
              <a:rPr lang="pt-PT" sz="1600" dirty="0">
                <a:latin typeface="Times New Roman" pitchFamily="18" charset="0"/>
                <a:cs typeface="Times New Roman" pitchFamily="18" charset="0"/>
              </a:rPr>
              <a:t>	</a:t>
            </a:r>
          </a:p>
          <a:p>
            <a:pPr>
              <a:tabLst>
                <a:tab pos="177800" algn="l"/>
              </a:tabLst>
            </a:pPr>
            <a:r>
              <a:rPr lang="pt-PT" sz="1600" dirty="0">
                <a:latin typeface="Times New Roman" pitchFamily="18" charset="0"/>
                <a:cs typeface="Times New Roman" pitchFamily="18" charset="0"/>
              </a:rPr>
              <a:t>	- </a:t>
            </a:r>
            <a:r>
              <a:rPr lang="pt-PT" sz="1600" i="1" u="sng" dirty="0" err="1">
                <a:latin typeface="Times New Roman" pitchFamily="18" charset="0"/>
                <a:cs typeface="Times New Roman" pitchFamily="18" charset="0"/>
              </a:rPr>
              <a:t>invariância</a:t>
            </a:r>
            <a:r>
              <a:rPr lang="pt-PT" sz="1600" i="1" u="sng" dirty="0">
                <a:latin typeface="Times New Roman" pitchFamily="18" charset="0"/>
                <a:cs typeface="Times New Roman" pitchFamily="18" charset="0"/>
              </a:rPr>
              <a:t> da sequência</a:t>
            </a:r>
            <a:r>
              <a:rPr lang="pt-PT" sz="1600" dirty="0">
                <a:latin typeface="Times New Roman" pitchFamily="18" charset="0"/>
                <a:cs typeface="Times New Roman" pitchFamily="18" charset="0"/>
              </a:rPr>
              <a:t>: os movimentos surgem na mesma sequência, de criança para criança.</a:t>
            </a:r>
          </a:p>
          <a:p>
            <a:pPr>
              <a:tabLst>
                <a:tab pos="177800" algn="l"/>
              </a:tabLst>
            </a:pPr>
            <a:r>
              <a:rPr lang="pt-PT" sz="1600" dirty="0">
                <a:latin typeface="Times New Roman" pitchFamily="18" charset="0"/>
                <a:cs typeface="Times New Roman" pitchFamily="18" charset="0"/>
              </a:rPr>
              <a:t>	</a:t>
            </a:r>
          </a:p>
          <a:p>
            <a:pPr>
              <a:tabLst>
                <a:tab pos="177800" algn="l"/>
              </a:tabLst>
            </a:pPr>
            <a:r>
              <a:rPr lang="pt-PT" sz="1600" dirty="0">
                <a:latin typeface="Times New Roman" pitchFamily="18" charset="0"/>
                <a:cs typeface="Times New Roman" pitchFamily="18" charset="0"/>
              </a:rPr>
              <a:t>	- </a:t>
            </a:r>
            <a:r>
              <a:rPr lang="pt-PT" sz="1600" i="1" u="sng" dirty="0">
                <a:latin typeface="Times New Roman" pitchFamily="18" charset="0"/>
                <a:cs typeface="Times New Roman" pitchFamily="18" charset="0"/>
              </a:rPr>
              <a:t>cronologia variável</a:t>
            </a:r>
            <a:r>
              <a:rPr lang="pt-PT" sz="1600" dirty="0">
                <a:latin typeface="Times New Roman" pitchFamily="18" charset="0"/>
                <a:cs typeface="Times New Roman" pitchFamily="18" charset="0"/>
              </a:rPr>
              <a:t>: o tempo em que cada comportamento se manifesta é extremamente dependente de </a:t>
            </a:r>
            <a:r>
              <a:rPr lang="pt-PT" sz="1600" dirty="0" err="1">
                <a:latin typeface="Times New Roman" pitchFamily="18" charset="0"/>
                <a:cs typeface="Times New Roman" pitchFamily="18" charset="0"/>
              </a:rPr>
              <a:t>fatores</a:t>
            </a:r>
            <a:r>
              <a:rPr lang="pt-PT" sz="1600" dirty="0">
                <a:latin typeface="Times New Roman" pitchFamily="18" charset="0"/>
                <a:cs typeface="Times New Roman" pitchFamily="18" charset="0"/>
              </a:rPr>
              <a:t> </a:t>
            </a:r>
            <a:r>
              <a:rPr lang="pt-PT" sz="1600" b="1" dirty="0" err="1">
                <a:latin typeface="Times New Roman" pitchFamily="18" charset="0"/>
                <a:cs typeface="Times New Roman" pitchFamily="18" charset="0"/>
              </a:rPr>
              <a:t>biossociais</a:t>
            </a:r>
            <a:r>
              <a:rPr lang="pt-PT" sz="1600" dirty="0">
                <a:latin typeface="Times New Roman" pitchFamily="18" charset="0"/>
                <a:cs typeface="Times New Roman" pitchFamily="18" charset="0"/>
              </a:rPr>
              <a:t> (qualidade de estimulação, condições ambientais, espaço habitacional, entre outros). </a:t>
            </a:r>
          </a:p>
          <a:p>
            <a:pPr>
              <a:tabLst>
                <a:tab pos="177800" algn="l"/>
              </a:tabLst>
            </a:pPr>
            <a:endParaRPr lang="pt-PT" sz="1600" dirty="0">
              <a:latin typeface="Times New Roman" pitchFamily="18" charset="0"/>
              <a:cs typeface="Times New Roman" pitchFamily="18" charset="0"/>
            </a:endParaRPr>
          </a:p>
          <a:p>
            <a:pPr>
              <a:tabLst>
                <a:tab pos="177800" algn="l"/>
              </a:tabLst>
            </a:pPr>
            <a:endParaRPr lang="pt-PT" sz="1600" dirty="0">
              <a:latin typeface="Times New Roman" pitchFamily="18" charset="0"/>
              <a:cs typeface="Times New Roman" pitchFamily="18" charset="0"/>
            </a:endParaRPr>
          </a:p>
          <a:p>
            <a:pPr>
              <a:lnSpc>
                <a:spcPct val="150000"/>
              </a:lnSpc>
              <a:tabLst>
                <a:tab pos="177800" algn="l"/>
              </a:tabLst>
            </a:pPr>
            <a:r>
              <a:rPr lang="pt-PT" sz="1600" dirty="0">
                <a:latin typeface="Times New Roman" pitchFamily="18" charset="0"/>
                <a:cs typeface="Times New Roman" pitchFamily="18" charset="0"/>
              </a:rPr>
              <a:t>	A fase dos movimentos rudimentares termina normalmente pelos 2 anos de idade e compreende duas </a:t>
            </a:r>
            <a:r>
              <a:rPr lang="pt-PT" sz="1600" dirty="0" err="1">
                <a:latin typeface="Times New Roman" pitchFamily="18" charset="0"/>
                <a:cs typeface="Times New Roman" pitchFamily="18" charset="0"/>
              </a:rPr>
              <a:t>subfases</a:t>
            </a:r>
            <a:r>
              <a:rPr lang="pt-PT" sz="1600" dirty="0">
                <a:latin typeface="Times New Roman" pitchFamily="18" charset="0"/>
                <a:cs typeface="Times New Roman" pitchFamily="18" charset="0"/>
              </a:rPr>
              <a:t>:</a:t>
            </a:r>
          </a:p>
          <a:p>
            <a:pPr>
              <a:lnSpc>
                <a:spcPct val="150000"/>
              </a:lnSpc>
              <a:tabLst>
                <a:tab pos="177800" algn="l"/>
              </a:tabLst>
            </a:pPr>
            <a:r>
              <a:rPr lang="pt-PT" sz="1600" dirty="0">
                <a:latin typeface="Times New Roman" pitchFamily="18" charset="0"/>
                <a:cs typeface="Times New Roman" pitchFamily="18" charset="0"/>
              </a:rPr>
              <a:t>	- </a:t>
            </a:r>
            <a:r>
              <a:rPr lang="pt-PT" sz="1600" i="1" u="sng" dirty="0">
                <a:latin typeface="Times New Roman" pitchFamily="18" charset="0"/>
                <a:cs typeface="Times New Roman" pitchFamily="18" charset="0"/>
              </a:rPr>
              <a:t>inibição reflexa</a:t>
            </a:r>
            <a:r>
              <a:rPr lang="pt-PT" sz="1600" dirty="0">
                <a:latin typeface="Times New Roman" pitchFamily="18" charset="0"/>
                <a:cs typeface="Times New Roman" pitchFamily="18" charset="0"/>
              </a:rPr>
              <a:t> - desaparecimento dos reflexos primitivos;</a:t>
            </a:r>
          </a:p>
          <a:p>
            <a:pPr>
              <a:lnSpc>
                <a:spcPct val="150000"/>
              </a:lnSpc>
              <a:tabLst>
                <a:tab pos="177800" algn="l"/>
              </a:tabLst>
            </a:pPr>
            <a:r>
              <a:rPr lang="pt-PT" sz="1600" dirty="0">
                <a:latin typeface="Times New Roman" pitchFamily="18" charset="0"/>
                <a:cs typeface="Times New Roman" pitchFamily="18" charset="0"/>
              </a:rPr>
              <a:t>	- </a:t>
            </a:r>
            <a:r>
              <a:rPr lang="pt-PT" sz="1600" i="1" u="sng" dirty="0">
                <a:latin typeface="Times New Roman" pitchFamily="18" charset="0"/>
                <a:cs typeface="Times New Roman" pitchFamily="18" charset="0"/>
              </a:rPr>
              <a:t>pré-controlo</a:t>
            </a:r>
            <a:r>
              <a:rPr lang="pt-PT" sz="1600" dirty="0">
                <a:latin typeface="Times New Roman" pitchFamily="18" charset="0"/>
                <a:cs typeface="Times New Roman" pitchFamily="18" charset="0"/>
              </a:rPr>
              <a:t>  - aumento acentuado do controlo motor e adaptação do comportamento ao contexto.</a:t>
            </a:r>
          </a:p>
        </p:txBody>
      </p:sp>
      <p:sp>
        <p:nvSpPr>
          <p:cNvPr id="96" name="CaixaDeTexto 95"/>
          <p:cNvSpPr txBox="1"/>
          <p:nvPr/>
        </p:nvSpPr>
        <p:spPr>
          <a:xfrm>
            <a:off x="642910" y="785794"/>
            <a:ext cx="5072098" cy="338554"/>
          </a:xfrm>
          <a:prstGeom prst="rect">
            <a:avLst/>
          </a:prstGeom>
          <a:solidFill>
            <a:schemeClr val="accent5">
              <a:lumMod val="40000"/>
              <a:lumOff val="60000"/>
            </a:schemeClr>
          </a:solidFill>
          <a:ln>
            <a:solidFill>
              <a:schemeClr val="tx2">
                <a:lumMod val="60000"/>
                <a:lumOff val="40000"/>
              </a:schemeClr>
            </a:solidFill>
          </a:ln>
        </p:spPr>
        <p:txBody>
          <a:bodyPr wrap="square" rtlCol="0">
            <a:spAutoFit/>
          </a:bodyPr>
          <a:lstStyle/>
          <a:p>
            <a:pPr algn="just"/>
            <a:r>
              <a:rPr lang="pt-PT" sz="1600" dirty="0"/>
              <a:t>FASE RUDIMENTAR - </a:t>
            </a:r>
            <a:r>
              <a:rPr lang="pt-PT" sz="1600" u="sng" dirty="0"/>
              <a:t>ATÉ AO 2.º ANO DE IDADE</a:t>
            </a:r>
            <a:r>
              <a:rPr lang="pt-PT" sz="1600" dirty="0"/>
              <a:t> </a:t>
            </a:r>
          </a:p>
        </p:txBody>
      </p:sp>
      <p:sp>
        <p:nvSpPr>
          <p:cNvPr id="93" name="Rectângulo 92"/>
          <p:cNvSpPr/>
          <p:nvPr/>
        </p:nvSpPr>
        <p:spPr>
          <a:xfrm>
            <a:off x="1670612" y="2604372"/>
            <a:ext cx="936000" cy="396000"/>
          </a:xfrm>
          <a:prstGeom prst="rect">
            <a:avLst/>
          </a:prstGeom>
          <a:solidFill>
            <a:schemeClr val="accent1">
              <a:alpha val="16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blinds(horizontal)">
                                      <p:cBhvr>
                                        <p:cTn id="7"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428596" y="285728"/>
            <a:ext cx="3643338" cy="1015663"/>
          </a:xfrm>
          <a:prstGeom prst="rect">
            <a:avLst/>
          </a:prstGeom>
          <a:solidFill>
            <a:schemeClr val="accent5">
              <a:lumMod val="40000"/>
              <a:lumOff val="60000"/>
            </a:schemeClr>
          </a:solidFill>
          <a:ln>
            <a:solidFill>
              <a:schemeClr val="tx2">
                <a:lumMod val="60000"/>
                <a:lumOff val="40000"/>
              </a:schemeClr>
            </a:solidFill>
          </a:ln>
        </p:spPr>
        <p:txBody>
          <a:bodyPr wrap="square" rtlCol="0">
            <a:spAutoFit/>
          </a:bodyPr>
          <a:lstStyle/>
          <a:p>
            <a:pPr algn="just"/>
            <a:r>
              <a:rPr lang="pt-PT" sz="1400" b="1" dirty="0"/>
              <a:t>1.ª INFÂNCIA </a:t>
            </a:r>
          </a:p>
          <a:p>
            <a:pPr algn="just"/>
            <a:r>
              <a:rPr lang="pt-PT" sz="1400" b="1" dirty="0"/>
              <a:t>INICIAL – </a:t>
            </a:r>
            <a:r>
              <a:rPr lang="pt-PT" sz="1400" u="sng" dirty="0"/>
              <a:t>ATÉ 2.º ANO DE IDADE</a:t>
            </a:r>
          </a:p>
          <a:p>
            <a:pPr algn="just"/>
            <a:endParaRPr lang="pt-PT" sz="1600" dirty="0"/>
          </a:p>
          <a:p>
            <a:pPr algn="just"/>
            <a:r>
              <a:rPr lang="pt-PT" sz="1600" dirty="0"/>
              <a:t>MOVIMENTOS RUDIMENTARES</a:t>
            </a:r>
          </a:p>
        </p:txBody>
      </p:sp>
      <p:sp>
        <p:nvSpPr>
          <p:cNvPr id="7" name="Título 1"/>
          <p:cNvSpPr txBox="1">
            <a:spLocks/>
          </p:cNvSpPr>
          <p:nvPr/>
        </p:nvSpPr>
        <p:spPr>
          <a:xfrm>
            <a:off x="-32" y="-71462"/>
            <a:ext cx="1857356" cy="357190"/>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ts val="2300"/>
              </a:lnSpc>
              <a:spcBef>
                <a:spcPct val="0"/>
              </a:spcBef>
              <a:spcAft>
                <a:spcPts val="0"/>
              </a:spcAft>
              <a:buClrTx/>
              <a:buSzTx/>
              <a:buFontTx/>
              <a:buNone/>
              <a:tabLst>
                <a:tab pos="355600" algn="l"/>
                <a:tab pos="725488" algn="l"/>
              </a:tabLst>
              <a:defRPr/>
            </a:pPr>
            <a:r>
              <a:rPr kumimoji="0" lang="pt-PT" sz="1400" b="1" i="0" u="none" strike="noStrike" kern="1200" cap="none" spc="0" normalizeH="0" baseline="0" noProof="0" dirty="0">
                <a:ln>
                  <a:noFill/>
                </a:ln>
                <a:solidFill>
                  <a:schemeClr val="accent5">
                    <a:lumMod val="50000"/>
                  </a:schemeClr>
                </a:solidFill>
                <a:effectLst/>
                <a:uLnTx/>
                <a:uFillTx/>
                <a:latin typeface="Calibri" panose="020F0502020204030204" pitchFamily="34" charset="0"/>
                <a:ea typeface="+mj-ea"/>
                <a:cs typeface="Arial" panose="020B0604020202020204" pitchFamily="34" charset="0"/>
              </a:rPr>
              <a:t>(continuação)</a:t>
            </a:r>
            <a:endParaRPr kumimoji="0" lang="pt-PT" sz="1400" b="1" i="0" u="none" strike="noStrike" kern="1200" cap="none" spc="0" normalizeH="0" baseline="0" noProof="0" dirty="0">
              <a:ln>
                <a:noFill/>
              </a:ln>
              <a:solidFill>
                <a:schemeClr val="accent5">
                  <a:lumMod val="50000"/>
                </a:schemeClr>
              </a:solidFill>
              <a:effectLst/>
              <a:uLnTx/>
              <a:uFillTx/>
              <a:latin typeface="Calibri" panose="020F0502020204030204" pitchFamily="34" charset="0"/>
              <a:ea typeface="+mj-ea"/>
              <a:cs typeface="+mj-cs"/>
            </a:endParaRPr>
          </a:p>
        </p:txBody>
      </p:sp>
      <p:pic>
        <p:nvPicPr>
          <p:cNvPr id="2050" name="Picture 2"/>
          <p:cNvPicPr>
            <a:picLocks noChangeAspect="1" noChangeArrowheads="1"/>
          </p:cNvPicPr>
          <p:nvPr/>
        </p:nvPicPr>
        <p:blipFill>
          <a:blip r:embed="rId2"/>
          <a:srcRect l="55454" t="32226" r="7759" b="25781"/>
          <a:stretch>
            <a:fillRect/>
          </a:stretch>
        </p:blipFill>
        <p:spPr bwMode="auto">
          <a:xfrm>
            <a:off x="5857884" y="71414"/>
            <a:ext cx="3214710" cy="2063172"/>
          </a:xfrm>
          <a:prstGeom prst="rect">
            <a:avLst/>
          </a:prstGeom>
          <a:noFill/>
          <a:ln w="9525">
            <a:noFill/>
            <a:miter lim="800000"/>
            <a:headEnd/>
            <a:tailEnd/>
          </a:ln>
          <a:effectLst/>
        </p:spPr>
      </p:pic>
      <p:sp>
        <p:nvSpPr>
          <p:cNvPr id="11" name="CaixaDeTexto 10"/>
          <p:cNvSpPr txBox="1"/>
          <p:nvPr/>
        </p:nvSpPr>
        <p:spPr>
          <a:xfrm>
            <a:off x="142876" y="1357298"/>
            <a:ext cx="8858280" cy="2246769"/>
          </a:xfrm>
          <a:prstGeom prst="rect">
            <a:avLst/>
          </a:prstGeom>
          <a:noFill/>
        </p:spPr>
        <p:txBody>
          <a:bodyPr wrap="square" rtlCol="0">
            <a:spAutoFit/>
          </a:bodyPr>
          <a:lstStyle/>
          <a:p>
            <a:pPr>
              <a:lnSpc>
                <a:spcPts val="2100"/>
              </a:lnSpc>
              <a:buFontTx/>
              <a:buChar char="-"/>
              <a:tabLst>
                <a:tab pos="173038" algn="l"/>
              </a:tabLst>
            </a:pPr>
            <a:r>
              <a:rPr lang="pt-PT" sz="1500" dirty="0"/>
              <a:t> 	São as primeiras formas de movimentos voluntários;</a:t>
            </a:r>
          </a:p>
          <a:p>
            <a:pPr>
              <a:lnSpc>
                <a:spcPts val="2100"/>
              </a:lnSpc>
              <a:buFontTx/>
              <a:buChar char="-"/>
              <a:tabLst>
                <a:tab pos="173038" algn="l"/>
              </a:tabLst>
            </a:pPr>
            <a:r>
              <a:rPr lang="pt-PT" sz="1500" dirty="0"/>
              <a:t> 	fase de grande exploração do ambiente; </a:t>
            </a:r>
          </a:p>
          <a:p>
            <a:pPr>
              <a:lnSpc>
                <a:spcPts val="2100"/>
              </a:lnSpc>
              <a:tabLst>
                <a:tab pos="173038" algn="l"/>
              </a:tabLst>
            </a:pPr>
            <a:r>
              <a:rPr lang="pt-PT" sz="1500" dirty="0"/>
              <a:t>	Os movimentos rudimentares </a:t>
            </a:r>
            <a:r>
              <a:rPr lang="pt-PT" sz="1500" b="1" dirty="0"/>
              <a:t>são determinados de forma </a:t>
            </a:r>
          </a:p>
          <a:p>
            <a:pPr>
              <a:lnSpc>
                <a:spcPts val="2100"/>
              </a:lnSpc>
              <a:tabLst>
                <a:tab pos="173038" algn="l"/>
              </a:tabLst>
            </a:pPr>
            <a:r>
              <a:rPr lang="pt-PT" sz="1500" b="1" dirty="0" err="1"/>
              <a:t>maturacional</a:t>
            </a:r>
            <a:r>
              <a:rPr lang="pt-PT" sz="1500" b="1" dirty="0"/>
              <a:t> e caracterizam-se por uma sequência de aparecimento previsível</a:t>
            </a:r>
            <a:r>
              <a:rPr lang="pt-PT" sz="1500" dirty="0"/>
              <a:t>. Esta sequência é resistente a alterações em condições normais. Esta fase se inicia do nascimento, até aos 2 anos de idade. Envolve </a:t>
            </a:r>
            <a:r>
              <a:rPr lang="pt-PT" sz="1500" i="1" u="sng" dirty="0"/>
              <a:t>movimentos estabilizadores</a:t>
            </a:r>
            <a:r>
              <a:rPr lang="pt-PT" sz="1500" dirty="0"/>
              <a:t>, como obter o controle da cabeça, pescoço e músculos do tronco; </a:t>
            </a:r>
            <a:r>
              <a:rPr lang="pt-PT" sz="1500" i="1" u="sng" dirty="0"/>
              <a:t>tarefas manipulativas</a:t>
            </a:r>
            <a:r>
              <a:rPr lang="pt-PT" sz="1500" dirty="0"/>
              <a:t> de alcançar, agarrar e soltar, e os </a:t>
            </a:r>
            <a:r>
              <a:rPr lang="pt-PT" sz="1500" i="1" u="sng" dirty="0"/>
              <a:t>movimentos locomotores </a:t>
            </a:r>
            <a:r>
              <a:rPr lang="pt-PT" sz="1500" dirty="0"/>
              <a:t>de arrastar-se, engatinhar e caminhar.</a:t>
            </a:r>
          </a:p>
          <a:p>
            <a:pPr>
              <a:lnSpc>
                <a:spcPts val="2100"/>
              </a:lnSpc>
              <a:tabLst>
                <a:tab pos="173038" algn="l"/>
              </a:tabLst>
            </a:pPr>
            <a:r>
              <a:rPr lang="pt-PT" sz="1500" dirty="0"/>
              <a:t>(Lima </a:t>
            </a:r>
            <a:r>
              <a:rPr lang="pt-PT" sz="1500" dirty="0" err="1"/>
              <a:t>et</a:t>
            </a:r>
            <a:r>
              <a:rPr lang="pt-PT" sz="1500" dirty="0"/>
              <a:t> al., 2017)</a:t>
            </a:r>
            <a:endParaRPr lang="pt-PT" sz="1500" b="1" dirty="0"/>
          </a:p>
        </p:txBody>
      </p:sp>
      <p:sp>
        <p:nvSpPr>
          <p:cNvPr id="9" name="CaixaDeTexto 8"/>
          <p:cNvSpPr txBox="1"/>
          <p:nvPr/>
        </p:nvSpPr>
        <p:spPr>
          <a:xfrm>
            <a:off x="7286644" y="4572008"/>
            <a:ext cx="1428760" cy="276999"/>
          </a:xfrm>
          <a:prstGeom prst="rect">
            <a:avLst/>
          </a:prstGeom>
          <a:noFill/>
        </p:spPr>
        <p:txBody>
          <a:bodyPr wrap="square" rtlCol="0">
            <a:spAutoFit/>
          </a:bodyPr>
          <a:lstStyle/>
          <a:p>
            <a:r>
              <a:rPr lang="pt-PT" sz="1200" dirty="0"/>
              <a:t>(Leite, s. d.)</a:t>
            </a:r>
          </a:p>
        </p:txBody>
      </p:sp>
      <p:sp>
        <p:nvSpPr>
          <p:cNvPr id="10" name="CaixaDeTexto 9"/>
          <p:cNvSpPr txBox="1"/>
          <p:nvPr/>
        </p:nvSpPr>
        <p:spPr>
          <a:xfrm>
            <a:off x="285720" y="3571876"/>
            <a:ext cx="3071834" cy="584775"/>
          </a:xfrm>
          <a:prstGeom prst="rect">
            <a:avLst/>
          </a:prstGeom>
          <a:noFill/>
        </p:spPr>
        <p:txBody>
          <a:bodyPr wrap="square" rtlCol="0">
            <a:spAutoFit/>
          </a:bodyPr>
          <a:lstStyle/>
          <a:p>
            <a:r>
              <a:rPr lang="pt-PT" sz="1600" b="1" dirty="0"/>
              <a:t>CATEGORIAS DE MOVIMENTOS</a:t>
            </a:r>
            <a:r>
              <a:rPr lang="pt-PT" sz="1600" dirty="0"/>
              <a:t>:</a:t>
            </a:r>
          </a:p>
          <a:p>
            <a:r>
              <a:rPr lang="pt-PT" sz="1600" b="1" u="sng" dirty="0"/>
              <a:t>Movimentos Estabilizadores</a:t>
            </a:r>
            <a:endParaRPr lang="pt-PT" sz="1600" dirty="0"/>
          </a:p>
        </p:txBody>
      </p:sp>
      <p:pic>
        <p:nvPicPr>
          <p:cNvPr id="13" name="Picture 4"/>
          <p:cNvPicPr>
            <a:picLocks noChangeAspect="1" noChangeArrowheads="1"/>
          </p:cNvPicPr>
          <p:nvPr/>
        </p:nvPicPr>
        <p:blipFill>
          <a:blip r:embed="rId3"/>
          <a:srcRect l="14861" t="42187" r="54941" b="16797"/>
          <a:stretch>
            <a:fillRect/>
          </a:stretch>
        </p:blipFill>
        <p:spPr bwMode="auto">
          <a:xfrm>
            <a:off x="5214942" y="4157835"/>
            <a:ext cx="3442385" cy="2628751"/>
          </a:xfrm>
          <a:prstGeom prst="rect">
            <a:avLst/>
          </a:prstGeom>
          <a:noFill/>
          <a:ln w="9525">
            <a:noFill/>
            <a:miter lim="800000"/>
            <a:headEnd/>
            <a:tailEnd/>
          </a:ln>
          <a:effectLst/>
        </p:spPr>
      </p:pic>
      <p:pic>
        <p:nvPicPr>
          <p:cNvPr id="14" name="Picture 5"/>
          <p:cNvPicPr>
            <a:picLocks noChangeAspect="1" noChangeArrowheads="1"/>
          </p:cNvPicPr>
          <p:nvPr/>
        </p:nvPicPr>
        <p:blipFill>
          <a:blip r:embed="rId4"/>
          <a:srcRect l="57650" t="25390" r="8858" b="28711"/>
          <a:stretch>
            <a:fillRect/>
          </a:stretch>
        </p:blipFill>
        <p:spPr bwMode="auto">
          <a:xfrm>
            <a:off x="357158" y="4215989"/>
            <a:ext cx="3429024" cy="2642035"/>
          </a:xfrm>
          <a:prstGeom prst="rect">
            <a:avLst/>
          </a:prstGeom>
          <a:noFill/>
          <a:ln w="9525">
            <a:noFill/>
            <a:miter lim="800000"/>
            <a:headEnd/>
            <a:tailEnd/>
          </a:ln>
          <a:effectLst/>
        </p:spPr>
      </p:pic>
      <p:sp>
        <p:nvSpPr>
          <p:cNvPr id="15" name="CaixaDeTexto 14"/>
          <p:cNvSpPr txBox="1"/>
          <p:nvPr/>
        </p:nvSpPr>
        <p:spPr>
          <a:xfrm>
            <a:off x="7715240" y="3714752"/>
            <a:ext cx="1428760" cy="276999"/>
          </a:xfrm>
          <a:prstGeom prst="rect">
            <a:avLst/>
          </a:prstGeom>
          <a:noFill/>
        </p:spPr>
        <p:txBody>
          <a:bodyPr wrap="square" rtlCol="0">
            <a:spAutoFit/>
          </a:bodyPr>
          <a:lstStyle/>
          <a:p>
            <a:r>
              <a:rPr lang="pt-PT" sz="1200" dirty="0"/>
              <a:t>(Leite, s. 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642910" y="375802"/>
            <a:ext cx="5072098" cy="338554"/>
          </a:xfrm>
          <a:prstGeom prst="rect">
            <a:avLst/>
          </a:prstGeom>
          <a:solidFill>
            <a:schemeClr val="accent5">
              <a:lumMod val="40000"/>
              <a:lumOff val="60000"/>
            </a:schemeClr>
          </a:solidFill>
          <a:ln>
            <a:solidFill>
              <a:schemeClr val="tx2">
                <a:lumMod val="60000"/>
                <a:lumOff val="40000"/>
              </a:schemeClr>
            </a:solidFill>
          </a:ln>
        </p:spPr>
        <p:txBody>
          <a:bodyPr wrap="square" rtlCol="0">
            <a:spAutoFit/>
          </a:bodyPr>
          <a:lstStyle/>
          <a:p>
            <a:pPr algn="just"/>
            <a:r>
              <a:rPr lang="pt-PT" sz="1600" dirty="0"/>
              <a:t>MOVIMENTOS RUDIMENTARES - </a:t>
            </a:r>
            <a:r>
              <a:rPr lang="pt-PT" sz="1600" u="sng" dirty="0"/>
              <a:t>ATÉ AO 2.º ANO DE IDADE</a:t>
            </a:r>
            <a:r>
              <a:rPr lang="pt-PT" sz="1600" dirty="0"/>
              <a:t> </a:t>
            </a:r>
          </a:p>
        </p:txBody>
      </p:sp>
      <p:sp>
        <p:nvSpPr>
          <p:cNvPr id="7" name="Título 1"/>
          <p:cNvSpPr txBox="1">
            <a:spLocks/>
          </p:cNvSpPr>
          <p:nvPr/>
        </p:nvSpPr>
        <p:spPr>
          <a:xfrm>
            <a:off x="0" y="-142900"/>
            <a:ext cx="1857356" cy="428628"/>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ts val="2300"/>
              </a:lnSpc>
              <a:spcBef>
                <a:spcPct val="0"/>
              </a:spcBef>
              <a:spcAft>
                <a:spcPts val="0"/>
              </a:spcAft>
              <a:buClrTx/>
              <a:buSzTx/>
              <a:buFontTx/>
              <a:buNone/>
              <a:tabLst>
                <a:tab pos="355600" algn="l"/>
                <a:tab pos="725488" algn="l"/>
              </a:tabLst>
              <a:defRPr/>
            </a:pPr>
            <a:r>
              <a:rPr kumimoji="0" lang="pt-PT" sz="1400" b="1" i="0" u="none" strike="noStrike" kern="1200" cap="none" spc="0" normalizeH="0" baseline="0" noProof="0" dirty="0">
                <a:ln>
                  <a:noFill/>
                </a:ln>
                <a:solidFill>
                  <a:schemeClr val="accent5">
                    <a:lumMod val="50000"/>
                  </a:schemeClr>
                </a:solidFill>
                <a:effectLst/>
                <a:uLnTx/>
                <a:uFillTx/>
                <a:latin typeface="Calibri" panose="020F0502020204030204" pitchFamily="34" charset="0"/>
                <a:ea typeface="+mj-ea"/>
                <a:cs typeface="Arial" panose="020B0604020202020204" pitchFamily="34" charset="0"/>
              </a:rPr>
              <a:t>(continuação)</a:t>
            </a:r>
            <a:endParaRPr kumimoji="0" lang="pt-PT" sz="1400" b="1" i="0" u="none" strike="noStrike" kern="1200" cap="none" spc="0" normalizeH="0" baseline="0" noProof="0" dirty="0">
              <a:ln>
                <a:noFill/>
              </a:ln>
              <a:solidFill>
                <a:schemeClr val="accent5">
                  <a:lumMod val="50000"/>
                </a:schemeClr>
              </a:solidFill>
              <a:effectLst/>
              <a:uLnTx/>
              <a:uFillTx/>
              <a:latin typeface="Calibri" panose="020F0502020204030204" pitchFamily="34" charset="0"/>
              <a:ea typeface="+mj-ea"/>
              <a:cs typeface="+mj-cs"/>
            </a:endParaRPr>
          </a:p>
        </p:txBody>
      </p:sp>
      <p:sp>
        <p:nvSpPr>
          <p:cNvPr id="12" name="CaixaDeTexto 11"/>
          <p:cNvSpPr txBox="1"/>
          <p:nvPr/>
        </p:nvSpPr>
        <p:spPr>
          <a:xfrm>
            <a:off x="214282" y="1142984"/>
            <a:ext cx="3571900" cy="923330"/>
          </a:xfrm>
          <a:prstGeom prst="rect">
            <a:avLst/>
          </a:prstGeom>
          <a:noFill/>
        </p:spPr>
        <p:txBody>
          <a:bodyPr wrap="square" rtlCol="0">
            <a:spAutoFit/>
          </a:bodyPr>
          <a:lstStyle/>
          <a:p>
            <a:r>
              <a:rPr lang="pt-PT" b="1" dirty="0"/>
              <a:t>CATEGORIAS DE MOVIMENTOS</a:t>
            </a:r>
            <a:r>
              <a:rPr lang="pt-PT" dirty="0"/>
              <a:t>:</a:t>
            </a:r>
          </a:p>
          <a:p>
            <a:endParaRPr lang="pt-PT" b="1" u="sng" dirty="0"/>
          </a:p>
          <a:p>
            <a:r>
              <a:rPr lang="pt-PT" sz="1600" b="1" u="sng" dirty="0"/>
              <a:t>Movimentos Locomotores</a:t>
            </a:r>
            <a:endParaRPr lang="pt-PT" sz="1600" dirty="0"/>
          </a:p>
        </p:txBody>
      </p:sp>
      <p:pic>
        <p:nvPicPr>
          <p:cNvPr id="9" name="Picture 2"/>
          <p:cNvPicPr>
            <a:picLocks noChangeAspect="1" noChangeArrowheads="1"/>
          </p:cNvPicPr>
          <p:nvPr/>
        </p:nvPicPr>
        <p:blipFill>
          <a:blip r:embed="rId2"/>
          <a:srcRect l="56552" t="42969" r="8309" b="18945"/>
          <a:stretch>
            <a:fillRect/>
          </a:stretch>
        </p:blipFill>
        <p:spPr bwMode="auto">
          <a:xfrm>
            <a:off x="142843" y="2281383"/>
            <a:ext cx="4103105" cy="2500330"/>
          </a:xfrm>
          <a:prstGeom prst="rect">
            <a:avLst/>
          </a:prstGeom>
          <a:noFill/>
          <a:ln w="9525">
            <a:noFill/>
            <a:miter lim="800000"/>
            <a:headEnd/>
            <a:tailEnd/>
          </a:ln>
          <a:effectLst/>
        </p:spPr>
      </p:pic>
      <p:sp>
        <p:nvSpPr>
          <p:cNvPr id="10" name="CaixaDeTexto 9"/>
          <p:cNvSpPr txBox="1"/>
          <p:nvPr/>
        </p:nvSpPr>
        <p:spPr>
          <a:xfrm>
            <a:off x="4857752" y="1714488"/>
            <a:ext cx="3071834" cy="338554"/>
          </a:xfrm>
          <a:prstGeom prst="rect">
            <a:avLst/>
          </a:prstGeom>
          <a:noFill/>
        </p:spPr>
        <p:txBody>
          <a:bodyPr wrap="square" rtlCol="0">
            <a:spAutoFit/>
          </a:bodyPr>
          <a:lstStyle/>
          <a:p>
            <a:r>
              <a:rPr lang="pt-PT" sz="1600" b="1" u="sng" dirty="0"/>
              <a:t>Movimentos Manipulativos</a:t>
            </a:r>
            <a:endParaRPr lang="pt-PT" sz="1600" dirty="0"/>
          </a:p>
        </p:txBody>
      </p:sp>
      <p:pic>
        <p:nvPicPr>
          <p:cNvPr id="13" name="Picture 3"/>
          <p:cNvPicPr>
            <a:picLocks noChangeAspect="1" noChangeArrowheads="1"/>
          </p:cNvPicPr>
          <p:nvPr/>
        </p:nvPicPr>
        <p:blipFill>
          <a:blip r:embed="rId3"/>
          <a:srcRect l="15373" t="31250" r="50586" b="23828"/>
          <a:stretch>
            <a:fillRect/>
          </a:stretch>
        </p:blipFill>
        <p:spPr bwMode="auto">
          <a:xfrm>
            <a:off x="4929190" y="2281383"/>
            <a:ext cx="3857652" cy="2862129"/>
          </a:xfrm>
          <a:prstGeom prst="rect">
            <a:avLst/>
          </a:prstGeom>
          <a:noFill/>
          <a:ln w="9525">
            <a:noFill/>
            <a:miter lim="800000"/>
            <a:headEnd/>
            <a:tailEnd/>
          </a:ln>
          <a:effectLst/>
        </p:spPr>
      </p:pic>
      <p:sp>
        <p:nvSpPr>
          <p:cNvPr id="8" name="CaixaDeTexto 7"/>
          <p:cNvSpPr txBox="1"/>
          <p:nvPr/>
        </p:nvSpPr>
        <p:spPr>
          <a:xfrm>
            <a:off x="7715272" y="5223703"/>
            <a:ext cx="1428760" cy="276999"/>
          </a:xfrm>
          <a:prstGeom prst="rect">
            <a:avLst/>
          </a:prstGeom>
          <a:noFill/>
        </p:spPr>
        <p:txBody>
          <a:bodyPr wrap="square" rtlCol="0">
            <a:spAutoFit/>
          </a:bodyPr>
          <a:lstStyle/>
          <a:p>
            <a:r>
              <a:rPr lang="pt-PT" sz="1200" dirty="0"/>
              <a:t>(Leite, s. 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FFC000"/>
            </a:gs>
            <a:gs pos="50000">
              <a:schemeClr val="bg2">
                <a:lumMod val="75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9" name="Rectângulo 8"/>
          <p:cNvSpPr/>
          <p:nvPr/>
        </p:nvSpPr>
        <p:spPr>
          <a:xfrm>
            <a:off x="7045924" y="6202940"/>
            <a:ext cx="1812356" cy="369332"/>
          </a:xfrm>
          <a:prstGeom prst="rect">
            <a:avLst/>
          </a:prstGeom>
        </p:spPr>
        <p:txBody>
          <a:bodyPr wrap="none">
            <a:spAutoFit/>
          </a:bodyPr>
          <a:lstStyle/>
          <a:p>
            <a:pPr algn="ctr"/>
            <a:r>
              <a:rPr lang="pt-PT" b="1" dirty="0"/>
              <a:t>Ana Cristina </a:t>
            </a:r>
            <a:r>
              <a:rPr lang="pt-PT" b="1" dirty="0" err="1"/>
              <a:t>Arez</a:t>
            </a:r>
            <a:endParaRPr lang="pt-PT" b="1" dirty="0"/>
          </a:p>
        </p:txBody>
      </p:sp>
      <p:sp>
        <p:nvSpPr>
          <p:cNvPr id="10" name="Título 1"/>
          <p:cNvSpPr>
            <a:spLocks noGrp="1"/>
          </p:cNvSpPr>
          <p:nvPr>
            <p:ph type="title"/>
          </p:nvPr>
        </p:nvSpPr>
        <p:spPr>
          <a:xfrm>
            <a:off x="467544" y="2204864"/>
            <a:ext cx="8390736" cy="922114"/>
          </a:xfrm>
        </p:spPr>
        <p:txBody>
          <a:bodyPr>
            <a:noAutofit/>
          </a:bodyPr>
          <a:lstStyle/>
          <a:p>
            <a:pPr algn="l"/>
            <a:r>
              <a:rPr lang="pt-PT" sz="3200" b="1" dirty="0">
                <a:solidFill>
                  <a:schemeClr val="accent5">
                    <a:lumMod val="50000"/>
                  </a:schemeClr>
                </a:solidFill>
                <a:latin typeface="Calibri" panose="020F0502020204030204" pitchFamily="34" charset="0"/>
                <a:cs typeface="Arial" panose="020B0604020202020204" pitchFamily="34" charset="0"/>
              </a:rPr>
              <a:t>Tema 1. 	Aprendizagem e Desenvolvimento 		Humano</a:t>
            </a:r>
            <a:endParaRPr lang="pt-PT" sz="3200" b="1" dirty="0">
              <a:solidFill>
                <a:schemeClr val="accent5">
                  <a:lumMod val="50000"/>
                </a:schemeClr>
              </a:solidFill>
              <a:latin typeface="Calibri" panose="020F0502020204030204" pitchFamily="34" charset="0"/>
            </a:endParaRPr>
          </a:p>
        </p:txBody>
      </p:sp>
      <p:sp>
        <p:nvSpPr>
          <p:cNvPr id="11" name="Marcador de Posição de Conteúdo 2"/>
          <p:cNvSpPr>
            <a:spLocks noGrp="1"/>
          </p:cNvSpPr>
          <p:nvPr>
            <p:ph idx="1"/>
          </p:nvPr>
        </p:nvSpPr>
        <p:spPr>
          <a:xfrm>
            <a:off x="323528" y="3429000"/>
            <a:ext cx="8568952" cy="2156250"/>
          </a:xfrm>
        </p:spPr>
        <p:txBody>
          <a:bodyPr>
            <a:normAutofit/>
          </a:bodyPr>
          <a:lstStyle/>
          <a:p>
            <a:pPr marL="804863" lvl="1" indent="-347663" algn="just">
              <a:spcBef>
                <a:spcPts val="0"/>
              </a:spcBef>
              <a:spcAft>
                <a:spcPts val="600"/>
              </a:spcAft>
              <a:buFont typeface="Wingdings" panose="05000000000000000000" pitchFamily="2" charset="2"/>
              <a:buChar char="ü"/>
            </a:pPr>
            <a:r>
              <a:rPr lang="pt-PT" sz="2200" b="1" dirty="0">
                <a:latin typeface="Calibri" panose="020F0502020204030204" pitchFamily="34" charset="0"/>
                <a:cs typeface="Arial" panose="020B0604020202020204" pitchFamily="34" charset="0"/>
              </a:rPr>
              <a:t>Desenvolvimento, maturação, crescimento e aprendizagem</a:t>
            </a:r>
          </a:p>
          <a:p>
            <a:pPr marL="804863" lvl="1" indent="-347663" algn="just">
              <a:spcBef>
                <a:spcPts val="0"/>
              </a:spcBef>
              <a:spcAft>
                <a:spcPts val="600"/>
              </a:spcAft>
              <a:buFont typeface="Wingdings" panose="05000000000000000000" pitchFamily="2" charset="2"/>
              <a:buChar char="ü"/>
            </a:pPr>
            <a:r>
              <a:rPr lang="pt-PT" sz="2200" b="1" dirty="0">
                <a:latin typeface="Calibri" panose="020F0502020204030204" pitchFamily="34" charset="0"/>
                <a:cs typeface="Arial" panose="020B0604020202020204" pitchFamily="34" charset="0"/>
              </a:rPr>
              <a:t>Dimensões de análise do desenvolvimento humano</a:t>
            </a:r>
          </a:p>
          <a:p>
            <a:pPr marL="804863" lvl="1" indent="-347663" algn="just">
              <a:spcBef>
                <a:spcPts val="0"/>
              </a:spcBef>
              <a:spcAft>
                <a:spcPts val="600"/>
              </a:spcAft>
              <a:buFont typeface="Wingdings" panose="05000000000000000000" pitchFamily="2" charset="2"/>
              <a:buChar char="ü"/>
            </a:pPr>
            <a:r>
              <a:rPr lang="pt-PT" sz="2200" b="1" dirty="0">
                <a:latin typeface="Calibri" panose="020F0502020204030204" pitchFamily="34" charset="0"/>
                <a:cs typeface="Arial" panose="020B0604020202020204" pitchFamily="34" charset="0"/>
              </a:rPr>
              <a:t>Principais fases do desenvolvimento humano</a:t>
            </a:r>
          </a:p>
          <a:p>
            <a:pPr marL="804863" lvl="1" indent="-347663" algn="just">
              <a:spcBef>
                <a:spcPts val="0"/>
              </a:spcBef>
              <a:spcAft>
                <a:spcPts val="600"/>
              </a:spcAft>
              <a:buFont typeface="Wingdings" panose="05000000000000000000" pitchFamily="2" charset="2"/>
              <a:buChar char="ü"/>
            </a:pPr>
            <a:r>
              <a:rPr lang="pt-PT" sz="2200" b="1" dirty="0">
                <a:latin typeface="Calibri" panose="020F0502020204030204" pitchFamily="34" charset="0"/>
                <a:cs typeface="Arial" panose="020B0604020202020204" pitchFamily="34" charset="0"/>
              </a:rPr>
              <a:t>Pirâmide do desenvolvimento motor</a:t>
            </a:r>
          </a:p>
          <a:p>
            <a:pPr marL="804863" lvl="1" indent="-347663" algn="just">
              <a:spcBef>
                <a:spcPts val="0"/>
              </a:spcBef>
              <a:spcAft>
                <a:spcPts val="600"/>
              </a:spcAft>
              <a:buFont typeface="Wingdings" panose="05000000000000000000" pitchFamily="2" charset="2"/>
              <a:buChar char="ü"/>
            </a:pPr>
            <a:r>
              <a:rPr lang="pt-PT" sz="2200" b="1" dirty="0">
                <a:latin typeface="Calibri" panose="020F0502020204030204" pitchFamily="34" charset="0"/>
                <a:cs typeface="Arial" panose="020B0604020202020204" pitchFamily="34" charset="0"/>
              </a:rPr>
              <a:t>Períodos sensíveis e períodos críticos de desenvolvimento </a:t>
            </a:r>
          </a:p>
          <a:p>
            <a:pPr marL="804863" lvl="1" indent="-347663" algn="just">
              <a:spcBef>
                <a:spcPts val="0"/>
              </a:spcBef>
              <a:spcAft>
                <a:spcPts val="600"/>
              </a:spcAft>
              <a:buFont typeface="Wingdings" panose="05000000000000000000" pitchFamily="2" charset="2"/>
              <a:buChar char="ü"/>
            </a:pPr>
            <a:endParaRPr lang="pt-PT" sz="2200" b="1" dirty="0">
              <a:latin typeface="Calibri" panose="020F0502020204030204" pitchFamily="34" charset="0"/>
              <a:cs typeface="Arial" panose="020B0604020202020204" pitchFamily="34" charset="0"/>
            </a:endParaRPr>
          </a:p>
          <a:p>
            <a:pPr marL="0" indent="0" algn="just">
              <a:spcBef>
                <a:spcPts val="0"/>
              </a:spcBef>
              <a:spcAft>
                <a:spcPts val="600"/>
              </a:spcAft>
              <a:buNone/>
            </a:pPr>
            <a:endParaRPr lang="pt-PT" sz="2200" b="1" dirty="0">
              <a:latin typeface="Calibri" panose="020F0502020204030204" pitchFamily="34" charset="0"/>
              <a:cs typeface="Arial" panose="020B0604020202020204" pitchFamily="34" charset="0"/>
            </a:endParaRPr>
          </a:p>
        </p:txBody>
      </p:sp>
      <p:sp>
        <p:nvSpPr>
          <p:cNvPr id="6" name="CaixaDeTexto 5">
            <a:extLst>
              <a:ext uri="{FF2B5EF4-FFF2-40B4-BE49-F238E27FC236}">
                <a16:creationId xmlns:a16="http://schemas.microsoft.com/office/drawing/2014/main" id="{2DBCB0E9-4B32-4245-8DB6-57706155432D}"/>
              </a:ext>
            </a:extLst>
          </p:cNvPr>
          <p:cNvSpPr txBox="1"/>
          <p:nvPr/>
        </p:nvSpPr>
        <p:spPr>
          <a:xfrm>
            <a:off x="15172" y="255159"/>
            <a:ext cx="6961406" cy="461665"/>
          </a:xfrm>
          <a:prstGeom prst="rect">
            <a:avLst/>
          </a:prstGeom>
          <a:noFill/>
        </p:spPr>
        <p:txBody>
          <a:bodyPr wrap="square" rtlCol="0">
            <a:spAutoFit/>
          </a:bodyPr>
          <a:lstStyle/>
          <a:p>
            <a:r>
              <a:rPr kumimoji="0" lang="pt-PT" sz="2400" b="0" i="0" u="none" strike="noStrike" kern="1200" cap="none" spc="0" normalizeH="0" baseline="0" noProof="0" dirty="0">
                <a:ln>
                  <a:noFill/>
                </a:ln>
                <a:solidFill>
                  <a:srgbClr val="C00000"/>
                </a:solidFill>
                <a:effectLst/>
                <a:uLnTx/>
                <a:uFillTx/>
                <a:latin typeface="Arial Black" pitchFamily="34" charset="0"/>
                <a:ea typeface="+mj-ea"/>
                <a:cs typeface="+mj-cs"/>
              </a:rPr>
              <a:t>Escola Secundária de Silves</a:t>
            </a:r>
            <a:endParaRPr lang="pt-PT" sz="2400" dirty="0">
              <a:solidFill>
                <a:srgbClr val="C00000"/>
              </a:solidFill>
            </a:endParaRPr>
          </a:p>
        </p:txBody>
      </p:sp>
      <p:pic>
        <p:nvPicPr>
          <p:cNvPr id="8" name="Imagem 7">
            <a:extLst>
              <a:ext uri="{FF2B5EF4-FFF2-40B4-BE49-F238E27FC236}">
                <a16:creationId xmlns:a16="http://schemas.microsoft.com/office/drawing/2014/main" id="{8F4D0395-09C5-47D7-9113-C9CCC43AF7F5}"/>
              </a:ext>
            </a:extLst>
          </p:cNvPr>
          <p:cNvPicPr/>
          <p:nvPr/>
        </p:nvPicPr>
        <p:blipFill>
          <a:blip r:embed="rId2" cstate="print">
            <a:grayscl/>
            <a:extLst>
              <a:ext uri="{BEBA8EAE-BF5A-486C-A8C5-ECC9F3942E4B}">
                <a14:imgProps xmlns:a14="http://schemas.microsoft.com/office/drawing/2010/main">
                  <a14:imgLayer r:embed="rId3">
                    <a14:imgEffect>
                      <a14:sharpenSoften amount="25000"/>
                    </a14:imgEffect>
                    <a14:imgEffect>
                      <a14:colorTemperature colorTemp="4700"/>
                    </a14:imgEffect>
                  </a14:imgLayer>
                </a14:imgProps>
              </a:ext>
            </a:extLst>
          </a:blip>
          <a:srcRect/>
          <a:stretch>
            <a:fillRect/>
          </a:stretch>
        </p:blipFill>
        <p:spPr bwMode="auto">
          <a:xfrm>
            <a:off x="6516216" y="255159"/>
            <a:ext cx="2405234" cy="1661673"/>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p:cNvSpPr>
            <a:spLocks noGrp="1"/>
          </p:cNvSpPr>
          <p:nvPr>
            <p:ph type="title"/>
          </p:nvPr>
        </p:nvSpPr>
        <p:spPr>
          <a:xfrm>
            <a:off x="642942" y="-24"/>
            <a:ext cx="8501058" cy="642942"/>
          </a:xfrm>
        </p:spPr>
        <p:txBody>
          <a:bodyPr>
            <a:noAutofit/>
          </a:bodyPr>
          <a:lstStyle/>
          <a:p>
            <a:pPr algn="l">
              <a:tabLst>
                <a:tab pos="355600" algn="l"/>
                <a:tab pos="725488" algn="l"/>
              </a:tabLst>
            </a:pPr>
            <a:r>
              <a:rPr lang="pt-PT" sz="2400" b="1" dirty="0">
                <a:solidFill>
                  <a:schemeClr val="accent5">
                    <a:lumMod val="50000"/>
                  </a:schemeClr>
                </a:solidFill>
                <a:latin typeface="Calibri" panose="020F0502020204030204" pitchFamily="34" charset="0"/>
                <a:cs typeface="Arial" panose="020B0604020202020204" pitchFamily="34" charset="0"/>
              </a:rPr>
              <a:t>1.4  	A Pirâmide do desenvolvimento  motor</a:t>
            </a:r>
            <a:endParaRPr lang="pt-PT" sz="2400" b="1" dirty="0">
              <a:solidFill>
                <a:schemeClr val="accent5">
                  <a:lumMod val="50000"/>
                </a:schemeClr>
              </a:solidFill>
              <a:latin typeface="Calibri" panose="020F0502020204030204" pitchFamily="34" charset="0"/>
            </a:endParaRPr>
          </a:p>
        </p:txBody>
      </p:sp>
      <p:grpSp>
        <p:nvGrpSpPr>
          <p:cNvPr id="2" name="Group 40541"/>
          <p:cNvGrpSpPr>
            <a:grpSpLocks/>
          </p:cNvGrpSpPr>
          <p:nvPr/>
        </p:nvGrpSpPr>
        <p:grpSpPr bwMode="auto">
          <a:xfrm>
            <a:off x="0" y="1428736"/>
            <a:ext cx="2786050" cy="2214578"/>
            <a:chOff x="0" y="0"/>
            <a:chExt cx="3661584" cy="2065591"/>
          </a:xfrm>
        </p:grpSpPr>
        <p:sp>
          <p:nvSpPr>
            <p:cNvPr id="2089" name="Shape 2089"/>
            <p:cNvSpPr>
              <a:spLocks/>
            </p:cNvSpPr>
            <p:nvPr/>
          </p:nvSpPr>
          <p:spPr bwMode="auto">
            <a:xfrm>
              <a:off x="947127" y="4347"/>
              <a:ext cx="312915" cy="512051"/>
            </a:xfrm>
            <a:custGeom>
              <a:avLst/>
              <a:gdLst>
                <a:gd name="T0" fmla="*/ 0 w 312915"/>
                <a:gd name="T1" fmla="*/ 0 h 512051"/>
                <a:gd name="T2" fmla="*/ 312915 w 312915"/>
                <a:gd name="T3" fmla="*/ 512051 h 512051"/>
              </a:gdLst>
              <a:ahLst/>
              <a:cxnLst>
                <a:cxn ang="0">
                  <a:pos x="312915" y="0"/>
                </a:cxn>
                <a:cxn ang="0">
                  <a:pos x="312915" y="512051"/>
                </a:cxn>
                <a:cxn ang="0">
                  <a:pos x="0" y="486473"/>
                </a:cxn>
                <a:cxn ang="0">
                  <a:pos x="312915" y="0"/>
                </a:cxn>
              </a:cxnLst>
              <a:rect l="T0" t="T1" r="T2" b="T3"/>
              <a:pathLst>
                <a:path w="312915" h="512051">
                  <a:moveTo>
                    <a:pt x="312915" y="0"/>
                  </a:moveTo>
                  <a:lnTo>
                    <a:pt x="312915" y="512051"/>
                  </a:lnTo>
                  <a:lnTo>
                    <a:pt x="0" y="486473"/>
                  </a:lnTo>
                  <a:lnTo>
                    <a:pt x="312915" y="0"/>
                  </a:lnTo>
                  <a:close/>
                </a:path>
              </a:pathLst>
            </a:custGeom>
            <a:solidFill>
              <a:srgbClr val="EE3423"/>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0" name="Shape 2090"/>
            <p:cNvSpPr>
              <a:spLocks/>
            </p:cNvSpPr>
            <p:nvPr/>
          </p:nvSpPr>
          <p:spPr bwMode="auto">
            <a:xfrm>
              <a:off x="631416" y="490825"/>
              <a:ext cx="628625" cy="541973"/>
            </a:xfrm>
            <a:custGeom>
              <a:avLst/>
              <a:gdLst>
                <a:gd name="T0" fmla="*/ 0 w 628625"/>
                <a:gd name="T1" fmla="*/ 0 h 541973"/>
                <a:gd name="T2" fmla="*/ 628625 w 628625"/>
                <a:gd name="T3" fmla="*/ 541973 h 541973"/>
              </a:gdLst>
              <a:ahLst/>
              <a:cxnLst>
                <a:cxn ang="0">
                  <a:pos x="315709" y="0"/>
                </a:cxn>
                <a:cxn ang="0">
                  <a:pos x="628625" y="25578"/>
                </a:cxn>
                <a:cxn ang="0">
                  <a:pos x="628625" y="541973"/>
                </a:cxn>
                <a:cxn ang="0">
                  <a:pos x="0" y="490817"/>
                </a:cxn>
                <a:cxn ang="0">
                  <a:pos x="315709" y="0"/>
                </a:cxn>
              </a:cxnLst>
              <a:rect l="T0" t="T1" r="T2" b="T3"/>
              <a:pathLst>
                <a:path w="628625" h="541973">
                  <a:moveTo>
                    <a:pt x="315709" y="0"/>
                  </a:moveTo>
                  <a:lnTo>
                    <a:pt x="628625" y="25578"/>
                  </a:lnTo>
                  <a:lnTo>
                    <a:pt x="628625" y="541973"/>
                  </a:lnTo>
                  <a:lnTo>
                    <a:pt x="0" y="490817"/>
                  </a:lnTo>
                  <a:lnTo>
                    <a:pt x="315709" y="0"/>
                  </a:lnTo>
                  <a:close/>
                </a:path>
              </a:pathLst>
            </a:custGeom>
            <a:solidFill>
              <a:srgbClr val="CE2D1E"/>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1" name="Shape 2091"/>
            <p:cNvSpPr>
              <a:spLocks/>
            </p:cNvSpPr>
            <p:nvPr/>
          </p:nvSpPr>
          <p:spPr bwMode="auto">
            <a:xfrm>
              <a:off x="315708" y="981646"/>
              <a:ext cx="944334" cy="567550"/>
            </a:xfrm>
            <a:custGeom>
              <a:avLst/>
              <a:gdLst>
                <a:gd name="T0" fmla="*/ 0 w 944334"/>
                <a:gd name="T1" fmla="*/ 0 h 567550"/>
                <a:gd name="T2" fmla="*/ 944334 w 944334"/>
                <a:gd name="T3" fmla="*/ 567550 h 567550"/>
              </a:gdLst>
              <a:ahLst/>
              <a:cxnLst>
                <a:cxn ang="0">
                  <a:pos x="315709" y="0"/>
                </a:cxn>
                <a:cxn ang="0">
                  <a:pos x="944334" y="51143"/>
                </a:cxn>
                <a:cxn ang="0">
                  <a:pos x="944334" y="567550"/>
                </a:cxn>
                <a:cxn ang="0">
                  <a:pos x="0" y="490817"/>
                </a:cxn>
                <a:cxn ang="0">
                  <a:pos x="315709" y="0"/>
                </a:cxn>
              </a:cxnLst>
              <a:rect l="T0" t="T1" r="T2" b="T3"/>
              <a:pathLst>
                <a:path w="944334" h="567550">
                  <a:moveTo>
                    <a:pt x="315709" y="0"/>
                  </a:moveTo>
                  <a:lnTo>
                    <a:pt x="944334" y="51143"/>
                  </a:lnTo>
                  <a:lnTo>
                    <a:pt x="944334" y="567550"/>
                  </a:lnTo>
                  <a:lnTo>
                    <a:pt x="0" y="490817"/>
                  </a:lnTo>
                  <a:lnTo>
                    <a:pt x="315709" y="0"/>
                  </a:lnTo>
                  <a:close/>
                </a:path>
              </a:pathLst>
            </a:custGeom>
            <a:solidFill>
              <a:srgbClr val="B12416"/>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2" name="Shape 2092"/>
            <p:cNvSpPr>
              <a:spLocks/>
            </p:cNvSpPr>
            <p:nvPr/>
          </p:nvSpPr>
          <p:spPr bwMode="auto">
            <a:xfrm>
              <a:off x="0" y="1472466"/>
              <a:ext cx="1260031" cy="593115"/>
            </a:xfrm>
            <a:custGeom>
              <a:avLst/>
              <a:gdLst>
                <a:gd name="T0" fmla="*/ 0 w 1260031"/>
                <a:gd name="T1" fmla="*/ 0 h 593115"/>
                <a:gd name="T2" fmla="*/ 1260031 w 1260031"/>
                <a:gd name="T3" fmla="*/ 593115 h 593115"/>
              </a:gdLst>
              <a:ahLst/>
              <a:cxnLst>
                <a:cxn ang="0">
                  <a:pos x="315709" y="0"/>
                </a:cxn>
                <a:cxn ang="0">
                  <a:pos x="1260031" y="76721"/>
                </a:cxn>
                <a:cxn ang="0">
                  <a:pos x="1260031" y="593115"/>
                </a:cxn>
                <a:cxn ang="0">
                  <a:pos x="0" y="490817"/>
                </a:cxn>
                <a:cxn ang="0">
                  <a:pos x="315709" y="0"/>
                </a:cxn>
              </a:cxnLst>
              <a:rect l="T0" t="T1" r="T2" b="T3"/>
              <a:pathLst>
                <a:path w="1260031" h="593115">
                  <a:moveTo>
                    <a:pt x="315709" y="0"/>
                  </a:moveTo>
                  <a:lnTo>
                    <a:pt x="1260031" y="76721"/>
                  </a:lnTo>
                  <a:lnTo>
                    <a:pt x="1260031" y="593115"/>
                  </a:lnTo>
                  <a:lnTo>
                    <a:pt x="0" y="490817"/>
                  </a:lnTo>
                  <a:lnTo>
                    <a:pt x="315709" y="0"/>
                  </a:lnTo>
                  <a:close/>
                </a:path>
              </a:pathLst>
            </a:custGeom>
            <a:solidFill>
              <a:srgbClr val="941B09"/>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3" name="Shape 2093"/>
            <p:cNvSpPr>
              <a:spLocks/>
            </p:cNvSpPr>
            <p:nvPr/>
          </p:nvSpPr>
          <p:spPr bwMode="auto">
            <a:xfrm>
              <a:off x="1260036" y="4349"/>
              <a:ext cx="312903" cy="512051"/>
            </a:xfrm>
            <a:custGeom>
              <a:avLst/>
              <a:gdLst>
                <a:gd name="T0" fmla="*/ 0 w 312903"/>
                <a:gd name="T1" fmla="*/ 0 h 512051"/>
                <a:gd name="T2" fmla="*/ 312903 w 312903"/>
                <a:gd name="T3" fmla="*/ 512051 h 512051"/>
              </a:gdLst>
              <a:ahLst/>
              <a:cxnLst>
                <a:cxn ang="0">
                  <a:pos x="0" y="0"/>
                </a:cxn>
                <a:cxn ang="0">
                  <a:pos x="312903" y="486473"/>
                </a:cxn>
                <a:cxn ang="0">
                  <a:pos x="0" y="512051"/>
                </a:cxn>
                <a:cxn ang="0">
                  <a:pos x="0" y="0"/>
                </a:cxn>
              </a:cxnLst>
              <a:rect l="T0" t="T1" r="T2" b="T3"/>
              <a:pathLst>
                <a:path w="312903" h="512051">
                  <a:moveTo>
                    <a:pt x="0" y="0"/>
                  </a:moveTo>
                  <a:lnTo>
                    <a:pt x="312903" y="486473"/>
                  </a:lnTo>
                  <a:lnTo>
                    <a:pt x="0" y="512051"/>
                  </a:lnTo>
                  <a:lnTo>
                    <a:pt x="0" y="0"/>
                  </a:lnTo>
                  <a:close/>
                </a:path>
              </a:pathLst>
            </a:custGeom>
            <a:solidFill>
              <a:srgbClr val="F16541"/>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4" name="Shape 2094"/>
            <p:cNvSpPr>
              <a:spLocks/>
            </p:cNvSpPr>
            <p:nvPr/>
          </p:nvSpPr>
          <p:spPr bwMode="auto">
            <a:xfrm>
              <a:off x="1260039" y="0"/>
              <a:ext cx="2401545" cy="490817"/>
            </a:xfrm>
            <a:custGeom>
              <a:avLst/>
              <a:gdLst>
                <a:gd name="T0" fmla="*/ 0 w 2401545"/>
                <a:gd name="T1" fmla="*/ 0 h 490817"/>
                <a:gd name="T2" fmla="*/ 2401545 w 2401545"/>
                <a:gd name="T3" fmla="*/ 490817 h 490817"/>
              </a:gdLst>
              <a:ahLst/>
              <a:cxnLst>
                <a:cxn ang="0">
                  <a:pos x="0" y="0"/>
                </a:cxn>
                <a:cxn ang="0">
                  <a:pos x="2401545" y="0"/>
                </a:cxn>
                <a:cxn ang="0">
                  <a:pos x="2401545" y="490817"/>
                </a:cxn>
                <a:cxn ang="0">
                  <a:pos x="312903" y="490817"/>
                </a:cxn>
                <a:cxn ang="0">
                  <a:pos x="0" y="4343"/>
                </a:cxn>
                <a:cxn ang="0">
                  <a:pos x="0" y="0"/>
                </a:cxn>
              </a:cxnLst>
              <a:rect l="T0" t="T1" r="T2" b="T3"/>
              <a:pathLst>
                <a:path w="2401545" h="490817">
                  <a:moveTo>
                    <a:pt x="0" y="0"/>
                  </a:moveTo>
                  <a:lnTo>
                    <a:pt x="2401545" y="0"/>
                  </a:lnTo>
                  <a:lnTo>
                    <a:pt x="2401545" y="490817"/>
                  </a:lnTo>
                  <a:lnTo>
                    <a:pt x="312903" y="490817"/>
                  </a:lnTo>
                  <a:lnTo>
                    <a:pt x="0" y="4343"/>
                  </a:lnTo>
                  <a:lnTo>
                    <a:pt x="0" y="0"/>
                  </a:lnTo>
                  <a:close/>
                </a:path>
              </a:pathLst>
            </a:custGeom>
            <a:solidFill>
              <a:srgbClr val="F3F3F4"/>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5" name="Shape 2095"/>
            <p:cNvSpPr>
              <a:spLocks/>
            </p:cNvSpPr>
            <p:nvPr/>
          </p:nvSpPr>
          <p:spPr bwMode="auto">
            <a:xfrm>
              <a:off x="1260042" y="490821"/>
              <a:ext cx="628612" cy="541972"/>
            </a:xfrm>
            <a:custGeom>
              <a:avLst/>
              <a:gdLst>
                <a:gd name="T0" fmla="*/ 0 w 628612"/>
                <a:gd name="T1" fmla="*/ 0 h 541972"/>
                <a:gd name="T2" fmla="*/ 628612 w 628612"/>
                <a:gd name="T3" fmla="*/ 541972 h 541972"/>
              </a:gdLst>
              <a:ahLst/>
              <a:cxnLst>
                <a:cxn ang="0">
                  <a:pos x="312903" y="0"/>
                </a:cxn>
                <a:cxn ang="0">
                  <a:pos x="628612" y="490817"/>
                </a:cxn>
                <a:cxn ang="0">
                  <a:pos x="0" y="541972"/>
                </a:cxn>
                <a:cxn ang="0">
                  <a:pos x="0" y="25578"/>
                </a:cxn>
                <a:cxn ang="0">
                  <a:pos x="312903" y="0"/>
                </a:cxn>
              </a:cxnLst>
              <a:rect l="T0" t="T1" r="T2" b="T3"/>
              <a:pathLst>
                <a:path w="628612" h="541972">
                  <a:moveTo>
                    <a:pt x="312903" y="0"/>
                  </a:moveTo>
                  <a:lnTo>
                    <a:pt x="628612" y="490817"/>
                  </a:lnTo>
                  <a:lnTo>
                    <a:pt x="0" y="541972"/>
                  </a:lnTo>
                  <a:lnTo>
                    <a:pt x="0" y="25578"/>
                  </a:lnTo>
                  <a:lnTo>
                    <a:pt x="312903" y="0"/>
                  </a:lnTo>
                  <a:close/>
                </a:path>
              </a:pathLst>
            </a:custGeom>
            <a:solidFill>
              <a:srgbClr val="D75A39"/>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6" name="Shape 2096"/>
            <p:cNvSpPr>
              <a:spLocks/>
            </p:cNvSpPr>
            <p:nvPr/>
          </p:nvSpPr>
          <p:spPr bwMode="auto">
            <a:xfrm>
              <a:off x="1572942" y="490821"/>
              <a:ext cx="2088642" cy="490817"/>
            </a:xfrm>
            <a:custGeom>
              <a:avLst/>
              <a:gdLst>
                <a:gd name="T0" fmla="*/ 0 w 2088642"/>
                <a:gd name="T1" fmla="*/ 0 h 490817"/>
                <a:gd name="T2" fmla="*/ 2088642 w 2088642"/>
                <a:gd name="T3" fmla="*/ 490817 h 490817"/>
              </a:gdLst>
              <a:ahLst/>
              <a:cxnLst>
                <a:cxn ang="0">
                  <a:pos x="0" y="0"/>
                </a:cxn>
                <a:cxn ang="0">
                  <a:pos x="2088642" y="0"/>
                </a:cxn>
                <a:cxn ang="0">
                  <a:pos x="2088642" y="490817"/>
                </a:cxn>
                <a:cxn ang="0">
                  <a:pos x="315709" y="490817"/>
                </a:cxn>
                <a:cxn ang="0">
                  <a:pos x="0" y="0"/>
                </a:cxn>
              </a:cxnLst>
              <a:rect l="T0" t="T1" r="T2" b="T3"/>
              <a:pathLst>
                <a:path w="2088642" h="490817">
                  <a:moveTo>
                    <a:pt x="0" y="0"/>
                  </a:moveTo>
                  <a:lnTo>
                    <a:pt x="2088642" y="0"/>
                  </a:lnTo>
                  <a:lnTo>
                    <a:pt x="2088642" y="490817"/>
                  </a:lnTo>
                  <a:lnTo>
                    <a:pt x="315709" y="490817"/>
                  </a:lnTo>
                  <a:lnTo>
                    <a:pt x="0" y="0"/>
                  </a:lnTo>
                  <a:close/>
                </a:path>
              </a:pathLst>
            </a:custGeom>
            <a:solidFill>
              <a:srgbClr val="E1E2E4"/>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7" name="Shape 2097"/>
            <p:cNvSpPr>
              <a:spLocks/>
            </p:cNvSpPr>
            <p:nvPr/>
          </p:nvSpPr>
          <p:spPr bwMode="auto">
            <a:xfrm>
              <a:off x="1260029" y="981642"/>
              <a:ext cx="944334" cy="567550"/>
            </a:xfrm>
            <a:custGeom>
              <a:avLst/>
              <a:gdLst>
                <a:gd name="T0" fmla="*/ 0 w 944334"/>
                <a:gd name="T1" fmla="*/ 0 h 567550"/>
                <a:gd name="T2" fmla="*/ 944334 w 944334"/>
                <a:gd name="T3" fmla="*/ 567550 h 567550"/>
              </a:gdLst>
              <a:ahLst/>
              <a:cxnLst>
                <a:cxn ang="0">
                  <a:pos x="628625" y="0"/>
                </a:cxn>
                <a:cxn ang="0">
                  <a:pos x="944334" y="490817"/>
                </a:cxn>
                <a:cxn ang="0">
                  <a:pos x="0" y="567550"/>
                </a:cxn>
                <a:cxn ang="0">
                  <a:pos x="0" y="51156"/>
                </a:cxn>
                <a:cxn ang="0">
                  <a:pos x="628625" y="0"/>
                </a:cxn>
              </a:cxnLst>
              <a:rect l="T0" t="T1" r="T2" b="T3"/>
              <a:pathLst>
                <a:path w="944334" h="567550">
                  <a:moveTo>
                    <a:pt x="628625" y="0"/>
                  </a:moveTo>
                  <a:lnTo>
                    <a:pt x="944334" y="490817"/>
                  </a:lnTo>
                  <a:lnTo>
                    <a:pt x="0" y="567550"/>
                  </a:lnTo>
                  <a:lnTo>
                    <a:pt x="0" y="51156"/>
                  </a:lnTo>
                  <a:lnTo>
                    <a:pt x="628625" y="0"/>
                  </a:lnTo>
                  <a:close/>
                </a:path>
              </a:pathLst>
            </a:custGeom>
            <a:solidFill>
              <a:srgbClr val="BF503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8" name="Shape 2098"/>
            <p:cNvSpPr>
              <a:spLocks/>
            </p:cNvSpPr>
            <p:nvPr/>
          </p:nvSpPr>
          <p:spPr bwMode="auto">
            <a:xfrm>
              <a:off x="1888651" y="981642"/>
              <a:ext cx="1772933" cy="490817"/>
            </a:xfrm>
            <a:custGeom>
              <a:avLst/>
              <a:gdLst>
                <a:gd name="T0" fmla="*/ 0 w 1772933"/>
                <a:gd name="T1" fmla="*/ 0 h 490817"/>
                <a:gd name="T2" fmla="*/ 1772933 w 1772933"/>
                <a:gd name="T3" fmla="*/ 490817 h 490817"/>
              </a:gdLst>
              <a:ahLst/>
              <a:cxnLst>
                <a:cxn ang="0">
                  <a:pos x="0" y="0"/>
                </a:cxn>
                <a:cxn ang="0">
                  <a:pos x="1772933" y="0"/>
                </a:cxn>
                <a:cxn ang="0">
                  <a:pos x="1772933" y="490817"/>
                </a:cxn>
                <a:cxn ang="0">
                  <a:pos x="315709" y="490817"/>
                </a:cxn>
                <a:cxn ang="0">
                  <a:pos x="0" y="0"/>
                </a:cxn>
              </a:cxnLst>
              <a:rect l="T0" t="T1" r="T2" b="T3"/>
              <a:pathLst>
                <a:path w="1772933" h="490817">
                  <a:moveTo>
                    <a:pt x="0" y="0"/>
                  </a:moveTo>
                  <a:lnTo>
                    <a:pt x="1772933" y="0"/>
                  </a:lnTo>
                  <a:lnTo>
                    <a:pt x="1772933" y="490817"/>
                  </a:lnTo>
                  <a:lnTo>
                    <a:pt x="315709" y="490817"/>
                  </a:lnTo>
                  <a:lnTo>
                    <a:pt x="0" y="0"/>
                  </a:lnTo>
                  <a:close/>
                </a:path>
              </a:pathLst>
            </a:custGeom>
            <a:solidFill>
              <a:srgbClr val="D1D2D4"/>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9" name="Shape 2099"/>
            <p:cNvSpPr>
              <a:spLocks/>
            </p:cNvSpPr>
            <p:nvPr/>
          </p:nvSpPr>
          <p:spPr bwMode="auto">
            <a:xfrm>
              <a:off x="1260038" y="1472463"/>
              <a:ext cx="1260031" cy="593128"/>
            </a:xfrm>
            <a:custGeom>
              <a:avLst/>
              <a:gdLst>
                <a:gd name="T0" fmla="*/ 0 w 1260031"/>
                <a:gd name="T1" fmla="*/ 0 h 593128"/>
                <a:gd name="T2" fmla="*/ 1260031 w 1260031"/>
                <a:gd name="T3" fmla="*/ 593128 h 593128"/>
              </a:gdLst>
              <a:ahLst/>
              <a:cxnLst>
                <a:cxn ang="0">
                  <a:pos x="944321" y="0"/>
                </a:cxn>
                <a:cxn ang="0">
                  <a:pos x="1260031" y="490817"/>
                </a:cxn>
                <a:cxn ang="0">
                  <a:pos x="0" y="593128"/>
                </a:cxn>
                <a:cxn ang="0">
                  <a:pos x="0" y="76733"/>
                </a:cxn>
                <a:cxn ang="0">
                  <a:pos x="944321" y="0"/>
                </a:cxn>
              </a:cxnLst>
              <a:rect l="T0" t="T1" r="T2" b="T3"/>
              <a:pathLst>
                <a:path w="1260031" h="593128">
                  <a:moveTo>
                    <a:pt x="944321" y="0"/>
                  </a:moveTo>
                  <a:lnTo>
                    <a:pt x="1260031" y="490817"/>
                  </a:lnTo>
                  <a:lnTo>
                    <a:pt x="0" y="593128"/>
                  </a:lnTo>
                  <a:lnTo>
                    <a:pt x="0" y="76733"/>
                  </a:lnTo>
                  <a:lnTo>
                    <a:pt x="944321" y="0"/>
                  </a:lnTo>
                  <a:close/>
                </a:path>
              </a:pathLst>
            </a:custGeom>
            <a:solidFill>
              <a:srgbClr val="A74429"/>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0" name="Shape 2100"/>
            <p:cNvSpPr>
              <a:spLocks/>
            </p:cNvSpPr>
            <p:nvPr/>
          </p:nvSpPr>
          <p:spPr bwMode="auto">
            <a:xfrm>
              <a:off x="2204361" y="1472463"/>
              <a:ext cx="1457224" cy="490817"/>
            </a:xfrm>
            <a:custGeom>
              <a:avLst/>
              <a:gdLst>
                <a:gd name="T0" fmla="*/ 0 w 1457224"/>
                <a:gd name="T1" fmla="*/ 0 h 490817"/>
                <a:gd name="T2" fmla="*/ 1457224 w 1457224"/>
                <a:gd name="T3" fmla="*/ 490817 h 490817"/>
              </a:gdLst>
              <a:ahLst/>
              <a:cxnLst>
                <a:cxn ang="0">
                  <a:pos x="0" y="0"/>
                </a:cxn>
                <a:cxn ang="0">
                  <a:pos x="1457224" y="0"/>
                </a:cxn>
                <a:cxn ang="0">
                  <a:pos x="1457224" y="490817"/>
                </a:cxn>
                <a:cxn ang="0">
                  <a:pos x="315709" y="490817"/>
                </a:cxn>
                <a:cxn ang="0">
                  <a:pos x="0" y="0"/>
                </a:cxn>
              </a:cxnLst>
              <a:rect l="T0" t="T1" r="T2" b="T3"/>
              <a:pathLst>
                <a:path w="1457224" h="490817">
                  <a:moveTo>
                    <a:pt x="0" y="0"/>
                  </a:moveTo>
                  <a:lnTo>
                    <a:pt x="1457224" y="0"/>
                  </a:lnTo>
                  <a:lnTo>
                    <a:pt x="1457224" y="490817"/>
                  </a:lnTo>
                  <a:lnTo>
                    <a:pt x="315709" y="490817"/>
                  </a:lnTo>
                  <a:lnTo>
                    <a:pt x="0" y="0"/>
                  </a:lnTo>
                  <a:close/>
                </a:path>
              </a:pathLst>
            </a:custGeom>
            <a:solidFill>
              <a:srgbClr val="C0C2C4"/>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1" name="Shape 2101"/>
            <p:cNvSpPr>
              <a:spLocks/>
            </p:cNvSpPr>
            <p:nvPr/>
          </p:nvSpPr>
          <p:spPr bwMode="auto">
            <a:xfrm>
              <a:off x="2297748" y="1200585"/>
              <a:ext cx="44552" cy="82715"/>
            </a:xfrm>
            <a:custGeom>
              <a:avLst/>
              <a:gdLst>
                <a:gd name="T0" fmla="*/ 0 w 44552"/>
                <a:gd name="T1" fmla="*/ 0 h 82715"/>
                <a:gd name="T2" fmla="*/ 44552 w 44552"/>
                <a:gd name="T3" fmla="*/ 82715 h 82715"/>
              </a:gdLst>
              <a:ahLst/>
              <a:cxnLst>
                <a:cxn ang="0">
                  <a:pos x="0" y="0"/>
                </a:cxn>
                <a:cxn ang="0">
                  <a:pos x="44552" y="0"/>
                </a:cxn>
                <a:cxn ang="0">
                  <a:pos x="44552" y="8953"/>
                </a:cxn>
                <a:cxn ang="0">
                  <a:pos x="10681" y="8953"/>
                </a:cxn>
                <a:cxn ang="0">
                  <a:pos x="10681" y="36449"/>
                </a:cxn>
                <a:cxn ang="0">
                  <a:pos x="41961" y="36449"/>
                </a:cxn>
                <a:cxn ang="0">
                  <a:pos x="41961" y="45276"/>
                </a:cxn>
                <a:cxn ang="0">
                  <a:pos x="10681" y="45276"/>
                </a:cxn>
                <a:cxn ang="0">
                  <a:pos x="10681" y="82715"/>
                </a:cxn>
                <a:cxn ang="0">
                  <a:pos x="0" y="82715"/>
                </a:cxn>
                <a:cxn ang="0">
                  <a:pos x="0" y="0"/>
                </a:cxn>
              </a:cxnLst>
              <a:rect l="T0" t="T1" r="T2" b="T3"/>
              <a:pathLst>
                <a:path w="44552" h="82715">
                  <a:moveTo>
                    <a:pt x="0" y="0"/>
                  </a:moveTo>
                  <a:lnTo>
                    <a:pt x="44552" y="0"/>
                  </a:lnTo>
                  <a:lnTo>
                    <a:pt x="44552" y="8953"/>
                  </a:lnTo>
                  <a:lnTo>
                    <a:pt x="10681" y="8953"/>
                  </a:lnTo>
                  <a:lnTo>
                    <a:pt x="10681" y="36449"/>
                  </a:lnTo>
                  <a:lnTo>
                    <a:pt x="41961" y="36449"/>
                  </a:lnTo>
                  <a:lnTo>
                    <a:pt x="41961" y="45276"/>
                  </a:lnTo>
                  <a:lnTo>
                    <a:pt x="10681" y="45276"/>
                  </a:lnTo>
                  <a:lnTo>
                    <a:pt x="10681"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2" name="Shape 2102"/>
            <p:cNvSpPr>
              <a:spLocks/>
            </p:cNvSpPr>
            <p:nvPr/>
          </p:nvSpPr>
          <p:spPr bwMode="auto">
            <a:xfrm>
              <a:off x="2341677" y="1200586"/>
              <a:ext cx="34296" cy="82702"/>
            </a:xfrm>
            <a:custGeom>
              <a:avLst/>
              <a:gdLst>
                <a:gd name="T0" fmla="*/ 0 w 34296"/>
                <a:gd name="T1" fmla="*/ 0 h 82702"/>
                <a:gd name="T2" fmla="*/ 34296 w 34296"/>
                <a:gd name="T3" fmla="*/ 82702 h 82702"/>
              </a:gdLst>
              <a:ahLst/>
              <a:cxnLst>
                <a:cxn ang="0">
                  <a:pos x="28105" y="0"/>
                </a:cxn>
                <a:cxn ang="0">
                  <a:pos x="34296" y="0"/>
                </a:cxn>
                <a:cxn ang="0">
                  <a:pos x="34296" y="9449"/>
                </a:cxn>
                <a:cxn ang="0">
                  <a:pos x="34112" y="9449"/>
                </a:cxn>
                <a:cxn ang="0">
                  <a:pos x="29934" y="24422"/>
                </a:cxn>
                <a:cxn ang="0">
                  <a:pos x="21844" y="48349"/>
                </a:cxn>
                <a:cxn ang="0">
                  <a:pos x="34296" y="48349"/>
                </a:cxn>
                <a:cxn ang="0">
                  <a:pos x="34296" y="56693"/>
                </a:cxn>
                <a:cxn ang="0">
                  <a:pos x="19634" y="56693"/>
                </a:cxn>
                <a:cxn ang="0">
                  <a:pos x="11036" y="82702"/>
                </a:cxn>
                <a:cxn ang="0">
                  <a:pos x="0" y="82702"/>
                </a:cxn>
                <a:cxn ang="0">
                  <a:pos x="28105" y="0"/>
                </a:cxn>
              </a:cxnLst>
              <a:rect l="T0" t="T1" r="T2" b="T3"/>
              <a:pathLst>
                <a:path w="34296" h="82702">
                  <a:moveTo>
                    <a:pt x="28105" y="0"/>
                  </a:moveTo>
                  <a:lnTo>
                    <a:pt x="34296" y="0"/>
                  </a:lnTo>
                  <a:lnTo>
                    <a:pt x="34296" y="9449"/>
                  </a:lnTo>
                  <a:lnTo>
                    <a:pt x="34112" y="9449"/>
                  </a:lnTo>
                  <a:cubicBezTo>
                    <a:pt x="32880" y="14351"/>
                    <a:pt x="31534" y="19380"/>
                    <a:pt x="29934" y="24422"/>
                  </a:cubicBezTo>
                  <a:lnTo>
                    <a:pt x="21844" y="48349"/>
                  </a:lnTo>
                  <a:lnTo>
                    <a:pt x="34296" y="48349"/>
                  </a:lnTo>
                  <a:lnTo>
                    <a:pt x="34296"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3" name="Shape 2103"/>
            <p:cNvSpPr>
              <a:spLocks/>
            </p:cNvSpPr>
            <p:nvPr/>
          </p:nvSpPr>
          <p:spPr bwMode="auto">
            <a:xfrm>
              <a:off x="2375974" y="1200586"/>
              <a:ext cx="34918" cy="82702"/>
            </a:xfrm>
            <a:custGeom>
              <a:avLst/>
              <a:gdLst>
                <a:gd name="T0" fmla="*/ 0 w 34918"/>
                <a:gd name="T1" fmla="*/ 0 h 82702"/>
                <a:gd name="T2" fmla="*/ 34918 w 34918"/>
                <a:gd name="T3" fmla="*/ 82702 h 82702"/>
              </a:gdLst>
              <a:ahLst/>
              <a:cxnLst>
                <a:cxn ang="0">
                  <a:pos x="0" y="0"/>
                </a:cxn>
                <a:cxn ang="0">
                  <a:pos x="6686" y="0"/>
                </a:cxn>
                <a:cxn ang="0">
                  <a:pos x="34918" y="82702"/>
                </a:cxn>
                <a:cxn ang="0">
                  <a:pos x="23501" y="82702"/>
                </a:cxn>
                <a:cxn ang="0">
                  <a:pos x="14662" y="56693"/>
                </a:cxn>
                <a:cxn ang="0">
                  <a:pos x="0" y="56693"/>
                </a:cxn>
                <a:cxn ang="0">
                  <a:pos x="0" y="48349"/>
                </a:cxn>
                <a:cxn ang="0">
                  <a:pos x="12452" y="48349"/>
                </a:cxn>
                <a:cxn ang="0">
                  <a:pos x="4350" y="24536"/>
                </a:cxn>
                <a:cxn ang="0">
                  <a:pos x="57" y="9449"/>
                </a:cxn>
                <a:cxn ang="0">
                  <a:pos x="0" y="9449"/>
                </a:cxn>
                <a:cxn ang="0">
                  <a:pos x="0" y="0"/>
                </a:cxn>
              </a:cxnLst>
              <a:rect l="T0" t="T1" r="T2" b="T3"/>
              <a:pathLst>
                <a:path w="34918" h="82702">
                  <a:moveTo>
                    <a:pt x="0" y="0"/>
                  </a:moveTo>
                  <a:lnTo>
                    <a:pt x="6686" y="0"/>
                  </a:lnTo>
                  <a:lnTo>
                    <a:pt x="34918" y="82702"/>
                  </a:lnTo>
                  <a:lnTo>
                    <a:pt x="23501" y="82702"/>
                  </a:lnTo>
                  <a:lnTo>
                    <a:pt x="14662" y="56693"/>
                  </a:lnTo>
                  <a:lnTo>
                    <a:pt x="0" y="56693"/>
                  </a:lnTo>
                  <a:lnTo>
                    <a:pt x="0" y="48349"/>
                  </a:lnTo>
                  <a:lnTo>
                    <a:pt x="12452" y="48349"/>
                  </a:lnTo>
                  <a:lnTo>
                    <a:pt x="4350" y="24536"/>
                  </a:lnTo>
                  <a:cubicBezTo>
                    <a:pt x="2521" y="19139"/>
                    <a:pt x="1289" y="14237"/>
                    <a:pt x="57"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4" name="Shape 2104"/>
            <p:cNvSpPr>
              <a:spLocks/>
            </p:cNvSpPr>
            <p:nvPr/>
          </p:nvSpPr>
          <p:spPr bwMode="auto">
            <a:xfrm>
              <a:off x="2418862" y="1199230"/>
              <a:ext cx="50064" cy="85420"/>
            </a:xfrm>
            <a:custGeom>
              <a:avLst/>
              <a:gdLst>
                <a:gd name="T0" fmla="*/ 0 w 50064"/>
                <a:gd name="T1" fmla="*/ 0 h 85420"/>
                <a:gd name="T2" fmla="*/ 50064 w 50064"/>
                <a:gd name="T3" fmla="*/ 85420 h 85420"/>
              </a:gdLst>
              <a:ahLst/>
              <a:cxnLst>
                <a:cxn ang="0">
                  <a:pos x="28461" y="0"/>
                </a:cxn>
                <a:cxn ang="0">
                  <a:pos x="46749" y="4051"/>
                </a:cxn>
                <a:cxn ang="0">
                  <a:pos x="43802" y="12764"/>
                </a:cxn>
                <a:cxn ang="0">
                  <a:pos x="28092" y="8839"/>
                </a:cxn>
                <a:cxn ang="0">
                  <a:pos x="12510" y="21234"/>
                </a:cxn>
                <a:cxn ang="0">
                  <a:pos x="28956" y="37186"/>
                </a:cxn>
                <a:cxn ang="0">
                  <a:pos x="50064" y="61481"/>
                </a:cxn>
                <a:cxn ang="0">
                  <a:pos x="21108" y="85420"/>
                </a:cxn>
                <a:cxn ang="0">
                  <a:pos x="0" y="80010"/>
                </a:cxn>
                <a:cxn ang="0">
                  <a:pos x="2692" y="71057"/>
                </a:cxn>
                <a:cxn ang="0">
                  <a:pos x="21831" y="76454"/>
                </a:cxn>
                <a:cxn ang="0">
                  <a:pos x="39141" y="62344"/>
                </a:cxn>
                <a:cxn ang="0">
                  <a:pos x="23559" y="45898"/>
                </a:cxn>
                <a:cxn ang="0">
                  <a:pos x="1715" y="22466"/>
                </a:cxn>
                <a:cxn ang="0">
                  <a:pos x="28461" y="0"/>
                </a:cxn>
              </a:cxnLst>
              <a:rect l="T0" t="T1" r="T2" b="T3"/>
              <a:pathLst>
                <a:path w="50064" h="85420">
                  <a:moveTo>
                    <a:pt x="28461" y="0"/>
                  </a:moveTo>
                  <a:cubicBezTo>
                    <a:pt x="36932" y="0"/>
                    <a:pt x="43066" y="1968"/>
                    <a:pt x="46749" y="4051"/>
                  </a:cubicBezTo>
                  <a:lnTo>
                    <a:pt x="43802" y="12764"/>
                  </a:lnTo>
                  <a:cubicBezTo>
                    <a:pt x="41097" y="11290"/>
                    <a:pt x="35585" y="8839"/>
                    <a:pt x="28092" y="8839"/>
                  </a:cubicBezTo>
                  <a:cubicBezTo>
                    <a:pt x="16802" y="8839"/>
                    <a:pt x="12510" y="15596"/>
                    <a:pt x="12510" y="21234"/>
                  </a:cubicBezTo>
                  <a:cubicBezTo>
                    <a:pt x="12510" y="28969"/>
                    <a:pt x="17539" y="32766"/>
                    <a:pt x="28956" y="37186"/>
                  </a:cubicBezTo>
                  <a:cubicBezTo>
                    <a:pt x="42952" y="42583"/>
                    <a:pt x="50064" y="49340"/>
                    <a:pt x="50064" y="61481"/>
                  </a:cubicBezTo>
                  <a:cubicBezTo>
                    <a:pt x="50064" y="74244"/>
                    <a:pt x="40615" y="85420"/>
                    <a:pt x="21108" y="85420"/>
                  </a:cubicBezTo>
                  <a:cubicBezTo>
                    <a:pt x="13119" y="85420"/>
                    <a:pt x="4407" y="82957"/>
                    <a:pt x="0" y="80010"/>
                  </a:cubicBezTo>
                  <a:lnTo>
                    <a:pt x="2692" y="71057"/>
                  </a:lnTo>
                  <a:cubicBezTo>
                    <a:pt x="7481" y="74003"/>
                    <a:pt x="14478" y="76454"/>
                    <a:pt x="21831" y="76454"/>
                  </a:cubicBezTo>
                  <a:cubicBezTo>
                    <a:pt x="32766" y="76454"/>
                    <a:pt x="39141" y="70688"/>
                    <a:pt x="39141" y="62344"/>
                  </a:cubicBezTo>
                  <a:cubicBezTo>
                    <a:pt x="39141" y="54610"/>
                    <a:pt x="34722" y="50190"/>
                    <a:pt x="23559" y="45898"/>
                  </a:cubicBezTo>
                  <a:cubicBezTo>
                    <a:pt x="10058" y="41110"/>
                    <a:pt x="1715" y="34125"/>
                    <a:pt x="1715" y="22466"/>
                  </a:cubicBezTo>
                  <a:cubicBezTo>
                    <a:pt x="1715" y="9576"/>
                    <a:pt x="12383" y="0"/>
                    <a:pt x="28461"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5" name="Shape 2105"/>
            <p:cNvSpPr>
              <a:spLocks/>
            </p:cNvSpPr>
            <p:nvPr/>
          </p:nvSpPr>
          <p:spPr bwMode="auto">
            <a:xfrm>
              <a:off x="2483522" y="1200588"/>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81" y="8954"/>
                </a:cxn>
                <a:cxn ang="0">
                  <a:pos x="10681" y="35090"/>
                </a:cxn>
                <a:cxn ang="0">
                  <a:pos x="42825" y="35090"/>
                </a:cxn>
                <a:cxn ang="0">
                  <a:pos x="42825" y="43929"/>
                </a:cxn>
                <a:cxn ang="0">
                  <a:pos x="10681" y="43929"/>
                </a:cxn>
                <a:cxn ang="0">
                  <a:pos x="10681"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81" y="8954"/>
                  </a:lnTo>
                  <a:lnTo>
                    <a:pt x="10681" y="35090"/>
                  </a:lnTo>
                  <a:lnTo>
                    <a:pt x="42825" y="35090"/>
                  </a:lnTo>
                  <a:lnTo>
                    <a:pt x="42825" y="43929"/>
                  </a:lnTo>
                  <a:lnTo>
                    <a:pt x="10681" y="43929"/>
                  </a:lnTo>
                  <a:lnTo>
                    <a:pt x="10681"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6" name="Shape 2106"/>
            <p:cNvSpPr>
              <a:spLocks/>
            </p:cNvSpPr>
            <p:nvPr/>
          </p:nvSpPr>
          <p:spPr bwMode="auto">
            <a:xfrm>
              <a:off x="2569904" y="1199974"/>
              <a:ext cx="25470" cy="83325"/>
            </a:xfrm>
            <a:custGeom>
              <a:avLst/>
              <a:gdLst>
                <a:gd name="T0" fmla="*/ 0 w 25470"/>
                <a:gd name="T1" fmla="*/ 0 h 83325"/>
                <a:gd name="T2" fmla="*/ 25470 w 25470"/>
                <a:gd name="T3" fmla="*/ 83325 h 83325"/>
              </a:gdLst>
              <a:ahLst/>
              <a:cxnLst>
                <a:cxn ang="0">
                  <a:pos x="20485" y="0"/>
                </a:cxn>
                <a:cxn ang="0">
                  <a:pos x="25470" y="565"/>
                </a:cxn>
                <a:cxn ang="0">
                  <a:pos x="25470" y="9380"/>
                </a:cxn>
                <a:cxn ang="0">
                  <a:pos x="21234" y="8217"/>
                </a:cxn>
                <a:cxn ang="0">
                  <a:pos x="10681" y="9195"/>
                </a:cxn>
                <a:cxn ang="0">
                  <a:pos x="10681" y="39383"/>
                </a:cxn>
                <a:cxn ang="0">
                  <a:pos x="21603" y="39383"/>
                </a:cxn>
                <a:cxn ang="0">
                  <a:pos x="25470" y="38159"/>
                </a:cxn>
                <a:cxn ang="0">
                  <a:pos x="25470" y="49161"/>
                </a:cxn>
                <a:cxn ang="0">
                  <a:pos x="20739" y="47485"/>
                </a:cxn>
                <a:cxn ang="0">
                  <a:pos x="10681" y="47485"/>
                </a:cxn>
                <a:cxn ang="0">
                  <a:pos x="10681" y="83325"/>
                </a:cxn>
                <a:cxn ang="0">
                  <a:pos x="0" y="83325"/>
                </a:cxn>
                <a:cxn ang="0">
                  <a:pos x="0" y="1715"/>
                </a:cxn>
                <a:cxn ang="0">
                  <a:pos x="20485" y="0"/>
                </a:cxn>
              </a:cxnLst>
              <a:rect l="T0" t="T1" r="T2" b="T3"/>
              <a:pathLst>
                <a:path w="25470" h="83325">
                  <a:moveTo>
                    <a:pt x="20485" y="0"/>
                  </a:moveTo>
                  <a:lnTo>
                    <a:pt x="25470" y="565"/>
                  </a:lnTo>
                  <a:lnTo>
                    <a:pt x="25470" y="9380"/>
                  </a:lnTo>
                  <a:lnTo>
                    <a:pt x="21234" y="8217"/>
                  </a:lnTo>
                  <a:cubicBezTo>
                    <a:pt x="16078" y="8217"/>
                    <a:pt x="12395" y="8712"/>
                    <a:pt x="10681" y="9195"/>
                  </a:cubicBezTo>
                  <a:lnTo>
                    <a:pt x="10681" y="39383"/>
                  </a:lnTo>
                  <a:lnTo>
                    <a:pt x="21603" y="39383"/>
                  </a:lnTo>
                  <a:lnTo>
                    <a:pt x="25470" y="38159"/>
                  </a:lnTo>
                  <a:lnTo>
                    <a:pt x="25470" y="49161"/>
                  </a:lnTo>
                  <a:lnTo>
                    <a:pt x="20739" y="47485"/>
                  </a:lnTo>
                  <a:lnTo>
                    <a:pt x="10681" y="47485"/>
                  </a:lnTo>
                  <a:lnTo>
                    <a:pt x="10681" y="83325"/>
                  </a:lnTo>
                  <a:lnTo>
                    <a:pt x="0" y="83325"/>
                  </a:lnTo>
                  <a:lnTo>
                    <a:pt x="0" y="1715"/>
                  </a:lnTo>
                  <a:cubicBezTo>
                    <a:pt x="5397" y="610"/>
                    <a:pt x="13132" y="0"/>
                    <a:pt x="20485"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7" name="Shape 2107"/>
            <p:cNvSpPr>
              <a:spLocks/>
            </p:cNvSpPr>
            <p:nvPr/>
          </p:nvSpPr>
          <p:spPr bwMode="auto">
            <a:xfrm>
              <a:off x="2595373" y="1200539"/>
              <a:ext cx="28404" cy="82759"/>
            </a:xfrm>
            <a:custGeom>
              <a:avLst/>
              <a:gdLst>
                <a:gd name="T0" fmla="*/ 0 w 28404"/>
                <a:gd name="T1" fmla="*/ 0 h 82759"/>
                <a:gd name="T2" fmla="*/ 28404 w 28404"/>
                <a:gd name="T3" fmla="*/ 82759 h 82759"/>
              </a:gdLst>
              <a:ahLst/>
              <a:cxnLst>
                <a:cxn ang="0">
                  <a:pos x="0" y="0"/>
                </a:cxn>
                <a:cxn ang="0">
                  <a:pos x="9333" y="1058"/>
                </a:cxn>
                <a:cxn ang="0">
                  <a:pos x="18955" y="6178"/>
                </a:cxn>
                <a:cxn ang="0">
                  <a:pos x="25457" y="21888"/>
                </a:cxn>
                <a:cxn ang="0">
                  <a:pos x="9874" y="42996"/>
                </a:cxn>
                <a:cxn ang="0">
                  <a:pos x="9874" y="43364"/>
                </a:cxn>
                <a:cxn ang="0">
                  <a:pos x="22028" y="60052"/>
                </a:cxn>
                <a:cxn ang="0">
                  <a:pos x="28404" y="82759"/>
                </a:cxn>
                <a:cxn ang="0">
                  <a:pos x="17355" y="82759"/>
                </a:cxn>
                <a:cxn ang="0">
                  <a:pos x="11843" y="62998"/>
                </a:cxn>
                <a:cxn ang="0">
                  <a:pos x="6266" y="50816"/>
                </a:cxn>
                <a:cxn ang="0">
                  <a:pos x="0" y="48596"/>
                </a:cxn>
                <a:cxn ang="0">
                  <a:pos x="0" y="37593"/>
                </a:cxn>
                <a:cxn ang="0">
                  <a:pos x="9738" y="34512"/>
                </a:cxn>
                <a:cxn ang="0">
                  <a:pos x="14789" y="23120"/>
                </a:cxn>
                <a:cxn ang="0">
                  <a:pos x="9511" y="11428"/>
                </a:cxn>
                <a:cxn ang="0">
                  <a:pos x="0" y="8815"/>
                </a:cxn>
                <a:cxn ang="0">
                  <a:pos x="0" y="0"/>
                </a:cxn>
              </a:cxnLst>
              <a:rect l="T0" t="T1" r="T2" b="T3"/>
              <a:pathLst>
                <a:path w="28404" h="82759">
                  <a:moveTo>
                    <a:pt x="0" y="0"/>
                  </a:moveTo>
                  <a:lnTo>
                    <a:pt x="9333" y="1058"/>
                  </a:lnTo>
                  <a:cubicBezTo>
                    <a:pt x="13246" y="2162"/>
                    <a:pt x="16377" y="3848"/>
                    <a:pt x="18955" y="6178"/>
                  </a:cubicBezTo>
                  <a:cubicBezTo>
                    <a:pt x="23120" y="9861"/>
                    <a:pt x="25457" y="15500"/>
                    <a:pt x="25457" y="21888"/>
                  </a:cubicBezTo>
                  <a:cubicBezTo>
                    <a:pt x="25457" y="32810"/>
                    <a:pt x="18586" y="40049"/>
                    <a:pt x="9874" y="42996"/>
                  </a:cubicBezTo>
                  <a:lnTo>
                    <a:pt x="9874" y="43364"/>
                  </a:lnTo>
                  <a:cubicBezTo>
                    <a:pt x="16250" y="45574"/>
                    <a:pt x="20060" y="51467"/>
                    <a:pt x="22028" y="60052"/>
                  </a:cubicBezTo>
                  <a:cubicBezTo>
                    <a:pt x="24721" y="71583"/>
                    <a:pt x="26689" y="79559"/>
                    <a:pt x="28404" y="82759"/>
                  </a:cubicBezTo>
                  <a:lnTo>
                    <a:pt x="17355" y="82759"/>
                  </a:lnTo>
                  <a:cubicBezTo>
                    <a:pt x="16008" y="80295"/>
                    <a:pt x="14167" y="73311"/>
                    <a:pt x="11843" y="62998"/>
                  </a:cubicBezTo>
                  <a:cubicBezTo>
                    <a:pt x="10611" y="57290"/>
                    <a:pt x="8890" y="53362"/>
                    <a:pt x="6266" y="50816"/>
                  </a:cubicBezTo>
                  <a:lnTo>
                    <a:pt x="0" y="48596"/>
                  </a:lnTo>
                  <a:lnTo>
                    <a:pt x="0" y="37593"/>
                  </a:lnTo>
                  <a:lnTo>
                    <a:pt x="9738" y="34512"/>
                  </a:lnTo>
                  <a:cubicBezTo>
                    <a:pt x="12976" y="31769"/>
                    <a:pt x="14789" y="27845"/>
                    <a:pt x="14789" y="23120"/>
                  </a:cubicBezTo>
                  <a:cubicBezTo>
                    <a:pt x="14789" y="17780"/>
                    <a:pt x="12856" y="13944"/>
                    <a:pt x="9511" y="11428"/>
                  </a:cubicBezTo>
                  <a:lnTo>
                    <a:pt x="0" y="88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8" name="Shape 2108"/>
            <p:cNvSpPr>
              <a:spLocks/>
            </p:cNvSpPr>
            <p:nvPr/>
          </p:nvSpPr>
          <p:spPr bwMode="auto">
            <a:xfrm>
              <a:off x="2635800" y="1200585"/>
              <a:ext cx="60985" cy="84061"/>
            </a:xfrm>
            <a:custGeom>
              <a:avLst/>
              <a:gdLst>
                <a:gd name="T0" fmla="*/ 0 w 60985"/>
                <a:gd name="T1" fmla="*/ 0 h 84061"/>
                <a:gd name="T2" fmla="*/ 60985 w 60985"/>
                <a:gd name="T3" fmla="*/ 84061 h 84061"/>
              </a:gdLst>
              <a:ahLst/>
              <a:cxnLst>
                <a:cxn ang="0">
                  <a:pos x="0" y="0"/>
                </a:cxn>
                <a:cxn ang="0">
                  <a:pos x="10795" y="0"/>
                </a:cxn>
                <a:cxn ang="0">
                  <a:pos x="10795" y="48959"/>
                </a:cxn>
                <a:cxn ang="0">
                  <a:pos x="30061" y="75349"/>
                </a:cxn>
                <a:cxn ang="0">
                  <a:pos x="50190" y="48959"/>
                </a:cxn>
                <a:cxn ang="0">
                  <a:pos x="50190" y="0"/>
                </a:cxn>
                <a:cxn ang="0">
                  <a:pos x="60985" y="0"/>
                </a:cxn>
                <a:cxn ang="0">
                  <a:pos x="60985" y="48222"/>
                </a:cxn>
                <a:cxn ang="0">
                  <a:pos x="29693" y="84061"/>
                </a:cxn>
                <a:cxn ang="0">
                  <a:pos x="0" y="48717"/>
                </a:cxn>
                <a:cxn ang="0">
                  <a:pos x="0" y="0"/>
                </a:cxn>
              </a:cxnLst>
              <a:rect l="T0" t="T1" r="T2" b="T3"/>
              <a:pathLst>
                <a:path w="60985" h="84061">
                  <a:moveTo>
                    <a:pt x="0" y="0"/>
                  </a:moveTo>
                  <a:lnTo>
                    <a:pt x="10795" y="0"/>
                  </a:lnTo>
                  <a:lnTo>
                    <a:pt x="10795" y="48959"/>
                  </a:lnTo>
                  <a:cubicBezTo>
                    <a:pt x="10795" y="67488"/>
                    <a:pt x="19012" y="75349"/>
                    <a:pt x="30061" y="75349"/>
                  </a:cubicBezTo>
                  <a:cubicBezTo>
                    <a:pt x="42329" y="75349"/>
                    <a:pt x="50190" y="67247"/>
                    <a:pt x="50190" y="48959"/>
                  </a:cubicBezTo>
                  <a:lnTo>
                    <a:pt x="50190" y="0"/>
                  </a:lnTo>
                  <a:lnTo>
                    <a:pt x="60985" y="0"/>
                  </a:lnTo>
                  <a:lnTo>
                    <a:pt x="60985" y="48222"/>
                  </a:lnTo>
                  <a:cubicBezTo>
                    <a:pt x="60985" y="73622"/>
                    <a:pt x="47612" y="84061"/>
                    <a:pt x="29693" y="84061"/>
                  </a:cubicBezTo>
                  <a:cubicBezTo>
                    <a:pt x="12751" y="84061"/>
                    <a:pt x="0" y="74359"/>
                    <a:pt x="0" y="48717"/>
                  </a:cubicBez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9" name="Shape 2109"/>
            <p:cNvSpPr>
              <a:spLocks/>
            </p:cNvSpPr>
            <p:nvPr/>
          </p:nvSpPr>
          <p:spPr bwMode="auto">
            <a:xfrm>
              <a:off x="2715307" y="1199974"/>
              <a:ext cx="33687" cy="84062"/>
            </a:xfrm>
            <a:custGeom>
              <a:avLst/>
              <a:gdLst>
                <a:gd name="T0" fmla="*/ 0 w 33687"/>
                <a:gd name="T1" fmla="*/ 0 h 84062"/>
                <a:gd name="T2" fmla="*/ 33687 w 33687"/>
                <a:gd name="T3" fmla="*/ 84062 h 84062"/>
              </a:gdLst>
              <a:ahLst/>
              <a:cxnLst>
                <a:cxn ang="0">
                  <a:pos x="22708" y="0"/>
                </a:cxn>
                <a:cxn ang="0">
                  <a:pos x="33687" y="1455"/>
                </a:cxn>
                <a:cxn ang="0">
                  <a:pos x="33687" y="12047"/>
                </a:cxn>
                <a:cxn ang="0">
                  <a:pos x="23190" y="8458"/>
                </a:cxn>
                <a:cxn ang="0">
                  <a:pos x="10681" y="9563"/>
                </a:cxn>
                <a:cxn ang="0">
                  <a:pos x="10681" y="74854"/>
                </a:cxn>
                <a:cxn ang="0">
                  <a:pos x="21476" y="75464"/>
                </a:cxn>
                <a:cxn ang="0">
                  <a:pos x="33687" y="73573"/>
                </a:cxn>
                <a:cxn ang="0">
                  <a:pos x="33687" y="82021"/>
                </a:cxn>
                <a:cxn ang="0">
                  <a:pos x="19393" y="84062"/>
                </a:cxn>
                <a:cxn ang="0">
                  <a:pos x="0" y="83071"/>
                </a:cxn>
                <a:cxn ang="0">
                  <a:pos x="0" y="1715"/>
                </a:cxn>
                <a:cxn ang="0">
                  <a:pos x="22708" y="0"/>
                </a:cxn>
              </a:cxnLst>
              <a:rect l="T0" t="T1" r="T2" b="T3"/>
              <a:pathLst>
                <a:path w="33687" h="84062">
                  <a:moveTo>
                    <a:pt x="22708" y="0"/>
                  </a:moveTo>
                  <a:lnTo>
                    <a:pt x="33687" y="1455"/>
                  </a:lnTo>
                  <a:lnTo>
                    <a:pt x="33687" y="12047"/>
                  </a:lnTo>
                  <a:lnTo>
                    <a:pt x="23190" y="8458"/>
                  </a:lnTo>
                  <a:cubicBezTo>
                    <a:pt x="17666" y="8458"/>
                    <a:pt x="13500" y="8954"/>
                    <a:pt x="10681" y="9563"/>
                  </a:cubicBezTo>
                  <a:lnTo>
                    <a:pt x="10681" y="74854"/>
                  </a:lnTo>
                  <a:cubicBezTo>
                    <a:pt x="13373" y="75349"/>
                    <a:pt x="17297" y="75464"/>
                    <a:pt x="21476" y="75464"/>
                  </a:cubicBezTo>
                  <a:lnTo>
                    <a:pt x="33687" y="73573"/>
                  </a:lnTo>
                  <a:lnTo>
                    <a:pt x="33687" y="82021"/>
                  </a:lnTo>
                  <a:lnTo>
                    <a:pt x="19393" y="84062"/>
                  </a:lnTo>
                  <a:cubicBezTo>
                    <a:pt x="11773" y="84062"/>
                    <a:pt x="5397" y="83693"/>
                    <a:pt x="0" y="83071"/>
                  </a:cubicBezTo>
                  <a:lnTo>
                    <a:pt x="0" y="1715"/>
                  </a:lnTo>
                  <a:cubicBezTo>
                    <a:pt x="6502" y="737"/>
                    <a:pt x="14237" y="0"/>
                    <a:pt x="22708"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0" name="Shape 2110"/>
            <p:cNvSpPr>
              <a:spLocks/>
            </p:cNvSpPr>
            <p:nvPr/>
          </p:nvSpPr>
          <p:spPr bwMode="auto">
            <a:xfrm>
              <a:off x="2748995" y="1201428"/>
              <a:ext cx="34181" cy="80566"/>
            </a:xfrm>
            <a:custGeom>
              <a:avLst/>
              <a:gdLst>
                <a:gd name="T0" fmla="*/ 0 w 34181"/>
                <a:gd name="T1" fmla="*/ 0 h 80566"/>
                <a:gd name="T2" fmla="*/ 34181 w 34181"/>
                <a:gd name="T3" fmla="*/ 80566 h 80566"/>
              </a:gdLst>
              <a:ahLst/>
              <a:cxnLst>
                <a:cxn ang="0">
                  <a:pos x="0" y="0"/>
                </a:cxn>
                <a:cxn ang="0">
                  <a:pos x="8805" y="1167"/>
                </a:cxn>
                <a:cxn ang="0">
                  <a:pos x="22523" y="8845"/>
                </a:cxn>
                <a:cxn ang="0">
                  <a:pos x="34181" y="38551"/>
                </a:cxn>
                <a:cxn ang="0">
                  <a:pos x="22269" y="70694"/>
                </a:cxn>
                <a:cxn ang="0">
                  <a:pos x="7111" y="79551"/>
                </a:cxn>
                <a:cxn ang="0">
                  <a:pos x="0" y="80566"/>
                </a:cxn>
                <a:cxn ang="0">
                  <a:pos x="0" y="72118"/>
                </a:cxn>
                <a:cxn ang="0">
                  <a:pos x="2919" y="71666"/>
                </a:cxn>
                <a:cxn ang="0">
                  <a:pos x="23005" y="38919"/>
                </a:cxn>
                <a:cxn ang="0">
                  <a:pos x="14769" y="15641"/>
                </a:cxn>
                <a:cxn ang="0">
                  <a:pos x="0" y="10592"/>
                </a:cxn>
                <a:cxn ang="0">
                  <a:pos x="0" y="0"/>
                </a:cxn>
              </a:cxnLst>
              <a:rect l="T0" t="T1" r="T2" b="T3"/>
              <a:pathLst>
                <a:path w="34181" h="80566">
                  <a:moveTo>
                    <a:pt x="0" y="0"/>
                  </a:moveTo>
                  <a:lnTo>
                    <a:pt x="8805" y="1167"/>
                  </a:lnTo>
                  <a:cubicBezTo>
                    <a:pt x="14360" y="2898"/>
                    <a:pt x="18903" y="5473"/>
                    <a:pt x="22523" y="8845"/>
                  </a:cubicBezTo>
                  <a:cubicBezTo>
                    <a:pt x="29876" y="15602"/>
                    <a:pt x="34181" y="25178"/>
                    <a:pt x="34181" y="38551"/>
                  </a:cubicBezTo>
                  <a:cubicBezTo>
                    <a:pt x="34181" y="52051"/>
                    <a:pt x="30003" y="63087"/>
                    <a:pt x="22269" y="70694"/>
                  </a:cubicBezTo>
                  <a:cubicBezTo>
                    <a:pt x="18402" y="74561"/>
                    <a:pt x="13277" y="77539"/>
                    <a:pt x="7111" y="79551"/>
                  </a:cubicBezTo>
                  <a:lnTo>
                    <a:pt x="0" y="80566"/>
                  </a:lnTo>
                  <a:lnTo>
                    <a:pt x="0" y="72118"/>
                  </a:lnTo>
                  <a:lnTo>
                    <a:pt x="2919" y="71666"/>
                  </a:lnTo>
                  <a:cubicBezTo>
                    <a:pt x="16033" y="67030"/>
                    <a:pt x="23005" y="55664"/>
                    <a:pt x="23005" y="38919"/>
                  </a:cubicBezTo>
                  <a:cubicBezTo>
                    <a:pt x="23069" y="29159"/>
                    <a:pt x="20338" y="21180"/>
                    <a:pt x="14769" y="15641"/>
                  </a:cubicBezTo>
                  <a:lnTo>
                    <a:pt x="0" y="10592"/>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53840" name="Shape 53840"/>
            <p:cNvSpPr>
              <a:spLocks/>
            </p:cNvSpPr>
            <p:nvPr/>
          </p:nvSpPr>
          <p:spPr bwMode="auto">
            <a:xfrm>
              <a:off x="2797025" y="1200596"/>
              <a:ext cx="10681" cy="82702"/>
            </a:xfrm>
            <a:custGeom>
              <a:avLst/>
              <a:gdLst>
                <a:gd name="T0" fmla="*/ 0 w 10681"/>
                <a:gd name="T1" fmla="*/ 0 h 82702"/>
                <a:gd name="T2" fmla="*/ 10681 w 10681"/>
                <a:gd name="T3" fmla="*/ 82702 h 82702"/>
              </a:gdLst>
              <a:ahLst/>
              <a:cxnLst>
                <a:cxn ang="0">
                  <a:pos x="0" y="0"/>
                </a:cxn>
                <a:cxn ang="0">
                  <a:pos x="10681" y="0"/>
                </a:cxn>
                <a:cxn ang="0">
                  <a:pos x="10681" y="82702"/>
                </a:cxn>
                <a:cxn ang="0">
                  <a:pos x="0" y="82702"/>
                </a:cxn>
                <a:cxn ang="0">
                  <a:pos x="0" y="0"/>
                </a:cxn>
              </a:cxnLst>
              <a:rect l="T0" t="T1" r="T2" b="T3"/>
              <a:pathLst>
                <a:path w="10681" h="82702">
                  <a:moveTo>
                    <a:pt x="0" y="0"/>
                  </a:moveTo>
                  <a:lnTo>
                    <a:pt x="10681" y="0"/>
                  </a:lnTo>
                  <a:lnTo>
                    <a:pt x="10681" y="82702"/>
                  </a:lnTo>
                  <a:lnTo>
                    <a:pt x="0" y="82702"/>
                  </a:lnTo>
                  <a:lnTo>
                    <a:pt x="0" y="0"/>
                  </a:lnTo>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2" name="Shape 2112"/>
            <p:cNvSpPr>
              <a:spLocks/>
            </p:cNvSpPr>
            <p:nvPr/>
          </p:nvSpPr>
          <p:spPr bwMode="auto">
            <a:xfrm>
              <a:off x="2824147" y="1200591"/>
              <a:ext cx="84429" cy="82702"/>
            </a:xfrm>
            <a:custGeom>
              <a:avLst/>
              <a:gdLst>
                <a:gd name="T0" fmla="*/ 0 w 84429"/>
                <a:gd name="T1" fmla="*/ 0 h 82702"/>
                <a:gd name="T2" fmla="*/ 84429 w 84429"/>
                <a:gd name="T3" fmla="*/ 82702 h 82702"/>
              </a:gdLst>
              <a:ahLst/>
              <a:cxnLst>
                <a:cxn ang="0">
                  <a:pos x="5766" y="0"/>
                </a:cxn>
                <a:cxn ang="0">
                  <a:pos x="19393" y="0"/>
                </a:cxn>
                <a:cxn ang="0">
                  <a:pos x="33503" y="40005"/>
                </a:cxn>
                <a:cxn ang="0">
                  <a:pos x="41846" y="67856"/>
                </a:cxn>
                <a:cxn ang="0">
                  <a:pos x="42214" y="67856"/>
                </a:cxn>
                <a:cxn ang="0">
                  <a:pos x="50927" y="40005"/>
                </a:cxn>
                <a:cxn ang="0">
                  <a:pos x="65646" y="0"/>
                </a:cxn>
                <a:cxn ang="0">
                  <a:pos x="79273" y="0"/>
                </a:cxn>
                <a:cxn ang="0">
                  <a:pos x="84429" y="82702"/>
                </a:cxn>
                <a:cxn ang="0">
                  <a:pos x="73990" y="82702"/>
                </a:cxn>
                <a:cxn ang="0">
                  <a:pos x="71907" y="46381"/>
                </a:cxn>
                <a:cxn ang="0">
                  <a:pos x="70688" y="10668"/>
                </a:cxn>
                <a:cxn ang="0">
                  <a:pos x="70320" y="10668"/>
                </a:cxn>
                <a:cxn ang="0">
                  <a:pos x="59880" y="42088"/>
                </a:cxn>
                <a:cxn ang="0">
                  <a:pos x="45276" y="82207"/>
                </a:cxn>
                <a:cxn ang="0">
                  <a:pos x="37185" y="82207"/>
                </a:cxn>
                <a:cxn ang="0">
                  <a:pos x="23800" y="42825"/>
                </a:cxn>
                <a:cxn ang="0">
                  <a:pos x="14237" y="10668"/>
                </a:cxn>
                <a:cxn ang="0">
                  <a:pos x="13982" y="10668"/>
                </a:cxn>
                <a:cxn ang="0">
                  <a:pos x="12395" y="47244"/>
                </a:cxn>
                <a:cxn ang="0">
                  <a:pos x="10185" y="82702"/>
                </a:cxn>
                <a:cxn ang="0">
                  <a:pos x="0" y="82702"/>
                </a:cxn>
                <a:cxn ang="0">
                  <a:pos x="5766" y="0"/>
                </a:cxn>
              </a:cxnLst>
              <a:rect l="T0" t="T1" r="T2" b="T3"/>
              <a:pathLst>
                <a:path w="84429" h="82702">
                  <a:moveTo>
                    <a:pt x="5766" y="0"/>
                  </a:moveTo>
                  <a:lnTo>
                    <a:pt x="19393" y="0"/>
                  </a:lnTo>
                  <a:lnTo>
                    <a:pt x="33503" y="40005"/>
                  </a:lnTo>
                  <a:cubicBezTo>
                    <a:pt x="36931" y="50190"/>
                    <a:pt x="39763" y="59258"/>
                    <a:pt x="41846" y="67856"/>
                  </a:cubicBezTo>
                  <a:lnTo>
                    <a:pt x="42214" y="67856"/>
                  </a:lnTo>
                  <a:cubicBezTo>
                    <a:pt x="44297" y="59512"/>
                    <a:pt x="47244" y="50432"/>
                    <a:pt x="50927" y="40005"/>
                  </a:cubicBezTo>
                  <a:lnTo>
                    <a:pt x="65646" y="0"/>
                  </a:lnTo>
                  <a:lnTo>
                    <a:pt x="79273" y="0"/>
                  </a:lnTo>
                  <a:lnTo>
                    <a:pt x="84429" y="82702"/>
                  </a:lnTo>
                  <a:lnTo>
                    <a:pt x="73990" y="82702"/>
                  </a:lnTo>
                  <a:lnTo>
                    <a:pt x="71907" y="46381"/>
                  </a:lnTo>
                  <a:cubicBezTo>
                    <a:pt x="71298" y="34849"/>
                    <a:pt x="70561" y="20981"/>
                    <a:pt x="70688" y="10668"/>
                  </a:cubicBezTo>
                  <a:lnTo>
                    <a:pt x="70320" y="10668"/>
                  </a:lnTo>
                  <a:cubicBezTo>
                    <a:pt x="67501" y="20371"/>
                    <a:pt x="64058" y="30798"/>
                    <a:pt x="59880" y="42088"/>
                  </a:cubicBezTo>
                  <a:lnTo>
                    <a:pt x="45276" y="82207"/>
                  </a:lnTo>
                  <a:lnTo>
                    <a:pt x="37185" y="82207"/>
                  </a:lnTo>
                  <a:lnTo>
                    <a:pt x="23800" y="42825"/>
                  </a:lnTo>
                  <a:cubicBezTo>
                    <a:pt x="19875" y="31166"/>
                    <a:pt x="16561" y="20485"/>
                    <a:pt x="14237" y="10668"/>
                  </a:cubicBezTo>
                  <a:lnTo>
                    <a:pt x="13982" y="10668"/>
                  </a:lnTo>
                  <a:cubicBezTo>
                    <a:pt x="13741" y="20981"/>
                    <a:pt x="13132" y="34849"/>
                    <a:pt x="12395" y="47244"/>
                  </a:cubicBezTo>
                  <a:lnTo>
                    <a:pt x="10185" y="82702"/>
                  </a:lnTo>
                  <a:lnTo>
                    <a:pt x="0" y="82702"/>
                  </a:lnTo>
                  <a:lnTo>
                    <a:pt x="5766"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3" name="Shape 2113"/>
            <p:cNvSpPr>
              <a:spLocks/>
            </p:cNvSpPr>
            <p:nvPr/>
          </p:nvSpPr>
          <p:spPr bwMode="auto">
            <a:xfrm>
              <a:off x="2925013" y="1200588"/>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68" y="8954"/>
                </a:cxn>
                <a:cxn ang="0">
                  <a:pos x="10668" y="35090"/>
                </a:cxn>
                <a:cxn ang="0">
                  <a:pos x="42825" y="35090"/>
                </a:cxn>
                <a:cxn ang="0">
                  <a:pos x="42825" y="43929"/>
                </a:cxn>
                <a:cxn ang="0">
                  <a:pos x="10668" y="43929"/>
                </a:cxn>
                <a:cxn ang="0">
                  <a:pos x="10668"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68" y="8954"/>
                  </a:lnTo>
                  <a:lnTo>
                    <a:pt x="10668" y="35090"/>
                  </a:lnTo>
                  <a:lnTo>
                    <a:pt x="42825" y="35090"/>
                  </a:lnTo>
                  <a:lnTo>
                    <a:pt x="42825" y="43929"/>
                  </a:lnTo>
                  <a:lnTo>
                    <a:pt x="10668" y="43929"/>
                  </a:lnTo>
                  <a:lnTo>
                    <a:pt x="10668"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4" name="Shape 2114"/>
            <p:cNvSpPr>
              <a:spLocks/>
            </p:cNvSpPr>
            <p:nvPr/>
          </p:nvSpPr>
          <p:spPr bwMode="auto">
            <a:xfrm>
              <a:off x="2985378" y="1200579"/>
              <a:ext cx="62090" cy="82715"/>
            </a:xfrm>
            <a:custGeom>
              <a:avLst/>
              <a:gdLst>
                <a:gd name="T0" fmla="*/ 0 w 62090"/>
                <a:gd name="T1" fmla="*/ 0 h 82715"/>
                <a:gd name="T2" fmla="*/ 62090 w 62090"/>
                <a:gd name="T3" fmla="*/ 82715 h 82715"/>
              </a:gdLst>
              <a:ahLst/>
              <a:cxnLst>
                <a:cxn ang="0">
                  <a:pos x="0" y="0"/>
                </a:cxn>
                <a:cxn ang="0">
                  <a:pos x="11659" y="0"/>
                </a:cxn>
                <a:cxn ang="0">
                  <a:pos x="38164" y="41847"/>
                </a:cxn>
                <a:cxn ang="0">
                  <a:pos x="53010" y="68720"/>
                </a:cxn>
                <a:cxn ang="0">
                  <a:pos x="53264" y="68606"/>
                </a:cxn>
                <a:cxn ang="0">
                  <a:pos x="52032" y="34608"/>
                </a:cxn>
                <a:cxn ang="0">
                  <a:pos x="52032" y="0"/>
                </a:cxn>
                <a:cxn ang="0">
                  <a:pos x="62090" y="0"/>
                </a:cxn>
                <a:cxn ang="0">
                  <a:pos x="62090" y="82715"/>
                </a:cxn>
                <a:cxn ang="0">
                  <a:pos x="51295" y="82715"/>
                </a:cxn>
                <a:cxn ang="0">
                  <a:pos x="25032" y="40742"/>
                </a:cxn>
                <a:cxn ang="0">
                  <a:pos x="9576" y="13132"/>
                </a:cxn>
                <a:cxn ang="0">
                  <a:pos x="9208" y="13259"/>
                </a:cxn>
                <a:cxn ang="0">
                  <a:pos x="10058" y="47371"/>
                </a:cxn>
                <a:cxn ang="0">
                  <a:pos x="10058" y="82715"/>
                </a:cxn>
                <a:cxn ang="0">
                  <a:pos x="0" y="82715"/>
                </a:cxn>
                <a:cxn ang="0">
                  <a:pos x="0" y="0"/>
                </a:cxn>
              </a:cxnLst>
              <a:rect l="T0" t="T1" r="T2" b="T3"/>
              <a:pathLst>
                <a:path w="62090" h="82715">
                  <a:moveTo>
                    <a:pt x="0" y="0"/>
                  </a:moveTo>
                  <a:lnTo>
                    <a:pt x="11659" y="0"/>
                  </a:lnTo>
                  <a:lnTo>
                    <a:pt x="38164" y="41847"/>
                  </a:lnTo>
                  <a:cubicBezTo>
                    <a:pt x="44298" y="51549"/>
                    <a:pt x="49085" y="60261"/>
                    <a:pt x="53010" y="68720"/>
                  </a:cubicBezTo>
                  <a:lnTo>
                    <a:pt x="53264" y="68606"/>
                  </a:lnTo>
                  <a:cubicBezTo>
                    <a:pt x="52273" y="57557"/>
                    <a:pt x="52032" y="47498"/>
                    <a:pt x="52032" y="34608"/>
                  </a:cubicBezTo>
                  <a:lnTo>
                    <a:pt x="52032" y="0"/>
                  </a:lnTo>
                  <a:lnTo>
                    <a:pt x="62090" y="0"/>
                  </a:lnTo>
                  <a:lnTo>
                    <a:pt x="62090" y="82715"/>
                  </a:lnTo>
                  <a:lnTo>
                    <a:pt x="51295" y="82715"/>
                  </a:lnTo>
                  <a:lnTo>
                    <a:pt x="25032" y="40742"/>
                  </a:lnTo>
                  <a:cubicBezTo>
                    <a:pt x="19266" y="31547"/>
                    <a:pt x="13741" y="22098"/>
                    <a:pt x="9576" y="13132"/>
                  </a:cubicBezTo>
                  <a:lnTo>
                    <a:pt x="9208" y="13259"/>
                  </a:lnTo>
                  <a:cubicBezTo>
                    <a:pt x="9817" y="23685"/>
                    <a:pt x="10058" y="33630"/>
                    <a:pt x="10058" y="47371"/>
                  </a:cubicBezTo>
                  <a:lnTo>
                    <a:pt x="10058"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5" name="Shape 2115"/>
            <p:cNvSpPr>
              <a:spLocks/>
            </p:cNvSpPr>
            <p:nvPr/>
          </p:nvSpPr>
          <p:spPr bwMode="auto">
            <a:xfrm>
              <a:off x="3056667" y="1200583"/>
              <a:ext cx="61239" cy="82715"/>
            </a:xfrm>
            <a:custGeom>
              <a:avLst/>
              <a:gdLst>
                <a:gd name="T0" fmla="*/ 0 w 61239"/>
                <a:gd name="T1" fmla="*/ 0 h 82715"/>
                <a:gd name="T2" fmla="*/ 61239 w 61239"/>
                <a:gd name="T3" fmla="*/ 82715 h 82715"/>
              </a:gdLst>
              <a:ahLst/>
              <a:cxnLst>
                <a:cxn ang="0">
                  <a:pos x="0" y="0"/>
                </a:cxn>
                <a:cxn ang="0">
                  <a:pos x="61239" y="0"/>
                </a:cxn>
                <a:cxn ang="0">
                  <a:pos x="61239" y="9080"/>
                </a:cxn>
                <a:cxn ang="0">
                  <a:pos x="35954" y="9080"/>
                </a:cxn>
                <a:cxn ang="0">
                  <a:pos x="35954" y="82715"/>
                </a:cxn>
                <a:cxn ang="0">
                  <a:pos x="25159" y="82715"/>
                </a:cxn>
                <a:cxn ang="0">
                  <a:pos x="25159" y="9080"/>
                </a:cxn>
                <a:cxn ang="0">
                  <a:pos x="0" y="9080"/>
                </a:cxn>
                <a:cxn ang="0">
                  <a:pos x="0" y="0"/>
                </a:cxn>
              </a:cxnLst>
              <a:rect l="T0" t="T1" r="T2" b="T3"/>
              <a:pathLst>
                <a:path w="61239" h="82715">
                  <a:moveTo>
                    <a:pt x="0" y="0"/>
                  </a:moveTo>
                  <a:lnTo>
                    <a:pt x="61239" y="0"/>
                  </a:lnTo>
                  <a:lnTo>
                    <a:pt x="61239" y="9080"/>
                  </a:lnTo>
                  <a:lnTo>
                    <a:pt x="35954" y="9080"/>
                  </a:lnTo>
                  <a:lnTo>
                    <a:pt x="35954" y="82715"/>
                  </a:lnTo>
                  <a:lnTo>
                    <a:pt x="25159" y="82715"/>
                  </a:lnTo>
                  <a:lnTo>
                    <a:pt x="25159" y="9080"/>
                  </a:lnTo>
                  <a:lnTo>
                    <a:pt x="0" y="9080"/>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6" name="Shape 2116"/>
            <p:cNvSpPr>
              <a:spLocks/>
            </p:cNvSpPr>
            <p:nvPr/>
          </p:nvSpPr>
          <p:spPr bwMode="auto">
            <a:xfrm>
              <a:off x="3111641" y="1200586"/>
              <a:ext cx="34303" cy="82702"/>
            </a:xfrm>
            <a:custGeom>
              <a:avLst/>
              <a:gdLst>
                <a:gd name="T0" fmla="*/ 0 w 34303"/>
                <a:gd name="T1" fmla="*/ 0 h 82702"/>
                <a:gd name="T2" fmla="*/ 34303 w 34303"/>
                <a:gd name="T3" fmla="*/ 82702 h 82702"/>
              </a:gdLst>
              <a:ahLst/>
              <a:cxnLst>
                <a:cxn ang="0">
                  <a:pos x="28105" y="0"/>
                </a:cxn>
                <a:cxn ang="0">
                  <a:pos x="34303" y="0"/>
                </a:cxn>
                <a:cxn ang="0">
                  <a:pos x="34303" y="9449"/>
                </a:cxn>
                <a:cxn ang="0">
                  <a:pos x="34112" y="9449"/>
                </a:cxn>
                <a:cxn ang="0">
                  <a:pos x="29947" y="24422"/>
                </a:cxn>
                <a:cxn ang="0">
                  <a:pos x="21844" y="48349"/>
                </a:cxn>
                <a:cxn ang="0">
                  <a:pos x="34303" y="48349"/>
                </a:cxn>
                <a:cxn ang="0">
                  <a:pos x="34303" y="56693"/>
                </a:cxn>
                <a:cxn ang="0">
                  <a:pos x="19634" y="56693"/>
                </a:cxn>
                <a:cxn ang="0">
                  <a:pos x="11036" y="82702"/>
                </a:cxn>
                <a:cxn ang="0">
                  <a:pos x="0" y="82702"/>
                </a:cxn>
                <a:cxn ang="0">
                  <a:pos x="28105" y="0"/>
                </a:cxn>
              </a:cxnLst>
              <a:rect l="T0" t="T1" r="T2" b="T3"/>
              <a:pathLst>
                <a:path w="34303" h="82702">
                  <a:moveTo>
                    <a:pt x="28105" y="0"/>
                  </a:moveTo>
                  <a:lnTo>
                    <a:pt x="34303" y="0"/>
                  </a:lnTo>
                  <a:lnTo>
                    <a:pt x="34303" y="9449"/>
                  </a:lnTo>
                  <a:lnTo>
                    <a:pt x="34112" y="9449"/>
                  </a:lnTo>
                  <a:cubicBezTo>
                    <a:pt x="32880" y="14351"/>
                    <a:pt x="31534" y="19380"/>
                    <a:pt x="29947" y="24422"/>
                  </a:cubicBezTo>
                  <a:lnTo>
                    <a:pt x="21844" y="48349"/>
                  </a:lnTo>
                  <a:lnTo>
                    <a:pt x="34303" y="48349"/>
                  </a:lnTo>
                  <a:lnTo>
                    <a:pt x="34303"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7" name="Shape 2117"/>
            <p:cNvSpPr>
              <a:spLocks/>
            </p:cNvSpPr>
            <p:nvPr/>
          </p:nvSpPr>
          <p:spPr bwMode="auto">
            <a:xfrm>
              <a:off x="3145944" y="1200586"/>
              <a:ext cx="34912" cy="82702"/>
            </a:xfrm>
            <a:custGeom>
              <a:avLst/>
              <a:gdLst>
                <a:gd name="T0" fmla="*/ 0 w 34912"/>
                <a:gd name="T1" fmla="*/ 0 h 82702"/>
                <a:gd name="T2" fmla="*/ 34912 w 34912"/>
                <a:gd name="T3" fmla="*/ 82702 h 82702"/>
              </a:gdLst>
              <a:ahLst/>
              <a:cxnLst>
                <a:cxn ang="0">
                  <a:pos x="0" y="0"/>
                </a:cxn>
                <a:cxn ang="0">
                  <a:pos x="6680" y="0"/>
                </a:cxn>
                <a:cxn ang="0">
                  <a:pos x="34912" y="82702"/>
                </a:cxn>
                <a:cxn ang="0">
                  <a:pos x="23495" y="82702"/>
                </a:cxn>
                <a:cxn ang="0">
                  <a:pos x="14656" y="56693"/>
                </a:cxn>
                <a:cxn ang="0">
                  <a:pos x="0" y="56693"/>
                </a:cxn>
                <a:cxn ang="0">
                  <a:pos x="0" y="48349"/>
                </a:cxn>
                <a:cxn ang="0">
                  <a:pos x="12459" y="48349"/>
                </a:cxn>
                <a:cxn ang="0">
                  <a:pos x="4356" y="24536"/>
                </a:cxn>
                <a:cxn ang="0">
                  <a:pos x="51" y="9449"/>
                </a:cxn>
                <a:cxn ang="0">
                  <a:pos x="0" y="9449"/>
                </a:cxn>
                <a:cxn ang="0">
                  <a:pos x="0" y="0"/>
                </a:cxn>
              </a:cxnLst>
              <a:rect l="T0" t="T1" r="T2" b="T3"/>
              <a:pathLst>
                <a:path w="34912" h="82702">
                  <a:moveTo>
                    <a:pt x="0" y="0"/>
                  </a:moveTo>
                  <a:lnTo>
                    <a:pt x="6680" y="0"/>
                  </a:lnTo>
                  <a:lnTo>
                    <a:pt x="34912" y="82702"/>
                  </a:lnTo>
                  <a:lnTo>
                    <a:pt x="23495" y="82702"/>
                  </a:lnTo>
                  <a:lnTo>
                    <a:pt x="14656" y="56693"/>
                  </a:lnTo>
                  <a:lnTo>
                    <a:pt x="0" y="56693"/>
                  </a:lnTo>
                  <a:lnTo>
                    <a:pt x="0" y="48349"/>
                  </a:lnTo>
                  <a:lnTo>
                    <a:pt x="12459" y="48349"/>
                  </a:lnTo>
                  <a:lnTo>
                    <a:pt x="4356" y="24536"/>
                  </a:lnTo>
                  <a:cubicBezTo>
                    <a:pt x="2515" y="19139"/>
                    <a:pt x="1283" y="14237"/>
                    <a:pt x="51"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8" name="Shape 2118"/>
            <p:cNvSpPr>
              <a:spLocks/>
            </p:cNvSpPr>
            <p:nvPr/>
          </p:nvSpPr>
          <p:spPr bwMode="auto">
            <a:xfrm>
              <a:off x="3192992" y="1199974"/>
              <a:ext cx="25464" cy="83325"/>
            </a:xfrm>
            <a:custGeom>
              <a:avLst/>
              <a:gdLst>
                <a:gd name="T0" fmla="*/ 0 w 25464"/>
                <a:gd name="T1" fmla="*/ 0 h 83325"/>
                <a:gd name="T2" fmla="*/ 25464 w 25464"/>
                <a:gd name="T3" fmla="*/ 83325 h 83325"/>
              </a:gdLst>
              <a:ahLst/>
              <a:cxnLst>
                <a:cxn ang="0">
                  <a:pos x="20485" y="0"/>
                </a:cxn>
                <a:cxn ang="0">
                  <a:pos x="25464" y="565"/>
                </a:cxn>
                <a:cxn ang="0">
                  <a:pos x="25464" y="9379"/>
                </a:cxn>
                <a:cxn ang="0">
                  <a:pos x="21234" y="8217"/>
                </a:cxn>
                <a:cxn ang="0">
                  <a:pos x="10681" y="9195"/>
                </a:cxn>
                <a:cxn ang="0">
                  <a:pos x="10681" y="39383"/>
                </a:cxn>
                <a:cxn ang="0">
                  <a:pos x="21603" y="39383"/>
                </a:cxn>
                <a:cxn ang="0">
                  <a:pos x="25464" y="38160"/>
                </a:cxn>
                <a:cxn ang="0">
                  <a:pos x="25464" y="49159"/>
                </a:cxn>
                <a:cxn ang="0">
                  <a:pos x="20739" y="47485"/>
                </a:cxn>
                <a:cxn ang="0">
                  <a:pos x="10681" y="47485"/>
                </a:cxn>
                <a:cxn ang="0">
                  <a:pos x="10681" y="83325"/>
                </a:cxn>
                <a:cxn ang="0">
                  <a:pos x="0" y="83325"/>
                </a:cxn>
                <a:cxn ang="0">
                  <a:pos x="0" y="1715"/>
                </a:cxn>
                <a:cxn ang="0">
                  <a:pos x="20485" y="0"/>
                </a:cxn>
              </a:cxnLst>
              <a:rect l="T0" t="T1" r="T2" b="T3"/>
              <a:pathLst>
                <a:path w="25464" h="83325">
                  <a:moveTo>
                    <a:pt x="20485" y="0"/>
                  </a:moveTo>
                  <a:lnTo>
                    <a:pt x="25464" y="565"/>
                  </a:lnTo>
                  <a:lnTo>
                    <a:pt x="25464" y="9379"/>
                  </a:lnTo>
                  <a:lnTo>
                    <a:pt x="21234" y="8217"/>
                  </a:lnTo>
                  <a:cubicBezTo>
                    <a:pt x="16078" y="8217"/>
                    <a:pt x="12395" y="8712"/>
                    <a:pt x="10681" y="9195"/>
                  </a:cubicBezTo>
                  <a:lnTo>
                    <a:pt x="10681" y="39383"/>
                  </a:lnTo>
                  <a:lnTo>
                    <a:pt x="21603" y="39383"/>
                  </a:lnTo>
                  <a:lnTo>
                    <a:pt x="25464" y="38160"/>
                  </a:lnTo>
                  <a:lnTo>
                    <a:pt x="25464" y="49159"/>
                  </a:lnTo>
                  <a:lnTo>
                    <a:pt x="20739" y="47485"/>
                  </a:lnTo>
                  <a:lnTo>
                    <a:pt x="10681" y="47485"/>
                  </a:lnTo>
                  <a:lnTo>
                    <a:pt x="10681" y="83325"/>
                  </a:lnTo>
                  <a:lnTo>
                    <a:pt x="0" y="83325"/>
                  </a:lnTo>
                  <a:lnTo>
                    <a:pt x="0" y="1715"/>
                  </a:lnTo>
                  <a:cubicBezTo>
                    <a:pt x="5397" y="610"/>
                    <a:pt x="13132" y="0"/>
                    <a:pt x="20485"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9" name="Shape 2119"/>
            <p:cNvSpPr>
              <a:spLocks/>
            </p:cNvSpPr>
            <p:nvPr/>
          </p:nvSpPr>
          <p:spPr bwMode="auto">
            <a:xfrm>
              <a:off x="3218456" y="1200538"/>
              <a:ext cx="28410" cy="82760"/>
            </a:xfrm>
            <a:custGeom>
              <a:avLst/>
              <a:gdLst>
                <a:gd name="T0" fmla="*/ 0 w 28410"/>
                <a:gd name="T1" fmla="*/ 0 h 82760"/>
                <a:gd name="T2" fmla="*/ 28410 w 28410"/>
                <a:gd name="T3" fmla="*/ 82760 h 82760"/>
              </a:gdLst>
              <a:ahLst/>
              <a:cxnLst>
                <a:cxn ang="0">
                  <a:pos x="0" y="0"/>
                </a:cxn>
                <a:cxn ang="0">
                  <a:pos x="9339" y="1059"/>
                </a:cxn>
                <a:cxn ang="0">
                  <a:pos x="18961" y="6179"/>
                </a:cxn>
                <a:cxn ang="0">
                  <a:pos x="25464" y="21889"/>
                </a:cxn>
                <a:cxn ang="0">
                  <a:pos x="9880" y="42997"/>
                </a:cxn>
                <a:cxn ang="0">
                  <a:pos x="9880" y="43365"/>
                </a:cxn>
                <a:cxn ang="0">
                  <a:pos x="22034" y="60053"/>
                </a:cxn>
                <a:cxn ang="0">
                  <a:pos x="28410" y="82760"/>
                </a:cxn>
                <a:cxn ang="0">
                  <a:pos x="17361" y="82760"/>
                </a:cxn>
                <a:cxn ang="0">
                  <a:pos x="11849" y="62999"/>
                </a:cxn>
                <a:cxn ang="0">
                  <a:pos x="6272" y="50816"/>
                </a:cxn>
                <a:cxn ang="0">
                  <a:pos x="0" y="48594"/>
                </a:cxn>
                <a:cxn ang="0">
                  <a:pos x="0" y="37596"/>
                </a:cxn>
                <a:cxn ang="0">
                  <a:pos x="9738" y="34513"/>
                </a:cxn>
                <a:cxn ang="0">
                  <a:pos x="14783" y="23121"/>
                </a:cxn>
                <a:cxn ang="0">
                  <a:pos x="9511" y="11429"/>
                </a:cxn>
                <a:cxn ang="0">
                  <a:pos x="0" y="8815"/>
                </a:cxn>
                <a:cxn ang="0">
                  <a:pos x="0" y="0"/>
                </a:cxn>
              </a:cxnLst>
              <a:rect l="T0" t="T1" r="T2" b="T3"/>
              <a:pathLst>
                <a:path w="28410" h="82760">
                  <a:moveTo>
                    <a:pt x="0" y="0"/>
                  </a:moveTo>
                  <a:lnTo>
                    <a:pt x="9339" y="1059"/>
                  </a:lnTo>
                  <a:cubicBezTo>
                    <a:pt x="13252" y="2163"/>
                    <a:pt x="16383" y="3849"/>
                    <a:pt x="18961" y="6179"/>
                  </a:cubicBezTo>
                  <a:cubicBezTo>
                    <a:pt x="23126" y="9862"/>
                    <a:pt x="25464" y="15501"/>
                    <a:pt x="25464" y="21889"/>
                  </a:cubicBezTo>
                  <a:cubicBezTo>
                    <a:pt x="25464" y="32811"/>
                    <a:pt x="18593" y="40050"/>
                    <a:pt x="9880" y="42997"/>
                  </a:cubicBezTo>
                  <a:lnTo>
                    <a:pt x="9880" y="43365"/>
                  </a:lnTo>
                  <a:cubicBezTo>
                    <a:pt x="16256" y="45574"/>
                    <a:pt x="20066" y="51467"/>
                    <a:pt x="22034" y="60053"/>
                  </a:cubicBezTo>
                  <a:cubicBezTo>
                    <a:pt x="24727" y="71584"/>
                    <a:pt x="26695" y="79560"/>
                    <a:pt x="28410" y="82760"/>
                  </a:cubicBezTo>
                  <a:lnTo>
                    <a:pt x="17361" y="82760"/>
                  </a:lnTo>
                  <a:cubicBezTo>
                    <a:pt x="16015" y="80296"/>
                    <a:pt x="14173" y="73311"/>
                    <a:pt x="11849" y="62999"/>
                  </a:cubicBezTo>
                  <a:cubicBezTo>
                    <a:pt x="10617" y="57290"/>
                    <a:pt x="8896" y="53363"/>
                    <a:pt x="6272" y="50816"/>
                  </a:cubicBezTo>
                  <a:lnTo>
                    <a:pt x="0" y="48594"/>
                  </a:lnTo>
                  <a:lnTo>
                    <a:pt x="0" y="37596"/>
                  </a:lnTo>
                  <a:lnTo>
                    <a:pt x="9738" y="34513"/>
                  </a:lnTo>
                  <a:cubicBezTo>
                    <a:pt x="12973" y="31770"/>
                    <a:pt x="14783" y="27846"/>
                    <a:pt x="14783" y="23121"/>
                  </a:cubicBezTo>
                  <a:cubicBezTo>
                    <a:pt x="14783" y="17781"/>
                    <a:pt x="12852" y="13945"/>
                    <a:pt x="9511" y="11429"/>
                  </a:cubicBezTo>
                  <a:lnTo>
                    <a:pt x="0" y="88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0" name="Shape 2120"/>
            <p:cNvSpPr>
              <a:spLocks/>
            </p:cNvSpPr>
            <p:nvPr/>
          </p:nvSpPr>
          <p:spPr bwMode="auto">
            <a:xfrm>
              <a:off x="2052337" y="719990"/>
              <a:ext cx="44552" cy="82715"/>
            </a:xfrm>
            <a:custGeom>
              <a:avLst/>
              <a:gdLst>
                <a:gd name="T0" fmla="*/ 0 w 44552"/>
                <a:gd name="T1" fmla="*/ 0 h 82715"/>
                <a:gd name="T2" fmla="*/ 44552 w 44552"/>
                <a:gd name="T3" fmla="*/ 82715 h 82715"/>
              </a:gdLst>
              <a:ahLst/>
              <a:cxnLst>
                <a:cxn ang="0">
                  <a:pos x="0" y="0"/>
                </a:cxn>
                <a:cxn ang="0">
                  <a:pos x="44552" y="0"/>
                </a:cxn>
                <a:cxn ang="0">
                  <a:pos x="44552" y="8953"/>
                </a:cxn>
                <a:cxn ang="0">
                  <a:pos x="10681" y="8953"/>
                </a:cxn>
                <a:cxn ang="0">
                  <a:pos x="10681" y="36449"/>
                </a:cxn>
                <a:cxn ang="0">
                  <a:pos x="41961" y="36449"/>
                </a:cxn>
                <a:cxn ang="0">
                  <a:pos x="41961" y="45276"/>
                </a:cxn>
                <a:cxn ang="0">
                  <a:pos x="10681" y="45276"/>
                </a:cxn>
                <a:cxn ang="0">
                  <a:pos x="10681" y="82715"/>
                </a:cxn>
                <a:cxn ang="0">
                  <a:pos x="0" y="82715"/>
                </a:cxn>
                <a:cxn ang="0">
                  <a:pos x="0" y="0"/>
                </a:cxn>
              </a:cxnLst>
              <a:rect l="T0" t="T1" r="T2" b="T3"/>
              <a:pathLst>
                <a:path w="44552" h="82715">
                  <a:moveTo>
                    <a:pt x="0" y="0"/>
                  </a:moveTo>
                  <a:lnTo>
                    <a:pt x="44552" y="0"/>
                  </a:lnTo>
                  <a:lnTo>
                    <a:pt x="44552" y="8953"/>
                  </a:lnTo>
                  <a:lnTo>
                    <a:pt x="10681" y="8953"/>
                  </a:lnTo>
                  <a:lnTo>
                    <a:pt x="10681" y="36449"/>
                  </a:lnTo>
                  <a:lnTo>
                    <a:pt x="41961" y="36449"/>
                  </a:lnTo>
                  <a:lnTo>
                    <a:pt x="41961" y="45276"/>
                  </a:lnTo>
                  <a:lnTo>
                    <a:pt x="10681" y="45276"/>
                  </a:lnTo>
                  <a:lnTo>
                    <a:pt x="10681"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1" name="Shape 2121"/>
            <p:cNvSpPr>
              <a:spLocks/>
            </p:cNvSpPr>
            <p:nvPr/>
          </p:nvSpPr>
          <p:spPr bwMode="auto">
            <a:xfrm>
              <a:off x="2096267" y="719991"/>
              <a:ext cx="34296" cy="82702"/>
            </a:xfrm>
            <a:custGeom>
              <a:avLst/>
              <a:gdLst>
                <a:gd name="T0" fmla="*/ 0 w 34296"/>
                <a:gd name="T1" fmla="*/ 0 h 82702"/>
                <a:gd name="T2" fmla="*/ 34296 w 34296"/>
                <a:gd name="T3" fmla="*/ 82702 h 82702"/>
              </a:gdLst>
              <a:ahLst/>
              <a:cxnLst>
                <a:cxn ang="0">
                  <a:pos x="28105" y="0"/>
                </a:cxn>
                <a:cxn ang="0">
                  <a:pos x="34296" y="0"/>
                </a:cxn>
                <a:cxn ang="0">
                  <a:pos x="34296" y="9449"/>
                </a:cxn>
                <a:cxn ang="0">
                  <a:pos x="34112" y="9449"/>
                </a:cxn>
                <a:cxn ang="0">
                  <a:pos x="29934" y="24422"/>
                </a:cxn>
                <a:cxn ang="0">
                  <a:pos x="21844" y="48349"/>
                </a:cxn>
                <a:cxn ang="0">
                  <a:pos x="34296" y="48349"/>
                </a:cxn>
                <a:cxn ang="0">
                  <a:pos x="34296" y="56693"/>
                </a:cxn>
                <a:cxn ang="0">
                  <a:pos x="19634" y="56693"/>
                </a:cxn>
                <a:cxn ang="0">
                  <a:pos x="11036" y="82702"/>
                </a:cxn>
                <a:cxn ang="0">
                  <a:pos x="0" y="82702"/>
                </a:cxn>
                <a:cxn ang="0">
                  <a:pos x="28105" y="0"/>
                </a:cxn>
              </a:cxnLst>
              <a:rect l="T0" t="T1" r="T2" b="T3"/>
              <a:pathLst>
                <a:path w="34296" h="82702">
                  <a:moveTo>
                    <a:pt x="28105" y="0"/>
                  </a:moveTo>
                  <a:lnTo>
                    <a:pt x="34296" y="0"/>
                  </a:lnTo>
                  <a:lnTo>
                    <a:pt x="34296" y="9449"/>
                  </a:lnTo>
                  <a:lnTo>
                    <a:pt x="34112" y="9449"/>
                  </a:lnTo>
                  <a:cubicBezTo>
                    <a:pt x="32880" y="14351"/>
                    <a:pt x="31534" y="19380"/>
                    <a:pt x="29934" y="24422"/>
                  </a:cubicBezTo>
                  <a:lnTo>
                    <a:pt x="21844" y="48349"/>
                  </a:lnTo>
                  <a:lnTo>
                    <a:pt x="34296" y="48349"/>
                  </a:lnTo>
                  <a:lnTo>
                    <a:pt x="34296"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2" name="Shape 2122"/>
            <p:cNvSpPr>
              <a:spLocks/>
            </p:cNvSpPr>
            <p:nvPr/>
          </p:nvSpPr>
          <p:spPr bwMode="auto">
            <a:xfrm>
              <a:off x="2130564" y="719991"/>
              <a:ext cx="34918" cy="82702"/>
            </a:xfrm>
            <a:custGeom>
              <a:avLst/>
              <a:gdLst>
                <a:gd name="T0" fmla="*/ 0 w 34918"/>
                <a:gd name="T1" fmla="*/ 0 h 82702"/>
                <a:gd name="T2" fmla="*/ 34918 w 34918"/>
                <a:gd name="T3" fmla="*/ 82702 h 82702"/>
              </a:gdLst>
              <a:ahLst/>
              <a:cxnLst>
                <a:cxn ang="0">
                  <a:pos x="0" y="0"/>
                </a:cxn>
                <a:cxn ang="0">
                  <a:pos x="6686" y="0"/>
                </a:cxn>
                <a:cxn ang="0">
                  <a:pos x="34918" y="82702"/>
                </a:cxn>
                <a:cxn ang="0">
                  <a:pos x="23501" y="82702"/>
                </a:cxn>
                <a:cxn ang="0">
                  <a:pos x="14662" y="56693"/>
                </a:cxn>
                <a:cxn ang="0">
                  <a:pos x="0" y="56693"/>
                </a:cxn>
                <a:cxn ang="0">
                  <a:pos x="0" y="48349"/>
                </a:cxn>
                <a:cxn ang="0">
                  <a:pos x="12452" y="48349"/>
                </a:cxn>
                <a:cxn ang="0">
                  <a:pos x="4350" y="24536"/>
                </a:cxn>
                <a:cxn ang="0">
                  <a:pos x="57" y="9449"/>
                </a:cxn>
                <a:cxn ang="0">
                  <a:pos x="0" y="9449"/>
                </a:cxn>
                <a:cxn ang="0">
                  <a:pos x="0" y="0"/>
                </a:cxn>
              </a:cxnLst>
              <a:rect l="T0" t="T1" r="T2" b="T3"/>
              <a:pathLst>
                <a:path w="34918" h="82702">
                  <a:moveTo>
                    <a:pt x="0" y="0"/>
                  </a:moveTo>
                  <a:lnTo>
                    <a:pt x="6686" y="0"/>
                  </a:lnTo>
                  <a:lnTo>
                    <a:pt x="34918" y="82702"/>
                  </a:lnTo>
                  <a:lnTo>
                    <a:pt x="23501" y="82702"/>
                  </a:lnTo>
                  <a:lnTo>
                    <a:pt x="14662" y="56693"/>
                  </a:lnTo>
                  <a:lnTo>
                    <a:pt x="0" y="56693"/>
                  </a:lnTo>
                  <a:lnTo>
                    <a:pt x="0" y="48349"/>
                  </a:lnTo>
                  <a:lnTo>
                    <a:pt x="12452" y="48349"/>
                  </a:lnTo>
                  <a:lnTo>
                    <a:pt x="4350" y="24536"/>
                  </a:lnTo>
                  <a:cubicBezTo>
                    <a:pt x="2521" y="19139"/>
                    <a:pt x="1289" y="14237"/>
                    <a:pt x="57"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3" name="Shape 2123"/>
            <p:cNvSpPr>
              <a:spLocks/>
            </p:cNvSpPr>
            <p:nvPr/>
          </p:nvSpPr>
          <p:spPr bwMode="auto">
            <a:xfrm>
              <a:off x="2173453" y="718634"/>
              <a:ext cx="50064" cy="85420"/>
            </a:xfrm>
            <a:custGeom>
              <a:avLst/>
              <a:gdLst>
                <a:gd name="T0" fmla="*/ 0 w 50064"/>
                <a:gd name="T1" fmla="*/ 0 h 85420"/>
                <a:gd name="T2" fmla="*/ 50064 w 50064"/>
                <a:gd name="T3" fmla="*/ 85420 h 85420"/>
              </a:gdLst>
              <a:ahLst/>
              <a:cxnLst>
                <a:cxn ang="0">
                  <a:pos x="28461" y="0"/>
                </a:cxn>
                <a:cxn ang="0">
                  <a:pos x="46749" y="4051"/>
                </a:cxn>
                <a:cxn ang="0">
                  <a:pos x="43802" y="12764"/>
                </a:cxn>
                <a:cxn ang="0">
                  <a:pos x="28092" y="8839"/>
                </a:cxn>
                <a:cxn ang="0">
                  <a:pos x="12510" y="21234"/>
                </a:cxn>
                <a:cxn ang="0">
                  <a:pos x="28956" y="37186"/>
                </a:cxn>
                <a:cxn ang="0">
                  <a:pos x="50064" y="61481"/>
                </a:cxn>
                <a:cxn ang="0">
                  <a:pos x="21108" y="85420"/>
                </a:cxn>
                <a:cxn ang="0">
                  <a:pos x="0" y="80010"/>
                </a:cxn>
                <a:cxn ang="0">
                  <a:pos x="2692" y="71057"/>
                </a:cxn>
                <a:cxn ang="0">
                  <a:pos x="21831" y="76454"/>
                </a:cxn>
                <a:cxn ang="0">
                  <a:pos x="39141" y="62344"/>
                </a:cxn>
                <a:cxn ang="0">
                  <a:pos x="23559" y="45898"/>
                </a:cxn>
                <a:cxn ang="0">
                  <a:pos x="1715" y="22466"/>
                </a:cxn>
                <a:cxn ang="0">
                  <a:pos x="28461" y="0"/>
                </a:cxn>
              </a:cxnLst>
              <a:rect l="T0" t="T1" r="T2" b="T3"/>
              <a:pathLst>
                <a:path w="50064" h="85420">
                  <a:moveTo>
                    <a:pt x="28461" y="0"/>
                  </a:moveTo>
                  <a:cubicBezTo>
                    <a:pt x="36932" y="0"/>
                    <a:pt x="43066" y="1968"/>
                    <a:pt x="46749" y="4051"/>
                  </a:cubicBezTo>
                  <a:lnTo>
                    <a:pt x="43802" y="12764"/>
                  </a:lnTo>
                  <a:cubicBezTo>
                    <a:pt x="41097" y="11290"/>
                    <a:pt x="35585" y="8839"/>
                    <a:pt x="28092" y="8839"/>
                  </a:cubicBezTo>
                  <a:cubicBezTo>
                    <a:pt x="16802" y="8839"/>
                    <a:pt x="12510" y="15596"/>
                    <a:pt x="12510" y="21234"/>
                  </a:cubicBezTo>
                  <a:cubicBezTo>
                    <a:pt x="12510" y="28969"/>
                    <a:pt x="17539" y="32766"/>
                    <a:pt x="28956" y="37186"/>
                  </a:cubicBezTo>
                  <a:cubicBezTo>
                    <a:pt x="42952" y="42583"/>
                    <a:pt x="50064" y="49340"/>
                    <a:pt x="50064" y="61481"/>
                  </a:cubicBezTo>
                  <a:cubicBezTo>
                    <a:pt x="50064" y="74244"/>
                    <a:pt x="40615" y="85420"/>
                    <a:pt x="21108" y="85420"/>
                  </a:cubicBezTo>
                  <a:cubicBezTo>
                    <a:pt x="13119" y="85420"/>
                    <a:pt x="4407" y="82957"/>
                    <a:pt x="0" y="80010"/>
                  </a:cubicBezTo>
                  <a:lnTo>
                    <a:pt x="2692" y="71057"/>
                  </a:lnTo>
                  <a:cubicBezTo>
                    <a:pt x="7481" y="74003"/>
                    <a:pt x="14478" y="76454"/>
                    <a:pt x="21831" y="76454"/>
                  </a:cubicBezTo>
                  <a:cubicBezTo>
                    <a:pt x="32766" y="76454"/>
                    <a:pt x="39141" y="70688"/>
                    <a:pt x="39141" y="62344"/>
                  </a:cubicBezTo>
                  <a:cubicBezTo>
                    <a:pt x="39141" y="54610"/>
                    <a:pt x="34722" y="50190"/>
                    <a:pt x="23559" y="45898"/>
                  </a:cubicBezTo>
                  <a:cubicBezTo>
                    <a:pt x="10058" y="41110"/>
                    <a:pt x="1715" y="34112"/>
                    <a:pt x="1715" y="22466"/>
                  </a:cubicBezTo>
                  <a:cubicBezTo>
                    <a:pt x="1715" y="9576"/>
                    <a:pt x="12395" y="0"/>
                    <a:pt x="28461"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4" name="Shape 2124"/>
            <p:cNvSpPr>
              <a:spLocks/>
            </p:cNvSpPr>
            <p:nvPr/>
          </p:nvSpPr>
          <p:spPr bwMode="auto">
            <a:xfrm>
              <a:off x="2238111" y="719992"/>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81" y="8954"/>
                </a:cxn>
                <a:cxn ang="0">
                  <a:pos x="10681" y="35090"/>
                </a:cxn>
                <a:cxn ang="0">
                  <a:pos x="42825" y="35090"/>
                </a:cxn>
                <a:cxn ang="0">
                  <a:pos x="42825" y="43929"/>
                </a:cxn>
                <a:cxn ang="0">
                  <a:pos x="10681" y="43929"/>
                </a:cxn>
                <a:cxn ang="0">
                  <a:pos x="10681"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81" y="8954"/>
                  </a:lnTo>
                  <a:lnTo>
                    <a:pt x="10681" y="35090"/>
                  </a:lnTo>
                  <a:lnTo>
                    <a:pt x="42825" y="35090"/>
                  </a:lnTo>
                  <a:lnTo>
                    <a:pt x="42825" y="43929"/>
                  </a:lnTo>
                  <a:lnTo>
                    <a:pt x="10681" y="43929"/>
                  </a:lnTo>
                  <a:lnTo>
                    <a:pt x="10681"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5" name="Shape 2125"/>
            <p:cNvSpPr>
              <a:spLocks/>
            </p:cNvSpPr>
            <p:nvPr/>
          </p:nvSpPr>
          <p:spPr bwMode="auto">
            <a:xfrm>
              <a:off x="2324494" y="719990"/>
              <a:ext cx="44552" cy="82715"/>
            </a:xfrm>
            <a:custGeom>
              <a:avLst/>
              <a:gdLst>
                <a:gd name="T0" fmla="*/ 0 w 44552"/>
                <a:gd name="T1" fmla="*/ 0 h 82715"/>
                <a:gd name="T2" fmla="*/ 44552 w 44552"/>
                <a:gd name="T3" fmla="*/ 82715 h 82715"/>
              </a:gdLst>
              <a:ahLst/>
              <a:cxnLst>
                <a:cxn ang="0">
                  <a:pos x="0" y="0"/>
                </a:cxn>
                <a:cxn ang="0">
                  <a:pos x="44552" y="0"/>
                </a:cxn>
                <a:cxn ang="0">
                  <a:pos x="44552" y="8953"/>
                </a:cxn>
                <a:cxn ang="0">
                  <a:pos x="10681" y="8953"/>
                </a:cxn>
                <a:cxn ang="0">
                  <a:pos x="10681" y="36449"/>
                </a:cxn>
                <a:cxn ang="0">
                  <a:pos x="41973" y="36449"/>
                </a:cxn>
                <a:cxn ang="0">
                  <a:pos x="41973" y="45276"/>
                </a:cxn>
                <a:cxn ang="0">
                  <a:pos x="10681" y="45276"/>
                </a:cxn>
                <a:cxn ang="0">
                  <a:pos x="10681" y="82715"/>
                </a:cxn>
                <a:cxn ang="0">
                  <a:pos x="0" y="82715"/>
                </a:cxn>
                <a:cxn ang="0">
                  <a:pos x="0" y="0"/>
                </a:cxn>
              </a:cxnLst>
              <a:rect l="T0" t="T1" r="T2" b="T3"/>
              <a:pathLst>
                <a:path w="44552" h="82715">
                  <a:moveTo>
                    <a:pt x="0" y="0"/>
                  </a:moveTo>
                  <a:lnTo>
                    <a:pt x="44552" y="0"/>
                  </a:lnTo>
                  <a:lnTo>
                    <a:pt x="44552" y="8953"/>
                  </a:lnTo>
                  <a:lnTo>
                    <a:pt x="10681" y="8953"/>
                  </a:lnTo>
                  <a:lnTo>
                    <a:pt x="10681" y="36449"/>
                  </a:lnTo>
                  <a:lnTo>
                    <a:pt x="41973" y="36449"/>
                  </a:lnTo>
                  <a:lnTo>
                    <a:pt x="41973" y="45276"/>
                  </a:lnTo>
                  <a:lnTo>
                    <a:pt x="10681" y="45276"/>
                  </a:lnTo>
                  <a:lnTo>
                    <a:pt x="10681"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6" name="Shape 2126"/>
            <p:cNvSpPr>
              <a:spLocks/>
            </p:cNvSpPr>
            <p:nvPr/>
          </p:nvSpPr>
          <p:spPr bwMode="auto">
            <a:xfrm>
              <a:off x="2384133" y="719990"/>
              <a:ext cx="60985" cy="84061"/>
            </a:xfrm>
            <a:custGeom>
              <a:avLst/>
              <a:gdLst>
                <a:gd name="T0" fmla="*/ 0 w 60985"/>
                <a:gd name="T1" fmla="*/ 0 h 84061"/>
                <a:gd name="T2" fmla="*/ 60985 w 60985"/>
                <a:gd name="T3" fmla="*/ 84061 h 84061"/>
              </a:gdLst>
              <a:ahLst/>
              <a:cxnLst>
                <a:cxn ang="0">
                  <a:pos x="0" y="0"/>
                </a:cxn>
                <a:cxn ang="0">
                  <a:pos x="10795" y="0"/>
                </a:cxn>
                <a:cxn ang="0">
                  <a:pos x="10795" y="48959"/>
                </a:cxn>
                <a:cxn ang="0">
                  <a:pos x="30061" y="75349"/>
                </a:cxn>
                <a:cxn ang="0">
                  <a:pos x="50190" y="48959"/>
                </a:cxn>
                <a:cxn ang="0">
                  <a:pos x="50190" y="0"/>
                </a:cxn>
                <a:cxn ang="0">
                  <a:pos x="60985" y="0"/>
                </a:cxn>
                <a:cxn ang="0">
                  <a:pos x="60985" y="48222"/>
                </a:cxn>
                <a:cxn ang="0">
                  <a:pos x="29693" y="84061"/>
                </a:cxn>
                <a:cxn ang="0">
                  <a:pos x="0" y="48717"/>
                </a:cxn>
                <a:cxn ang="0">
                  <a:pos x="0" y="0"/>
                </a:cxn>
              </a:cxnLst>
              <a:rect l="T0" t="T1" r="T2" b="T3"/>
              <a:pathLst>
                <a:path w="60985" h="84061">
                  <a:moveTo>
                    <a:pt x="0" y="0"/>
                  </a:moveTo>
                  <a:lnTo>
                    <a:pt x="10795" y="0"/>
                  </a:lnTo>
                  <a:lnTo>
                    <a:pt x="10795" y="48959"/>
                  </a:lnTo>
                  <a:cubicBezTo>
                    <a:pt x="10795" y="67488"/>
                    <a:pt x="19012" y="75349"/>
                    <a:pt x="30061" y="75349"/>
                  </a:cubicBezTo>
                  <a:cubicBezTo>
                    <a:pt x="42329" y="75349"/>
                    <a:pt x="50190" y="67247"/>
                    <a:pt x="50190" y="48959"/>
                  </a:cubicBezTo>
                  <a:lnTo>
                    <a:pt x="50190" y="0"/>
                  </a:lnTo>
                  <a:lnTo>
                    <a:pt x="60985" y="0"/>
                  </a:lnTo>
                  <a:lnTo>
                    <a:pt x="60985" y="48222"/>
                  </a:lnTo>
                  <a:cubicBezTo>
                    <a:pt x="60985" y="73622"/>
                    <a:pt x="47612" y="84061"/>
                    <a:pt x="29693" y="84061"/>
                  </a:cubicBezTo>
                  <a:cubicBezTo>
                    <a:pt x="12764" y="84061"/>
                    <a:pt x="0" y="74359"/>
                    <a:pt x="0" y="48717"/>
                  </a:cubicBez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7" name="Shape 2127"/>
            <p:cNvSpPr>
              <a:spLocks/>
            </p:cNvSpPr>
            <p:nvPr/>
          </p:nvSpPr>
          <p:spPr bwMode="auto">
            <a:xfrm>
              <a:off x="2463641" y="719984"/>
              <a:ext cx="62090" cy="82715"/>
            </a:xfrm>
            <a:custGeom>
              <a:avLst/>
              <a:gdLst>
                <a:gd name="T0" fmla="*/ 0 w 62090"/>
                <a:gd name="T1" fmla="*/ 0 h 82715"/>
                <a:gd name="T2" fmla="*/ 62090 w 62090"/>
                <a:gd name="T3" fmla="*/ 82715 h 82715"/>
              </a:gdLst>
              <a:ahLst/>
              <a:cxnLst>
                <a:cxn ang="0">
                  <a:pos x="0" y="0"/>
                </a:cxn>
                <a:cxn ang="0">
                  <a:pos x="11659" y="0"/>
                </a:cxn>
                <a:cxn ang="0">
                  <a:pos x="38164" y="41847"/>
                </a:cxn>
                <a:cxn ang="0">
                  <a:pos x="53010" y="68720"/>
                </a:cxn>
                <a:cxn ang="0">
                  <a:pos x="53264" y="68606"/>
                </a:cxn>
                <a:cxn ang="0">
                  <a:pos x="52032" y="34608"/>
                </a:cxn>
                <a:cxn ang="0">
                  <a:pos x="52032" y="0"/>
                </a:cxn>
                <a:cxn ang="0">
                  <a:pos x="62090" y="0"/>
                </a:cxn>
                <a:cxn ang="0">
                  <a:pos x="62090" y="82715"/>
                </a:cxn>
                <a:cxn ang="0">
                  <a:pos x="51295" y="82715"/>
                </a:cxn>
                <a:cxn ang="0">
                  <a:pos x="25032" y="40742"/>
                </a:cxn>
                <a:cxn ang="0">
                  <a:pos x="9576" y="13132"/>
                </a:cxn>
                <a:cxn ang="0">
                  <a:pos x="9208" y="13259"/>
                </a:cxn>
                <a:cxn ang="0">
                  <a:pos x="10058" y="47371"/>
                </a:cxn>
                <a:cxn ang="0">
                  <a:pos x="10058" y="82715"/>
                </a:cxn>
                <a:cxn ang="0">
                  <a:pos x="0" y="82715"/>
                </a:cxn>
                <a:cxn ang="0">
                  <a:pos x="0" y="0"/>
                </a:cxn>
              </a:cxnLst>
              <a:rect l="T0" t="T1" r="T2" b="T3"/>
              <a:pathLst>
                <a:path w="62090" h="82715">
                  <a:moveTo>
                    <a:pt x="0" y="0"/>
                  </a:moveTo>
                  <a:lnTo>
                    <a:pt x="11659" y="0"/>
                  </a:lnTo>
                  <a:lnTo>
                    <a:pt x="38164" y="41847"/>
                  </a:lnTo>
                  <a:cubicBezTo>
                    <a:pt x="44298" y="51549"/>
                    <a:pt x="49085" y="60261"/>
                    <a:pt x="53010" y="68720"/>
                  </a:cubicBezTo>
                  <a:lnTo>
                    <a:pt x="53264" y="68606"/>
                  </a:lnTo>
                  <a:cubicBezTo>
                    <a:pt x="52273" y="57557"/>
                    <a:pt x="52032" y="47498"/>
                    <a:pt x="52032" y="34608"/>
                  </a:cubicBezTo>
                  <a:lnTo>
                    <a:pt x="52032" y="0"/>
                  </a:lnTo>
                  <a:lnTo>
                    <a:pt x="62090" y="0"/>
                  </a:lnTo>
                  <a:lnTo>
                    <a:pt x="62090" y="82715"/>
                  </a:lnTo>
                  <a:lnTo>
                    <a:pt x="51295" y="82715"/>
                  </a:lnTo>
                  <a:lnTo>
                    <a:pt x="25032" y="40742"/>
                  </a:lnTo>
                  <a:cubicBezTo>
                    <a:pt x="19266" y="31547"/>
                    <a:pt x="13741" y="22098"/>
                    <a:pt x="9576" y="13132"/>
                  </a:cubicBezTo>
                  <a:lnTo>
                    <a:pt x="9208" y="13259"/>
                  </a:lnTo>
                  <a:cubicBezTo>
                    <a:pt x="9817" y="23685"/>
                    <a:pt x="10058" y="33630"/>
                    <a:pt x="10058" y="47371"/>
                  </a:cubicBezTo>
                  <a:lnTo>
                    <a:pt x="10058"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8" name="Shape 2128"/>
            <p:cNvSpPr>
              <a:spLocks/>
            </p:cNvSpPr>
            <p:nvPr/>
          </p:nvSpPr>
          <p:spPr bwMode="auto">
            <a:xfrm>
              <a:off x="2544381" y="719379"/>
              <a:ext cx="33681" cy="84062"/>
            </a:xfrm>
            <a:custGeom>
              <a:avLst/>
              <a:gdLst>
                <a:gd name="T0" fmla="*/ 0 w 33681"/>
                <a:gd name="T1" fmla="*/ 0 h 84062"/>
                <a:gd name="T2" fmla="*/ 33681 w 33681"/>
                <a:gd name="T3" fmla="*/ 84062 h 84062"/>
              </a:gdLst>
              <a:ahLst/>
              <a:cxnLst>
                <a:cxn ang="0">
                  <a:pos x="22708" y="0"/>
                </a:cxn>
                <a:cxn ang="0">
                  <a:pos x="33681" y="1454"/>
                </a:cxn>
                <a:cxn ang="0">
                  <a:pos x="33681" y="12055"/>
                </a:cxn>
                <a:cxn ang="0">
                  <a:pos x="23190" y="8471"/>
                </a:cxn>
                <a:cxn ang="0">
                  <a:pos x="10668" y="9563"/>
                </a:cxn>
                <a:cxn ang="0">
                  <a:pos x="10668" y="74854"/>
                </a:cxn>
                <a:cxn ang="0">
                  <a:pos x="21476" y="75464"/>
                </a:cxn>
                <a:cxn ang="0">
                  <a:pos x="33681" y="73573"/>
                </a:cxn>
                <a:cxn ang="0">
                  <a:pos x="33681" y="82021"/>
                </a:cxn>
                <a:cxn ang="0">
                  <a:pos x="19380" y="84062"/>
                </a:cxn>
                <a:cxn ang="0">
                  <a:pos x="0" y="83071"/>
                </a:cxn>
                <a:cxn ang="0">
                  <a:pos x="0" y="1715"/>
                </a:cxn>
                <a:cxn ang="0">
                  <a:pos x="22708" y="0"/>
                </a:cxn>
              </a:cxnLst>
              <a:rect l="T0" t="T1" r="T2" b="T3"/>
              <a:pathLst>
                <a:path w="33681" h="84062">
                  <a:moveTo>
                    <a:pt x="22708" y="0"/>
                  </a:moveTo>
                  <a:lnTo>
                    <a:pt x="33681" y="1454"/>
                  </a:lnTo>
                  <a:lnTo>
                    <a:pt x="33681" y="12055"/>
                  </a:lnTo>
                  <a:lnTo>
                    <a:pt x="23190" y="8471"/>
                  </a:lnTo>
                  <a:cubicBezTo>
                    <a:pt x="17666" y="8471"/>
                    <a:pt x="13500" y="8954"/>
                    <a:pt x="10668" y="9563"/>
                  </a:cubicBezTo>
                  <a:lnTo>
                    <a:pt x="10668" y="74854"/>
                  </a:lnTo>
                  <a:cubicBezTo>
                    <a:pt x="13373" y="75349"/>
                    <a:pt x="17297" y="75464"/>
                    <a:pt x="21476" y="75464"/>
                  </a:cubicBezTo>
                  <a:lnTo>
                    <a:pt x="33681" y="73573"/>
                  </a:lnTo>
                  <a:lnTo>
                    <a:pt x="33681" y="82021"/>
                  </a:lnTo>
                  <a:lnTo>
                    <a:pt x="19380" y="84062"/>
                  </a:lnTo>
                  <a:cubicBezTo>
                    <a:pt x="11773" y="84062"/>
                    <a:pt x="5397" y="83693"/>
                    <a:pt x="0" y="83071"/>
                  </a:cubicBezTo>
                  <a:lnTo>
                    <a:pt x="0" y="1715"/>
                  </a:lnTo>
                  <a:cubicBezTo>
                    <a:pt x="6502" y="737"/>
                    <a:pt x="14237" y="0"/>
                    <a:pt x="22708"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9" name="Shape 2129"/>
            <p:cNvSpPr>
              <a:spLocks/>
            </p:cNvSpPr>
            <p:nvPr/>
          </p:nvSpPr>
          <p:spPr bwMode="auto">
            <a:xfrm>
              <a:off x="2578062" y="720833"/>
              <a:ext cx="34188" cy="80567"/>
            </a:xfrm>
            <a:custGeom>
              <a:avLst/>
              <a:gdLst>
                <a:gd name="T0" fmla="*/ 0 w 34188"/>
                <a:gd name="T1" fmla="*/ 0 h 80567"/>
                <a:gd name="T2" fmla="*/ 34188 w 34188"/>
                <a:gd name="T3" fmla="*/ 80567 h 80567"/>
              </a:gdLst>
              <a:ahLst/>
              <a:cxnLst>
                <a:cxn ang="0">
                  <a:pos x="0" y="0"/>
                </a:cxn>
                <a:cxn ang="0">
                  <a:pos x="8807" y="1167"/>
                </a:cxn>
                <a:cxn ang="0">
                  <a:pos x="22529" y="8846"/>
                </a:cxn>
                <a:cxn ang="0">
                  <a:pos x="34188" y="38551"/>
                </a:cxn>
                <a:cxn ang="0">
                  <a:pos x="22275" y="70695"/>
                </a:cxn>
                <a:cxn ang="0">
                  <a:pos x="7116" y="79551"/>
                </a:cxn>
                <a:cxn ang="0">
                  <a:pos x="0" y="80567"/>
                </a:cxn>
                <a:cxn ang="0">
                  <a:pos x="0" y="72119"/>
                </a:cxn>
                <a:cxn ang="0">
                  <a:pos x="2925" y="71666"/>
                </a:cxn>
                <a:cxn ang="0">
                  <a:pos x="23012" y="38919"/>
                </a:cxn>
                <a:cxn ang="0">
                  <a:pos x="14776" y="15648"/>
                </a:cxn>
                <a:cxn ang="0">
                  <a:pos x="0" y="10601"/>
                </a:cxn>
                <a:cxn ang="0">
                  <a:pos x="0" y="0"/>
                </a:cxn>
              </a:cxnLst>
              <a:rect l="T0" t="T1" r="T2" b="T3"/>
              <a:pathLst>
                <a:path w="34188" h="80567">
                  <a:moveTo>
                    <a:pt x="0" y="0"/>
                  </a:moveTo>
                  <a:lnTo>
                    <a:pt x="8807" y="1167"/>
                  </a:lnTo>
                  <a:cubicBezTo>
                    <a:pt x="14360" y="2899"/>
                    <a:pt x="18903" y="5474"/>
                    <a:pt x="22529" y="8846"/>
                  </a:cubicBezTo>
                  <a:cubicBezTo>
                    <a:pt x="29883" y="15602"/>
                    <a:pt x="34188" y="25178"/>
                    <a:pt x="34188" y="38551"/>
                  </a:cubicBezTo>
                  <a:cubicBezTo>
                    <a:pt x="34188" y="52051"/>
                    <a:pt x="30010" y="63087"/>
                    <a:pt x="22275" y="70695"/>
                  </a:cubicBezTo>
                  <a:cubicBezTo>
                    <a:pt x="18408" y="74562"/>
                    <a:pt x="13284" y="77540"/>
                    <a:pt x="7116" y="79551"/>
                  </a:cubicBezTo>
                  <a:lnTo>
                    <a:pt x="0" y="80567"/>
                  </a:lnTo>
                  <a:lnTo>
                    <a:pt x="0" y="72119"/>
                  </a:lnTo>
                  <a:lnTo>
                    <a:pt x="2925" y="71666"/>
                  </a:lnTo>
                  <a:cubicBezTo>
                    <a:pt x="16040" y="67030"/>
                    <a:pt x="23012" y="55664"/>
                    <a:pt x="23012" y="38919"/>
                  </a:cubicBezTo>
                  <a:cubicBezTo>
                    <a:pt x="23075" y="29159"/>
                    <a:pt x="20345" y="21184"/>
                    <a:pt x="14776" y="15648"/>
                  </a:cubicBezTo>
                  <a:lnTo>
                    <a:pt x="0" y="10601"/>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0" name="Shape 2130"/>
            <p:cNvSpPr>
              <a:spLocks/>
            </p:cNvSpPr>
            <p:nvPr/>
          </p:nvSpPr>
          <p:spPr bwMode="auto">
            <a:xfrm>
              <a:off x="2618123" y="719991"/>
              <a:ext cx="34303" cy="82702"/>
            </a:xfrm>
            <a:custGeom>
              <a:avLst/>
              <a:gdLst>
                <a:gd name="T0" fmla="*/ 0 w 34303"/>
                <a:gd name="T1" fmla="*/ 0 h 82702"/>
                <a:gd name="T2" fmla="*/ 34303 w 34303"/>
                <a:gd name="T3" fmla="*/ 82702 h 82702"/>
              </a:gdLst>
              <a:ahLst/>
              <a:cxnLst>
                <a:cxn ang="0">
                  <a:pos x="28105" y="0"/>
                </a:cxn>
                <a:cxn ang="0">
                  <a:pos x="34303" y="0"/>
                </a:cxn>
                <a:cxn ang="0">
                  <a:pos x="34303" y="9449"/>
                </a:cxn>
                <a:cxn ang="0">
                  <a:pos x="34112" y="9449"/>
                </a:cxn>
                <a:cxn ang="0">
                  <a:pos x="29947" y="24422"/>
                </a:cxn>
                <a:cxn ang="0">
                  <a:pos x="21844" y="48349"/>
                </a:cxn>
                <a:cxn ang="0">
                  <a:pos x="34303" y="48349"/>
                </a:cxn>
                <a:cxn ang="0">
                  <a:pos x="34303" y="56693"/>
                </a:cxn>
                <a:cxn ang="0">
                  <a:pos x="19634" y="56693"/>
                </a:cxn>
                <a:cxn ang="0">
                  <a:pos x="11036" y="82702"/>
                </a:cxn>
                <a:cxn ang="0">
                  <a:pos x="0" y="82702"/>
                </a:cxn>
                <a:cxn ang="0">
                  <a:pos x="28105" y="0"/>
                </a:cxn>
              </a:cxnLst>
              <a:rect l="T0" t="T1" r="T2" b="T3"/>
              <a:pathLst>
                <a:path w="34303" h="82702">
                  <a:moveTo>
                    <a:pt x="28105" y="0"/>
                  </a:moveTo>
                  <a:lnTo>
                    <a:pt x="34303" y="0"/>
                  </a:lnTo>
                  <a:lnTo>
                    <a:pt x="34303" y="9449"/>
                  </a:lnTo>
                  <a:lnTo>
                    <a:pt x="34112" y="9449"/>
                  </a:lnTo>
                  <a:cubicBezTo>
                    <a:pt x="32880" y="14351"/>
                    <a:pt x="31534" y="19380"/>
                    <a:pt x="29947" y="24422"/>
                  </a:cubicBezTo>
                  <a:lnTo>
                    <a:pt x="21844" y="48349"/>
                  </a:lnTo>
                  <a:lnTo>
                    <a:pt x="34303" y="48349"/>
                  </a:lnTo>
                  <a:lnTo>
                    <a:pt x="34303"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1" name="Shape 2131"/>
            <p:cNvSpPr>
              <a:spLocks/>
            </p:cNvSpPr>
            <p:nvPr/>
          </p:nvSpPr>
          <p:spPr bwMode="auto">
            <a:xfrm>
              <a:off x="2652426" y="719991"/>
              <a:ext cx="34912" cy="82702"/>
            </a:xfrm>
            <a:custGeom>
              <a:avLst/>
              <a:gdLst>
                <a:gd name="T0" fmla="*/ 0 w 34912"/>
                <a:gd name="T1" fmla="*/ 0 h 82702"/>
                <a:gd name="T2" fmla="*/ 34912 w 34912"/>
                <a:gd name="T3" fmla="*/ 82702 h 82702"/>
              </a:gdLst>
              <a:ahLst/>
              <a:cxnLst>
                <a:cxn ang="0">
                  <a:pos x="0" y="0"/>
                </a:cxn>
                <a:cxn ang="0">
                  <a:pos x="6680" y="0"/>
                </a:cxn>
                <a:cxn ang="0">
                  <a:pos x="34912" y="82702"/>
                </a:cxn>
                <a:cxn ang="0">
                  <a:pos x="23495" y="82702"/>
                </a:cxn>
                <a:cxn ang="0">
                  <a:pos x="14656" y="56693"/>
                </a:cxn>
                <a:cxn ang="0">
                  <a:pos x="0" y="56693"/>
                </a:cxn>
                <a:cxn ang="0">
                  <a:pos x="0" y="48349"/>
                </a:cxn>
                <a:cxn ang="0">
                  <a:pos x="12459" y="48349"/>
                </a:cxn>
                <a:cxn ang="0">
                  <a:pos x="4356" y="24536"/>
                </a:cxn>
                <a:cxn ang="0">
                  <a:pos x="51" y="9449"/>
                </a:cxn>
                <a:cxn ang="0">
                  <a:pos x="0" y="9449"/>
                </a:cxn>
                <a:cxn ang="0">
                  <a:pos x="0" y="0"/>
                </a:cxn>
              </a:cxnLst>
              <a:rect l="T0" t="T1" r="T2" b="T3"/>
              <a:pathLst>
                <a:path w="34912" h="82702">
                  <a:moveTo>
                    <a:pt x="0" y="0"/>
                  </a:moveTo>
                  <a:lnTo>
                    <a:pt x="6680" y="0"/>
                  </a:lnTo>
                  <a:lnTo>
                    <a:pt x="34912" y="82702"/>
                  </a:lnTo>
                  <a:lnTo>
                    <a:pt x="23495" y="82702"/>
                  </a:lnTo>
                  <a:lnTo>
                    <a:pt x="14656" y="56693"/>
                  </a:lnTo>
                  <a:lnTo>
                    <a:pt x="0" y="56693"/>
                  </a:lnTo>
                  <a:lnTo>
                    <a:pt x="0" y="48349"/>
                  </a:lnTo>
                  <a:lnTo>
                    <a:pt x="12459" y="48349"/>
                  </a:lnTo>
                  <a:lnTo>
                    <a:pt x="4356" y="24536"/>
                  </a:lnTo>
                  <a:cubicBezTo>
                    <a:pt x="2515" y="19139"/>
                    <a:pt x="1283" y="14237"/>
                    <a:pt x="51"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2" name="Shape 2132"/>
            <p:cNvSpPr>
              <a:spLocks/>
            </p:cNvSpPr>
            <p:nvPr/>
          </p:nvSpPr>
          <p:spPr bwMode="auto">
            <a:xfrm>
              <a:off x="2696779" y="719995"/>
              <a:ext cx="84429" cy="82702"/>
            </a:xfrm>
            <a:custGeom>
              <a:avLst/>
              <a:gdLst>
                <a:gd name="T0" fmla="*/ 0 w 84429"/>
                <a:gd name="T1" fmla="*/ 0 h 82702"/>
                <a:gd name="T2" fmla="*/ 84429 w 84429"/>
                <a:gd name="T3" fmla="*/ 82702 h 82702"/>
              </a:gdLst>
              <a:ahLst/>
              <a:cxnLst>
                <a:cxn ang="0">
                  <a:pos x="5766" y="0"/>
                </a:cxn>
                <a:cxn ang="0">
                  <a:pos x="19393" y="0"/>
                </a:cxn>
                <a:cxn ang="0">
                  <a:pos x="33503" y="40005"/>
                </a:cxn>
                <a:cxn ang="0">
                  <a:pos x="41846" y="67856"/>
                </a:cxn>
                <a:cxn ang="0">
                  <a:pos x="42214" y="67856"/>
                </a:cxn>
                <a:cxn ang="0">
                  <a:pos x="50927" y="40005"/>
                </a:cxn>
                <a:cxn ang="0">
                  <a:pos x="65646" y="0"/>
                </a:cxn>
                <a:cxn ang="0">
                  <a:pos x="79273" y="0"/>
                </a:cxn>
                <a:cxn ang="0">
                  <a:pos x="84429" y="82702"/>
                </a:cxn>
                <a:cxn ang="0">
                  <a:pos x="73990" y="82702"/>
                </a:cxn>
                <a:cxn ang="0">
                  <a:pos x="71907" y="46381"/>
                </a:cxn>
                <a:cxn ang="0">
                  <a:pos x="70688" y="10668"/>
                </a:cxn>
                <a:cxn ang="0">
                  <a:pos x="70320" y="10668"/>
                </a:cxn>
                <a:cxn ang="0">
                  <a:pos x="59880" y="42088"/>
                </a:cxn>
                <a:cxn ang="0">
                  <a:pos x="45276" y="82207"/>
                </a:cxn>
                <a:cxn ang="0">
                  <a:pos x="37185" y="82207"/>
                </a:cxn>
                <a:cxn ang="0">
                  <a:pos x="23800" y="42825"/>
                </a:cxn>
                <a:cxn ang="0">
                  <a:pos x="14237" y="10668"/>
                </a:cxn>
                <a:cxn ang="0">
                  <a:pos x="13982" y="10668"/>
                </a:cxn>
                <a:cxn ang="0">
                  <a:pos x="12395" y="47244"/>
                </a:cxn>
                <a:cxn ang="0">
                  <a:pos x="10185" y="82702"/>
                </a:cxn>
                <a:cxn ang="0">
                  <a:pos x="0" y="82702"/>
                </a:cxn>
                <a:cxn ang="0">
                  <a:pos x="5766" y="0"/>
                </a:cxn>
              </a:cxnLst>
              <a:rect l="T0" t="T1" r="T2" b="T3"/>
              <a:pathLst>
                <a:path w="84429" h="82702">
                  <a:moveTo>
                    <a:pt x="5766" y="0"/>
                  </a:moveTo>
                  <a:lnTo>
                    <a:pt x="19393" y="0"/>
                  </a:lnTo>
                  <a:lnTo>
                    <a:pt x="33503" y="40005"/>
                  </a:lnTo>
                  <a:cubicBezTo>
                    <a:pt x="36931" y="50190"/>
                    <a:pt x="39763" y="59258"/>
                    <a:pt x="41846" y="67856"/>
                  </a:cubicBezTo>
                  <a:lnTo>
                    <a:pt x="42214" y="67856"/>
                  </a:lnTo>
                  <a:cubicBezTo>
                    <a:pt x="44297" y="59512"/>
                    <a:pt x="47244" y="50432"/>
                    <a:pt x="50927" y="40005"/>
                  </a:cubicBezTo>
                  <a:lnTo>
                    <a:pt x="65646" y="0"/>
                  </a:lnTo>
                  <a:lnTo>
                    <a:pt x="79273" y="0"/>
                  </a:lnTo>
                  <a:lnTo>
                    <a:pt x="84429" y="82702"/>
                  </a:lnTo>
                  <a:lnTo>
                    <a:pt x="73990" y="82702"/>
                  </a:lnTo>
                  <a:lnTo>
                    <a:pt x="71907" y="46381"/>
                  </a:lnTo>
                  <a:cubicBezTo>
                    <a:pt x="71298" y="34849"/>
                    <a:pt x="70561" y="20981"/>
                    <a:pt x="70688" y="10668"/>
                  </a:cubicBezTo>
                  <a:lnTo>
                    <a:pt x="70320" y="10668"/>
                  </a:lnTo>
                  <a:cubicBezTo>
                    <a:pt x="67488" y="20371"/>
                    <a:pt x="64058" y="30798"/>
                    <a:pt x="59880" y="42088"/>
                  </a:cubicBezTo>
                  <a:lnTo>
                    <a:pt x="45276" y="82207"/>
                  </a:lnTo>
                  <a:lnTo>
                    <a:pt x="37185" y="82207"/>
                  </a:lnTo>
                  <a:lnTo>
                    <a:pt x="23800" y="42825"/>
                  </a:lnTo>
                  <a:cubicBezTo>
                    <a:pt x="19875" y="31166"/>
                    <a:pt x="16561" y="20485"/>
                    <a:pt x="14237" y="10668"/>
                  </a:cubicBezTo>
                  <a:lnTo>
                    <a:pt x="13982" y="10668"/>
                  </a:lnTo>
                  <a:cubicBezTo>
                    <a:pt x="13741" y="20981"/>
                    <a:pt x="13132" y="34849"/>
                    <a:pt x="12395" y="47244"/>
                  </a:cubicBezTo>
                  <a:lnTo>
                    <a:pt x="10185" y="82702"/>
                  </a:lnTo>
                  <a:lnTo>
                    <a:pt x="0" y="82702"/>
                  </a:lnTo>
                  <a:lnTo>
                    <a:pt x="5766"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3" name="Shape 2133"/>
            <p:cNvSpPr>
              <a:spLocks/>
            </p:cNvSpPr>
            <p:nvPr/>
          </p:nvSpPr>
          <p:spPr bwMode="auto">
            <a:xfrm>
              <a:off x="2797645" y="719992"/>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68" y="8954"/>
                </a:cxn>
                <a:cxn ang="0">
                  <a:pos x="10668" y="35090"/>
                </a:cxn>
                <a:cxn ang="0">
                  <a:pos x="42825" y="35090"/>
                </a:cxn>
                <a:cxn ang="0">
                  <a:pos x="42825" y="43929"/>
                </a:cxn>
                <a:cxn ang="0">
                  <a:pos x="10668" y="43929"/>
                </a:cxn>
                <a:cxn ang="0">
                  <a:pos x="10668"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68" y="8954"/>
                  </a:lnTo>
                  <a:lnTo>
                    <a:pt x="10668" y="35090"/>
                  </a:lnTo>
                  <a:lnTo>
                    <a:pt x="42825" y="35090"/>
                  </a:lnTo>
                  <a:lnTo>
                    <a:pt x="42825" y="43929"/>
                  </a:lnTo>
                  <a:lnTo>
                    <a:pt x="10668" y="43929"/>
                  </a:lnTo>
                  <a:lnTo>
                    <a:pt x="10668"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4" name="Shape 2134"/>
            <p:cNvSpPr>
              <a:spLocks/>
            </p:cNvSpPr>
            <p:nvPr/>
          </p:nvSpPr>
          <p:spPr bwMode="auto">
            <a:xfrm>
              <a:off x="2858009" y="719984"/>
              <a:ext cx="62090" cy="82715"/>
            </a:xfrm>
            <a:custGeom>
              <a:avLst/>
              <a:gdLst>
                <a:gd name="T0" fmla="*/ 0 w 62090"/>
                <a:gd name="T1" fmla="*/ 0 h 82715"/>
                <a:gd name="T2" fmla="*/ 62090 w 62090"/>
                <a:gd name="T3" fmla="*/ 82715 h 82715"/>
              </a:gdLst>
              <a:ahLst/>
              <a:cxnLst>
                <a:cxn ang="0">
                  <a:pos x="0" y="0"/>
                </a:cxn>
                <a:cxn ang="0">
                  <a:pos x="11659" y="0"/>
                </a:cxn>
                <a:cxn ang="0">
                  <a:pos x="38164" y="41847"/>
                </a:cxn>
                <a:cxn ang="0">
                  <a:pos x="53010" y="68720"/>
                </a:cxn>
                <a:cxn ang="0">
                  <a:pos x="53264" y="68606"/>
                </a:cxn>
                <a:cxn ang="0">
                  <a:pos x="52032" y="34608"/>
                </a:cxn>
                <a:cxn ang="0">
                  <a:pos x="52032" y="0"/>
                </a:cxn>
                <a:cxn ang="0">
                  <a:pos x="62090" y="0"/>
                </a:cxn>
                <a:cxn ang="0">
                  <a:pos x="62090" y="82715"/>
                </a:cxn>
                <a:cxn ang="0">
                  <a:pos x="51295" y="82715"/>
                </a:cxn>
                <a:cxn ang="0">
                  <a:pos x="25032" y="40742"/>
                </a:cxn>
                <a:cxn ang="0">
                  <a:pos x="9576" y="13132"/>
                </a:cxn>
                <a:cxn ang="0">
                  <a:pos x="9208" y="13259"/>
                </a:cxn>
                <a:cxn ang="0">
                  <a:pos x="10058" y="47371"/>
                </a:cxn>
                <a:cxn ang="0">
                  <a:pos x="10058" y="82715"/>
                </a:cxn>
                <a:cxn ang="0">
                  <a:pos x="0" y="82715"/>
                </a:cxn>
                <a:cxn ang="0">
                  <a:pos x="0" y="0"/>
                </a:cxn>
              </a:cxnLst>
              <a:rect l="T0" t="T1" r="T2" b="T3"/>
              <a:pathLst>
                <a:path w="62090" h="82715">
                  <a:moveTo>
                    <a:pt x="0" y="0"/>
                  </a:moveTo>
                  <a:lnTo>
                    <a:pt x="11659" y="0"/>
                  </a:lnTo>
                  <a:lnTo>
                    <a:pt x="38164" y="41847"/>
                  </a:lnTo>
                  <a:cubicBezTo>
                    <a:pt x="44298" y="51549"/>
                    <a:pt x="49085" y="60261"/>
                    <a:pt x="53010" y="68720"/>
                  </a:cubicBezTo>
                  <a:lnTo>
                    <a:pt x="53264" y="68606"/>
                  </a:lnTo>
                  <a:cubicBezTo>
                    <a:pt x="52273" y="57557"/>
                    <a:pt x="52032" y="47498"/>
                    <a:pt x="52032" y="34608"/>
                  </a:cubicBezTo>
                  <a:lnTo>
                    <a:pt x="52032" y="0"/>
                  </a:lnTo>
                  <a:lnTo>
                    <a:pt x="62090" y="0"/>
                  </a:lnTo>
                  <a:lnTo>
                    <a:pt x="62090" y="82715"/>
                  </a:lnTo>
                  <a:lnTo>
                    <a:pt x="51295" y="82715"/>
                  </a:lnTo>
                  <a:lnTo>
                    <a:pt x="25032" y="40742"/>
                  </a:lnTo>
                  <a:cubicBezTo>
                    <a:pt x="19266" y="31547"/>
                    <a:pt x="13741" y="22098"/>
                    <a:pt x="9576" y="13132"/>
                  </a:cubicBezTo>
                  <a:lnTo>
                    <a:pt x="9208" y="13259"/>
                  </a:lnTo>
                  <a:cubicBezTo>
                    <a:pt x="9817" y="23685"/>
                    <a:pt x="10058" y="33630"/>
                    <a:pt x="10058" y="47371"/>
                  </a:cubicBezTo>
                  <a:lnTo>
                    <a:pt x="10058"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5" name="Shape 2135"/>
            <p:cNvSpPr>
              <a:spLocks/>
            </p:cNvSpPr>
            <p:nvPr/>
          </p:nvSpPr>
          <p:spPr bwMode="auto">
            <a:xfrm>
              <a:off x="2929298" y="719989"/>
              <a:ext cx="61239" cy="82715"/>
            </a:xfrm>
            <a:custGeom>
              <a:avLst/>
              <a:gdLst>
                <a:gd name="T0" fmla="*/ 0 w 61239"/>
                <a:gd name="T1" fmla="*/ 0 h 82715"/>
                <a:gd name="T2" fmla="*/ 61239 w 61239"/>
                <a:gd name="T3" fmla="*/ 82715 h 82715"/>
              </a:gdLst>
              <a:ahLst/>
              <a:cxnLst>
                <a:cxn ang="0">
                  <a:pos x="0" y="0"/>
                </a:cxn>
                <a:cxn ang="0">
                  <a:pos x="61239" y="0"/>
                </a:cxn>
                <a:cxn ang="0">
                  <a:pos x="61239" y="9080"/>
                </a:cxn>
                <a:cxn ang="0">
                  <a:pos x="35954" y="9080"/>
                </a:cxn>
                <a:cxn ang="0">
                  <a:pos x="35954" y="82715"/>
                </a:cxn>
                <a:cxn ang="0">
                  <a:pos x="25159" y="82715"/>
                </a:cxn>
                <a:cxn ang="0">
                  <a:pos x="25159" y="9080"/>
                </a:cxn>
                <a:cxn ang="0">
                  <a:pos x="0" y="9080"/>
                </a:cxn>
                <a:cxn ang="0">
                  <a:pos x="0" y="0"/>
                </a:cxn>
              </a:cxnLst>
              <a:rect l="T0" t="T1" r="T2" b="T3"/>
              <a:pathLst>
                <a:path w="61239" h="82715">
                  <a:moveTo>
                    <a:pt x="0" y="0"/>
                  </a:moveTo>
                  <a:lnTo>
                    <a:pt x="61239" y="0"/>
                  </a:lnTo>
                  <a:lnTo>
                    <a:pt x="61239" y="9080"/>
                  </a:lnTo>
                  <a:lnTo>
                    <a:pt x="35954" y="9080"/>
                  </a:lnTo>
                  <a:lnTo>
                    <a:pt x="35954" y="82715"/>
                  </a:lnTo>
                  <a:lnTo>
                    <a:pt x="25159" y="82715"/>
                  </a:lnTo>
                  <a:lnTo>
                    <a:pt x="25159" y="9080"/>
                  </a:lnTo>
                  <a:lnTo>
                    <a:pt x="0" y="9080"/>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6" name="Shape 2136"/>
            <p:cNvSpPr>
              <a:spLocks/>
            </p:cNvSpPr>
            <p:nvPr/>
          </p:nvSpPr>
          <p:spPr bwMode="auto">
            <a:xfrm>
              <a:off x="2984273" y="719991"/>
              <a:ext cx="34296" cy="82702"/>
            </a:xfrm>
            <a:custGeom>
              <a:avLst/>
              <a:gdLst>
                <a:gd name="T0" fmla="*/ 0 w 34296"/>
                <a:gd name="T1" fmla="*/ 0 h 82702"/>
                <a:gd name="T2" fmla="*/ 34296 w 34296"/>
                <a:gd name="T3" fmla="*/ 82702 h 82702"/>
              </a:gdLst>
              <a:ahLst/>
              <a:cxnLst>
                <a:cxn ang="0">
                  <a:pos x="28105" y="0"/>
                </a:cxn>
                <a:cxn ang="0">
                  <a:pos x="34296" y="0"/>
                </a:cxn>
                <a:cxn ang="0">
                  <a:pos x="34296" y="9449"/>
                </a:cxn>
                <a:cxn ang="0">
                  <a:pos x="34112" y="9449"/>
                </a:cxn>
                <a:cxn ang="0">
                  <a:pos x="29947" y="24422"/>
                </a:cxn>
                <a:cxn ang="0">
                  <a:pos x="21844" y="48349"/>
                </a:cxn>
                <a:cxn ang="0">
                  <a:pos x="34296" y="48349"/>
                </a:cxn>
                <a:cxn ang="0">
                  <a:pos x="34296" y="56693"/>
                </a:cxn>
                <a:cxn ang="0">
                  <a:pos x="19634" y="56693"/>
                </a:cxn>
                <a:cxn ang="0">
                  <a:pos x="11036" y="82702"/>
                </a:cxn>
                <a:cxn ang="0">
                  <a:pos x="0" y="82702"/>
                </a:cxn>
                <a:cxn ang="0">
                  <a:pos x="28105" y="0"/>
                </a:cxn>
              </a:cxnLst>
              <a:rect l="T0" t="T1" r="T2" b="T3"/>
              <a:pathLst>
                <a:path w="34296" h="82702">
                  <a:moveTo>
                    <a:pt x="28105" y="0"/>
                  </a:moveTo>
                  <a:lnTo>
                    <a:pt x="34296" y="0"/>
                  </a:lnTo>
                  <a:lnTo>
                    <a:pt x="34296" y="9449"/>
                  </a:lnTo>
                  <a:lnTo>
                    <a:pt x="34112" y="9449"/>
                  </a:lnTo>
                  <a:cubicBezTo>
                    <a:pt x="32880" y="14351"/>
                    <a:pt x="31534" y="19380"/>
                    <a:pt x="29947" y="24422"/>
                  </a:cubicBezTo>
                  <a:lnTo>
                    <a:pt x="21844" y="48349"/>
                  </a:lnTo>
                  <a:lnTo>
                    <a:pt x="34296" y="48349"/>
                  </a:lnTo>
                  <a:lnTo>
                    <a:pt x="34296"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7" name="Shape 2137"/>
            <p:cNvSpPr>
              <a:spLocks/>
            </p:cNvSpPr>
            <p:nvPr/>
          </p:nvSpPr>
          <p:spPr bwMode="auto">
            <a:xfrm>
              <a:off x="3018569" y="719991"/>
              <a:ext cx="34918" cy="82702"/>
            </a:xfrm>
            <a:custGeom>
              <a:avLst/>
              <a:gdLst>
                <a:gd name="T0" fmla="*/ 0 w 34918"/>
                <a:gd name="T1" fmla="*/ 0 h 82702"/>
                <a:gd name="T2" fmla="*/ 34918 w 34918"/>
                <a:gd name="T3" fmla="*/ 82702 h 82702"/>
              </a:gdLst>
              <a:ahLst/>
              <a:cxnLst>
                <a:cxn ang="0">
                  <a:pos x="0" y="0"/>
                </a:cxn>
                <a:cxn ang="0">
                  <a:pos x="6686" y="0"/>
                </a:cxn>
                <a:cxn ang="0">
                  <a:pos x="34918" y="82702"/>
                </a:cxn>
                <a:cxn ang="0">
                  <a:pos x="23501" y="82702"/>
                </a:cxn>
                <a:cxn ang="0">
                  <a:pos x="14662" y="56693"/>
                </a:cxn>
                <a:cxn ang="0">
                  <a:pos x="0" y="56693"/>
                </a:cxn>
                <a:cxn ang="0">
                  <a:pos x="0" y="48349"/>
                </a:cxn>
                <a:cxn ang="0">
                  <a:pos x="12452" y="48349"/>
                </a:cxn>
                <a:cxn ang="0">
                  <a:pos x="4362" y="24536"/>
                </a:cxn>
                <a:cxn ang="0">
                  <a:pos x="57" y="9449"/>
                </a:cxn>
                <a:cxn ang="0">
                  <a:pos x="0" y="9449"/>
                </a:cxn>
                <a:cxn ang="0">
                  <a:pos x="0" y="0"/>
                </a:cxn>
              </a:cxnLst>
              <a:rect l="T0" t="T1" r="T2" b="T3"/>
              <a:pathLst>
                <a:path w="34918" h="82702">
                  <a:moveTo>
                    <a:pt x="0" y="0"/>
                  </a:moveTo>
                  <a:lnTo>
                    <a:pt x="6686" y="0"/>
                  </a:lnTo>
                  <a:lnTo>
                    <a:pt x="34918" y="82702"/>
                  </a:lnTo>
                  <a:lnTo>
                    <a:pt x="23501" y="82702"/>
                  </a:lnTo>
                  <a:lnTo>
                    <a:pt x="14662" y="56693"/>
                  </a:lnTo>
                  <a:lnTo>
                    <a:pt x="0" y="56693"/>
                  </a:lnTo>
                  <a:lnTo>
                    <a:pt x="0" y="48349"/>
                  </a:lnTo>
                  <a:lnTo>
                    <a:pt x="12452" y="48349"/>
                  </a:lnTo>
                  <a:lnTo>
                    <a:pt x="4362" y="24536"/>
                  </a:lnTo>
                  <a:cubicBezTo>
                    <a:pt x="2521" y="19139"/>
                    <a:pt x="1289" y="14237"/>
                    <a:pt x="57"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8" name="Shape 2138"/>
            <p:cNvSpPr>
              <a:spLocks/>
            </p:cNvSpPr>
            <p:nvPr/>
          </p:nvSpPr>
          <p:spPr bwMode="auto">
            <a:xfrm>
              <a:off x="3065629" y="719990"/>
              <a:ext cx="46025" cy="82715"/>
            </a:xfrm>
            <a:custGeom>
              <a:avLst/>
              <a:gdLst>
                <a:gd name="T0" fmla="*/ 0 w 46025"/>
                <a:gd name="T1" fmla="*/ 0 h 82715"/>
                <a:gd name="T2" fmla="*/ 46025 w 46025"/>
                <a:gd name="T3" fmla="*/ 82715 h 82715"/>
              </a:gdLst>
              <a:ahLst/>
              <a:cxnLst>
                <a:cxn ang="0">
                  <a:pos x="0" y="0"/>
                </a:cxn>
                <a:cxn ang="0">
                  <a:pos x="10681" y="0"/>
                </a:cxn>
                <a:cxn ang="0">
                  <a:pos x="10681" y="73749"/>
                </a:cxn>
                <a:cxn ang="0">
                  <a:pos x="46025" y="73749"/>
                </a:cxn>
                <a:cxn ang="0">
                  <a:pos x="46025" y="82715"/>
                </a:cxn>
                <a:cxn ang="0">
                  <a:pos x="0" y="82715"/>
                </a:cxn>
                <a:cxn ang="0">
                  <a:pos x="0" y="0"/>
                </a:cxn>
              </a:cxnLst>
              <a:rect l="T0" t="T1" r="T2" b="T3"/>
              <a:pathLst>
                <a:path w="46025" h="82715">
                  <a:moveTo>
                    <a:pt x="0" y="0"/>
                  </a:moveTo>
                  <a:lnTo>
                    <a:pt x="10681" y="0"/>
                  </a:lnTo>
                  <a:lnTo>
                    <a:pt x="10681" y="73749"/>
                  </a:lnTo>
                  <a:lnTo>
                    <a:pt x="46025" y="73749"/>
                  </a:lnTo>
                  <a:lnTo>
                    <a:pt x="46025"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9" name="Shape 2139"/>
            <p:cNvSpPr>
              <a:spLocks/>
            </p:cNvSpPr>
            <p:nvPr/>
          </p:nvSpPr>
          <p:spPr bwMode="auto">
            <a:xfrm>
              <a:off x="1725122" y="218943"/>
              <a:ext cx="44552" cy="82715"/>
            </a:xfrm>
            <a:custGeom>
              <a:avLst/>
              <a:gdLst>
                <a:gd name="T0" fmla="*/ 0 w 44552"/>
                <a:gd name="T1" fmla="*/ 0 h 82715"/>
                <a:gd name="T2" fmla="*/ 44552 w 44552"/>
                <a:gd name="T3" fmla="*/ 82715 h 82715"/>
              </a:gdLst>
              <a:ahLst/>
              <a:cxnLst>
                <a:cxn ang="0">
                  <a:pos x="0" y="0"/>
                </a:cxn>
                <a:cxn ang="0">
                  <a:pos x="44552" y="0"/>
                </a:cxn>
                <a:cxn ang="0">
                  <a:pos x="44552" y="8954"/>
                </a:cxn>
                <a:cxn ang="0">
                  <a:pos x="10681" y="8954"/>
                </a:cxn>
                <a:cxn ang="0">
                  <a:pos x="10681" y="36449"/>
                </a:cxn>
                <a:cxn ang="0">
                  <a:pos x="41961" y="36449"/>
                </a:cxn>
                <a:cxn ang="0">
                  <a:pos x="41961" y="45276"/>
                </a:cxn>
                <a:cxn ang="0">
                  <a:pos x="10681" y="45276"/>
                </a:cxn>
                <a:cxn ang="0">
                  <a:pos x="10681" y="82715"/>
                </a:cxn>
                <a:cxn ang="0">
                  <a:pos x="0" y="82715"/>
                </a:cxn>
                <a:cxn ang="0">
                  <a:pos x="0" y="0"/>
                </a:cxn>
              </a:cxnLst>
              <a:rect l="T0" t="T1" r="T2" b="T3"/>
              <a:pathLst>
                <a:path w="44552" h="82715">
                  <a:moveTo>
                    <a:pt x="0" y="0"/>
                  </a:moveTo>
                  <a:lnTo>
                    <a:pt x="44552" y="0"/>
                  </a:lnTo>
                  <a:lnTo>
                    <a:pt x="44552" y="8954"/>
                  </a:lnTo>
                  <a:lnTo>
                    <a:pt x="10681" y="8954"/>
                  </a:lnTo>
                  <a:lnTo>
                    <a:pt x="10681" y="36449"/>
                  </a:lnTo>
                  <a:lnTo>
                    <a:pt x="41961" y="36449"/>
                  </a:lnTo>
                  <a:lnTo>
                    <a:pt x="41961" y="45276"/>
                  </a:lnTo>
                  <a:lnTo>
                    <a:pt x="10681" y="45276"/>
                  </a:lnTo>
                  <a:lnTo>
                    <a:pt x="10681"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0" name="Shape 2140"/>
            <p:cNvSpPr>
              <a:spLocks/>
            </p:cNvSpPr>
            <p:nvPr/>
          </p:nvSpPr>
          <p:spPr bwMode="auto">
            <a:xfrm>
              <a:off x="1769053" y="218944"/>
              <a:ext cx="34296" cy="82703"/>
            </a:xfrm>
            <a:custGeom>
              <a:avLst/>
              <a:gdLst>
                <a:gd name="T0" fmla="*/ 0 w 34296"/>
                <a:gd name="T1" fmla="*/ 0 h 82703"/>
                <a:gd name="T2" fmla="*/ 34296 w 34296"/>
                <a:gd name="T3" fmla="*/ 82703 h 82703"/>
              </a:gdLst>
              <a:ahLst/>
              <a:cxnLst>
                <a:cxn ang="0">
                  <a:pos x="28105" y="0"/>
                </a:cxn>
                <a:cxn ang="0">
                  <a:pos x="34296" y="0"/>
                </a:cxn>
                <a:cxn ang="0">
                  <a:pos x="34296" y="9449"/>
                </a:cxn>
                <a:cxn ang="0">
                  <a:pos x="34112" y="9449"/>
                </a:cxn>
                <a:cxn ang="0">
                  <a:pos x="29934" y="24422"/>
                </a:cxn>
                <a:cxn ang="0">
                  <a:pos x="21844" y="48349"/>
                </a:cxn>
                <a:cxn ang="0">
                  <a:pos x="34296" y="48349"/>
                </a:cxn>
                <a:cxn ang="0">
                  <a:pos x="34296" y="56693"/>
                </a:cxn>
                <a:cxn ang="0">
                  <a:pos x="19634" y="56693"/>
                </a:cxn>
                <a:cxn ang="0">
                  <a:pos x="11036" y="82703"/>
                </a:cxn>
                <a:cxn ang="0">
                  <a:pos x="0" y="82703"/>
                </a:cxn>
                <a:cxn ang="0">
                  <a:pos x="28105" y="0"/>
                </a:cxn>
              </a:cxnLst>
              <a:rect l="T0" t="T1" r="T2" b="T3"/>
              <a:pathLst>
                <a:path w="34296" h="82703">
                  <a:moveTo>
                    <a:pt x="28105" y="0"/>
                  </a:moveTo>
                  <a:lnTo>
                    <a:pt x="34296" y="0"/>
                  </a:lnTo>
                  <a:lnTo>
                    <a:pt x="34296" y="9449"/>
                  </a:lnTo>
                  <a:lnTo>
                    <a:pt x="34112" y="9449"/>
                  </a:lnTo>
                  <a:cubicBezTo>
                    <a:pt x="32880" y="14351"/>
                    <a:pt x="31534" y="19380"/>
                    <a:pt x="29934" y="24422"/>
                  </a:cubicBezTo>
                  <a:lnTo>
                    <a:pt x="21844" y="48349"/>
                  </a:lnTo>
                  <a:lnTo>
                    <a:pt x="34296" y="48349"/>
                  </a:lnTo>
                  <a:lnTo>
                    <a:pt x="34296" y="56693"/>
                  </a:lnTo>
                  <a:lnTo>
                    <a:pt x="19634" y="56693"/>
                  </a:lnTo>
                  <a:lnTo>
                    <a:pt x="11036" y="82703"/>
                  </a:lnTo>
                  <a:lnTo>
                    <a:pt x="0" y="82703"/>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1" name="Shape 2141"/>
            <p:cNvSpPr>
              <a:spLocks/>
            </p:cNvSpPr>
            <p:nvPr/>
          </p:nvSpPr>
          <p:spPr bwMode="auto">
            <a:xfrm>
              <a:off x="1803349" y="218944"/>
              <a:ext cx="34906" cy="82703"/>
            </a:xfrm>
            <a:custGeom>
              <a:avLst/>
              <a:gdLst>
                <a:gd name="T0" fmla="*/ 0 w 34906"/>
                <a:gd name="T1" fmla="*/ 0 h 82703"/>
                <a:gd name="T2" fmla="*/ 34906 w 34906"/>
                <a:gd name="T3" fmla="*/ 82703 h 82703"/>
              </a:gdLst>
              <a:ahLst/>
              <a:cxnLst>
                <a:cxn ang="0">
                  <a:pos x="0" y="0"/>
                </a:cxn>
                <a:cxn ang="0">
                  <a:pos x="6686" y="0"/>
                </a:cxn>
                <a:cxn ang="0">
                  <a:pos x="34906" y="82703"/>
                </a:cxn>
                <a:cxn ang="0">
                  <a:pos x="23501" y="82703"/>
                </a:cxn>
                <a:cxn ang="0">
                  <a:pos x="14662" y="56693"/>
                </a:cxn>
                <a:cxn ang="0">
                  <a:pos x="0" y="56693"/>
                </a:cxn>
                <a:cxn ang="0">
                  <a:pos x="0" y="48349"/>
                </a:cxn>
                <a:cxn ang="0">
                  <a:pos x="12452" y="48349"/>
                </a:cxn>
                <a:cxn ang="0">
                  <a:pos x="4350" y="24536"/>
                </a:cxn>
                <a:cxn ang="0">
                  <a:pos x="57" y="9449"/>
                </a:cxn>
                <a:cxn ang="0">
                  <a:pos x="0" y="9449"/>
                </a:cxn>
                <a:cxn ang="0">
                  <a:pos x="0" y="0"/>
                </a:cxn>
              </a:cxnLst>
              <a:rect l="T0" t="T1" r="T2" b="T3"/>
              <a:pathLst>
                <a:path w="34906" h="82703">
                  <a:moveTo>
                    <a:pt x="0" y="0"/>
                  </a:moveTo>
                  <a:lnTo>
                    <a:pt x="6686" y="0"/>
                  </a:lnTo>
                  <a:lnTo>
                    <a:pt x="34906" y="82703"/>
                  </a:lnTo>
                  <a:lnTo>
                    <a:pt x="23501" y="82703"/>
                  </a:lnTo>
                  <a:lnTo>
                    <a:pt x="14662" y="56693"/>
                  </a:lnTo>
                  <a:lnTo>
                    <a:pt x="0" y="56693"/>
                  </a:lnTo>
                  <a:lnTo>
                    <a:pt x="0" y="48349"/>
                  </a:lnTo>
                  <a:lnTo>
                    <a:pt x="12452" y="48349"/>
                  </a:lnTo>
                  <a:lnTo>
                    <a:pt x="4350" y="24536"/>
                  </a:lnTo>
                  <a:cubicBezTo>
                    <a:pt x="2521" y="19139"/>
                    <a:pt x="1289" y="14237"/>
                    <a:pt x="57"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2" name="Shape 2142"/>
            <p:cNvSpPr>
              <a:spLocks/>
            </p:cNvSpPr>
            <p:nvPr/>
          </p:nvSpPr>
          <p:spPr bwMode="auto">
            <a:xfrm>
              <a:off x="1846238" y="217588"/>
              <a:ext cx="50064" cy="85420"/>
            </a:xfrm>
            <a:custGeom>
              <a:avLst/>
              <a:gdLst>
                <a:gd name="T0" fmla="*/ 0 w 50064"/>
                <a:gd name="T1" fmla="*/ 0 h 85420"/>
                <a:gd name="T2" fmla="*/ 50064 w 50064"/>
                <a:gd name="T3" fmla="*/ 85420 h 85420"/>
              </a:gdLst>
              <a:ahLst/>
              <a:cxnLst>
                <a:cxn ang="0">
                  <a:pos x="28461" y="0"/>
                </a:cxn>
                <a:cxn ang="0">
                  <a:pos x="46749" y="4051"/>
                </a:cxn>
                <a:cxn ang="0">
                  <a:pos x="43802" y="12764"/>
                </a:cxn>
                <a:cxn ang="0">
                  <a:pos x="28092" y="8839"/>
                </a:cxn>
                <a:cxn ang="0">
                  <a:pos x="12510" y="21234"/>
                </a:cxn>
                <a:cxn ang="0">
                  <a:pos x="28956" y="37186"/>
                </a:cxn>
                <a:cxn ang="0">
                  <a:pos x="50064" y="61481"/>
                </a:cxn>
                <a:cxn ang="0">
                  <a:pos x="21108" y="85420"/>
                </a:cxn>
                <a:cxn ang="0">
                  <a:pos x="0" y="80010"/>
                </a:cxn>
                <a:cxn ang="0">
                  <a:pos x="2692" y="71057"/>
                </a:cxn>
                <a:cxn ang="0">
                  <a:pos x="21831" y="76454"/>
                </a:cxn>
                <a:cxn ang="0">
                  <a:pos x="39141" y="62344"/>
                </a:cxn>
                <a:cxn ang="0">
                  <a:pos x="23559" y="45898"/>
                </a:cxn>
                <a:cxn ang="0">
                  <a:pos x="1715" y="22466"/>
                </a:cxn>
                <a:cxn ang="0">
                  <a:pos x="28461" y="0"/>
                </a:cxn>
              </a:cxnLst>
              <a:rect l="T0" t="T1" r="T2" b="T3"/>
              <a:pathLst>
                <a:path w="50064" h="85420">
                  <a:moveTo>
                    <a:pt x="28461" y="0"/>
                  </a:moveTo>
                  <a:cubicBezTo>
                    <a:pt x="36932" y="0"/>
                    <a:pt x="43066" y="1968"/>
                    <a:pt x="46749" y="4051"/>
                  </a:cubicBezTo>
                  <a:lnTo>
                    <a:pt x="43802" y="12764"/>
                  </a:lnTo>
                  <a:cubicBezTo>
                    <a:pt x="41097" y="11290"/>
                    <a:pt x="35585" y="8839"/>
                    <a:pt x="28092" y="8839"/>
                  </a:cubicBezTo>
                  <a:cubicBezTo>
                    <a:pt x="16802" y="8839"/>
                    <a:pt x="12510" y="15596"/>
                    <a:pt x="12510" y="21234"/>
                  </a:cubicBezTo>
                  <a:cubicBezTo>
                    <a:pt x="12510" y="28969"/>
                    <a:pt x="17539" y="32766"/>
                    <a:pt x="28956" y="37186"/>
                  </a:cubicBezTo>
                  <a:cubicBezTo>
                    <a:pt x="42952" y="42583"/>
                    <a:pt x="50064" y="49340"/>
                    <a:pt x="50064" y="61481"/>
                  </a:cubicBezTo>
                  <a:cubicBezTo>
                    <a:pt x="50064" y="74244"/>
                    <a:pt x="40615" y="85420"/>
                    <a:pt x="21108" y="85420"/>
                  </a:cubicBezTo>
                  <a:cubicBezTo>
                    <a:pt x="13119" y="85420"/>
                    <a:pt x="4407" y="82957"/>
                    <a:pt x="0" y="80010"/>
                  </a:cubicBezTo>
                  <a:lnTo>
                    <a:pt x="2692" y="71057"/>
                  </a:lnTo>
                  <a:cubicBezTo>
                    <a:pt x="7481" y="74003"/>
                    <a:pt x="14478" y="76454"/>
                    <a:pt x="21831" y="76454"/>
                  </a:cubicBezTo>
                  <a:cubicBezTo>
                    <a:pt x="32753" y="76454"/>
                    <a:pt x="39141" y="70688"/>
                    <a:pt x="39141" y="62344"/>
                  </a:cubicBezTo>
                  <a:cubicBezTo>
                    <a:pt x="39141" y="54610"/>
                    <a:pt x="34722" y="50190"/>
                    <a:pt x="23559" y="45898"/>
                  </a:cubicBezTo>
                  <a:cubicBezTo>
                    <a:pt x="10058" y="41110"/>
                    <a:pt x="1715" y="34125"/>
                    <a:pt x="1715" y="22466"/>
                  </a:cubicBezTo>
                  <a:cubicBezTo>
                    <a:pt x="1715" y="9576"/>
                    <a:pt x="12383" y="0"/>
                    <a:pt x="28461"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3" name="Shape 2143"/>
            <p:cNvSpPr>
              <a:spLocks/>
            </p:cNvSpPr>
            <p:nvPr/>
          </p:nvSpPr>
          <p:spPr bwMode="auto">
            <a:xfrm>
              <a:off x="1910898" y="218946"/>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81" y="8954"/>
                </a:cxn>
                <a:cxn ang="0">
                  <a:pos x="10681" y="35090"/>
                </a:cxn>
                <a:cxn ang="0">
                  <a:pos x="42825" y="35090"/>
                </a:cxn>
                <a:cxn ang="0">
                  <a:pos x="42825" y="43929"/>
                </a:cxn>
                <a:cxn ang="0">
                  <a:pos x="10681" y="43929"/>
                </a:cxn>
                <a:cxn ang="0">
                  <a:pos x="10681"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81" y="8954"/>
                  </a:lnTo>
                  <a:lnTo>
                    <a:pt x="10681" y="35090"/>
                  </a:lnTo>
                  <a:lnTo>
                    <a:pt x="42825" y="35090"/>
                  </a:lnTo>
                  <a:lnTo>
                    <a:pt x="42825" y="43929"/>
                  </a:lnTo>
                  <a:lnTo>
                    <a:pt x="10681" y="43929"/>
                  </a:lnTo>
                  <a:lnTo>
                    <a:pt x="10681"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4" name="Shape 2144"/>
            <p:cNvSpPr>
              <a:spLocks/>
            </p:cNvSpPr>
            <p:nvPr/>
          </p:nvSpPr>
          <p:spPr bwMode="auto">
            <a:xfrm>
              <a:off x="1997285" y="218946"/>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68" y="8954"/>
                </a:cxn>
                <a:cxn ang="0">
                  <a:pos x="10668" y="35090"/>
                </a:cxn>
                <a:cxn ang="0">
                  <a:pos x="42825" y="35090"/>
                </a:cxn>
                <a:cxn ang="0">
                  <a:pos x="42825" y="43929"/>
                </a:cxn>
                <a:cxn ang="0">
                  <a:pos x="10668" y="43929"/>
                </a:cxn>
                <a:cxn ang="0">
                  <a:pos x="10668"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68" y="8954"/>
                  </a:lnTo>
                  <a:lnTo>
                    <a:pt x="10668" y="35090"/>
                  </a:lnTo>
                  <a:lnTo>
                    <a:pt x="42825" y="35090"/>
                  </a:lnTo>
                  <a:lnTo>
                    <a:pt x="42825" y="43929"/>
                  </a:lnTo>
                  <a:lnTo>
                    <a:pt x="10668" y="43929"/>
                  </a:lnTo>
                  <a:lnTo>
                    <a:pt x="10668"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5" name="Shape 2145"/>
            <p:cNvSpPr>
              <a:spLocks/>
            </p:cNvSpPr>
            <p:nvPr/>
          </p:nvSpPr>
          <p:spPr bwMode="auto">
            <a:xfrm>
              <a:off x="2053470" y="217588"/>
              <a:ext cx="50076" cy="85420"/>
            </a:xfrm>
            <a:custGeom>
              <a:avLst/>
              <a:gdLst>
                <a:gd name="T0" fmla="*/ 0 w 50076"/>
                <a:gd name="T1" fmla="*/ 0 h 85420"/>
                <a:gd name="T2" fmla="*/ 50076 w 50076"/>
                <a:gd name="T3" fmla="*/ 85420 h 85420"/>
              </a:gdLst>
              <a:ahLst/>
              <a:cxnLst>
                <a:cxn ang="0">
                  <a:pos x="28473" y="0"/>
                </a:cxn>
                <a:cxn ang="0">
                  <a:pos x="46761" y="4051"/>
                </a:cxn>
                <a:cxn ang="0">
                  <a:pos x="43815" y="12764"/>
                </a:cxn>
                <a:cxn ang="0">
                  <a:pos x="28105" y="8839"/>
                </a:cxn>
                <a:cxn ang="0">
                  <a:pos x="12522" y="21234"/>
                </a:cxn>
                <a:cxn ang="0">
                  <a:pos x="28969" y="37186"/>
                </a:cxn>
                <a:cxn ang="0">
                  <a:pos x="50076" y="61481"/>
                </a:cxn>
                <a:cxn ang="0">
                  <a:pos x="21108" y="85420"/>
                </a:cxn>
                <a:cxn ang="0">
                  <a:pos x="0" y="80010"/>
                </a:cxn>
                <a:cxn ang="0">
                  <a:pos x="2705" y="71057"/>
                </a:cxn>
                <a:cxn ang="0">
                  <a:pos x="21844" y="76454"/>
                </a:cxn>
                <a:cxn ang="0">
                  <a:pos x="39154" y="62344"/>
                </a:cxn>
                <a:cxn ang="0">
                  <a:pos x="23571" y="45898"/>
                </a:cxn>
                <a:cxn ang="0">
                  <a:pos x="1727" y="22466"/>
                </a:cxn>
                <a:cxn ang="0">
                  <a:pos x="28473" y="0"/>
                </a:cxn>
              </a:cxnLst>
              <a:rect l="T0" t="T1" r="T2" b="T3"/>
              <a:pathLst>
                <a:path w="50076" h="85420">
                  <a:moveTo>
                    <a:pt x="28473" y="0"/>
                  </a:moveTo>
                  <a:cubicBezTo>
                    <a:pt x="36945" y="0"/>
                    <a:pt x="43078" y="1968"/>
                    <a:pt x="46761" y="4051"/>
                  </a:cubicBezTo>
                  <a:lnTo>
                    <a:pt x="43815" y="12764"/>
                  </a:lnTo>
                  <a:cubicBezTo>
                    <a:pt x="41110" y="11290"/>
                    <a:pt x="35598" y="8839"/>
                    <a:pt x="28105" y="8839"/>
                  </a:cubicBezTo>
                  <a:cubicBezTo>
                    <a:pt x="16815" y="8839"/>
                    <a:pt x="12522" y="15596"/>
                    <a:pt x="12522" y="21234"/>
                  </a:cubicBezTo>
                  <a:cubicBezTo>
                    <a:pt x="12522" y="28969"/>
                    <a:pt x="17552" y="32766"/>
                    <a:pt x="28969" y="37186"/>
                  </a:cubicBezTo>
                  <a:cubicBezTo>
                    <a:pt x="42952" y="42583"/>
                    <a:pt x="50076" y="49340"/>
                    <a:pt x="50076" y="61481"/>
                  </a:cubicBezTo>
                  <a:cubicBezTo>
                    <a:pt x="50076" y="74244"/>
                    <a:pt x="40627" y="85420"/>
                    <a:pt x="21108" y="85420"/>
                  </a:cubicBezTo>
                  <a:cubicBezTo>
                    <a:pt x="13132" y="85420"/>
                    <a:pt x="4420" y="82957"/>
                    <a:pt x="0" y="80010"/>
                  </a:cubicBezTo>
                  <a:lnTo>
                    <a:pt x="2705" y="71057"/>
                  </a:lnTo>
                  <a:cubicBezTo>
                    <a:pt x="7493" y="74003"/>
                    <a:pt x="14478" y="76454"/>
                    <a:pt x="21844" y="76454"/>
                  </a:cubicBezTo>
                  <a:cubicBezTo>
                    <a:pt x="32766" y="76454"/>
                    <a:pt x="39154" y="70688"/>
                    <a:pt x="39154" y="62344"/>
                  </a:cubicBezTo>
                  <a:cubicBezTo>
                    <a:pt x="39154" y="54610"/>
                    <a:pt x="34735" y="50190"/>
                    <a:pt x="23571" y="45898"/>
                  </a:cubicBezTo>
                  <a:cubicBezTo>
                    <a:pt x="10071" y="41110"/>
                    <a:pt x="1727" y="34125"/>
                    <a:pt x="1727" y="22466"/>
                  </a:cubicBezTo>
                  <a:cubicBezTo>
                    <a:pt x="1727" y="9576"/>
                    <a:pt x="12395" y="0"/>
                    <a:pt x="28473"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6" name="Shape 2146"/>
            <p:cNvSpPr>
              <a:spLocks/>
            </p:cNvSpPr>
            <p:nvPr/>
          </p:nvSpPr>
          <p:spPr bwMode="auto">
            <a:xfrm>
              <a:off x="2118143" y="218324"/>
              <a:ext cx="25464" cy="83325"/>
            </a:xfrm>
            <a:custGeom>
              <a:avLst/>
              <a:gdLst>
                <a:gd name="T0" fmla="*/ 0 w 25464"/>
                <a:gd name="T1" fmla="*/ 0 h 83325"/>
                <a:gd name="T2" fmla="*/ 25464 w 25464"/>
                <a:gd name="T3" fmla="*/ 83325 h 83325"/>
              </a:gdLst>
              <a:ahLst/>
              <a:cxnLst>
                <a:cxn ang="0">
                  <a:pos x="20485" y="0"/>
                </a:cxn>
                <a:cxn ang="0">
                  <a:pos x="25464" y="1477"/>
                </a:cxn>
                <a:cxn ang="0">
                  <a:pos x="25464" y="9807"/>
                </a:cxn>
                <a:cxn ang="0">
                  <a:pos x="20739" y="8471"/>
                </a:cxn>
                <a:cxn ang="0">
                  <a:pos x="10681" y="9335"/>
                </a:cxn>
                <a:cxn ang="0">
                  <a:pos x="10681" y="41478"/>
                </a:cxn>
                <a:cxn ang="0">
                  <a:pos x="19507" y="42342"/>
                </a:cxn>
                <a:cxn ang="0">
                  <a:pos x="25464" y="40557"/>
                </a:cxn>
                <a:cxn ang="0">
                  <a:pos x="25464" y="49947"/>
                </a:cxn>
                <a:cxn ang="0">
                  <a:pos x="19266" y="50927"/>
                </a:cxn>
                <a:cxn ang="0">
                  <a:pos x="10681" y="50190"/>
                </a:cxn>
                <a:cxn ang="0">
                  <a:pos x="10681" y="83325"/>
                </a:cxn>
                <a:cxn ang="0">
                  <a:pos x="0" y="83325"/>
                </a:cxn>
                <a:cxn ang="0">
                  <a:pos x="0" y="1600"/>
                </a:cxn>
                <a:cxn ang="0">
                  <a:pos x="20485" y="0"/>
                </a:cxn>
              </a:cxnLst>
              <a:rect l="T0" t="T1" r="T2" b="T3"/>
              <a:pathLst>
                <a:path w="25464" h="83325">
                  <a:moveTo>
                    <a:pt x="20485" y="0"/>
                  </a:moveTo>
                  <a:lnTo>
                    <a:pt x="25464" y="1477"/>
                  </a:lnTo>
                  <a:lnTo>
                    <a:pt x="25464" y="9807"/>
                  </a:lnTo>
                  <a:lnTo>
                    <a:pt x="20739" y="8471"/>
                  </a:lnTo>
                  <a:cubicBezTo>
                    <a:pt x="16078" y="8471"/>
                    <a:pt x="12522" y="8839"/>
                    <a:pt x="10681" y="9335"/>
                  </a:cubicBezTo>
                  <a:lnTo>
                    <a:pt x="10681" y="41478"/>
                  </a:lnTo>
                  <a:cubicBezTo>
                    <a:pt x="13005" y="42101"/>
                    <a:pt x="15951" y="42342"/>
                    <a:pt x="19507" y="42342"/>
                  </a:cubicBezTo>
                  <a:lnTo>
                    <a:pt x="25464" y="40557"/>
                  </a:lnTo>
                  <a:lnTo>
                    <a:pt x="25464" y="49947"/>
                  </a:lnTo>
                  <a:lnTo>
                    <a:pt x="19266" y="50927"/>
                  </a:lnTo>
                  <a:cubicBezTo>
                    <a:pt x="16078" y="50927"/>
                    <a:pt x="13132" y="50813"/>
                    <a:pt x="10681" y="50190"/>
                  </a:cubicBezTo>
                  <a:lnTo>
                    <a:pt x="10681" y="83325"/>
                  </a:lnTo>
                  <a:lnTo>
                    <a:pt x="0" y="83325"/>
                  </a:lnTo>
                  <a:lnTo>
                    <a:pt x="0" y="1600"/>
                  </a:lnTo>
                  <a:cubicBezTo>
                    <a:pt x="5156" y="737"/>
                    <a:pt x="11900" y="0"/>
                    <a:pt x="20485"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7" name="Shape 2147"/>
            <p:cNvSpPr>
              <a:spLocks/>
            </p:cNvSpPr>
            <p:nvPr/>
          </p:nvSpPr>
          <p:spPr bwMode="auto">
            <a:xfrm>
              <a:off x="2143606" y="219800"/>
              <a:ext cx="25464" cy="48470"/>
            </a:xfrm>
            <a:custGeom>
              <a:avLst/>
              <a:gdLst>
                <a:gd name="T0" fmla="*/ 0 w 25464"/>
                <a:gd name="T1" fmla="*/ 0 h 48470"/>
                <a:gd name="T2" fmla="*/ 25464 w 25464"/>
                <a:gd name="T3" fmla="*/ 48470 h 48470"/>
              </a:gdLst>
              <a:ahLst/>
              <a:cxnLst>
                <a:cxn ang="0">
                  <a:pos x="0" y="0"/>
                </a:cxn>
                <a:cxn ang="0">
                  <a:pos x="18224" y="5407"/>
                </a:cxn>
                <a:cxn ang="0">
                  <a:pos x="25464" y="22704"/>
                </a:cxn>
                <a:cxn ang="0">
                  <a:pos x="19088" y="40370"/>
                </a:cxn>
                <a:cxn ang="0">
                  <a:pos x="8236" y="47167"/>
                </a:cxn>
                <a:cxn ang="0">
                  <a:pos x="0" y="48470"/>
                </a:cxn>
                <a:cxn ang="0">
                  <a:pos x="0" y="39080"/>
                </a:cxn>
                <a:cxn ang="0">
                  <a:pos x="9247" y="36309"/>
                </a:cxn>
                <a:cxn ang="0">
                  <a:pos x="14783" y="23199"/>
                </a:cxn>
                <a:cxn ang="0">
                  <a:pos x="9449" y="11001"/>
                </a:cxn>
                <a:cxn ang="0">
                  <a:pos x="0" y="8330"/>
                </a:cxn>
                <a:cxn ang="0">
                  <a:pos x="0" y="0"/>
                </a:cxn>
              </a:cxnLst>
              <a:rect l="T0" t="T1" r="T2" b="T3"/>
              <a:pathLst>
                <a:path w="25464" h="48470">
                  <a:moveTo>
                    <a:pt x="0" y="0"/>
                  </a:moveTo>
                  <a:lnTo>
                    <a:pt x="18224" y="5407"/>
                  </a:lnTo>
                  <a:cubicBezTo>
                    <a:pt x="22758" y="9331"/>
                    <a:pt x="25464" y="15338"/>
                    <a:pt x="25464" y="22704"/>
                  </a:cubicBezTo>
                  <a:cubicBezTo>
                    <a:pt x="25464" y="30184"/>
                    <a:pt x="23254" y="36077"/>
                    <a:pt x="19088" y="40370"/>
                  </a:cubicBezTo>
                  <a:cubicBezTo>
                    <a:pt x="16262" y="43380"/>
                    <a:pt x="12547" y="45650"/>
                    <a:pt x="8236" y="47167"/>
                  </a:cubicBezTo>
                  <a:lnTo>
                    <a:pt x="0" y="48470"/>
                  </a:lnTo>
                  <a:lnTo>
                    <a:pt x="0" y="39080"/>
                  </a:lnTo>
                  <a:lnTo>
                    <a:pt x="9247" y="36309"/>
                  </a:lnTo>
                  <a:cubicBezTo>
                    <a:pt x="12821" y="33318"/>
                    <a:pt x="14783" y="28902"/>
                    <a:pt x="14783" y="23199"/>
                  </a:cubicBezTo>
                  <a:cubicBezTo>
                    <a:pt x="14783" y="17738"/>
                    <a:pt x="12852" y="13687"/>
                    <a:pt x="9449" y="11001"/>
                  </a:cubicBezTo>
                  <a:lnTo>
                    <a:pt x="0" y="8330"/>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8" name="Shape 2148"/>
            <p:cNvSpPr>
              <a:spLocks/>
            </p:cNvSpPr>
            <p:nvPr/>
          </p:nvSpPr>
          <p:spPr bwMode="auto">
            <a:xfrm>
              <a:off x="2183430" y="218946"/>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68" y="8954"/>
                </a:cxn>
                <a:cxn ang="0">
                  <a:pos x="10668" y="35090"/>
                </a:cxn>
                <a:cxn ang="0">
                  <a:pos x="42825" y="35090"/>
                </a:cxn>
                <a:cxn ang="0">
                  <a:pos x="42825" y="43929"/>
                </a:cxn>
                <a:cxn ang="0">
                  <a:pos x="10668" y="43929"/>
                </a:cxn>
                <a:cxn ang="0">
                  <a:pos x="10668"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68" y="8954"/>
                  </a:lnTo>
                  <a:lnTo>
                    <a:pt x="10668" y="35090"/>
                  </a:lnTo>
                  <a:lnTo>
                    <a:pt x="42825" y="35090"/>
                  </a:lnTo>
                  <a:lnTo>
                    <a:pt x="42825" y="43929"/>
                  </a:lnTo>
                  <a:lnTo>
                    <a:pt x="10668" y="43929"/>
                  </a:lnTo>
                  <a:lnTo>
                    <a:pt x="10668"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9" name="Shape 2149"/>
            <p:cNvSpPr>
              <a:spLocks/>
            </p:cNvSpPr>
            <p:nvPr/>
          </p:nvSpPr>
          <p:spPr bwMode="auto">
            <a:xfrm>
              <a:off x="2238892" y="217598"/>
              <a:ext cx="62827" cy="85408"/>
            </a:xfrm>
            <a:custGeom>
              <a:avLst/>
              <a:gdLst>
                <a:gd name="T0" fmla="*/ 0 w 62827"/>
                <a:gd name="T1" fmla="*/ 0 h 85408"/>
                <a:gd name="T2" fmla="*/ 62827 w 62827"/>
                <a:gd name="T3" fmla="*/ 85408 h 85408"/>
              </a:gdLst>
              <a:ahLst/>
              <a:cxnLst>
                <a:cxn ang="0">
                  <a:pos x="43193" y="0"/>
                </a:cxn>
                <a:cxn ang="0">
                  <a:pos x="62827" y="3670"/>
                </a:cxn>
                <a:cxn ang="0">
                  <a:pos x="60249" y="12395"/>
                </a:cxn>
                <a:cxn ang="0">
                  <a:pos x="43561" y="8954"/>
                </a:cxn>
                <a:cxn ang="0">
                  <a:pos x="11278" y="43066"/>
                </a:cxn>
                <a:cxn ang="0">
                  <a:pos x="43066" y="76327"/>
                </a:cxn>
                <a:cxn ang="0">
                  <a:pos x="60490" y="72885"/>
                </a:cxn>
                <a:cxn ang="0">
                  <a:pos x="62700" y="81356"/>
                </a:cxn>
                <a:cxn ang="0">
                  <a:pos x="40856" y="85408"/>
                </a:cxn>
                <a:cxn ang="0">
                  <a:pos x="0" y="43434"/>
                </a:cxn>
                <a:cxn ang="0">
                  <a:pos x="43193" y="0"/>
                </a:cxn>
              </a:cxnLst>
              <a:rect l="T0" t="T1" r="T2" b="T3"/>
              <a:pathLst>
                <a:path w="62827" h="85408">
                  <a:moveTo>
                    <a:pt x="43193" y="0"/>
                  </a:moveTo>
                  <a:cubicBezTo>
                    <a:pt x="53492" y="0"/>
                    <a:pt x="60008" y="2210"/>
                    <a:pt x="62827" y="3670"/>
                  </a:cubicBezTo>
                  <a:lnTo>
                    <a:pt x="60249" y="12395"/>
                  </a:lnTo>
                  <a:cubicBezTo>
                    <a:pt x="56198" y="10427"/>
                    <a:pt x="50432" y="8954"/>
                    <a:pt x="43561" y="8954"/>
                  </a:cubicBezTo>
                  <a:cubicBezTo>
                    <a:pt x="24168" y="8954"/>
                    <a:pt x="11278" y="21349"/>
                    <a:pt x="11278" y="43066"/>
                  </a:cubicBezTo>
                  <a:cubicBezTo>
                    <a:pt x="11278" y="63322"/>
                    <a:pt x="22936" y="76327"/>
                    <a:pt x="43066" y="76327"/>
                  </a:cubicBezTo>
                  <a:cubicBezTo>
                    <a:pt x="49568" y="76327"/>
                    <a:pt x="56198" y="74968"/>
                    <a:pt x="60490" y="72885"/>
                  </a:cubicBezTo>
                  <a:lnTo>
                    <a:pt x="62700" y="81356"/>
                  </a:lnTo>
                  <a:cubicBezTo>
                    <a:pt x="58776" y="83312"/>
                    <a:pt x="50927" y="85408"/>
                    <a:pt x="40856" y="85408"/>
                  </a:cubicBezTo>
                  <a:cubicBezTo>
                    <a:pt x="17539" y="85408"/>
                    <a:pt x="0" y="70561"/>
                    <a:pt x="0" y="43434"/>
                  </a:cubicBezTo>
                  <a:cubicBezTo>
                    <a:pt x="0" y="17539"/>
                    <a:pt x="17539" y="0"/>
                    <a:pt x="43193"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53841" name="Shape 53841"/>
            <p:cNvSpPr>
              <a:spLocks/>
            </p:cNvSpPr>
            <p:nvPr/>
          </p:nvSpPr>
          <p:spPr bwMode="auto">
            <a:xfrm>
              <a:off x="2314971" y="218949"/>
              <a:ext cx="10668" cy="82702"/>
            </a:xfrm>
            <a:custGeom>
              <a:avLst/>
              <a:gdLst>
                <a:gd name="T0" fmla="*/ 0 w 10668"/>
                <a:gd name="T1" fmla="*/ 0 h 82702"/>
                <a:gd name="T2" fmla="*/ 10668 w 10668"/>
                <a:gd name="T3" fmla="*/ 82702 h 82702"/>
              </a:gdLst>
              <a:ahLst/>
              <a:cxnLst>
                <a:cxn ang="0">
                  <a:pos x="0" y="0"/>
                </a:cxn>
                <a:cxn ang="0">
                  <a:pos x="10668" y="0"/>
                </a:cxn>
                <a:cxn ang="0">
                  <a:pos x="10668" y="82702"/>
                </a:cxn>
                <a:cxn ang="0">
                  <a:pos x="0" y="82702"/>
                </a:cxn>
                <a:cxn ang="0">
                  <a:pos x="0" y="0"/>
                </a:cxn>
              </a:cxnLst>
              <a:rect l="T0" t="T1" r="T2" b="T3"/>
              <a:pathLst>
                <a:path w="10668" h="82702">
                  <a:moveTo>
                    <a:pt x="0" y="0"/>
                  </a:moveTo>
                  <a:lnTo>
                    <a:pt x="10668" y="0"/>
                  </a:lnTo>
                  <a:lnTo>
                    <a:pt x="10668" y="82702"/>
                  </a:lnTo>
                  <a:lnTo>
                    <a:pt x="0" y="82702"/>
                  </a:lnTo>
                  <a:lnTo>
                    <a:pt x="0" y="0"/>
                  </a:lnTo>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1" name="Shape 2151"/>
            <p:cNvSpPr>
              <a:spLocks/>
            </p:cNvSpPr>
            <p:nvPr/>
          </p:nvSpPr>
          <p:spPr bwMode="auto">
            <a:xfrm>
              <a:off x="2338027" y="218944"/>
              <a:ext cx="34303" cy="82703"/>
            </a:xfrm>
            <a:custGeom>
              <a:avLst/>
              <a:gdLst>
                <a:gd name="T0" fmla="*/ 0 w 34303"/>
                <a:gd name="T1" fmla="*/ 0 h 82703"/>
                <a:gd name="T2" fmla="*/ 34303 w 34303"/>
                <a:gd name="T3" fmla="*/ 82703 h 82703"/>
              </a:gdLst>
              <a:ahLst/>
              <a:cxnLst>
                <a:cxn ang="0">
                  <a:pos x="28105" y="0"/>
                </a:cxn>
                <a:cxn ang="0">
                  <a:pos x="34303" y="0"/>
                </a:cxn>
                <a:cxn ang="0">
                  <a:pos x="34303" y="9449"/>
                </a:cxn>
                <a:cxn ang="0">
                  <a:pos x="34112" y="9449"/>
                </a:cxn>
                <a:cxn ang="0">
                  <a:pos x="29947" y="24422"/>
                </a:cxn>
                <a:cxn ang="0">
                  <a:pos x="21844" y="48349"/>
                </a:cxn>
                <a:cxn ang="0">
                  <a:pos x="34303" y="48349"/>
                </a:cxn>
                <a:cxn ang="0">
                  <a:pos x="34303" y="56693"/>
                </a:cxn>
                <a:cxn ang="0">
                  <a:pos x="19634" y="56693"/>
                </a:cxn>
                <a:cxn ang="0">
                  <a:pos x="11036" y="82703"/>
                </a:cxn>
                <a:cxn ang="0">
                  <a:pos x="0" y="82703"/>
                </a:cxn>
                <a:cxn ang="0">
                  <a:pos x="28105" y="0"/>
                </a:cxn>
              </a:cxnLst>
              <a:rect l="T0" t="T1" r="T2" b="T3"/>
              <a:pathLst>
                <a:path w="34303" h="82703">
                  <a:moveTo>
                    <a:pt x="28105" y="0"/>
                  </a:moveTo>
                  <a:lnTo>
                    <a:pt x="34303" y="0"/>
                  </a:lnTo>
                  <a:lnTo>
                    <a:pt x="34303" y="9449"/>
                  </a:lnTo>
                  <a:lnTo>
                    <a:pt x="34112" y="9449"/>
                  </a:lnTo>
                  <a:cubicBezTo>
                    <a:pt x="32880" y="14351"/>
                    <a:pt x="31534" y="19380"/>
                    <a:pt x="29947" y="24422"/>
                  </a:cubicBezTo>
                  <a:lnTo>
                    <a:pt x="21844" y="48349"/>
                  </a:lnTo>
                  <a:lnTo>
                    <a:pt x="34303" y="48349"/>
                  </a:lnTo>
                  <a:lnTo>
                    <a:pt x="34303" y="56693"/>
                  </a:lnTo>
                  <a:lnTo>
                    <a:pt x="19634" y="56693"/>
                  </a:lnTo>
                  <a:lnTo>
                    <a:pt x="11036" y="82703"/>
                  </a:lnTo>
                  <a:lnTo>
                    <a:pt x="0" y="82703"/>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2" name="Shape 2152"/>
            <p:cNvSpPr>
              <a:spLocks/>
            </p:cNvSpPr>
            <p:nvPr/>
          </p:nvSpPr>
          <p:spPr bwMode="auto">
            <a:xfrm>
              <a:off x="2372330" y="218944"/>
              <a:ext cx="34912" cy="82703"/>
            </a:xfrm>
            <a:custGeom>
              <a:avLst/>
              <a:gdLst>
                <a:gd name="T0" fmla="*/ 0 w 34912"/>
                <a:gd name="T1" fmla="*/ 0 h 82703"/>
                <a:gd name="T2" fmla="*/ 34912 w 34912"/>
                <a:gd name="T3" fmla="*/ 82703 h 82703"/>
              </a:gdLst>
              <a:ahLst/>
              <a:cxnLst>
                <a:cxn ang="0">
                  <a:pos x="0" y="0"/>
                </a:cxn>
                <a:cxn ang="0">
                  <a:pos x="6680" y="0"/>
                </a:cxn>
                <a:cxn ang="0">
                  <a:pos x="34912" y="82703"/>
                </a:cxn>
                <a:cxn ang="0">
                  <a:pos x="23495" y="82703"/>
                </a:cxn>
                <a:cxn ang="0">
                  <a:pos x="14656" y="56693"/>
                </a:cxn>
                <a:cxn ang="0">
                  <a:pos x="0" y="56693"/>
                </a:cxn>
                <a:cxn ang="0">
                  <a:pos x="0" y="48349"/>
                </a:cxn>
                <a:cxn ang="0">
                  <a:pos x="12459" y="48349"/>
                </a:cxn>
                <a:cxn ang="0">
                  <a:pos x="4356" y="24536"/>
                </a:cxn>
                <a:cxn ang="0">
                  <a:pos x="51" y="9449"/>
                </a:cxn>
                <a:cxn ang="0">
                  <a:pos x="0" y="9449"/>
                </a:cxn>
                <a:cxn ang="0">
                  <a:pos x="0" y="0"/>
                </a:cxn>
              </a:cxnLst>
              <a:rect l="T0" t="T1" r="T2" b="T3"/>
              <a:pathLst>
                <a:path w="34912" h="82703">
                  <a:moveTo>
                    <a:pt x="0" y="0"/>
                  </a:moveTo>
                  <a:lnTo>
                    <a:pt x="6680" y="0"/>
                  </a:lnTo>
                  <a:lnTo>
                    <a:pt x="34912" y="82703"/>
                  </a:lnTo>
                  <a:lnTo>
                    <a:pt x="23495" y="82703"/>
                  </a:lnTo>
                  <a:lnTo>
                    <a:pt x="14656" y="56693"/>
                  </a:lnTo>
                  <a:lnTo>
                    <a:pt x="0" y="56693"/>
                  </a:lnTo>
                  <a:lnTo>
                    <a:pt x="0" y="48349"/>
                  </a:lnTo>
                  <a:lnTo>
                    <a:pt x="12459" y="48349"/>
                  </a:lnTo>
                  <a:lnTo>
                    <a:pt x="4356" y="24536"/>
                  </a:lnTo>
                  <a:cubicBezTo>
                    <a:pt x="2515" y="19139"/>
                    <a:pt x="1283" y="14237"/>
                    <a:pt x="51"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3" name="Shape 2153"/>
            <p:cNvSpPr>
              <a:spLocks/>
            </p:cNvSpPr>
            <p:nvPr/>
          </p:nvSpPr>
          <p:spPr bwMode="auto">
            <a:xfrm>
              <a:off x="2419383" y="218943"/>
              <a:ext cx="46025" cy="82715"/>
            </a:xfrm>
            <a:custGeom>
              <a:avLst/>
              <a:gdLst>
                <a:gd name="T0" fmla="*/ 0 w 46025"/>
                <a:gd name="T1" fmla="*/ 0 h 82715"/>
                <a:gd name="T2" fmla="*/ 46025 w 46025"/>
                <a:gd name="T3" fmla="*/ 82715 h 82715"/>
              </a:gdLst>
              <a:ahLst/>
              <a:cxnLst>
                <a:cxn ang="0">
                  <a:pos x="0" y="0"/>
                </a:cxn>
                <a:cxn ang="0">
                  <a:pos x="10681" y="0"/>
                </a:cxn>
                <a:cxn ang="0">
                  <a:pos x="10681" y="73749"/>
                </a:cxn>
                <a:cxn ang="0">
                  <a:pos x="46025" y="73749"/>
                </a:cxn>
                <a:cxn ang="0">
                  <a:pos x="46025" y="82715"/>
                </a:cxn>
                <a:cxn ang="0">
                  <a:pos x="0" y="82715"/>
                </a:cxn>
                <a:cxn ang="0">
                  <a:pos x="0" y="0"/>
                </a:cxn>
              </a:cxnLst>
              <a:rect l="T0" t="T1" r="T2" b="T3"/>
              <a:pathLst>
                <a:path w="46025" h="82715">
                  <a:moveTo>
                    <a:pt x="0" y="0"/>
                  </a:moveTo>
                  <a:lnTo>
                    <a:pt x="10681" y="0"/>
                  </a:lnTo>
                  <a:lnTo>
                    <a:pt x="10681" y="73749"/>
                  </a:lnTo>
                  <a:lnTo>
                    <a:pt x="46025" y="73749"/>
                  </a:lnTo>
                  <a:lnTo>
                    <a:pt x="46025"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53842" name="Shape 53842"/>
            <p:cNvSpPr>
              <a:spLocks/>
            </p:cNvSpPr>
            <p:nvPr/>
          </p:nvSpPr>
          <p:spPr bwMode="auto">
            <a:xfrm>
              <a:off x="2477303" y="218949"/>
              <a:ext cx="10681" cy="82702"/>
            </a:xfrm>
            <a:custGeom>
              <a:avLst/>
              <a:gdLst>
                <a:gd name="T0" fmla="*/ 0 w 10681"/>
                <a:gd name="T1" fmla="*/ 0 h 82702"/>
                <a:gd name="T2" fmla="*/ 10681 w 10681"/>
                <a:gd name="T3" fmla="*/ 82702 h 82702"/>
              </a:gdLst>
              <a:ahLst/>
              <a:cxnLst>
                <a:cxn ang="0">
                  <a:pos x="0" y="0"/>
                </a:cxn>
                <a:cxn ang="0">
                  <a:pos x="10681" y="0"/>
                </a:cxn>
                <a:cxn ang="0">
                  <a:pos x="10681" y="82702"/>
                </a:cxn>
                <a:cxn ang="0">
                  <a:pos x="0" y="82702"/>
                </a:cxn>
                <a:cxn ang="0">
                  <a:pos x="0" y="0"/>
                </a:cxn>
              </a:cxnLst>
              <a:rect l="T0" t="T1" r="T2" b="T3"/>
              <a:pathLst>
                <a:path w="10681" h="82702">
                  <a:moveTo>
                    <a:pt x="0" y="0"/>
                  </a:moveTo>
                  <a:lnTo>
                    <a:pt x="10681" y="0"/>
                  </a:lnTo>
                  <a:lnTo>
                    <a:pt x="10681" y="82702"/>
                  </a:lnTo>
                  <a:lnTo>
                    <a:pt x="0" y="82702"/>
                  </a:lnTo>
                  <a:lnTo>
                    <a:pt x="0" y="0"/>
                  </a:lnTo>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5" name="Shape 2155"/>
            <p:cNvSpPr>
              <a:spLocks/>
            </p:cNvSpPr>
            <p:nvPr/>
          </p:nvSpPr>
          <p:spPr bwMode="auto">
            <a:xfrm>
              <a:off x="2500978" y="218941"/>
              <a:ext cx="60376" cy="82715"/>
            </a:xfrm>
            <a:custGeom>
              <a:avLst/>
              <a:gdLst>
                <a:gd name="T0" fmla="*/ 0 w 60376"/>
                <a:gd name="T1" fmla="*/ 0 h 82715"/>
                <a:gd name="T2" fmla="*/ 60376 w 60376"/>
                <a:gd name="T3" fmla="*/ 82715 h 82715"/>
              </a:gdLst>
              <a:ahLst/>
              <a:cxnLst>
                <a:cxn ang="0">
                  <a:pos x="3924" y="0"/>
                </a:cxn>
                <a:cxn ang="0">
                  <a:pos x="59766" y="0"/>
                </a:cxn>
                <a:cxn ang="0">
                  <a:pos x="59766" y="6503"/>
                </a:cxn>
                <a:cxn ang="0">
                  <a:pos x="14110" y="73381"/>
                </a:cxn>
                <a:cxn ang="0">
                  <a:pos x="14110" y="73749"/>
                </a:cxn>
                <a:cxn ang="0">
                  <a:pos x="60376" y="73749"/>
                </a:cxn>
                <a:cxn ang="0">
                  <a:pos x="60376" y="82715"/>
                </a:cxn>
                <a:cxn ang="0">
                  <a:pos x="0" y="82715"/>
                </a:cxn>
                <a:cxn ang="0">
                  <a:pos x="0" y="76454"/>
                </a:cxn>
                <a:cxn ang="0">
                  <a:pos x="45898" y="9335"/>
                </a:cxn>
                <a:cxn ang="0">
                  <a:pos x="45898" y="8966"/>
                </a:cxn>
                <a:cxn ang="0">
                  <a:pos x="3924" y="8966"/>
                </a:cxn>
                <a:cxn ang="0">
                  <a:pos x="3924" y="0"/>
                </a:cxn>
              </a:cxnLst>
              <a:rect l="T0" t="T1" r="T2" b="T3"/>
              <a:pathLst>
                <a:path w="60376" h="82715">
                  <a:moveTo>
                    <a:pt x="3924" y="0"/>
                  </a:moveTo>
                  <a:lnTo>
                    <a:pt x="59766" y="0"/>
                  </a:lnTo>
                  <a:lnTo>
                    <a:pt x="59766" y="6503"/>
                  </a:lnTo>
                  <a:lnTo>
                    <a:pt x="14110" y="73381"/>
                  </a:lnTo>
                  <a:lnTo>
                    <a:pt x="14110" y="73749"/>
                  </a:lnTo>
                  <a:lnTo>
                    <a:pt x="60376" y="73749"/>
                  </a:lnTo>
                  <a:lnTo>
                    <a:pt x="60376" y="82715"/>
                  </a:lnTo>
                  <a:lnTo>
                    <a:pt x="0" y="82715"/>
                  </a:lnTo>
                  <a:lnTo>
                    <a:pt x="0" y="76454"/>
                  </a:lnTo>
                  <a:lnTo>
                    <a:pt x="45898" y="9335"/>
                  </a:lnTo>
                  <a:lnTo>
                    <a:pt x="45898" y="8966"/>
                  </a:lnTo>
                  <a:lnTo>
                    <a:pt x="3924" y="8966"/>
                  </a:lnTo>
                  <a:lnTo>
                    <a:pt x="3924"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6" name="Shape 2156"/>
            <p:cNvSpPr>
              <a:spLocks/>
            </p:cNvSpPr>
            <p:nvPr/>
          </p:nvSpPr>
          <p:spPr bwMode="auto">
            <a:xfrm>
              <a:off x="2568220" y="218944"/>
              <a:ext cx="34303" cy="82703"/>
            </a:xfrm>
            <a:custGeom>
              <a:avLst/>
              <a:gdLst>
                <a:gd name="T0" fmla="*/ 0 w 34303"/>
                <a:gd name="T1" fmla="*/ 0 h 82703"/>
                <a:gd name="T2" fmla="*/ 34303 w 34303"/>
                <a:gd name="T3" fmla="*/ 82703 h 82703"/>
              </a:gdLst>
              <a:ahLst/>
              <a:cxnLst>
                <a:cxn ang="0">
                  <a:pos x="28105" y="0"/>
                </a:cxn>
                <a:cxn ang="0">
                  <a:pos x="34303" y="0"/>
                </a:cxn>
                <a:cxn ang="0">
                  <a:pos x="34303" y="9449"/>
                </a:cxn>
                <a:cxn ang="0">
                  <a:pos x="34112" y="9449"/>
                </a:cxn>
                <a:cxn ang="0">
                  <a:pos x="29947" y="24422"/>
                </a:cxn>
                <a:cxn ang="0">
                  <a:pos x="21844" y="48349"/>
                </a:cxn>
                <a:cxn ang="0">
                  <a:pos x="34303" y="48349"/>
                </a:cxn>
                <a:cxn ang="0">
                  <a:pos x="34303" y="56693"/>
                </a:cxn>
                <a:cxn ang="0">
                  <a:pos x="19634" y="56693"/>
                </a:cxn>
                <a:cxn ang="0">
                  <a:pos x="11036" y="82703"/>
                </a:cxn>
                <a:cxn ang="0">
                  <a:pos x="0" y="82703"/>
                </a:cxn>
                <a:cxn ang="0">
                  <a:pos x="28105" y="0"/>
                </a:cxn>
              </a:cxnLst>
              <a:rect l="T0" t="T1" r="T2" b="T3"/>
              <a:pathLst>
                <a:path w="34303" h="82703">
                  <a:moveTo>
                    <a:pt x="28105" y="0"/>
                  </a:moveTo>
                  <a:lnTo>
                    <a:pt x="34303" y="0"/>
                  </a:lnTo>
                  <a:lnTo>
                    <a:pt x="34303" y="9449"/>
                  </a:lnTo>
                  <a:lnTo>
                    <a:pt x="34112" y="9449"/>
                  </a:lnTo>
                  <a:cubicBezTo>
                    <a:pt x="32880" y="14351"/>
                    <a:pt x="31534" y="19380"/>
                    <a:pt x="29947" y="24422"/>
                  </a:cubicBezTo>
                  <a:lnTo>
                    <a:pt x="21844" y="48349"/>
                  </a:lnTo>
                  <a:lnTo>
                    <a:pt x="34303" y="48349"/>
                  </a:lnTo>
                  <a:lnTo>
                    <a:pt x="34303" y="56693"/>
                  </a:lnTo>
                  <a:lnTo>
                    <a:pt x="19634" y="56693"/>
                  </a:lnTo>
                  <a:lnTo>
                    <a:pt x="11036" y="82703"/>
                  </a:lnTo>
                  <a:lnTo>
                    <a:pt x="0" y="82703"/>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7" name="Shape 2157"/>
            <p:cNvSpPr>
              <a:spLocks/>
            </p:cNvSpPr>
            <p:nvPr/>
          </p:nvSpPr>
          <p:spPr bwMode="auto">
            <a:xfrm>
              <a:off x="2602522" y="218944"/>
              <a:ext cx="34912" cy="82703"/>
            </a:xfrm>
            <a:custGeom>
              <a:avLst/>
              <a:gdLst>
                <a:gd name="T0" fmla="*/ 0 w 34912"/>
                <a:gd name="T1" fmla="*/ 0 h 82703"/>
                <a:gd name="T2" fmla="*/ 34912 w 34912"/>
                <a:gd name="T3" fmla="*/ 82703 h 82703"/>
              </a:gdLst>
              <a:ahLst/>
              <a:cxnLst>
                <a:cxn ang="0">
                  <a:pos x="0" y="0"/>
                </a:cxn>
                <a:cxn ang="0">
                  <a:pos x="6680" y="0"/>
                </a:cxn>
                <a:cxn ang="0">
                  <a:pos x="34912" y="82703"/>
                </a:cxn>
                <a:cxn ang="0">
                  <a:pos x="23495" y="82703"/>
                </a:cxn>
                <a:cxn ang="0">
                  <a:pos x="14656" y="56693"/>
                </a:cxn>
                <a:cxn ang="0">
                  <a:pos x="0" y="56693"/>
                </a:cxn>
                <a:cxn ang="0">
                  <a:pos x="0" y="48349"/>
                </a:cxn>
                <a:cxn ang="0">
                  <a:pos x="12459" y="48349"/>
                </a:cxn>
                <a:cxn ang="0">
                  <a:pos x="4356" y="24536"/>
                </a:cxn>
                <a:cxn ang="0">
                  <a:pos x="51" y="9449"/>
                </a:cxn>
                <a:cxn ang="0">
                  <a:pos x="0" y="9449"/>
                </a:cxn>
                <a:cxn ang="0">
                  <a:pos x="0" y="0"/>
                </a:cxn>
              </a:cxnLst>
              <a:rect l="T0" t="T1" r="T2" b="T3"/>
              <a:pathLst>
                <a:path w="34912" h="82703">
                  <a:moveTo>
                    <a:pt x="0" y="0"/>
                  </a:moveTo>
                  <a:lnTo>
                    <a:pt x="6680" y="0"/>
                  </a:lnTo>
                  <a:lnTo>
                    <a:pt x="34912" y="82703"/>
                  </a:lnTo>
                  <a:lnTo>
                    <a:pt x="23495" y="82703"/>
                  </a:lnTo>
                  <a:lnTo>
                    <a:pt x="14656" y="56693"/>
                  </a:lnTo>
                  <a:lnTo>
                    <a:pt x="0" y="56693"/>
                  </a:lnTo>
                  <a:lnTo>
                    <a:pt x="0" y="48349"/>
                  </a:lnTo>
                  <a:lnTo>
                    <a:pt x="12459" y="48349"/>
                  </a:lnTo>
                  <a:lnTo>
                    <a:pt x="4356" y="24536"/>
                  </a:lnTo>
                  <a:cubicBezTo>
                    <a:pt x="2515" y="19139"/>
                    <a:pt x="1283" y="14237"/>
                    <a:pt x="51"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8" name="Shape 2158"/>
            <p:cNvSpPr>
              <a:spLocks/>
            </p:cNvSpPr>
            <p:nvPr/>
          </p:nvSpPr>
          <p:spPr bwMode="auto">
            <a:xfrm>
              <a:off x="2649576" y="218333"/>
              <a:ext cx="33681" cy="84061"/>
            </a:xfrm>
            <a:custGeom>
              <a:avLst/>
              <a:gdLst>
                <a:gd name="T0" fmla="*/ 0 w 33681"/>
                <a:gd name="T1" fmla="*/ 0 h 84061"/>
                <a:gd name="T2" fmla="*/ 33681 w 33681"/>
                <a:gd name="T3" fmla="*/ 84061 h 84061"/>
              </a:gdLst>
              <a:ahLst/>
              <a:cxnLst>
                <a:cxn ang="0">
                  <a:pos x="22708" y="0"/>
                </a:cxn>
                <a:cxn ang="0">
                  <a:pos x="33681" y="1454"/>
                </a:cxn>
                <a:cxn ang="0">
                  <a:pos x="33681" y="12045"/>
                </a:cxn>
                <a:cxn ang="0">
                  <a:pos x="23190" y="8458"/>
                </a:cxn>
                <a:cxn ang="0">
                  <a:pos x="10668" y="9563"/>
                </a:cxn>
                <a:cxn ang="0">
                  <a:pos x="10668" y="74854"/>
                </a:cxn>
                <a:cxn ang="0">
                  <a:pos x="21476" y="75463"/>
                </a:cxn>
                <a:cxn ang="0">
                  <a:pos x="33681" y="73573"/>
                </a:cxn>
                <a:cxn ang="0">
                  <a:pos x="33681" y="82021"/>
                </a:cxn>
                <a:cxn ang="0">
                  <a:pos x="19380" y="84061"/>
                </a:cxn>
                <a:cxn ang="0">
                  <a:pos x="0" y="83071"/>
                </a:cxn>
                <a:cxn ang="0">
                  <a:pos x="0" y="1714"/>
                </a:cxn>
                <a:cxn ang="0">
                  <a:pos x="22708" y="0"/>
                </a:cxn>
              </a:cxnLst>
              <a:rect l="T0" t="T1" r="T2" b="T3"/>
              <a:pathLst>
                <a:path w="33681" h="84061">
                  <a:moveTo>
                    <a:pt x="22708" y="0"/>
                  </a:moveTo>
                  <a:lnTo>
                    <a:pt x="33681" y="1454"/>
                  </a:lnTo>
                  <a:lnTo>
                    <a:pt x="33681" y="12045"/>
                  </a:lnTo>
                  <a:lnTo>
                    <a:pt x="23190" y="8458"/>
                  </a:lnTo>
                  <a:cubicBezTo>
                    <a:pt x="17666" y="8458"/>
                    <a:pt x="13500" y="8954"/>
                    <a:pt x="10668" y="9563"/>
                  </a:cubicBezTo>
                  <a:lnTo>
                    <a:pt x="10668" y="74854"/>
                  </a:lnTo>
                  <a:cubicBezTo>
                    <a:pt x="13373" y="75349"/>
                    <a:pt x="17297" y="75463"/>
                    <a:pt x="21476" y="75463"/>
                  </a:cubicBezTo>
                  <a:lnTo>
                    <a:pt x="33681" y="73573"/>
                  </a:lnTo>
                  <a:lnTo>
                    <a:pt x="33681" y="82021"/>
                  </a:lnTo>
                  <a:lnTo>
                    <a:pt x="19380" y="84061"/>
                  </a:lnTo>
                  <a:cubicBezTo>
                    <a:pt x="11773" y="84061"/>
                    <a:pt x="5397" y="83693"/>
                    <a:pt x="0" y="83071"/>
                  </a:cubicBezTo>
                  <a:lnTo>
                    <a:pt x="0" y="1714"/>
                  </a:lnTo>
                  <a:cubicBezTo>
                    <a:pt x="6502" y="737"/>
                    <a:pt x="14237" y="0"/>
                    <a:pt x="22708"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9" name="Shape 2159"/>
            <p:cNvSpPr>
              <a:spLocks/>
            </p:cNvSpPr>
            <p:nvPr/>
          </p:nvSpPr>
          <p:spPr bwMode="auto">
            <a:xfrm>
              <a:off x="2683257" y="219787"/>
              <a:ext cx="34188" cy="80567"/>
            </a:xfrm>
            <a:custGeom>
              <a:avLst/>
              <a:gdLst>
                <a:gd name="T0" fmla="*/ 0 w 34188"/>
                <a:gd name="T1" fmla="*/ 0 h 80567"/>
                <a:gd name="T2" fmla="*/ 34188 w 34188"/>
                <a:gd name="T3" fmla="*/ 80567 h 80567"/>
              </a:gdLst>
              <a:ahLst/>
              <a:cxnLst>
                <a:cxn ang="0">
                  <a:pos x="0" y="0"/>
                </a:cxn>
                <a:cxn ang="0">
                  <a:pos x="8807" y="1167"/>
                </a:cxn>
                <a:cxn ang="0">
                  <a:pos x="22529" y="8846"/>
                </a:cxn>
                <a:cxn ang="0">
                  <a:pos x="34188" y="38551"/>
                </a:cxn>
                <a:cxn ang="0">
                  <a:pos x="22275" y="70695"/>
                </a:cxn>
                <a:cxn ang="0">
                  <a:pos x="7116" y="79551"/>
                </a:cxn>
                <a:cxn ang="0">
                  <a:pos x="0" y="80567"/>
                </a:cxn>
                <a:cxn ang="0">
                  <a:pos x="0" y="72119"/>
                </a:cxn>
                <a:cxn ang="0">
                  <a:pos x="2925" y="71666"/>
                </a:cxn>
                <a:cxn ang="0">
                  <a:pos x="23012" y="38919"/>
                </a:cxn>
                <a:cxn ang="0">
                  <a:pos x="14776" y="15642"/>
                </a:cxn>
                <a:cxn ang="0">
                  <a:pos x="0" y="10591"/>
                </a:cxn>
                <a:cxn ang="0">
                  <a:pos x="0" y="0"/>
                </a:cxn>
              </a:cxnLst>
              <a:rect l="T0" t="T1" r="T2" b="T3"/>
              <a:pathLst>
                <a:path w="34188" h="80567">
                  <a:moveTo>
                    <a:pt x="0" y="0"/>
                  </a:moveTo>
                  <a:lnTo>
                    <a:pt x="8807" y="1167"/>
                  </a:lnTo>
                  <a:cubicBezTo>
                    <a:pt x="14360" y="2899"/>
                    <a:pt x="18903" y="5474"/>
                    <a:pt x="22529" y="8846"/>
                  </a:cubicBezTo>
                  <a:cubicBezTo>
                    <a:pt x="29883" y="15602"/>
                    <a:pt x="34188" y="25178"/>
                    <a:pt x="34188" y="38551"/>
                  </a:cubicBezTo>
                  <a:cubicBezTo>
                    <a:pt x="34188" y="52051"/>
                    <a:pt x="30010" y="63087"/>
                    <a:pt x="22275" y="70695"/>
                  </a:cubicBezTo>
                  <a:cubicBezTo>
                    <a:pt x="18408" y="74562"/>
                    <a:pt x="13284" y="77540"/>
                    <a:pt x="7116" y="79551"/>
                  </a:cubicBezTo>
                  <a:lnTo>
                    <a:pt x="0" y="80567"/>
                  </a:lnTo>
                  <a:lnTo>
                    <a:pt x="0" y="72119"/>
                  </a:lnTo>
                  <a:lnTo>
                    <a:pt x="2925" y="71666"/>
                  </a:lnTo>
                  <a:cubicBezTo>
                    <a:pt x="16040" y="67030"/>
                    <a:pt x="23012" y="55664"/>
                    <a:pt x="23012" y="38919"/>
                  </a:cubicBezTo>
                  <a:cubicBezTo>
                    <a:pt x="23075" y="29159"/>
                    <a:pt x="20345" y="21180"/>
                    <a:pt x="14776" y="15642"/>
                  </a:cubicBezTo>
                  <a:lnTo>
                    <a:pt x="0" y="10591"/>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0" name="Shape 2160"/>
            <p:cNvSpPr>
              <a:spLocks/>
            </p:cNvSpPr>
            <p:nvPr/>
          </p:nvSpPr>
          <p:spPr bwMode="auto">
            <a:xfrm>
              <a:off x="2723318" y="218944"/>
              <a:ext cx="34303" cy="82703"/>
            </a:xfrm>
            <a:custGeom>
              <a:avLst/>
              <a:gdLst>
                <a:gd name="T0" fmla="*/ 0 w 34303"/>
                <a:gd name="T1" fmla="*/ 0 h 82703"/>
                <a:gd name="T2" fmla="*/ 34303 w 34303"/>
                <a:gd name="T3" fmla="*/ 82703 h 82703"/>
              </a:gdLst>
              <a:ahLst/>
              <a:cxnLst>
                <a:cxn ang="0">
                  <a:pos x="28105" y="0"/>
                </a:cxn>
                <a:cxn ang="0">
                  <a:pos x="34303" y="0"/>
                </a:cxn>
                <a:cxn ang="0">
                  <a:pos x="34303" y="9449"/>
                </a:cxn>
                <a:cxn ang="0">
                  <a:pos x="34112" y="9449"/>
                </a:cxn>
                <a:cxn ang="0">
                  <a:pos x="29947" y="24422"/>
                </a:cxn>
                <a:cxn ang="0">
                  <a:pos x="21844" y="48349"/>
                </a:cxn>
                <a:cxn ang="0">
                  <a:pos x="34303" y="48349"/>
                </a:cxn>
                <a:cxn ang="0">
                  <a:pos x="34303" y="56693"/>
                </a:cxn>
                <a:cxn ang="0">
                  <a:pos x="19634" y="56693"/>
                </a:cxn>
                <a:cxn ang="0">
                  <a:pos x="11036" y="82703"/>
                </a:cxn>
                <a:cxn ang="0">
                  <a:pos x="0" y="82703"/>
                </a:cxn>
                <a:cxn ang="0">
                  <a:pos x="28105" y="0"/>
                </a:cxn>
              </a:cxnLst>
              <a:rect l="T0" t="T1" r="T2" b="T3"/>
              <a:pathLst>
                <a:path w="34303" h="82703">
                  <a:moveTo>
                    <a:pt x="28105" y="0"/>
                  </a:moveTo>
                  <a:lnTo>
                    <a:pt x="34303" y="0"/>
                  </a:lnTo>
                  <a:lnTo>
                    <a:pt x="34303" y="9449"/>
                  </a:lnTo>
                  <a:lnTo>
                    <a:pt x="34112" y="9449"/>
                  </a:lnTo>
                  <a:cubicBezTo>
                    <a:pt x="32880" y="14351"/>
                    <a:pt x="31534" y="19380"/>
                    <a:pt x="29947" y="24422"/>
                  </a:cubicBezTo>
                  <a:lnTo>
                    <a:pt x="21844" y="48349"/>
                  </a:lnTo>
                  <a:lnTo>
                    <a:pt x="34303" y="48349"/>
                  </a:lnTo>
                  <a:lnTo>
                    <a:pt x="34303" y="56693"/>
                  </a:lnTo>
                  <a:lnTo>
                    <a:pt x="19634" y="56693"/>
                  </a:lnTo>
                  <a:lnTo>
                    <a:pt x="11036" y="82703"/>
                  </a:lnTo>
                  <a:lnTo>
                    <a:pt x="0" y="82703"/>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1" name="Shape 2161"/>
            <p:cNvSpPr>
              <a:spLocks/>
            </p:cNvSpPr>
            <p:nvPr/>
          </p:nvSpPr>
          <p:spPr bwMode="auto">
            <a:xfrm>
              <a:off x="2757621" y="218944"/>
              <a:ext cx="34912" cy="82703"/>
            </a:xfrm>
            <a:custGeom>
              <a:avLst/>
              <a:gdLst>
                <a:gd name="T0" fmla="*/ 0 w 34912"/>
                <a:gd name="T1" fmla="*/ 0 h 82703"/>
                <a:gd name="T2" fmla="*/ 34912 w 34912"/>
                <a:gd name="T3" fmla="*/ 82703 h 82703"/>
              </a:gdLst>
              <a:ahLst/>
              <a:cxnLst>
                <a:cxn ang="0">
                  <a:pos x="0" y="0"/>
                </a:cxn>
                <a:cxn ang="0">
                  <a:pos x="6680" y="0"/>
                </a:cxn>
                <a:cxn ang="0">
                  <a:pos x="34912" y="82703"/>
                </a:cxn>
                <a:cxn ang="0">
                  <a:pos x="23495" y="82703"/>
                </a:cxn>
                <a:cxn ang="0">
                  <a:pos x="14656" y="56693"/>
                </a:cxn>
                <a:cxn ang="0">
                  <a:pos x="0" y="56693"/>
                </a:cxn>
                <a:cxn ang="0">
                  <a:pos x="0" y="48349"/>
                </a:cxn>
                <a:cxn ang="0">
                  <a:pos x="12459" y="48349"/>
                </a:cxn>
                <a:cxn ang="0">
                  <a:pos x="4356" y="24536"/>
                </a:cxn>
                <a:cxn ang="0">
                  <a:pos x="51" y="9449"/>
                </a:cxn>
                <a:cxn ang="0">
                  <a:pos x="0" y="9449"/>
                </a:cxn>
                <a:cxn ang="0">
                  <a:pos x="0" y="0"/>
                </a:cxn>
              </a:cxnLst>
              <a:rect l="T0" t="T1" r="T2" b="T3"/>
              <a:pathLst>
                <a:path w="34912" h="82703">
                  <a:moveTo>
                    <a:pt x="0" y="0"/>
                  </a:moveTo>
                  <a:lnTo>
                    <a:pt x="6680" y="0"/>
                  </a:lnTo>
                  <a:lnTo>
                    <a:pt x="34912" y="82703"/>
                  </a:lnTo>
                  <a:lnTo>
                    <a:pt x="23495" y="82703"/>
                  </a:lnTo>
                  <a:lnTo>
                    <a:pt x="14656" y="56693"/>
                  </a:lnTo>
                  <a:lnTo>
                    <a:pt x="0" y="56693"/>
                  </a:lnTo>
                  <a:lnTo>
                    <a:pt x="0" y="48349"/>
                  </a:lnTo>
                  <a:lnTo>
                    <a:pt x="12459" y="48349"/>
                  </a:lnTo>
                  <a:lnTo>
                    <a:pt x="4356" y="24536"/>
                  </a:lnTo>
                  <a:cubicBezTo>
                    <a:pt x="2515" y="19139"/>
                    <a:pt x="1283" y="14237"/>
                    <a:pt x="51"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2" name="Shape 2162"/>
            <p:cNvSpPr>
              <a:spLocks/>
            </p:cNvSpPr>
            <p:nvPr/>
          </p:nvSpPr>
          <p:spPr bwMode="auto">
            <a:xfrm>
              <a:off x="2604510" y="1650504"/>
              <a:ext cx="44552" cy="82715"/>
            </a:xfrm>
            <a:custGeom>
              <a:avLst/>
              <a:gdLst>
                <a:gd name="T0" fmla="*/ 0 w 44552"/>
                <a:gd name="T1" fmla="*/ 0 h 82715"/>
                <a:gd name="T2" fmla="*/ 44552 w 44552"/>
                <a:gd name="T3" fmla="*/ 82715 h 82715"/>
              </a:gdLst>
              <a:ahLst/>
              <a:cxnLst>
                <a:cxn ang="0">
                  <a:pos x="0" y="0"/>
                </a:cxn>
                <a:cxn ang="0">
                  <a:pos x="44552" y="0"/>
                </a:cxn>
                <a:cxn ang="0">
                  <a:pos x="44552" y="8953"/>
                </a:cxn>
                <a:cxn ang="0">
                  <a:pos x="10681" y="8953"/>
                </a:cxn>
                <a:cxn ang="0">
                  <a:pos x="10681" y="36449"/>
                </a:cxn>
                <a:cxn ang="0">
                  <a:pos x="41961" y="36449"/>
                </a:cxn>
                <a:cxn ang="0">
                  <a:pos x="41961" y="45276"/>
                </a:cxn>
                <a:cxn ang="0">
                  <a:pos x="10681" y="45276"/>
                </a:cxn>
                <a:cxn ang="0">
                  <a:pos x="10681" y="82715"/>
                </a:cxn>
                <a:cxn ang="0">
                  <a:pos x="0" y="82715"/>
                </a:cxn>
                <a:cxn ang="0">
                  <a:pos x="0" y="0"/>
                </a:cxn>
              </a:cxnLst>
              <a:rect l="T0" t="T1" r="T2" b="T3"/>
              <a:pathLst>
                <a:path w="44552" h="82715">
                  <a:moveTo>
                    <a:pt x="0" y="0"/>
                  </a:moveTo>
                  <a:lnTo>
                    <a:pt x="44552" y="0"/>
                  </a:lnTo>
                  <a:lnTo>
                    <a:pt x="44552" y="8953"/>
                  </a:lnTo>
                  <a:lnTo>
                    <a:pt x="10681" y="8953"/>
                  </a:lnTo>
                  <a:lnTo>
                    <a:pt x="10681" y="36449"/>
                  </a:lnTo>
                  <a:lnTo>
                    <a:pt x="41961" y="36449"/>
                  </a:lnTo>
                  <a:lnTo>
                    <a:pt x="41961" y="45276"/>
                  </a:lnTo>
                  <a:lnTo>
                    <a:pt x="10681" y="45276"/>
                  </a:lnTo>
                  <a:lnTo>
                    <a:pt x="10681"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3" name="Shape 2163"/>
            <p:cNvSpPr>
              <a:spLocks/>
            </p:cNvSpPr>
            <p:nvPr/>
          </p:nvSpPr>
          <p:spPr bwMode="auto">
            <a:xfrm>
              <a:off x="2648440" y="1650505"/>
              <a:ext cx="34296" cy="82702"/>
            </a:xfrm>
            <a:custGeom>
              <a:avLst/>
              <a:gdLst>
                <a:gd name="T0" fmla="*/ 0 w 34296"/>
                <a:gd name="T1" fmla="*/ 0 h 82702"/>
                <a:gd name="T2" fmla="*/ 34296 w 34296"/>
                <a:gd name="T3" fmla="*/ 82702 h 82702"/>
              </a:gdLst>
              <a:ahLst/>
              <a:cxnLst>
                <a:cxn ang="0">
                  <a:pos x="28105" y="0"/>
                </a:cxn>
                <a:cxn ang="0">
                  <a:pos x="34296" y="0"/>
                </a:cxn>
                <a:cxn ang="0">
                  <a:pos x="34296" y="9449"/>
                </a:cxn>
                <a:cxn ang="0">
                  <a:pos x="34112" y="9449"/>
                </a:cxn>
                <a:cxn ang="0">
                  <a:pos x="29934" y="24422"/>
                </a:cxn>
                <a:cxn ang="0">
                  <a:pos x="21844" y="48349"/>
                </a:cxn>
                <a:cxn ang="0">
                  <a:pos x="34296" y="48349"/>
                </a:cxn>
                <a:cxn ang="0">
                  <a:pos x="34296" y="56693"/>
                </a:cxn>
                <a:cxn ang="0">
                  <a:pos x="19634" y="56693"/>
                </a:cxn>
                <a:cxn ang="0">
                  <a:pos x="11036" y="82702"/>
                </a:cxn>
                <a:cxn ang="0">
                  <a:pos x="0" y="82702"/>
                </a:cxn>
                <a:cxn ang="0">
                  <a:pos x="28105" y="0"/>
                </a:cxn>
              </a:cxnLst>
              <a:rect l="T0" t="T1" r="T2" b="T3"/>
              <a:pathLst>
                <a:path w="34296" h="82702">
                  <a:moveTo>
                    <a:pt x="28105" y="0"/>
                  </a:moveTo>
                  <a:lnTo>
                    <a:pt x="34296" y="0"/>
                  </a:lnTo>
                  <a:lnTo>
                    <a:pt x="34296" y="9449"/>
                  </a:lnTo>
                  <a:lnTo>
                    <a:pt x="34112" y="9449"/>
                  </a:lnTo>
                  <a:cubicBezTo>
                    <a:pt x="32880" y="14351"/>
                    <a:pt x="31534" y="19380"/>
                    <a:pt x="29934" y="24422"/>
                  </a:cubicBezTo>
                  <a:lnTo>
                    <a:pt x="21844" y="48349"/>
                  </a:lnTo>
                  <a:lnTo>
                    <a:pt x="34296" y="48349"/>
                  </a:lnTo>
                  <a:lnTo>
                    <a:pt x="34296"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4" name="Shape 2164"/>
            <p:cNvSpPr>
              <a:spLocks/>
            </p:cNvSpPr>
            <p:nvPr/>
          </p:nvSpPr>
          <p:spPr bwMode="auto">
            <a:xfrm>
              <a:off x="2682737" y="1650505"/>
              <a:ext cx="34918" cy="82702"/>
            </a:xfrm>
            <a:custGeom>
              <a:avLst/>
              <a:gdLst>
                <a:gd name="T0" fmla="*/ 0 w 34918"/>
                <a:gd name="T1" fmla="*/ 0 h 82702"/>
                <a:gd name="T2" fmla="*/ 34918 w 34918"/>
                <a:gd name="T3" fmla="*/ 82702 h 82702"/>
              </a:gdLst>
              <a:ahLst/>
              <a:cxnLst>
                <a:cxn ang="0">
                  <a:pos x="0" y="0"/>
                </a:cxn>
                <a:cxn ang="0">
                  <a:pos x="6686" y="0"/>
                </a:cxn>
                <a:cxn ang="0">
                  <a:pos x="34918" y="82702"/>
                </a:cxn>
                <a:cxn ang="0">
                  <a:pos x="23501" y="82702"/>
                </a:cxn>
                <a:cxn ang="0">
                  <a:pos x="14662" y="56693"/>
                </a:cxn>
                <a:cxn ang="0">
                  <a:pos x="0" y="56693"/>
                </a:cxn>
                <a:cxn ang="0">
                  <a:pos x="0" y="48349"/>
                </a:cxn>
                <a:cxn ang="0">
                  <a:pos x="12452" y="48349"/>
                </a:cxn>
                <a:cxn ang="0">
                  <a:pos x="4350" y="24536"/>
                </a:cxn>
                <a:cxn ang="0">
                  <a:pos x="57" y="9449"/>
                </a:cxn>
                <a:cxn ang="0">
                  <a:pos x="0" y="9449"/>
                </a:cxn>
                <a:cxn ang="0">
                  <a:pos x="0" y="0"/>
                </a:cxn>
              </a:cxnLst>
              <a:rect l="T0" t="T1" r="T2" b="T3"/>
              <a:pathLst>
                <a:path w="34918" h="82702">
                  <a:moveTo>
                    <a:pt x="0" y="0"/>
                  </a:moveTo>
                  <a:lnTo>
                    <a:pt x="6686" y="0"/>
                  </a:lnTo>
                  <a:lnTo>
                    <a:pt x="34918" y="82702"/>
                  </a:lnTo>
                  <a:lnTo>
                    <a:pt x="23501" y="82702"/>
                  </a:lnTo>
                  <a:lnTo>
                    <a:pt x="14662" y="56693"/>
                  </a:lnTo>
                  <a:lnTo>
                    <a:pt x="0" y="56693"/>
                  </a:lnTo>
                  <a:lnTo>
                    <a:pt x="0" y="48349"/>
                  </a:lnTo>
                  <a:lnTo>
                    <a:pt x="12452" y="48349"/>
                  </a:lnTo>
                  <a:lnTo>
                    <a:pt x="4350" y="24536"/>
                  </a:lnTo>
                  <a:cubicBezTo>
                    <a:pt x="2521" y="19139"/>
                    <a:pt x="1289" y="14237"/>
                    <a:pt x="57"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5" name="Shape 2165"/>
            <p:cNvSpPr>
              <a:spLocks/>
            </p:cNvSpPr>
            <p:nvPr/>
          </p:nvSpPr>
          <p:spPr bwMode="auto">
            <a:xfrm>
              <a:off x="2725626" y="1649149"/>
              <a:ext cx="50064" cy="85420"/>
            </a:xfrm>
            <a:custGeom>
              <a:avLst/>
              <a:gdLst>
                <a:gd name="T0" fmla="*/ 0 w 50064"/>
                <a:gd name="T1" fmla="*/ 0 h 85420"/>
                <a:gd name="T2" fmla="*/ 50064 w 50064"/>
                <a:gd name="T3" fmla="*/ 85420 h 85420"/>
              </a:gdLst>
              <a:ahLst/>
              <a:cxnLst>
                <a:cxn ang="0">
                  <a:pos x="28461" y="0"/>
                </a:cxn>
                <a:cxn ang="0">
                  <a:pos x="46749" y="4051"/>
                </a:cxn>
                <a:cxn ang="0">
                  <a:pos x="43802" y="12764"/>
                </a:cxn>
                <a:cxn ang="0">
                  <a:pos x="28092" y="8839"/>
                </a:cxn>
                <a:cxn ang="0">
                  <a:pos x="12510" y="21234"/>
                </a:cxn>
                <a:cxn ang="0">
                  <a:pos x="28956" y="37186"/>
                </a:cxn>
                <a:cxn ang="0">
                  <a:pos x="50064" y="61481"/>
                </a:cxn>
                <a:cxn ang="0">
                  <a:pos x="21108" y="85420"/>
                </a:cxn>
                <a:cxn ang="0">
                  <a:pos x="0" y="80010"/>
                </a:cxn>
                <a:cxn ang="0">
                  <a:pos x="2692" y="71057"/>
                </a:cxn>
                <a:cxn ang="0">
                  <a:pos x="21831" y="76454"/>
                </a:cxn>
                <a:cxn ang="0">
                  <a:pos x="39141" y="62344"/>
                </a:cxn>
                <a:cxn ang="0">
                  <a:pos x="23559" y="45898"/>
                </a:cxn>
                <a:cxn ang="0">
                  <a:pos x="1715" y="22466"/>
                </a:cxn>
                <a:cxn ang="0">
                  <a:pos x="28461" y="0"/>
                </a:cxn>
              </a:cxnLst>
              <a:rect l="T0" t="T1" r="T2" b="T3"/>
              <a:pathLst>
                <a:path w="50064" h="85420">
                  <a:moveTo>
                    <a:pt x="28461" y="0"/>
                  </a:moveTo>
                  <a:cubicBezTo>
                    <a:pt x="36932" y="0"/>
                    <a:pt x="43066" y="1968"/>
                    <a:pt x="46749" y="4051"/>
                  </a:cubicBezTo>
                  <a:lnTo>
                    <a:pt x="43802" y="12764"/>
                  </a:lnTo>
                  <a:cubicBezTo>
                    <a:pt x="41097" y="11290"/>
                    <a:pt x="35585" y="8839"/>
                    <a:pt x="28092" y="8839"/>
                  </a:cubicBezTo>
                  <a:cubicBezTo>
                    <a:pt x="16802" y="8839"/>
                    <a:pt x="12510" y="15596"/>
                    <a:pt x="12510" y="21234"/>
                  </a:cubicBezTo>
                  <a:cubicBezTo>
                    <a:pt x="12510" y="28969"/>
                    <a:pt x="17539" y="32766"/>
                    <a:pt x="28956" y="37186"/>
                  </a:cubicBezTo>
                  <a:cubicBezTo>
                    <a:pt x="42952" y="42583"/>
                    <a:pt x="50064" y="49340"/>
                    <a:pt x="50064" y="61481"/>
                  </a:cubicBezTo>
                  <a:cubicBezTo>
                    <a:pt x="50064" y="74244"/>
                    <a:pt x="40615" y="85420"/>
                    <a:pt x="21108" y="85420"/>
                  </a:cubicBezTo>
                  <a:cubicBezTo>
                    <a:pt x="13119" y="85420"/>
                    <a:pt x="4407" y="82957"/>
                    <a:pt x="0" y="80010"/>
                  </a:cubicBezTo>
                  <a:lnTo>
                    <a:pt x="2692" y="71057"/>
                  </a:lnTo>
                  <a:cubicBezTo>
                    <a:pt x="7481" y="74003"/>
                    <a:pt x="14478" y="76454"/>
                    <a:pt x="21831" y="76454"/>
                  </a:cubicBezTo>
                  <a:cubicBezTo>
                    <a:pt x="32753" y="76454"/>
                    <a:pt x="39141" y="70688"/>
                    <a:pt x="39141" y="62344"/>
                  </a:cubicBezTo>
                  <a:cubicBezTo>
                    <a:pt x="39141" y="54610"/>
                    <a:pt x="34722" y="50190"/>
                    <a:pt x="23559" y="45898"/>
                  </a:cubicBezTo>
                  <a:cubicBezTo>
                    <a:pt x="10058" y="41110"/>
                    <a:pt x="1715" y="34112"/>
                    <a:pt x="1715" y="22466"/>
                  </a:cubicBezTo>
                  <a:cubicBezTo>
                    <a:pt x="1715" y="9576"/>
                    <a:pt x="12383" y="0"/>
                    <a:pt x="28461"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6" name="Shape 2166"/>
            <p:cNvSpPr>
              <a:spLocks/>
            </p:cNvSpPr>
            <p:nvPr/>
          </p:nvSpPr>
          <p:spPr bwMode="auto">
            <a:xfrm>
              <a:off x="2790285" y="1650506"/>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81" y="8954"/>
                </a:cxn>
                <a:cxn ang="0">
                  <a:pos x="10681" y="35090"/>
                </a:cxn>
                <a:cxn ang="0">
                  <a:pos x="42825" y="35090"/>
                </a:cxn>
                <a:cxn ang="0">
                  <a:pos x="42825" y="43929"/>
                </a:cxn>
                <a:cxn ang="0">
                  <a:pos x="10681" y="43929"/>
                </a:cxn>
                <a:cxn ang="0">
                  <a:pos x="10681"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81" y="8954"/>
                  </a:lnTo>
                  <a:lnTo>
                    <a:pt x="10681" y="35090"/>
                  </a:lnTo>
                  <a:lnTo>
                    <a:pt x="42825" y="35090"/>
                  </a:lnTo>
                  <a:lnTo>
                    <a:pt x="42825" y="43929"/>
                  </a:lnTo>
                  <a:lnTo>
                    <a:pt x="10681" y="43929"/>
                  </a:lnTo>
                  <a:lnTo>
                    <a:pt x="10681"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7" name="Shape 2167"/>
            <p:cNvSpPr>
              <a:spLocks/>
            </p:cNvSpPr>
            <p:nvPr/>
          </p:nvSpPr>
          <p:spPr bwMode="auto">
            <a:xfrm>
              <a:off x="2876667" y="1649893"/>
              <a:ext cx="25470" cy="83325"/>
            </a:xfrm>
            <a:custGeom>
              <a:avLst/>
              <a:gdLst>
                <a:gd name="T0" fmla="*/ 0 w 25470"/>
                <a:gd name="T1" fmla="*/ 0 h 83325"/>
                <a:gd name="T2" fmla="*/ 25470 w 25470"/>
                <a:gd name="T3" fmla="*/ 83325 h 83325"/>
              </a:gdLst>
              <a:ahLst/>
              <a:cxnLst>
                <a:cxn ang="0">
                  <a:pos x="20485" y="0"/>
                </a:cxn>
                <a:cxn ang="0">
                  <a:pos x="25470" y="565"/>
                </a:cxn>
                <a:cxn ang="0">
                  <a:pos x="25470" y="9380"/>
                </a:cxn>
                <a:cxn ang="0">
                  <a:pos x="21234" y="8217"/>
                </a:cxn>
                <a:cxn ang="0">
                  <a:pos x="10681" y="9195"/>
                </a:cxn>
                <a:cxn ang="0">
                  <a:pos x="10681" y="39383"/>
                </a:cxn>
                <a:cxn ang="0">
                  <a:pos x="21603" y="39383"/>
                </a:cxn>
                <a:cxn ang="0">
                  <a:pos x="25470" y="38159"/>
                </a:cxn>
                <a:cxn ang="0">
                  <a:pos x="25470" y="49161"/>
                </a:cxn>
                <a:cxn ang="0">
                  <a:pos x="20739" y="47485"/>
                </a:cxn>
                <a:cxn ang="0">
                  <a:pos x="10681" y="47485"/>
                </a:cxn>
                <a:cxn ang="0">
                  <a:pos x="10681" y="83325"/>
                </a:cxn>
                <a:cxn ang="0">
                  <a:pos x="0" y="83325"/>
                </a:cxn>
                <a:cxn ang="0">
                  <a:pos x="0" y="1715"/>
                </a:cxn>
                <a:cxn ang="0">
                  <a:pos x="20485" y="0"/>
                </a:cxn>
              </a:cxnLst>
              <a:rect l="T0" t="T1" r="T2" b="T3"/>
              <a:pathLst>
                <a:path w="25470" h="83325">
                  <a:moveTo>
                    <a:pt x="20485" y="0"/>
                  </a:moveTo>
                  <a:lnTo>
                    <a:pt x="25470" y="565"/>
                  </a:lnTo>
                  <a:lnTo>
                    <a:pt x="25470" y="9380"/>
                  </a:lnTo>
                  <a:lnTo>
                    <a:pt x="21234" y="8217"/>
                  </a:lnTo>
                  <a:cubicBezTo>
                    <a:pt x="16078" y="8217"/>
                    <a:pt x="12395" y="8712"/>
                    <a:pt x="10681" y="9195"/>
                  </a:cubicBezTo>
                  <a:lnTo>
                    <a:pt x="10681" y="39383"/>
                  </a:lnTo>
                  <a:lnTo>
                    <a:pt x="21603" y="39383"/>
                  </a:lnTo>
                  <a:lnTo>
                    <a:pt x="25470" y="38159"/>
                  </a:lnTo>
                  <a:lnTo>
                    <a:pt x="25470" y="49161"/>
                  </a:lnTo>
                  <a:lnTo>
                    <a:pt x="20739" y="47485"/>
                  </a:lnTo>
                  <a:lnTo>
                    <a:pt x="10681" y="47485"/>
                  </a:lnTo>
                  <a:lnTo>
                    <a:pt x="10681" y="83325"/>
                  </a:lnTo>
                  <a:lnTo>
                    <a:pt x="0" y="83325"/>
                  </a:lnTo>
                  <a:lnTo>
                    <a:pt x="0" y="1715"/>
                  </a:lnTo>
                  <a:cubicBezTo>
                    <a:pt x="5397" y="610"/>
                    <a:pt x="13132" y="0"/>
                    <a:pt x="20485"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8" name="Shape 2168"/>
            <p:cNvSpPr>
              <a:spLocks/>
            </p:cNvSpPr>
            <p:nvPr/>
          </p:nvSpPr>
          <p:spPr bwMode="auto">
            <a:xfrm>
              <a:off x="2902137" y="1650458"/>
              <a:ext cx="28404" cy="82759"/>
            </a:xfrm>
            <a:custGeom>
              <a:avLst/>
              <a:gdLst>
                <a:gd name="T0" fmla="*/ 0 w 28404"/>
                <a:gd name="T1" fmla="*/ 0 h 82759"/>
                <a:gd name="T2" fmla="*/ 28404 w 28404"/>
                <a:gd name="T3" fmla="*/ 82759 h 82759"/>
              </a:gdLst>
              <a:ahLst/>
              <a:cxnLst>
                <a:cxn ang="0">
                  <a:pos x="0" y="0"/>
                </a:cxn>
                <a:cxn ang="0">
                  <a:pos x="9333" y="1058"/>
                </a:cxn>
                <a:cxn ang="0">
                  <a:pos x="18955" y="6178"/>
                </a:cxn>
                <a:cxn ang="0">
                  <a:pos x="25457" y="21888"/>
                </a:cxn>
                <a:cxn ang="0">
                  <a:pos x="9874" y="42996"/>
                </a:cxn>
                <a:cxn ang="0">
                  <a:pos x="9874" y="43364"/>
                </a:cxn>
                <a:cxn ang="0">
                  <a:pos x="22028" y="60052"/>
                </a:cxn>
                <a:cxn ang="0">
                  <a:pos x="28404" y="82759"/>
                </a:cxn>
                <a:cxn ang="0">
                  <a:pos x="17355" y="82759"/>
                </a:cxn>
                <a:cxn ang="0">
                  <a:pos x="11843" y="62998"/>
                </a:cxn>
                <a:cxn ang="0">
                  <a:pos x="6266" y="50816"/>
                </a:cxn>
                <a:cxn ang="0">
                  <a:pos x="0" y="48596"/>
                </a:cxn>
                <a:cxn ang="0">
                  <a:pos x="0" y="37593"/>
                </a:cxn>
                <a:cxn ang="0">
                  <a:pos x="9738" y="34512"/>
                </a:cxn>
                <a:cxn ang="0">
                  <a:pos x="14789" y="23120"/>
                </a:cxn>
                <a:cxn ang="0">
                  <a:pos x="9511" y="11428"/>
                </a:cxn>
                <a:cxn ang="0">
                  <a:pos x="0" y="8815"/>
                </a:cxn>
                <a:cxn ang="0">
                  <a:pos x="0" y="0"/>
                </a:cxn>
              </a:cxnLst>
              <a:rect l="T0" t="T1" r="T2" b="T3"/>
              <a:pathLst>
                <a:path w="28404" h="82759">
                  <a:moveTo>
                    <a:pt x="0" y="0"/>
                  </a:moveTo>
                  <a:lnTo>
                    <a:pt x="9333" y="1058"/>
                  </a:lnTo>
                  <a:cubicBezTo>
                    <a:pt x="13246" y="2162"/>
                    <a:pt x="16377" y="3848"/>
                    <a:pt x="18955" y="6178"/>
                  </a:cubicBezTo>
                  <a:cubicBezTo>
                    <a:pt x="23120" y="9861"/>
                    <a:pt x="25457" y="15500"/>
                    <a:pt x="25457" y="21888"/>
                  </a:cubicBezTo>
                  <a:cubicBezTo>
                    <a:pt x="25457" y="32810"/>
                    <a:pt x="18586" y="40049"/>
                    <a:pt x="9874" y="42996"/>
                  </a:cubicBezTo>
                  <a:lnTo>
                    <a:pt x="9874" y="43364"/>
                  </a:lnTo>
                  <a:cubicBezTo>
                    <a:pt x="16263" y="45574"/>
                    <a:pt x="20060" y="51467"/>
                    <a:pt x="22028" y="60052"/>
                  </a:cubicBezTo>
                  <a:cubicBezTo>
                    <a:pt x="24721" y="71583"/>
                    <a:pt x="26689" y="79559"/>
                    <a:pt x="28404" y="82759"/>
                  </a:cubicBezTo>
                  <a:lnTo>
                    <a:pt x="17355" y="82759"/>
                  </a:lnTo>
                  <a:cubicBezTo>
                    <a:pt x="16008" y="80295"/>
                    <a:pt x="14167" y="73311"/>
                    <a:pt x="11843" y="62998"/>
                  </a:cubicBezTo>
                  <a:cubicBezTo>
                    <a:pt x="10611" y="57290"/>
                    <a:pt x="8890" y="53362"/>
                    <a:pt x="6266" y="50816"/>
                  </a:cubicBezTo>
                  <a:lnTo>
                    <a:pt x="0" y="48596"/>
                  </a:lnTo>
                  <a:lnTo>
                    <a:pt x="0" y="37593"/>
                  </a:lnTo>
                  <a:lnTo>
                    <a:pt x="9738" y="34512"/>
                  </a:lnTo>
                  <a:cubicBezTo>
                    <a:pt x="12976" y="31769"/>
                    <a:pt x="14789" y="27845"/>
                    <a:pt x="14789" y="23120"/>
                  </a:cubicBezTo>
                  <a:cubicBezTo>
                    <a:pt x="14789" y="17780"/>
                    <a:pt x="12856" y="13944"/>
                    <a:pt x="9511" y="11428"/>
                  </a:cubicBezTo>
                  <a:lnTo>
                    <a:pt x="0" y="88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9" name="Shape 2169"/>
            <p:cNvSpPr>
              <a:spLocks/>
            </p:cNvSpPr>
            <p:nvPr/>
          </p:nvSpPr>
          <p:spPr bwMode="auto">
            <a:xfrm>
              <a:off x="2942688" y="1650506"/>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68" y="8954"/>
                </a:cxn>
                <a:cxn ang="0">
                  <a:pos x="10668" y="35090"/>
                </a:cxn>
                <a:cxn ang="0">
                  <a:pos x="42825" y="35090"/>
                </a:cxn>
                <a:cxn ang="0">
                  <a:pos x="42825" y="43929"/>
                </a:cxn>
                <a:cxn ang="0">
                  <a:pos x="10668" y="43929"/>
                </a:cxn>
                <a:cxn ang="0">
                  <a:pos x="10668"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68" y="8954"/>
                  </a:lnTo>
                  <a:lnTo>
                    <a:pt x="10668" y="35090"/>
                  </a:lnTo>
                  <a:lnTo>
                    <a:pt x="42825" y="35090"/>
                  </a:lnTo>
                  <a:lnTo>
                    <a:pt x="42825" y="43929"/>
                  </a:lnTo>
                  <a:lnTo>
                    <a:pt x="10668" y="43929"/>
                  </a:lnTo>
                  <a:lnTo>
                    <a:pt x="10668"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70" name="Shape 2170"/>
            <p:cNvSpPr>
              <a:spLocks/>
            </p:cNvSpPr>
            <p:nvPr/>
          </p:nvSpPr>
          <p:spPr bwMode="auto">
            <a:xfrm>
              <a:off x="3003052" y="1650504"/>
              <a:ext cx="44552" cy="82715"/>
            </a:xfrm>
            <a:custGeom>
              <a:avLst/>
              <a:gdLst>
                <a:gd name="T0" fmla="*/ 0 w 44552"/>
                <a:gd name="T1" fmla="*/ 0 h 82715"/>
                <a:gd name="T2" fmla="*/ 44552 w 44552"/>
                <a:gd name="T3" fmla="*/ 82715 h 82715"/>
              </a:gdLst>
              <a:ahLst/>
              <a:cxnLst>
                <a:cxn ang="0">
                  <a:pos x="0" y="0"/>
                </a:cxn>
                <a:cxn ang="0">
                  <a:pos x="44552" y="0"/>
                </a:cxn>
                <a:cxn ang="0">
                  <a:pos x="44552" y="8953"/>
                </a:cxn>
                <a:cxn ang="0">
                  <a:pos x="10681" y="8953"/>
                </a:cxn>
                <a:cxn ang="0">
                  <a:pos x="10681" y="36449"/>
                </a:cxn>
                <a:cxn ang="0">
                  <a:pos x="41973" y="36449"/>
                </a:cxn>
                <a:cxn ang="0">
                  <a:pos x="41973" y="45276"/>
                </a:cxn>
                <a:cxn ang="0">
                  <a:pos x="10681" y="45276"/>
                </a:cxn>
                <a:cxn ang="0">
                  <a:pos x="10681" y="82715"/>
                </a:cxn>
                <a:cxn ang="0">
                  <a:pos x="0" y="82715"/>
                </a:cxn>
                <a:cxn ang="0">
                  <a:pos x="0" y="0"/>
                </a:cxn>
              </a:cxnLst>
              <a:rect l="T0" t="T1" r="T2" b="T3"/>
              <a:pathLst>
                <a:path w="44552" h="82715">
                  <a:moveTo>
                    <a:pt x="0" y="0"/>
                  </a:moveTo>
                  <a:lnTo>
                    <a:pt x="44552" y="0"/>
                  </a:lnTo>
                  <a:lnTo>
                    <a:pt x="44552" y="8953"/>
                  </a:lnTo>
                  <a:lnTo>
                    <a:pt x="10681" y="8953"/>
                  </a:lnTo>
                  <a:lnTo>
                    <a:pt x="10681" y="36449"/>
                  </a:lnTo>
                  <a:lnTo>
                    <a:pt x="41973" y="36449"/>
                  </a:lnTo>
                  <a:lnTo>
                    <a:pt x="41973" y="45276"/>
                  </a:lnTo>
                  <a:lnTo>
                    <a:pt x="10681" y="45276"/>
                  </a:lnTo>
                  <a:lnTo>
                    <a:pt x="10681"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71" name="Shape 2171"/>
            <p:cNvSpPr>
              <a:spLocks/>
            </p:cNvSpPr>
            <p:nvPr/>
          </p:nvSpPr>
          <p:spPr bwMode="auto">
            <a:xfrm>
              <a:off x="3062812" y="1650504"/>
              <a:ext cx="46025" cy="82715"/>
            </a:xfrm>
            <a:custGeom>
              <a:avLst/>
              <a:gdLst>
                <a:gd name="T0" fmla="*/ 0 w 46025"/>
                <a:gd name="T1" fmla="*/ 0 h 82715"/>
                <a:gd name="T2" fmla="*/ 46025 w 46025"/>
                <a:gd name="T3" fmla="*/ 82715 h 82715"/>
              </a:gdLst>
              <a:ahLst/>
              <a:cxnLst>
                <a:cxn ang="0">
                  <a:pos x="0" y="0"/>
                </a:cxn>
                <a:cxn ang="0">
                  <a:pos x="10681" y="0"/>
                </a:cxn>
                <a:cxn ang="0">
                  <a:pos x="10681" y="73749"/>
                </a:cxn>
                <a:cxn ang="0">
                  <a:pos x="46025" y="73749"/>
                </a:cxn>
                <a:cxn ang="0">
                  <a:pos x="46025" y="82715"/>
                </a:cxn>
                <a:cxn ang="0">
                  <a:pos x="0" y="82715"/>
                </a:cxn>
                <a:cxn ang="0">
                  <a:pos x="0" y="0"/>
                </a:cxn>
              </a:cxnLst>
              <a:rect l="T0" t="T1" r="T2" b="T3"/>
              <a:pathLst>
                <a:path w="46025" h="82715">
                  <a:moveTo>
                    <a:pt x="0" y="0"/>
                  </a:moveTo>
                  <a:lnTo>
                    <a:pt x="10681" y="0"/>
                  </a:lnTo>
                  <a:lnTo>
                    <a:pt x="10681" y="73749"/>
                  </a:lnTo>
                  <a:lnTo>
                    <a:pt x="46025" y="73749"/>
                  </a:lnTo>
                  <a:lnTo>
                    <a:pt x="46025"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72" name="Shape 2172"/>
            <p:cNvSpPr>
              <a:spLocks/>
            </p:cNvSpPr>
            <p:nvPr/>
          </p:nvSpPr>
          <p:spPr bwMode="auto">
            <a:xfrm>
              <a:off x="3120729" y="1650506"/>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68" y="8954"/>
                </a:cxn>
                <a:cxn ang="0">
                  <a:pos x="10668" y="35090"/>
                </a:cxn>
                <a:cxn ang="0">
                  <a:pos x="42825" y="35090"/>
                </a:cxn>
                <a:cxn ang="0">
                  <a:pos x="42825" y="43929"/>
                </a:cxn>
                <a:cxn ang="0">
                  <a:pos x="10668" y="43929"/>
                </a:cxn>
                <a:cxn ang="0">
                  <a:pos x="10668"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68" y="8954"/>
                  </a:lnTo>
                  <a:lnTo>
                    <a:pt x="10668" y="35090"/>
                  </a:lnTo>
                  <a:lnTo>
                    <a:pt x="42825" y="35090"/>
                  </a:lnTo>
                  <a:lnTo>
                    <a:pt x="42825" y="43929"/>
                  </a:lnTo>
                  <a:lnTo>
                    <a:pt x="10668" y="43929"/>
                  </a:lnTo>
                  <a:lnTo>
                    <a:pt x="10668"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73" name="Shape 2173"/>
            <p:cNvSpPr>
              <a:spLocks/>
            </p:cNvSpPr>
            <p:nvPr/>
          </p:nvSpPr>
          <p:spPr bwMode="auto">
            <a:xfrm>
              <a:off x="3174837" y="1650499"/>
              <a:ext cx="63932" cy="82715"/>
            </a:xfrm>
            <a:custGeom>
              <a:avLst/>
              <a:gdLst>
                <a:gd name="T0" fmla="*/ 0 w 63932"/>
                <a:gd name="T1" fmla="*/ 0 h 82715"/>
                <a:gd name="T2" fmla="*/ 63932 w 63932"/>
                <a:gd name="T3" fmla="*/ 82715 h 82715"/>
              </a:gdLst>
              <a:ahLst/>
              <a:cxnLst>
                <a:cxn ang="0">
                  <a:pos x="978" y="0"/>
                </a:cxn>
                <a:cxn ang="0">
                  <a:pos x="13373" y="0"/>
                </a:cxn>
                <a:cxn ang="0">
                  <a:pos x="24295" y="19393"/>
                </a:cxn>
                <a:cxn ang="0">
                  <a:pos x="31903" y="33388"/>
                </a:cxn>
                <a:cxn ang="0">
                  <a:pos x="32271" y="33388"/>
                </a:cxn>
                <a:cxn ang="0">
                  <a:pos x="39764" y="19393"/>
                </a:cxn>
                <a:cxn ang="0">
                  <a:pos x="51041" y="0"/>
                </a:cxn>
                <a:cxn ang="0">
                  <a:pos x="63322" y="0"/>
                </a:cxn>
                <a:cxn ang="0">
                  <a:pos x="38164" y="40259"/>
                </a:cxn>
                <a:cxn ang="0">
                  <a:pos x="63932" y="82715"/>
                </a:cxn>
                <a:cxn ang="0">
                  <a:pos x="51537" y="82715"/>
                </a:cxn>
                <a:cxn ang="0">
                  <a:pos x="40983" y="64427"/>
                </a:cxn>
                <a:cxn ang="0">
                  <a:pos x="31407" y="48108"/>
                </a:cxn>
                <a:cxn ang="0">
                  <a:pos x="31166" y="48108"/>
                </a:cxn>
                <a:cxn ang="0">
                  <a:pos x="22213" y="64554"/>
                </a:cxn>
                <a:cxn ang="0">
                  <a:pos x="12268" y="82715"/>
                </a:cxn>
                <a:cxn ang="0">
                  <a:pos x="0" y="82715"/>
                </a:cxn>
                <a:cxn ang="0">
                  <a:pos x="25273" y="40868"/>
                </a:cxn>
                <a:cxn ang="0">
                  <a:pos x="978" y="0"/>
                </a:cxn>
              </a:cxnLst>
              <a:rect l="T0" t="T1" r="T2" b="T3"/>
              <a:pathLst>
                <a:path w="63932" h="82715">
                  <a:moveTo>
                    <a:pt x="978" y="0"/>
                  </a:moveTo>
                  <a:lnTo>
                    <a:pt x="13373" y="0"/>
                  </a:lnTo>
                  <a:lnTo>
                    <a:pt x="24295" y="19393"/>
                  </a:lnTo>
                  <a:cubicBezTo>
                    <a:pt x="27356" y="24790"/>
                    <a:pt x="29693" y="28969"/>
                    <a:pt x="31903" y="33388"/>
                  </a:cubicBezTo>
                  <a:lnTo>
                    <a:pt x="32271" y="33388"/>
                  </a:lnTo>
                  <a:cubicBezTo>
                    <a:pt x="34595" y="28473"/>
                    <a:pt x="36690" y="24676"/>
                    <a:pt x="39764" y="19393"/>
                  </a:cubicBezTo>
                  <a:lnTo>
                    <a:pt x="51041" y="0"/>
                  </a:lnTo>
                  <a:lnTo>
                    <a:pt x="63322" y="0"/>
                  </a:lnTo>
                  <a:lnTo>
                    <a:pt x="38164" y="40259"/>
                  </a:lnTo>
                  <a:lnTo>
                    <a:pt x="63932" y="82715"/>
                  </a:lnTo>
                  <a:lnTo>
                    <a:pt x="51537" y="82715"/>
                  </a:lnTo>
                  <a:lnTo>
                    <a:pt x="40983" y="64427"/>
                  </a:lnTo>
                  <a:cubicBezTo>
                    <a:pt x="36690" y="57442"/>
                    <a:pt x="33986" y="52896"/>
                    <a:pt x="31407" y="48108"/>
                  </a:cubicBezTo>
                  <a:lnTo>
                    <a:pt x="31166" y="48108"/>
                  </a:lnTo>
                  <a:cubicBezTo>
                    <a:pt x="28829" y="52896"/>
                    <a:pt x="26505" y="57315"/>
                    <a:pt x="22213" y="64554"/>
                  </a:cubicBezTo>
                  <a:lnTo>
                    <a:pt x="12268" y="82715"/>
                  </a:lnTo>
                  <a:lnTo>
                    <a:pt x="0" y="82715"/>
                  </a:lnTo>
                  <a:lnTo>
                    <a:pt x="25273" y="40868"/>
                  </a:lnTo>
                  <a:lnTo>
                    <a:pt x="978"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74" name="Shape 2174"/>
            <p:cNvSpPr>
              <a:spLocks/>
            </p:cNvSpPr>
            <p:nvPr/>
          </p:nvSpPr>
          <p:spPr bwMode="auto">
            <a:xfrm>
              <a:off x="3243797" y="1650505"/>
              <a:ext cx="34303" cy="82702"/>
            </a:xfrm>
            <a:custGeom>
              <a:avLst/>
              <a:gdLst>
                <a:gd name="T0" fmla="*/ 0 w 34303"/>
                <a:gd name="T1" fmla="*/ 0 h 82702"/>
                <a:gd name="T2" fmla="*/ 34303 w 34303"/>
                <a:gd name="T3" fmla="*/ 82702 h 82702"/>
              </a:gdLst>
              <a:ahLst/>
              <a:cxnLst>
                <a:cxn ang="0">
                  <a:pos x="28105" y="0"/>
                </a:cxn>
                <a:cxn ang="0">
                  <a:pos x="34303" y="0"/>
                </a:cxn>
                <a:cxn ang="0">
                  <a:pos x="34303" y="9449"/>
                </a:cxn>
                <a:cxn ang="0">
                  <a:pos x="34112" y="9449"/>
                </a:cxn>
                <a:cxn ang="0">
                  <a:pos x="29947" y="24422"/>
                </a:cxn>
                <a:cxn ang="0">
                  <a:pos x="21844" y="48349"/>
                </a:cxn>
                <a:cxn ang="0">
                  <a:pos x="34303" y="48349"/>
                </a:cxn>
                <a:cxn ang="0">
                  <a:pos x="34303" y="56693"/>
                </a:cxn>
                <a:cxn ang="0">
                  <a:pos x="19634" y="56693"/>
                </a:cxn>
                <a:cxn ang="0">
                  <a:pos x="11036" y="82702"/>
                </a:cxn>
                <a:cxn ang="0">
                  <a:pos x="0" y="82702"/>
                </a:cxn>
                <a:cxn ang="0">
                  <a:pos x="28105" y="0"/>
                </a:cxn>
              </a:cxnLst>
              <a:rect l="T0" t="T1" r="T2" b="T3"/>
              <a:pathLst>
                <a:path w="34303" h="82702">
                  <a:moveTo>
                    <a:pt x="28105" y="0"/>
                  </a:moveTo>
                  <a:lnTo>
                    <a:pt x="34303" y="0"/>
                  </a:lnTo>
                  <a:lnTo>
                    <a:pt x="34303" y="9449"/>
                  </a:lnTo>
                  <a:lnTo>
                    <a:pt x="34112" y="9449"/>
                  </a:lnTo>
                  <a:cubicBezTo>
                    <a:pt x="32880" y="14351"/>
                    <a:pt x="31534" y="19380"/>
                    <a:pt x="29947" y="24422"/>
                  </a:cubicBezTo>
                  <a:lnTo>
                    <a:pt x="21844" y="48349"/>
                  </a:lnTo>
                  <a:lnTo>
                    <a:pt x="34303" y="48349"/>
                  </a:lnTo>
                  <a:lnTo>
                    <a:pt x="34303"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75" name="Shape 2175"/>
            <p:cNvSpPr>
              <a:spLocks/>
            </p:cNvSpPr>
            <p:nvPr/>
          </p:nvSpPr>
          <p:spPr bwMode="auto">
            <a:xfrm>
              <a:off x="3278100" y="1650505"/>
              <a:ext cx="34912" cy="82702"/>
            </a:xfrm>
            <a:custGeom>
              <a:avLst/>
              <a:gdLst>
                <a:gd name="T0" fmla="*/ 0 w 34912"/>
                <a:gd name="T1" fmla="*/ 0 h 82702"/>
                <a:gd name="T2" fmla="*/ 34912 w 34912"/>
                <a:gd name="T3" fmla="*/ 82702 h 82702"/>
              </a:gdLst>
              <a:ahLst/>
              <a:cxnLst>
                <a:cxn ang="0">
                  <a:pos x="0" y="0"/>
                </a:cxn>
                <a:cxn ang="0">
                  <a:pos x="6680" y="0"/>
                </a:cxn>
                <a:cxn ang="0">
                  <a:pos x="34912" y="82702"/>
                </a:cxn>
                <a:cxn ang="0">
                  <a:pos x="23495" y="82702"/>
                </a:cxn>
                <a:cxn ang="0">
                  <a:pos x="14656" y="56693"/>
                </a:cxn>
                <a:cxn ang="0">
                  <a:pos x="0" y="56693"/>
                </a:cxn>
                <a:cxn ang="0">
                  <a:pos x="0" y="48349"/>
                </a:cxn>
                <a:cxn ang="0">
                  <a:pos x="12459" y="48349"/>
                </a:cxn>
                <a:cxn ang="0">
                  <a:pos x="4356" y="24536"/>
                </a:cxn>
                <a:cxn ang="0">
                  <a:pos x="51" y="9449"/>
                </a:cxn>
                <a:cxn ang="0">
                  <a:pos x="0" y="9449"/>
                </a:cxn>
                <a:cxn ang="0">
                  <a:pos x="0" y="0"/>
                </a:cxn>
              </a:cxnLst>
              <a:rect l="T0" t="T1" r="T2" b="T3"/>
              <a:pathLst>
                <a:path w="34912" h="82702">
                  <a:moveTo>
                    <a:pt x="0" y="0"/>
                  </a:moveTo>
                  <a:lnTo>
                    <a:pt x="6680" y="0"/>
                  </a:lnTo>
                  <a:lnTo>
                    <a:pt x="34912" y="82702"/>
                  </a:lnTo>
                  <a:lnTo>
                    <a:pt x="23495" y="82702"/>
                  </a:lnTo>
                  <a:lnTo>
                    <a:pt x="14656" y="56693"/>
                  </a:lnTo>
                  <a:lnTo>
                    <a:pt x="0" y="56693"/>
                  </a:lnTo>
                  <a:lnTo>
                    <a:pt x="0" y="48349"/>
                  </a:lnTo>
                  <a:lnTo>
                    <a:pt x="12459" y="48349"/>
                  </a:lnTo>
                  <a:lnTo>
                    <a:pt x="4356" y="24536"/>
                  </a:lnTo>
                  <a:cubicBezTo>
                    <a:pt x="2515" y="19139"/>
                    <a:pt x="1283" y="14237"/>
                    <a:pt x="51"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grpSp>
      <p:sp>
        <p:nvSpPr>
          <p:cNvPr id="97" name="CaixaDeTexto 96"/>
          <p:cNvSpPr txBox="1"/>
          <p:nvPr/>
        </p:nvSpPr>
        <p:spPr>
          <a:xfrm>
            <a:off x="3000364" y="1428736"/>
            <a:ext cx="6143636" cy="323165"/>
          </a:xfrm>
          <a:prstGeom prst="rect">
            <a:avLst/>
          </a:prstGeom>
          <a:noFill/>
        </p:spPr>
        <p:txBody>
          <a:bodyPr wrap="square" rtlCol="0">
            <a:spAutoFit/>
          </a:bodyPr>
          <a:lstStyle/>
          <a:p>
            <a:pPr>
              <a:tabLst>
                <a:tab pos="177800" algn="l"/>
              </a:tabLst>
            </a:pPr>
            <a:r>
              <a:rPr lang="pt-PT" sz="1500">
                <a:latin typeface="Times New Roman" pitchFamily="18" charset="0"/>
                <a:cs typeface="Times New Roman" pitchFamily="18" charset="0"/>
              </a:rPr>
              <a:t>	</a:t>
            </a:r>
            <a:endParaRPr lang="pt-PT" sz="1500" dirty="0">
              <a:latin typeface="Times New Roman" pitchFamily="18" charset="0"/>
              <a:cs typeface="Times New Roman" pitchFamily="18" charset="0"/>
            </a:endParaRPr>
          </a:p>
        </p:txBody>
      </p:sp>
      <p:sp>
        <p:nvSpPr>
          <p:cNvPr id="96" name="CaixaDeTexto 95"/>
          <p:cNvSpPr txBox="1"/>
          <p:nvPr/>
        </p:nvSpPr>
        <p:spPr>
          <a:xfrm>
            <a:off x="642910" y="785794"/>
            <a:ext cx="6072230" cy="338554"/>
          </a:xfrm>
          <a:prstGeom prst="rect">
            <a:avLst/>
          </a:prstGeom>
          <a:solidFill>
            <a:schemeClr val="accent5">
              <a:lumMod val="40000"/>
              <a:lumOff val="60000"/>
            </a:schemeClr>
          </a:solidFill>
          <a:ln>
            <a:solidFill>
              <a:schemeClr val="tx2">
                <a:lumMod val="60000"/>
                <a:lumOff val="40000"/>
              </a:schemeClr>
            </a:solidFill>
          </a:ln>
        </p:spPr>
        <p:txBody>
          <a:bodyPr wrap="square" rtlCol="0">
            <a:spAutoFit/>
          </a:bodyPr>
          <a:lstStyle/>
          <a:p>
            <a:pPr algn="just"/>
            <a:r>
              <a:rPr lang="pt-PT" sz="1600" dirty="0"/>
              <a:t>FASE FUNDAMENTAL - </a:t>
            </a:r>
            <a:r>
              <a:rPr lang="pt-PT" sz="1600" u="sng" dirty="0"/>
              <a:t>ATÉ AOS </a:t>
            </a:r>
            <a:r>
              <a:rPr lang="pt-PT" sz="1600" b="1" u="sng" dirty="0"/>
              <a:t>6/7º ANOS </a:t>
            </a:r>
            <a:r>
              <a:rPr lang="pt-PT" sz="1600" u="sng" dirty="0"/>
              <a:t>DE IDADE</a:t>
            </a:r>
            <a:r>
              <a:rPr lang="pt-PT" sz="1600" dirty="0"/>
              <a:t> </a:t>
            </a:r>
          </a:p>
        </p:txBody>
      </p:sp>
      <p:sp>
        <p:nvSpPr>
          <p:cNvPr id="93" name="CaixaDeTexto 92"/>
          <p:cNvSpPr txBox="1"/>
          <p:nvPr/>
        </p:nvSpPr>
        <p:spPr>
          <a:xfrm>
            <a:off x="3071802" y="1285860"/>
            <a:ext cx="6072198" cy="3298339"/>
          </a:xfrm>
          <a:prstGeom prst="rect">
            <a:avLst/>
          </a:prstGeom>
          <a:noFill/>
        </p:spPr>
        <p:txBody>
          <a:bodyPr wrap="square" rtlCol="0">
            <a:spAutoFit/>
          </a:bodyPr>
          <a:lstStyle/>
          <a:p>
            <a:pPr>
              <a:spcAft>
                <a:spcPts val="800"/>
              </a:spcAft>
              <a:tabLst>
                <a:tab pos="180975" algn="l"/>
              </a:tabLst>
            </a:pPr>
            <a:r>
              <a:rPr lang="pt-PT" sz="1500" dirty="0"/>
              <a:t>	Os movimentos fundamentais são movimentos característicos do desenvolvimento motor de crianças entre os 2-3 anos até aos 6-7 anos. Estes movimentos parecem ser os pré-requisitos para a aquisição de movimentos mais eficientes e formam a base para o desenvolvimento de tarefas motoras mais específicas. </a:t>
            </a:r>
          </a:p>
          <a:p>
            <a:pPr>
              <a:spcAft>
                <a:spcPts val="800"/>
              </a:spcAft>
              <a:tabLst>
                <a:tab pos="180975" algn="l"/>
              </a:tabLst>
            </a:pPr>
            <a:r>
              <a:rPr lang="pt-PT" sz="1500" dirty="0"/>
              <a:t>	A maioria dos desportos e dos jogos, são variações, combinações e/ou adaptações de vários movimentos fundamentais, que diferem de acordo com as características da modalidade. </a:t>
            </a:r>
          </a:p>
          <a:p>
            <a:pPr>
              <a:spcAft>
                <a:spcPts val="800"/>
              </a:spcAft>
              <a:tabLst>
                <a:tab pos="180975" algn="l"/>
              </a:tabLst>
            </a:pPr>
            <a:r>
              <a:rPr lang="pt-PT" sz="1500" dirty="0"/>
              <a:t>	O desenvolvimento adequado dos movimentos fundamentais nas crianças, vai depender da maturação e da prática.  A maturação vai impor o ritmo de desenvolvimento, porém, sem a prática e a ajuda necessárias, a aquisição destes movimentos pode ficar pelo nível inicial e nunca atingir o nível maduro (Williams, 1983).</a:t>
            </a:r>
          </a:p>
        </p:txBody>
      </p:sp>
      <p:sp>
        <p:nvSpPr>
          <p:cNvPr id="94" name="CaixaDeTexto 93"/>
          <p:cNvSpPr txBox="1"/>
          <p:nvPr/>
        </p:nvSpPr>
        <p:spPr>
          <a:xfrm>
            <a:off x="642910" y="4611231"/>
            <a:ext cx="8072494" cy="1977464"/>
          </a:xfrm>
          <a:prstGeom prst="rect">
            <a:avLst/>
          </a:prstGeom>
          <a:solidFill>
            <a:srgbClr val="FFFFCC"/>
          </a:solidFill>
          <a:ln w="38100">
            <a:solidFill>
              <a:srgbClr val="FF0000"/>
            </a:solidFill>
          </a:ln>
        </p:spPr>
        <p:txBody>
          <a:bodyPr wrap="square" rtlCol="0">
            <a:spAutoFit/>
          </a:bodyPr>
          <a:lstStyle/>
          <a:p>
            <a:pPr marR="10170">
              <a:lnSpc>
                <a:spcPts val="2100"/>
              </a:lnSpc>
              <a:tabLst>
                <a:tab pos="177800" algn="l"/>
              </a:tabLst>
            </a:pPr>
            <a:r>
              <a:rPr lang="pt-PT" sz="1500" dirty="0">
                <a:latin typeface="Times New Roman" pitchFamily="18" charset="0"/>
                <a:cs typeface="Times New Roman" pitchFamily="18" charset="0"/>
              </a:rPr>
              <a:t>	A fase dos movimentos fundamentais pode durar até ao final da infância e está fortemente dependente das características motoras da criança, das suas experiências e das capacidades que cada movimento fundamental exige. </a:t>
            </a:r>
          </a:p>
          <a:p>
            <a:pPr marR="10170">
              <a:lnSpc>
                <a:spcPts val="2100"/>
              </a:lnSpc>
              <a:tabLst>
                <a:tab pos="177800" algn="l"/>
              </a:tabLst>
            </a:pPr>
            <a:r>
              <a:rPr lang="pt-PT" sz="1500" dirty="0">
                <a:latin typeface="Times New Roman" pitchFamily="18" charset="0"/>
                <a:cs typeface="Times New Roman" pitchFamily="18" charset="0"/>
              </a:rPr>
              <a:t>	Assim, os movimentos que solicitam uma maior componente de tratamento de informação  do contexto (por ex. agarrar um </a:t>
            </a:r>
            <a:r>
              <a:rPr lang="pt-PT" sz="1500" dirty="0" err="1">
                <a:latin typeface="Times New Roman" pitchFamily="18" charset="0"/>
                <a:cs typeface="Times New Roman" pitchFamily="18" charset="0"/>
              </a:rPr>
              <a:t>objeto</a:t>
            </a:r>
            <a:r>
              <a:rPr lang="pt-PT" sz="1500" dirty="0">
                <a:latin typeface="Times New Roman" pitchFamily="18" charset="0"/>
                <a:cs typeface="Times New Roman" pitchFamily="18" charset="0"/>
              </a:rPr>
              <a:t> móvel) podem atingir estádios maturos mais tarde, enquanto movimentos mais “fechados”, como a </a:t>
            </a:r>
            <a:r>
              <a:rPr lang="pt-PT" sz="1500" dirty="0" err="1">
                <a:latin typeface="Times New Roman" pitchFamily="18" charset="0"/>
                <a:cs typeface="Times New Roman" pitchFamily="18" charset="0"/>
              </a:rPr>
              <a:t>ação</a:t>
            </a:r>
            <a:r>
              <a:rPr lang="pt-PT" sz="1500" dirty="0">
                <a:latin typeface="Times New Roman" pitchFamily="18" charset="0"/>
                <a:cs typeface="Times New Roman" pitchFamily="18" charset="0"/>
              </a:rPr>
              <a:t> de lançar, podem assemelhar-se mais rapidamente ao padrão encontrado nos adultos.</a:t>
            </a:r>
          </a:p>
        </p:txBody>
      </p:sp>
      <p:sp>
        <p:nvSpPr>
          <p:cNvPr id="95" name="Rectângulo 94"/>
          <p:cNvSpPr/>
          <p:nvPr/>
        </p:nvSpPr>
        <p:spPr>
          <a:xfrm>
            <a:off x="1456860" y="2032868"/>
            <a:ext cx="972000" cy="396000"/>
          </a:xfrm>
          <a:prstGeom prst="rect">
            <a:avLst/>
          </a:prstGeom>
          <a:solidFill>
            <a:schemeClr val="accent1">
              <a:alpha val="16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blinds(horizontal)">
                                      <p:cBhvr>
                                        <p:cTn id="7"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aixaDeTexto 19"/>
          <p:cNvSpPr txBox="1"/>
          <p:nvPr/>
        </p:nvSpPr>
        <p:spPr>
          <a:xfrm>
            <a:off x="142844" y="1126013"/>
            <a:ext cx="8572560" cy="1631216"/>
          </a:xfrm>
          <a:prstGeom prst="rect">
            <a:avLst/>
          </a:prstGeom>
          <a:noFill/>
        </p:spPr>
        <p:txBody>
          <a:bodyPr wrap="square" rtlCol="0">
            <a:spAutoFit/>
          </a:bodyPr>
          <a:lstStyle/>
          <a:p>
            <a:pPr>
              <a:lnSpc>
                <a:spcPts val="2000"/>
              </a:lnSpc>
              <a:tabLst>
                <a:tab pos="177800" algn="l"/>
              </a:tabLst>
            </a:pPr>
            <a:r>
              <a:rPr lang="pt-PT" sz="1500" dirty="0"/>
              <a:t>	As </a:t>
            </a:r>
            <a:r>
              <a:rPr lang="pt-PT" sz="1500" b="1" dirty="0"/>
              <a:t>habilidades motoras fundamentais </a:t>
            </a:r>
            <a:r>
              <a:rPr lang="pt-PT" sz="1500" dirty="0"/>
              <a:t>da primeira infância são consequência da </a:t>
            </a:r>
          </a:p>
          <a:p>
            <a:pPr>
              <a:lnSpc>
                <a:spcPts val="2000"/>
              </a:lnSpc>
            </a:pPr>
            <a:r>
              <a:rPr lang="pt-PT" sz="1500" dirty="0"/>
              <a:t>fase de movimentos rudimentares do período </a:t>
            </a:r>
            <a:r>
              <a:rPr lang="pt-PT" sz="1500" dirty="0" err="1"/>
              <a:t>neonatal</a:t>
            </a:r>
            <a:r>
              <a:rPr lang="pt-PT" sz="1500" dirty="0"/>
              <a:t>. Esta fase do </a:t>
            </a:r>
          </a:p>
          <a:p>
            <a:pPr>
              <a:lnSpc>
                <a:spcPts val="2000"/>
              </a:lnSpc>
            </a:pPr>
            <a:r>
              <a:rPr lang="pt-PT" sz="1500" dirty="0"/>
              <a:t>desenvolvimento motor representa um período no qual as crianças pequenas </a:t>
            </a:r>
          </a:p>
          <a:p>
            <a:pPr>
              <a:lnSpc>
                <a:spcPts val="2000"/>
              </a:lnSpc>
            </a:pPr>
            <a:r>
              <a:rPr lang="pt-PT" sz="1500" dirty="0"/>
              <a:t>estão envolvidas </a:t>
            </a:r>
            <a:r>
              <a:rPr lang="pt-PT" sz="1500" dirty="0" err="1"/>
              <a:t>ativamente</a:t>
            </a:r>
            <a:r>
              <a:rPr lang="pt-PT" sz="1500" dirty="0"/>
              <a:t> na</a:t>
            </a:r>
            <a:r>
              <a:rPr lang="pt-PT" sz="1500" b="1" dirty="0"/>
              <a:t> exploração e na experimentação das capacidades motoras dos seus corpos</a:t>
            </a:r>
            <a:r>
              <a:rPr lang="pt-PT" sz="1500" dirty="0"/>
              <a:t>, iniciando aos 2 anos e progredindo até os 6-7 anos de idade. Nesta fase  encontram-se habilidades como andar, correr, saltar, saltitar, etc. (Lima </a:t>
            </a:r>
            <a:r>
              <a:rPr lang="pt-PT" sz="1500" dirty="0" err="1"/>
              <a:t>et</a:t>
            </a:r>
            <a:r>
              <a:rPr lang="pt-PT" sz="1500" dirty="0"/>
              <a:t> al., 2017)</a:t>
            </a:r>
          </a:p>
        </p:txBody>
      </p:sp>
      <p:sp>
        <p:nvSpPr>
          <p:cNvPr id="5" name="CaixaDeTexto 4"/>
          <p:cNvSpPr txBox="1"/>
          <p:nvPr/>
        </p:nvSpPr>
        <p:spPr>
          <a:xfrm>
            <a:off x="285720" y="71414"/>
            <a:ext cx="3643338" cy="979884"/>
          </a:xfrm>
          <a:prstGeom prst="rect">
            <a:avLst/>
          </a:prstGeom>
          <a:solidFill>
            <a:schemeClr val="accent5">
              <a:lumMod val="40000"/>
              <a:lumOff val="60000"/>
            </a:schemeClr>
          </a:solidFill>
          <a:ln>
            <a:solidFill>
              <a:schemeClr val="tx2">
                <a:lumMod val="60000"/>
                <a:lumOff val="40000"/>
              </a:schemeClr>
            </a:solidFill>
          </a:ln>
        </p:spPr>
        <p:txBody>
          <a:bodyPr wrap="square" rtlCol="0">
            <a:spAutoFit/>
          </a:bodyPr>
          <a:lstStyle/>
          <a:p>
            <a:pPr algn="just"/>
            <a:r>
              <a:rPr lang="pt-PT" sz="1500" b="1" dirty="0"/>
              <a:t>1.ª INFÂNCIA </a:t>
            </a:r>
          </a:p>
          <a:p>
            <a:pPr algn="just">
              <a:lnSpc>
                <a:spcPct val="150000"/>
              </a:lnSpc>
            </a:pPr>
            <a:r>
              <a:rPr lang="pt-PT" sz="1500" b="1" dirty="0"/>
              <a:t>TARDIA – </a:t>
            </a:r>
            <a:r>
              <a:rPr lang="pt-PT" sz="1500" u="sng" dirty="0"/>
              <a:t>ATÉ 6 / 7 ANOS</a:t>
            </a:r>
          </a:p>
          <a:p>
            <a:pPr algn="just">
              <a:lnSpc>
                <a:spcPct val="150000"/>
              </a:lnSpc>
            </a:pPr>
            <a:r>
              <a:rPr lang="pt-PT" sz="1500" dirty="0"/>
              <a:t>MOVIMENTOS FUNDAMENTAIS</a:t>
            </a:r>
          </a:p>
        </p:txBody>
      </p:sp>
      <p:sp>
        <p:nvSpPr>
          <p:cNvPr id="11" name="CaixaDeTexto 10"/>
          <p:cNvSpPr txBox="1"/>
          <p:nvPr/>
        </p:nvSpPr>
        <p:spPr>
          <a:xfrm>
            <a:off x="4429124" y="2714620"/>
            <a:ext cx="2643206" cy="348813"/>
          </a:xfrm>
          <a:prstGeom prst="rect">
            <a:avLst/>
          </a:prstGeom>
          <a:noFill/>
        </p:spPr>
        <p:txBody>
          <a:bodyPr wrap="square" rtlCol="0">
            <a:spAutoFit/>
          </a:bodyPr>
          <a:lstStyle/>
          <a:p>
            <a:pPr>
              <a:lnSpc>
                <a:spcPts val="2000"/>
              </a:lnSpc>
            </a:pPr>
            <a:r>
              <a:rPr lang="pt-PT" sz="1400" b="1" dirty="0"/>
              <a:t>CATEGORIAS  DE MOVIMENTOS</a:t>
            </a:r>
            <a:r>
              <a:rPr lang="pt-PT" sz="1400" dirty="0"/>
              <a:t>:</a:t>
            </a:r>
          </a:p>
        </p:txBody>
      </p:sp>
      <p:pic>
        <p:nvPicPr>
          <p:cNvPr id="4098" name="Picture 2"/>
          <p:cNvPicPr>
            <a:picLocks noChangeAspect="1" noChangeArrowheads="1"/>
          </p:cNvPicPr>
          <p:nvPr/>
        </p:nvPicPr>
        <p:blipFill>
          <a:blip r:embed="rId2"/>
          <a:srcRect l="55454" t="34180" r="9407" b="16992"/>
          <a:stretch>
            <a:fillRect/>
          </a:stretch>
        </p:blipFill>
        <p:spPr bwMode="auto">
          <a:xfrm>
            <a:off x="6643702" y="71414"/>
            <a:ext cx="2377457" cy="1857388"/>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l="14861" t="35351" r="51098" b="57813"/>
          <a:stretch>
            <a:fillRect/>
          </a:stretch>
        </p:blipFill>
        <p:spPr bwMode="auto">
          <a:xfrm>
            <a:off x="4500594" y="3143248"/>
            <a:ext cx="4429124" cy="500066"/>
          </a:xfrm>
          <a:prstGeom prst="rect">
            <a:avLst/>
          </a:prstGeom>
          <a:noFill/>
          <a:ln w="28575">
            <a:solidFill>
              <a:srgbClr val="92D050"/>
            </a:solidFill>
            <a:miter lim="800000"/>
            <a:headEnd/>
            <a:tailEnd/>
          </a:ln>
          <a:effectLst/>
        </p:spPr>
      </p:pic>
      <p:pic>
        <p:nvPicPr>
          <p:cNvPr id="13" name="Picture 3"/>
          <p:cNvPicPr>
            <a:picLocks noChangeAspect="1" noChangeArrowheads="1"/>
          </p:cNvPicPr>
          <p:nvPr/>
        </p:nvPicPr>
        <p:blipFill>
          <a:blip r:embed="rId3"/>
          <a:srcRect l="56589" t="35351" r="13213" b="23633"/>
          <a:stretch>
            <a:fillRect/>
          </a:stretch>
        </p:blipFill>
        <p:spPr bwMode="auto">
          <a:xfrm>
            <a:off x="214282" y="3714752"/>
            <a:ext cx="3786214" cy="2891291"/>
          </a:xfrm>
          <a:prstGeom prst="rect">
            <a:avLst/>
          </a:prstGeom>
          <a:noFill/>
          <a:ln w="9525">
            <a:noFill/>
            <a:miter lim="800000"/>
            <a:headEnd/>
            <a:tailEnd/>
          </a:ln>
          <a:effectLst/>
        </p:spPr>
      </p:pic>
      <p:sp>
        <p:nvSpPr>
          <p:cNvPr id="14" name="CaixaDeTexto 13"/>
          <p:cNvSpPr txBox="1"/>
          <p:nvPr/>
        </p:nvSpPr>
        <p:spPr>
          <a:xfrm>
            <a:off x="214282" y="3286124"/>
            <a:ext cx="1714480" cy="348813"/>
          </a:xfrm>
          <a:prstGeom prst="rect">
            <a:avLst/>
          </a:prstGeom>
          <a:noFill/>
        </p:spPr>
        <p:txBody>
          <a:bodyPr wrap="square" rtlCol="0">
            <a:spAutoFit/>
          </a:bodyPr>
          <a:lstStyle/>
          <a:p>
            <a:pPr>
              <a:lnSpc>
                <a:spcPts val="2000"/>
              </a:lnSpc>
            </a:pPr>
            <a:r>
              <a:rPr lang="pt-PT" sz="1500" b="1" dirty="0"/>
              <a:t>ESTÁGIOS (Fases)</a:t>
            </a:r>
            <a:endParaRPr lang="pt-PT" sz="1500" dirty="0"/>
          </a:p>
        </p:txBody>
      </p:sp>
      <p:sp>
        <p:nvSpPr>
          <p:cNvPr id="12" name="CaixaDeTexto 11"/>
          <p:cNvSpPr txBox="1"/>
          <p:nvPr/>
        </p:nvSpPr>
        <p:spPr>
          <a:xfrm>
            <a:off x="4572000" y="3786190"/>
            <a:ext cx="4572000" cy="2862322"/>
          </a:xfrm>
          <a:prstGeom prst="rect">
            <a:avLst/>
          </a:prstGeom>
          <a:noFill/>
        </p:spPr>
        <p:txBody>
          <a:bodyPr wrap="square" rtlCol="0">
            <a:spAutoFit/>
          </a:bodyPr>
          <a:lstStyle/>
          <a:p>
            <a:endParaRPr lang="pt-PT" sz="1500" dirty="0"/>
          </a:p>
          <a:p>
            <a:r>
              <a:rPr lang="pt-PT" sz="1500" dirty="0"/>
              <a:t>De 2 a 3 anos: primeiras tentativas para a realização do padrão motor, com erros muito frequentes. </a:t>
            </a:r>
          </a:p>
          <a:p>
            <a:endParaRPr lang="pt-PT" sz="1500" dirty="0"/>
          </a:p>
          <a:p>
            <a:endParaRPr lang="pt-PT" sz="1500" dirty="0"/>
          </a:p>
          <a:p>
            <a:r>
              <a:rPr lang="pt-PT" sz="1500" dirty="0"/>
              <a:t>De 4 a 5 anos: etapa de transição, onde se observam melhorias na coordenação e na realização dos movimentos e a criança adquire controlo. Ainda não executa </a:t>
            </a:r>
            <a:r>
              <a:rPr lang="pt-PT" sz="1500" dirty="0" err="1"/>
              <a:t>corretamente</a:t>
            </a:r>
            <a:r>
              <a:rPr lang="pt-PT" sz="1500" dirty="0"/>
              <a:t>.</a:t>
            </a:r>
          </a:p>
          <a:p>
            <a:endParaRPr lang="pt-PT" sz="1500" dirty="0"/>
          </a:p>
          <a:p>
            <a:r>
              <a:rPr lang="pt-PT" sz="1500" dirty="0"/>
              <a:t>De 6 a 7 anos: integração de todas as componentes do movimento, numa </a:t>
            </a:r>
            <a:r>
              <a:rPr lang="pt-PT" sz="1500" dirty="0" err="1"/>
              <a:t>ação</a:t>
            </a:r>
            <a:r>
              <a:rPr lang="pt-PT" sz="1500" dirty="0"/>
              <a:t> coordenada e controlada.  </a:t>
            </a:r>
          </a:p>
        </p:txBody>
      </p:sp>
      <p:cxnSp>
        <p:nvCxnSpPr>
          <p:cNvPr id="16" name="Conexão recta unidireccional 15"/>
          <p:cNvCxnSpPr/>
          <p:nvPr/>
        </p:nvCxnSpPr>
        <p:spPr>
          <a:xfrm>
            <a:off x="4071934" y="4214818"/>
            <a:ext cx="500066" cy="1588"/>
          </a:xfrm>
          <a:prstGeom prst="straightConnector1">
            <a:avLst/>
          </a:prstGeom>
          <a:ln w="381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7" name="Conexão recta unidireccional 16"/>
          <p:cNvCxnSpPr/>
          <p:nvPr/>
        </p:nvCxnSpPr>
        <p:spPr>
          <a:xfrm>
            <a:off x="4071934" y="5072074"/>
            <a:ext cx="500066" cy="1588"/>
          </a:xfrm>
          <a:prstGeom prst="straightConnector1">
            <a:avLst/>
          </a:prstGeom>
          <a:ln w="381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8" name="Conexão recta unidireccional 17"/>
          <p:cNvCxnSpPr/>
          <p:nvPr/>
        </p:nvCxnSpPr>
        <p:spPr>
          <a:xfrm>
            <a:off x="4071934" y="6215082"/>
            <a:ext cx="500066" cy="1588"/>
          </a:xfrm>
          <a:prstGeom prst="straightConnector1">
            <a:avLst/>
          </a:prstGeom>
          <a:ln w="381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9" name="CaixaDeTexto 18"/>
          <p:cNvSpPr txBox="1"/>
          <p:nvPr/>
        </p:nvSpPr>
        <p:spPr>
          <a:xfrm>
            <a:off x="1785918" y="3357562"/>
            <a:ext cx="1428760" cy="276999"/>
          </a:xfrm>
          <a:prstGeom prst="rect">
            <a:avLst/>
          </a:prstGeom>
          <a:noFill/>
        </p:spPr>
        <p:txBody>
          <a:bodyPr wrap="square" rtlCol="0">
            <a:spAutoFit/>
          </a:bodyPr>
          <a:lstStyle/>
          <a:p>
            <a:r>
              <a:rPr lang="pt-PT" sz="1200" dirty="0"/>
              <a:t>(Leite, s. 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aixaDeTexto 19"/>
          <p:cNvSpPr txBox="1"/>
          <p:nvPr/>
        </p:nvSpPr>
        <p:spPr>
          <a:xfrm>
            <a:off x="142844" y="1000108"/>
            <a:ext cx="5286412" cy="3293209"/>
          </a:xfrm>
          <a:prstGeom prst="rect">
            <a:avLst/>
          </a:prstGeom>
          <a:noFill/>
        </p:spPr>
        <p:txBody>
          <a:bodyPr wrap="square" rtlCol="0">
            <a:spAutoFit/>
          </a:bodyPr>
          <a:lstStyle/>
          <a:p>
            <a:pPr>
              <a:tabLst>
                <a:tab pos="177800" algn="l"/>
              </a:tabLst>
            </a:pPr>
            <a:r>
              <a:rPr lang="pt-PT" sz="1600" dirty="0"/>
              <a:t>	</a:t>
            </a:r>
            <a:r>
              <a:rPr lang="pt-PT" sz="1600" b="1" dirty="0"/>
              <a:t>Os estágios dos movimentos fundamentais, podem variar de movimento para movimento</a:t>
            </a:r>
            <a:r>
              <a:rPr lang="pt-PT" sz="1600" dirty="0"/>
              <a:t>. </a:t>
            </a:r>
          </a:p>
          <a:p>
            <a:endParaRPr lang="pt-PT" sz="1600" dirty="0"/>
          </a:p>
          <a:p>
            <a:pPr>
              <a:tabLst>
                <a:tab pos="177800" algn="l"/>
              </a:tabLst>
            </a:pPr>
            <a:r>
              <a:rPr lang="pt-PT" sz="1600" dirty="0"/>
              <a:t>	Por ex., uma criança pode apresentar diferentes estágios em diferentes movimentos:</a:t>
            </a:r>
          </a:p>
          <a:p>
            <a:pPr>
              <a:tabLst>
                <a:tab pos="177800" algn="l"/>
              </a:tabLst>
            </a:pPr>
            <a:endParaRPr lang="pt-PT" sz="1600" dirty="0"/>
          </a:p>
          <a:p>
            <a:pPr marL="177800">
              <a:buFontTx/>
              <a:buChar char="-"/>
            </a:pPr>
            <a:r>
              <a:rPr lang="pt-PT" sz="1600" dirty="0"/>
              <a:t> correr -  maduro</a:t>
            </a:r>
          </a:p>
          <a:p>
            <a:pPr marL="177800">
              <a:buFontTx/>
              <a:buChar char="-"/>
            </a:pPr>
            <a:r>
              <a:rPr lang="pt-PT" sz="1600" dirty="0"/>
              <a:t> driblar - elementar</a:t>
            </a:r>
          </a:p>
          <a:p>
            <a:pPr marL="177800">
              <a:buFontTx/>
              <a:buChar char="-"/>
            </a:pPr>
            <a:r>
              <a:rPr lang="pt-PT" sz="1600" dirty="0"/>
              <a:t> apoio invertido – inicial</a:t>
            </a:r>
          </a:p>
          <a:p>
            <a:pPr marL="177800">
              <a:buFontTx/>
              <a:buChar char="-"/>
            </a:pPr>
            <a:endParaRPr lang="pt-PT" sz="1600" dirty="0"/>
          </a:p>
          <a:p>
            <a:pPr>
              <a:tabLst>
                <a:tab pos="177800" algn="l"/>
              </a:tabLst>
            </a:pPr>
            <a:r>
              <a:rPr lang="pt-PT" sz="1600" dirty="0"/>
              <a:t>	Atingir o estágio maduro está relacionado com a idade, mas não depende só dela, depende do </a:t>
            </a:r>
            <a:r>
              <a:rPr lang="pt-PT" sz="1600" b="1" dirty="0"/>
              <a:t>crescimento</a:t>
            </a:r>
            <a:r>
              <a:rPr lang="pt-PT" sz="1600" dirty="0"/>
              <a:t>, da </a:t>
            </a:r>
            <a:r>
              <a:rPr lang="pt-PT" sz="1600" b="1" dirty="0"/>
              <a:t>maturação</a:t>
            </a:r>
            <a:r>
              <a:rPr lang="pt-PT" sz="1600" dirty="0"/>
              <a:t> e da </a:t>
            </a:r>
            <a:r>
              <a:rPr lang="pt-PT" sz="1600" b="1" dirty="0"/>
              <a:t>experiência/estimulação</a:t>
            </a:r>
            <a:r>
              <a:rPr lang="pt-PT" sz="1600" dirty="0"/>
              <a:t>.</a:t>
            </a:r>
          </a:p>
        </p:txBody>
      </p:sp>
      <p:sp>
        <p:nvSpPr>
          <p:cNvPr id="5" name="CaixaDeTexto 4"/>
          <p:cNvSpPr txBox="1"/>
          <p:nvPr/>
        </p:nvSpPr>
        <p:spPr>
          <a:xfrm>
            <a:off x="428596" y="500042"/>
            <a:ext cx="3643338" cy="338554"/>
          </a:xfrm>
          <a:prstGeom prst="rect">
            <a:avLst/>
          </a:prstGeom>
          <a:solidFill>
            <a:schemeClr val="accent5">
              <a:lumMod val="40000"/>
              <a:lumOff val="60000"/>
            </a:schemeClr>
          </a:solidFill>
          <a:ln>
            <a:solidFill>
              <a:schemeClr val="tx2">
                <a:lumMod val="60000"/>
                <a:lumOff val="40000"/>
              </a:schemeClr>
            </a:solidFill>
          </a:ln>
        </p:spPr>
        <p:txBody>
          <a:bodyPr wrap="square" rtlCol="0">
            <a:spAutoFit/>
          </a:bodyPr>
          <a:lstStyle/>
          <a:p>
            <a:pPr algn="just"/>
            <a:r>
              <a:rPr lang="pt-PT" sz="1600" dirty="0"/>
              <a:t>MOVIMENTOS FUNDAMENTAIS</a:t>
            </a:r>
          </a:p>
        </p:txBody>
      </p:sp>
      <p:sp>
        <p:nvSpPr>
          <p:cNvPr id="7" name="Título 1"/>
          <p:cNvSpPr txBox="1">
            <a:spLocks/>
          </p:cNvSpPr>
          <p:nvPr/>
        </p:nvSpPr>
        <p:spPr>
          <a:xfrm>
            <a:off x="-32" y="-24"/>
            <a:ext cx="1857356" cy="428628"/>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ts val="2300"/>
              </a:lnSpc>
              <a:spcBef>
                <a:spcPct val="0"/>
              </a:spcBef>
              <a:spcAft>
                <a:spcPts val="0"/>
              </a:spcAft>
              <a:buClrTx/>
              <a:buSzTx/>
              <a:buFontTx/>
              <a:buNone/>
              <a:tabLst>
                <a:tab pos="355600" algn="l"/>
                <a:tab pos="725488" algn="l"/>
              </a:tabLst>
              <a:defRPr/>
            </a:pPr>
            <a:r>
              <a:rPr kumimoji="0" lang="pt-PT" b="1" i="0" u="none" strike="noStrike" kern="1200" cap="none" spc="0" normalizeH="0" baseline="0" noProof="0" dirty="0">
                <a:ln>
                  <a:noFill/>
                </a:ln>
                <a:solidFill>
                  <a:schemeClr val="accent5">
                    <a:lumMod val="50000"/>
                  </a:schemeClr>
                </a:solidFill>
                <a:effectLst/>
                <a:uLnTx/>
                <a:uFillTx/>
                <a:latin typeface="Calibri" panose="020F0502020204030204" pitchFamily="34" charset="0"/>
                <a:ea typeface="+mj-ea"/>
                <a:cs typeface="Arial" panose="020B0604020202020204" pitchFamily="34" charset="0"/>
              </a:rPr>
              <a:t>(continuação)</a:t>
            </a:r>
            <a:endParaRPr kumimoji="0" lang="pt-PT" b="1" i="0" u="none" strike="noStrike" kern="1200" cap="none" spc="0" normalizeH="0" baseline="0" noProof="0" dirty="0">
              <a:ln>
                <a:noFill/>
              </a:ln>
              <a:solidFill>
                <a:schemeClr val="accent5">
                  <a:lumMod val="50000"/>
                </a:schemeClr>
              </a:solidFill>
              <a:effectLst/>
              <a:uLnTx/>
              <a:uFillTx/>
              <a:latin typeface="Calibri" panose="020F0502020204030204" pitchFamily="34" charset="0"/>
              <a:ea typeface="+mj-ea"/>
              <a:cs typeface="+mj-cs"/>
            </a:endParaRPr>
          </a:p>
        </p:txBody>
      </p:sp>
      <p:pic>
        <p:nvPicPr>
          <p:cNvPr id="4098" name="Picture 2"/>
          <p:cNvPicPr>
            <a:picLocks noChangeAspect="1" noChangeArrowheads="1"/>
          </p:cNvPicPr>
          <p:nvPr/>
        </p:nvPicPr>
        <p:blipFill>
          <a:blip r:embed="rId2"/>
          <a:srcRect l="55454" t="34180" r="9407" b="16992"/>
          <a:stretch>
            <a:fillRect/>
          </a:stretch>
        </p:blipFill>
        <p:spPr bwMode="auto">
          <a:xfrm>
            <a:off x="5429256" y="551388"/>
            <a:ext cx="3500462" cy="2734736"/>
          </a:xfrm>
          <a:prstGeom prst="rect">
            <a:avLst/>
          </a:prstGeom>
          <a:noFill/>
          <a:ln w="9525">
            <a:noFill/>
            <a:miter lim="800000"/>
            <a:headEnd/>
            <a:tailEnd/>
          </a:ln>
          <a:effectLst/>
        </p:spPr>
      </p:pic>
      <p:sp>
        <p:nvSpPr>
          <p:cNvPr id="15" name="CaixaDeTexto 14"/>
          <p:cNvSpPr txBox="1"/>
          <p:nvPr/>
        </p:nvSpPr>
        <p:spPr>
          <a:xfrm>
            <a:off x="3143240" y="3009125"/>
            <a:ext cx="1428760" cy="276999"/>
          </a:xfrm>
          <a:prstGeom prst="rect">
            <a:avLst/>
          </a:prstGeom>
          <a:noFill/>
        </p:spPr>
        <p:txBody>
          <a:bodyPr wrap="square" rtlCol="0">
            <a:spAutoFit/>
          </a:bodyPr>
          <a:lstStyle/>
          <a:p>
            <a:r>
              <a:rPr lang="pt-PT" sz="1200" dirty="0"/>
              <a:t>(Leite, s. d.)</a:t>
            </a:r>
          </a:p>
        </p:txBody>
      </p:sp>
      <p:sp>
        <p:nvSpPr>
          <p:cNvPr id="21" name="CaixaDeTexto 20"/>
          <p:cNvSpPr txBox="1"/>
          <p:nvPr/>
        </p:nvSpPr>
        <p:spPr>
          <a:xfrm>
            <a:off x="285720" y="4643446"/>
            <a:ext cx="8215370" cy="1631216"/>
          </a:xfrm>
          <a:prstGeom prst="rect">
            <a:avLst/>
          </a:prstGeom>
          <a:solidFill>
            <a:srgbClr val="FFFFCC"/>
          </a:solidFill>
          <a:ln w="28575">
            <a:solidFill>
              <a:schemeClr val="accent3">
                <a:lumMod val="75000"/>
              </a:schemeClr>
            </a:solidFill>
          </a:ln>
        </p:spPr>
        <p:txBody>
          <a:bodyPr wrap="square" rtlCol="0">
            <a:spAutoFit/>
          </a:bodyPr>
          <a:lstStyle/>
          <a:p>
            <a:pPr>
              <a:lnSpc>
                <a:spcPts val="2400"/>
              </a:lnSpc>
              <a:tabLst>
                <a:tab pos="177800" algn="l"/>
              </a:tabLst>
            </a:pPr>
            <a:r>
              <a:rPr lang="pt-PT" sz="1700" dirty="0"/>
              <a:t>	Apesar de as crianças terem todo o potencial para atingirem o estágio maduro em todas as classes dos movimentos fundamentais, isto não se verifica em muitas crianças e até em adultos.</a:t>
            </a:r>
          </a:p>
          <a:p>
            <a:pPr>
              <a:lnSpc>
                <a:spcPts val="2400"/>
              </a:lnSpc>
              <a:tabLst>
                <a:tab pos="177800" algn="l"/>
              </a:tabLst>
            </a:pPr>
            <a:r>
              <a:rPr lang="pt-PT" sz="1700" dirty="0"/>
              <a:t>	O nível atingido apenas pelos efeitos da maturação, é sempre menor, do que aquele que a criança poderá atingir se poder frequentar um bom programa de ensino.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8"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additive="base">
                                        <p:cTn id="12" dur="1000" fill="hold"/>
                                        <p:tgtEl>
                                          <p:spTgt spid="21"/>
                                        </p:tgtEl>
                                        <p:attrNameLst>
                                          <p:attrName>ppt_x</p:attrName>
                                        </p:attrNameLst>
                                      </p:cBhvr>
                                      <p:tavLst>
                                        <p:tav tm="0">
                                          <p:val>
                                            <p:strVal val="0-#ppt_w/2"/>
                                          </p:val>
                                        </p:tav>
                                        <p:tav tm="100000">
                                          <p:val>
                                            <p:strVal val="#ppt_x"/>
                                          </p:val>
                                        </p:tav>
                                      </p:tavLst>
                                    </p:anim>
                                    <p:anim calcmode="lin" valueType="num">
                                      <p:cBhvr additive="base">
                                        <p:cTn id="13" dur="10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428596" y="285728"/>
            <a:ext cx="3643338" cy="338554"/>
          </a:xfrm>
          <a:prstGeom prst="rect">
            <a:avLst/>
          </a:prstGeom>
          <a:solidFill>
            <a:schemeClr val="accent5">
              <a:lumMod val="40000"/>
              <a:lumOff val="60000"/>
            </a:schemeClr>
          </a:solidFill>
          <a:ln>
            <a:solidFill>
              <a:schemeClr val="tx2">
                <a:lumMod val="60000"/>
                <a:lumOff val="40000"/>
              </a:schemeClr>
            </a:solidFill>
          </a:ln>
        </p:spPr>
        <p:txBody>
          <a:bodyPr wrap="square" rtlCol="0">
            <a:spAutoFit/>
          </a:bodyPr>
          <a:lstStyle/>
          <a:p>
            <a:pPr algn="just"/>
            <a:r>
              <a:rPr lang="pt-PT" sz="1600" dirty="0"/>
              <a:t>MOVIMENTOS FUNDAMENTAIS</a:t>
            </a:r>
          </a:p>
        </p:txBody>
      </p:sp>
      <p:sp>
        <p:nvSpPr>
          <p:cNvPr id="7" name="Título 1"/>
          <p:cNvSpPr txBox="1">
            <a:spLocks/>
          </p:cNvSpPr>
          <p:nvPr/>
        </p:nvSpPr>
        <p:spPr>
          <a:xfrm>
            <a:off x="-32" y="-24"/>
            <a:ext cx="1857356" cy="285752"/>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ts val="2300"/>
              </a:lnSpc>
              <a:spcBef>
                <a:spcPct val="0"/>
              </a:spcBef>
              <a:spcAft>
                <a:spcPts val="0"/>
              </a:spcAft>
              <a:buClrTx/>
              <a:buSzTx/>
              <a:buFontTx/>
              <a:buNone/>
              <a:tabLst>
                <a:tab pos="355600" algn="l"/>
                <a:tab pos="725488" algn="l"/>
              </a:tabLst>
              <a:defRPr/>
            </a:pPr>
            <a:r>
              <a:rPr kumimoji="0" lang="pt-PT" sz="1400" b="1" i="0" u="none" strike="noStrike" kern="1200" cap="none" spc="0" normalizeH="0" baseline="0" noProof="0" dirty="0">
                <a:ln>
                  <a:noFill/>
                </a:ln>
                <a:solidFill>
                  <a:schemeClr val="accent5">
                    <a:lumMod val="50000"/>
                  </a:schemeClr>
                </a:solidFill>
                <a:effectLst/>
                <a:uLnTx/>
                <a:uFillTx/>
                <a:latin typeface="Calibri" panose="020F0502020204030204" pitchFamily="34" charset="0"/>
                <a:ea typeface="+mj-ea"/>
                <a:cs typeface="Arial" panose="020B0604020202020204" pitchFamily="34" charset="0"/>
              </a:rPr>
              <a:t>(continuação)</a:t>
            </a:r>
            <a:endParaRPr kumimoji="0" lang="pt-PT" sz="1400" b="1" i="0" u="none" strike="noStrike" kern="1200" cap="none" spc="0" normalizeH="0" baseline="0" noProof="0" dirty="0">
              <a:ln>
                <a:noFill/>
              </a:ln>
              <a:solidFill>
                <a:schemeClr val="accent5">
                  <a:lumMod val="50000"/>
                </a:schemeClr>
              </a:solidFill>
              <a:effectLst/>
              <a:uLnTx/>
              <a:uFillTx/>
              <a:latin typeface="Calibri" panose="020F0502020204030204" pitchFamily="34" charset="0"/>
              <a:ea typeface="+mj-ea"/>
              <a:cs typeface="+mj-cs"/>
            </a:endParaRPr>
          </a:p>
        </p:txBody>
      </p:sp>
      <p:sp>
        <p:nvSpPr>
          <p:cNvPr id="11" name="CaixaDeTexto 10"/>
          <p:cNvSpPr txBox="1"/>
          <p:nvPr/>
        </p:nvSpPr>
        <p:spPr>
          <a:xfrm>
            <a:off x="214282" y="651295"/>
            <a:ext cx="1285852" cy="348813"/>
          </a:xfrm>
          <a:prstGeom prst="rect">
            <a:avLst/>
          </a:prstGeom>
          <a:noFill/>
        </p:spPr>
        <p:txBody>
          <a:bodyPr wrap="square" rtlCol="0">
            <a:spAutoFit/>
          </a:bodyPr>
          <a:lstStyle/>
          <a:p>
            <a:pPr>
              <a:lnSpc>
                <a:spcPts val="2000"/>
              </a:lnSpc>
            </a:pPr>
            <a:r>
              <a:rPr lang="pt-PT" sz="1500" b="1" dirty="0"/>
              <a:t>CATEGORIAS</a:t>
            </a:r>
            <a:r>
              <a:rPr lang="pt-PT" sz="1500" dirty="0"/>
              <a:t>:</a:t>
            </a:r>
          </a:p>
        </p:txBody>
      </p:sp>
      <p:pic>
        <p:nvPicPr>
          <p:cNvPr id="4098" name="Picture 2"/>
          <p:cNvPicPr>
            <a:picLocks noChangeAspect="1" noChangeArrowheads="1"/>
          </p:cNvPicPr>
          <p:nvPr/>
        </p:nvPicPr>
        <p:blipFill>
          <a:blip r:embed="rId2"/>
          <a:srcRect l="55454" t="34180" r="9407" b="16992"/>
          <a:stretch>
            <a:fillRect/>
          </a:stretch>
        </p:blipFill>
        <p:spPr bwMode="auto">
          <a:xfrm>
            <a:off x="5715008" y="71414"/>
            <a:ext cx="3214710" cy="2511492"/>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l="14861" t="35351" r="51098" b="25586"/>
          <a:stretch>
            <a:fillRect/>
          </a:stretch>
        </p:blipFill>
        <p:spPr bwMode="auto">
          <a:xfrm>
            <a:off x="214282" y="1000108"/>
            <a:ext cx="3857652" cy="2488826"/>
          </a:xfrm>
          <a:prstGeom prst="rect">
            <a:avLst/>
          </a:prstGeom>
          <a:noFill/>
          <a:ln w="9525">
            <a:noFill/>
            <a:miter lim="800000"/>
            <a:headEnd/>
            <a:tailEnd/>
          </a:ln>
          <a:effectLst/>
        </p:spPr>
      </p:pic>
      <p:pic>
        <p:nvPicPr>
          <p:cNvPr id="1026" name="Picture 2"/>
          <p:cNvPicPr>
            <a:picLocks noChangeAspect="1" noChangeArrowheads="1"/>
          </p:cNvPicPr>
          <p:nvPr/>
        </p:nvPicPr>
        <p:blipFill>
          <a:blip r:embed="rId4"/>
          <a:srcRect l="7686" t="25390" r="52233" b="20898"/>
          <a:stretch>
            <a:fillRect/>
          </a:stretch>
        </p:blipFill>
        <p:spPr bwMode="auto">
          <a:xfrm>
            <a:off x="142844" y="3571876"/>
            <a:ext cx="3929090" cy="2960273"/>
          </a:xfrm>
          <a:prstGeom prst="rect">
            <a:avLst/>
          </a:prstGeom>
          <a:noFill/>
          <a:ln w="9525">
            <a:noFill/>
            <a:miter lim="800000"/>
            <a:headEnd/>
            <a:tailEnd/>
          </a:ln>
          <a:effectLst/>
        </p:spPr>
      </p:pic>
      <p:sp>
        <p:nvSpPr>
          <p:cNvPr id="10" name="CaixaDeTexto 9"/>
          <p:cNvSpPr txBox="1"/>
          <p:nvPr/>
        </p:nvSpPr>
        <p:spPr>
          <a:xfrm>
            <a:off x="2928926" y="6572272"/>
            <a:ext cx="1214446" cy="307777"/>
          </a:xfrm>
          <a:prstGeom prst="rect">
            <a:avLst/>
          </a:prstGeom>
          <a:noFill/>
        </p:spPr>
        <p:txBody>
          <a:bodyPr wrap="square" rtlCol="0">
            <a:spAutoFit/>
          </a:bodyPr>
          <a:lstStyle/>
          <a:p>
            <a:r>
              <a:rPr lang="pt-PT" sz="1400" dirty="0"/>
              <a:t>(Neto, s. d.)</a:t>
            </a:r>
          </a:p>
        </p:txBody>
      </p:sp>
      <p:pic>
        <p:nvPicPr>
          <p:cNvPr id="12" name="Picture 2"/>
          <p:cNvPicPr>
            <a:picLocks noChangeAspect="1" noChangeArrowheads="1"/>
          </p:cNvPicPr>
          <p:nvPr/>
        </p:nvPicPr>
        <p:blipFill>
          <a:blip r:embed="rId5"/>
          <a:srcRect l="15922" t="15625" r="18191" b="6250"/>
          <a:stretch>
            <a:fillRect/>
          </a:stretch>
        </p:blipFill>
        <p:spPr bwMode="auto">
          <a:xfrm>
            <a:off x="4143387" y="3000372"/>
            <a:ext cx="4929207" cy="3286124"/>
          </a:xfrm>
          <a:prstGeom prst="rect">
            <a:avLst/>
          </a:prstGeom>
          <a:noFill/>
          <a:ln w="9525">
            <a:noFill/>
            <a:miter lim="800000"/>
            <a:headEnd/>
            <a:tailEnd/>
          </a:ln>
          <a:effectLst/>
        </p:spPr>
      </p:pic>
      <p:sp>
        <p:nvSpPr>
          <p:cNvPr id="17" name="CaixaDeTexto 16"/>
          <p:cNvSpPr txBox="1"/>
          <p:nvPr/>
        </p:nvSpPr>
        <p:spPr>
          <a:xfrm>
            <a:off x="7072330" y="6357958"/>
            <a:ext cx="1714512" cy="307777"/>
          </a:xfrm>
          <a:prstGeom prst="rect">
            <a:avLst/>
          </a:prstGeom>
          <a:noFill/>
        </p:spPr>
        <p:txBody>
          <a:bodyPr wrap="square" rtlCol="0">
            <a:spAutoFit/>
          </a:bodyPr>
          <a:lstStyle/>
          <a:p>
            <a:r>
              <a:rPr lang="pt-PT" sz="1400" dirty="0"/>
              <a:t>(</a:t>
            </a:r>
            <a:r>
              <a:rPr lang="pt-PT" sz="1400" dirty="0" err="1"/>
              <a:t>Gallahue</a:t>
            </a:r>
            <a:r>
              <a:rPr lang="pt-PT" sz="1400" dirty="0"/>
              <a:t>, 1985)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428596" y="214290"/>
            <a:ext cx="3643338" cy="338554"/>
          </a:xfrm>
          <a:prstGeom prst="rect">
            <a:avLst/>
          </a:prstGeom>
          <a:solidFill>
            <a:schemeClr val="accent5">
              <a:lumMod val="40000"/>
              <a:lumOff val="60000"/>
            </a:schemeClr>
          </a:solidFill>
          <a:ln>
            <a:solidFill>
              <a:schemeClr val="tx2">
                <a:lumMod val="60000"/>
                <a:lumOff val="40000"/>
              </a:schemeClr>
            </a:solidFill>
          </a:ln>
        </p:spPr>
        <p:txBody>
          <a:bodyPr wrap="square" rtlCol="0">
            <a:spAutoFit/>
          </a:bodyPr>
          <a:lstStyle/>
          <a:p>
            <a:pPr algn="just"/>
            <a:r>
              <a:rPr lang="pt-PT" sz="1600" dirty="0"/>
              <a:t>MOVIMENTOS FUNDAMENTAIS</a:t>
            </a:r>
          </a:p>
        </p:txBody>
      </p:sp>
      <p:sp>
        <p:nvSpPr>
          <p:cNvPr id="6" name="CaixaDeTexto 5"/>
          <p:cNvSpPr txBox="1"/>
          <p:nvPr/>
        </p:nvSpPr>
        <p:spPr>
          <a:xfrm>
            <a:off x="4571968" y="214290"/>
            <a:ext cx="4572032" cy="307777"/>
          </a:xfrm>
          <a:prstGeom prst="rect">
            <a:avLst/>
          </a:prstGeom>
          <a:noFill/>
        </p:spPr>
        <p:txBody>
          <a:bodyPr wrap="square" rtlCol="0">
            <a:spAutoFit/>
          </a:bodyPr>
          <a:lstStyle/>
          <a:p>
            <a:r>
              <a:rPr lang="it-IT" sz="1400" dirty="0"/>
              <a:t>Gallahue e Ozmun (2005), e McClenaghan e Gallahue (1985)</a:t>
            </a:r>
            <a:endParaRPr lang="pt-PT" sz="1400" dirty="0"/>
          </a:p>
        </p:txBody>
      </p:sp>
      <p:pic>
        <p:nvPicPr>
          <p:cNvPr id="2050" name="Picture 2"/>
          <p:cNvPicPr>
            <a:picLocks noChangeAspect="1" noChangeArrowheads="1"/>
          </p:cNvPicPr>
          <p:nvPr/>
        </p:nvPicPr>
        <p:blipFill>
          <a:blip r:embed="rId2"/>
          <a:srcRect l="22511" t="30216" r="35761" b="38477"/>
          <a:stretch>
            <a:fillRect/>
          </a:stretch>
        </p:blipFill>
        <p:spPr bwMode="auto">
          <a:xfrm>
            <a:off x="-32" y="785794"/>
            <a:ext cx="4490108" cy="1894047"/>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l="35725" t="21679" r="24194" b="50977"/>
          <a:stretch>
            <a:fillRect/>
          </a:stretch>
        </p:blipFill>
        <p:spPr bwMode="auto">
          <a:xfrm>
            <a:off x="2071670" y="2571744"/>
            <a:ext cx="5587473" cy="2143140"/>
          </a:xfrm>
          <a:prstGeom prst="rect">
            <a:avLst/>
          </a:prstGeom>
          <a:noFill/>
          <a:ln w="9525">
            <a:noFill/>
            <a:miter lim="800000"/>
            <a:headEnd/>
            <a:tailEnd/>
          </a:ln>
          <a:effectLst/>
        </p:spPr>
      </p:pic>
      <p:pic>
        <p:nvPicPr>
          <p:cNvPr id="9" name="Picture 3"/>
          <p:cNvPicPr>
            <a:picLocks noChangeAspect="1" noChangeArrowheads="1"/>
          </p:cNvPicPr>
          <p:nvPr/>
        </p:nvPicPr>
        <p:blipFill>
          <a:blip r:embed="rId3"/>
          <a:srcRect l="35725" t="68424" r="23344" b="5208"/>
          <a:stretch>
            <a:fillRect/>
          </a:stretch>
        </p:blipFill>
        <p:spPr bwMode="auto">
          <a:xfrm>
            <a:off x="3495260" y="4857760"/>
            <a:ext cx="5325684" cy="1928826"/>
          </a:xfrm>
          <a:prstGeom prst="rect">
            <a:avLst/>
          </a:prstGeom>
          <a:noFill/>
          <a:ln w="9525">
            <a:noFill/>
            <a:miter lim="800000"/>
            <a:headEnd/>
            <a:tailEnd/>
          </a:ln>
          <a:effectLst/>
        </p:spPr>
      </p:pic>
      <p:sp>
        <p:nvSpPr>
          <p:cNvPr id="10" name="CaixaDeTexto 9"/>
          <p:cNvSpPr txBox="1"/>
          <p:nvPr/>
        </p:nvSpPr>
        <p:spPr>
          <a:xfrm>
            <a:off x="5429256" y="785794"/>
            <a:ext cx="1428760" cy="338554"/>
          </a:xfrm>
          <a:prstGeom prst="rect">
            <a:avLst/>
          </a:prstGeom>
          <a:noFill/>
        </p:spPr>
        <p:txBody>
          <a:bodyPr wrap="square" rtlCol="0">
            <a:spAutoFit/>
          </a:bodyPr>
          <a:lstStyle/>
          <a:p>
            <a:r>
              <a:rPr lang="it-IT" sz="1600" b="1" dirty="0"/>
              <a:t>CORRIDA</a:t>
            </a:r>
            <a:endParaRPr lang="pt-PT" sz="1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ixaDeTexto 8"/>
          <p:cNvSpPr txBox="1"/>
          <p:nvPr/>
        </p:nvSpPr>
        <p:spPr>
          <a:xfrm>
            <a:off x="428596" y="214290"/>
            <a:ext cx="3643338" cy="338554"/>
          </a:xfrm>
          <a:prstGeom prst="rect">
            <a:avLst/>
          </a:prstGeom>
          <a:solidFill>
            <a:schemeClr val="accent5">
              <a:lumMod val="40000"/>
              <a:lumOff val="60000"/>
            </a:schemeClr>
          </a:solidFill>
          <a:ln>
            <a:solidFill>
              <a:schemeClr val="tx2">
                <a:lumMod val="60000"/>
                <a:lumOff val="40000"/>
              </a:schemeClr>
            </a:solidFill>
          </a:ln>
        </p:spPr>
        <p:txBody>
          <a:bodyPr wrap="square" rtlCol="0">
            <a:spAutoFit/>
          </a:bodyPr>
          <a:lstStyle/>
          <a:p>
            <a:pPr algn="just"/>
            <a:r>
              <a:rPr lang="pt-PT" sz="1600" dirty="0"/>
              <a:t>MOVIMENTOS FUNDAMENTAIS</a:t>
            </a:r>
          </a:p>
        </p:txBody>
      </p:sp>
      <p:sp>
        <p:nvSpPr>
          <p:cNvPr id="10" name="CaixaDeTexto 9"/>
          <p:cNvSpPr txBox="1"/>
          <p:nvPr/>
        </p:nvSpPr>
        <p:spPr>
          <a:xfrm>
            <a:off x="4571968" y="214290"/>
            <a:ext cx="4572032" cy="307777"/>
          </a:xfrm>
          <a:prstGeom prst="rect">
            <a:avLst/>
          </a:prstGeom>
          <a:noFill/>
        </p:spPr>
        <p:txBody>
          <a:bodyPr wrap="square" rtlCol="0">
            <a:spAutoFit/>
          </a:bodyPr>
          <a:lstStyle/>
          <a:p>
            <a:r>
              <a:rPr lang="it-IT" sz="1400" dirty="0"/>
              <a:t>Gallahue e Ozmun (2005) e McClenaghan e Gallahue (1985)</a:t>
            </a:r>
            <a:endParaRPr lang="pt-PT" sz="1400" dirty="0"/>
          </a:p>
        </p:txBody>
      </p:sp>
      <p:sp>
        <p:nvSpPr>
          <p:cNvPr id="12" name="CaixaDeTexto 11"/>
          <p:cNvSpPr txBox="1"/>
          <p:nvPr/>
        </p:nvSpPr>
        <p:spPr>
          <a:xfrm>
            <a:off x="5786446" y="785794"/>
            <a:ext cx="2428892" cy="338554"/>
          </a:xfrm>
          <a:prstGeom prst="rect">
            <a:avLst/>
          </a:prstGeom>
          <a:noFill/>
        </p:spPr>
        <p:txBody>
          <a:bodyPr wrap="square" rtlCol="0">
            <a:spAutoFit/>
          </a:bodyPr>
          <a:lstStyle/>
          <a:p>
            <a:r>
              <a:rPr lang="it-IT" sz="1600" b="1" dirty="0"/>
              <a:t>SALTO HORIZONTAL</a:t>
            </a:r>
            <a:endParaRPr lang="pt-PT" sz="1600" b="1" dirty="0"/>
          </a:p>
        </p:txBody>
      </p:sp>
      <p:pic>
        <p:nvPicPr>
          <p:cNvPr id="2" name="Picture 2"/>
          <p:cNvPicPr>
            <a:picLocks noChangeAspect="1" noChangeArrowheads="1"/>
          </p:cNvPicPr>
          <p:nvPr/>
        </p:nvPicPr>
        <p:blipFill>
          <a:blip r:embed="rId2"/>
          <a:srcRect l="36237" t="25390" r="21486" b="50196"/>
          <a:stretch>
            <a:fillRect/>
          </a:stretch>
        </p:blipFill>
        <p:spPr bwMode="auto">
          <a:xfrm>
            <a:off x="-33" y="642918"/>
            <a:ext cx="5720755" cy="1857388"/>
          </a:xfrm>
          <a:prstGeom prst="rect">
            <a:avLst/>
          </a:prstGeom>
          <a:noFill/>
          <a:ln w="9525">
            <a:noFill/>
            <a:miter lim="800000"/>
            <a:headEnd/>
            <a:tailEnd/>
          </a:ln>
          <a:effectLst/>
        </p:spPr>
      </p:pic>
      <p:pic>
        <p:nvPicPr>
          <p:cNvPr id="3" name="Picture 3"/>
          <p:cNvPicPr>
            <a:picLocks noChangeAspect="1" noChangeArrowheads="1"/>
          </p:cNvPicPr>
          <p:nvPr/>
        </p:nvPicPr>
        <p:blipFill>
          <a:blip r:embed="rId3"/>
          <a:srcRect l="23096" t="17773" r="37372" b="54883"/>
          <a:stretch>
            <a:fillRect/>
          </a:stretch>
        </p:blipFill>
        <p:spPr bwMode="auto">
          <a:xfrm>
            <a:off x="1785917" y="2357430"/>
            <a:ext cx="5694629" cy="2214578"/>
          </a:xfrm>
          <a:prstGeom prst="rect">
            <a:avLst/>
          </a:prstGeom>
          <a:noFill/>
          <a:ln w="9525">
            <a:noFill/>
            <a:miter lim="800000"/>
            <a:headEnd/>
            <a:tailEnd/>
          </a:ln>
          <a:effectLst/>
        </p:spPr>
      </p:pic>
      <p:pic>
        <p:nvPicPr>
          <p:cNvPr id="16" name="Picture 3"/>
          <p:cNvPicPr>
            <a:picLocks noChangeAspect="1" noChangeArrowheads="1"/>
          </p:cNvPicPr>
          <p:nvPr/>
        </p:nvPicPr>
        <p:blipFill>
          <a:blip r:embed="rId3"/>
          <a:srcRect l="23096" t="67578" r="35725" b="7031"/>
          <a:stretch>
            <a:fillRect/>
          </a:stretch>
        </p:blipFill>
        <p:spPr bwMode="auto">
          <a:xfrm>
            <a:off x="3088288" y="4714884"/>
            <a:ext cx="5769992" cy="2000264"/>
          </a:xfrm>
          <a:prstGeom prst="rect">
            <a:avLst/>
          </a:prstGeom>
          <a:noFill/>
          <a:ln w="9525">
            <a:noFill/>
            <a:miter lim="800000"/>
            <a:headEnd/>
            <a:tailEnd/>
          </a:ln>
          <a:effectLst/>
        </p:spPr>
      </p:pic>
      <p:sp>
        <p:nvSpPr>
          <p:cNvPr id="17" name="CaixaDeTexto 16"/>
          <p:cNvSpPr txBox="1"/>
          <p:nvPr/>
        </p:nvSpPr>
        <p:spPr>
          <a:xfrm>
            <a:off x="1785918" y="2214554"/>
            <a:ext cx="857256" cy="369332"/>
          </a:xfrm>
          <a:prstGeom prst="rect">
            <a:avLst/>
          </a:prstGeom>
          <a:solidFill>
            <a:schemeClr val="bg1"/>
          </a:solidFill>
        </p:spPr>
        <p:txBody>
          <a:bodyPr wrap="square" rtlCol="0">
            <a:spAutoFit/>
          </a:bodyPr>
          <a:lstStyle/>
          <a:p>
            <a:endParaRPr lang="pt-PT" dirty="0"/>
          </a:p>
        </p:txBody>
      </p:sp>
      <p:sp>
        <p:nvSpPr>
          <p:cNvPr id="18" name="CaixaDeTexto 17"/>
          <p:cNvSpPr txBox="1"/>
          <p:nvPr/>
        </p:nvSpPr>
        <p:spPr>
          <a:xfrm>
            <a:off x="3000364" y="4643446"/>
            <a:ext cx="857256" cy="369332"/>
          </a:xfrm>
          <a:prstGeom prst="rect">
            <a:avLst/>
          </a:prstGeom>
          <a:solidFill>
            <a:schemeClr val="bg1"/>
          </a:solidFill>
        </p:spPr>
        <p:txBody>
          <a:bodyPr wrap="square" rtlCol="0">
            <a:spAutoFit/>
          </a:bodyPr>
          <a:lstStyle/>
          <a:p>
            <a:endParaRPr lang="pt-P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ixaDeTexto 7"/>
          <p:cNvSpPr txBox="1"/>
          <p:nvPr/>
        </p:nvSpPr>
        <p:spPr>
          <a:xfrm>
            <a:off x="428596" y="214290"/>
            <a:ext cx="3643338" cy="338554"/>
          </a:xfrm>
          <a:prstGeom prst="rect">
            <a:avLst/>
          </a:prstGeom>
          <a:solidFill>
            <a:schemeClr val="accent5">
              <a:lumMod val="40000"/>
              <a:lumOff val="60000"/>
            </a:schemeClr>
          </a:solidFill>
          <a:ln>
            <a:solidFill>
              <a:schemeClr val="tx2">
                <a:lumMod val="60000"/>
                <a:lumOff val="40000"/>
              </a:schemeClr>
            </a:solidFill>
          </a:ln>
        </p:spPr>
        <p:txBody>
          <a:bodyPr wrap="square" rtlCol="0">
            <a:spAutoFit/>
          </a:bodyPr>
          <a:lstStyle/>
          <a:p>
            <a:pPr algn="just"/>
            <a:r>
              <a:rPr lang="pt-PT" sz="1600" dirty="0"/>
              <a:t>MOVIMENTOS FUNDAMENTAIS</a:t>
            </a:r>
          </a:p>
        </p:txBody>
      </p:sp>
      <p:sp>
        <p:nvSpPr>
          <p:cNvPr id="9" name="CaixaDeTexto 8"/>
          <p:cNvSpPr txBox="1"/>
          <p:nvPr/>
        </p:nvSpPr>
        <p:spPr>
          <a:xfrm>
            <a:off x="4571968" y="214290"/>
            <a:ext cx="4572032" cy="307777"/>
          </a:xfrm>
          <a:prstGeom prst="rect">
            <a:avLst/>
          </a:prstGeom>
          <a:noFill/>
        </p:spPr>
        <p:txBody>
          <a:bodyPr wrap="square" rtlCol="0">
            <a:spAutoFit/>
          </a:bodyPr>
          <a:lstStyle/>
          <a:p>
            <a:r>
              <a:rPr lang="it-IT" sz="1400" dirty="0"/>
              <a:t>Gallahue e Ozmun (2005) e McClenaghan e Gallahue (1985)</a:t>
            </a:r>
            <a:endParaRPr lang="pt-PT" sz="1400" dirty="0"/>
          </a:p>
        </p:txBody>
      </p:sp>
      <p:sp>
        <p:nvSpPr>
          <p:cNvPr id="10" name="CaixaDeTexto 9"/>
          <p:cNvSpPr txBox="1"/>
          <p:nvPr/>
        </p:nvSpPr>
        <p:spPr>
          <a:xfrm>
            <a:off x="5214942" y="785794"/>
            <a:ext cx="3357586" cy="338554"/>
          </a:xfrm>
          <a:prstGeom prst="rect">
            <a:avLst/>
          </a:prstGeom>
          <a:noFill/>
        </p:spPr>
        <p:txBody>
          <a:bodyPr wrap="square" rtlCol="0">
            <a:spAutoFit/>
          </a:bodyPr>
          <a:lstStyle/>
          <a:p>
            <a:r>
              <a:rPr lang="it-IT" sz="1600" b="1" dirty="0"/>
              <a:t>LANÇAMENTO POR CIMA DO OMBRO</a:t>
            </a:r>
            <a:endParaRPr lang="pt-PT" sz="1600" b="1" dirty="0"/>
          </a:p>
        </p:txBody>
      </p:sp>
      <p:pic>
        <p:nvPicPr>
          <p:cNvPr id="4098" name="Picture 2"/>
          <p:cNvPicPr>
            <a:picLocks noChangeAspect="1" noChangeArrowheads="1"/>
          </p:cNvPicPr>
          <p:nvPr/>
        </p:nvPicPr>
        <p:blipFill>
          <a:blip r:embed="rId2"/>
          <a:srcRect l="36786" t="64453" r="24231" b="6250"/>
          <a:stretch>
            <a:fillRect/>
          </a:stretch>
        </p:blipFill>
        <p:spPr bwMode="auto">
          <a:xfrm>
            <a:off x="4071934" y="4714884"/>
            <a:ext cx="5072098" cy="2143116"/>
          </a:xfrm>
          <a:prstGeom prst="rect">
            <a:avLst/>
          </a:prstGeom>
          <a:noFill/>
          <a:ln w="9525">
            <a:noFill/>
            <a:miter lim="800000"/>
            <a:headEnd/>
            <a:tailEnd/>
          </a:ln>
          <a:effectLst/>
        </p:spPr>
      </p:pic>
      <p:pic>
        <p:nvPicPr>
          <p:cNvPr id="12" name="Picture 2"/>
          <p:cNvPicPr>
            <a:picLocks noChangeAspect="1" noChangeArrowheads="1"/>
          </p:cNvPicPr>
          <p:nvPr/>
        </p:nvPicPr>
        <p:blipFill>
          <a:blip r:embed="rId2"/>
          <a:srcRect l="36786" t="12695" r="24231" b="57031"/>
          <a:stretch>
            <a:fillRect/>
          </a:stretch>
        </p:blipFill>
        <p:spPr bwMode="auto">
          <a:xfrm>
            <a:off x="2285984" y="2500306"/>
            <a:ext cx="5072098" cy="2214578"/>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l="25293" t="40234" r="38470" b="34375"/>
          <a:stretch>
            <a:fillRect/>
          </a:stretch>
        </p:blipFill>
        <p:spPr bwMode="auto">
          <a:xfrm>
            <a:off x="-32" y="642918"/>
            <a:ext cx="4714908" cy="185738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p:cNvSpPr>
            <a:spLocks noGrp="1"/>
          </p:cNvSpPr>
          <p:nvPr>
            <p:ph type="title"/>
          </p:nvPr>
        </p:nvSpPr>
        <p:spPr>
          <a:xfrm>
            <a:off x="642942" y="-24"/>
            <a:ext cx="8501058" cy="642942"/>
          </a:xfrm>
        </p:spPr>
        <p:txBody>
          <a:bodyPr>
            <a:noAutofit/>
          </a:bodyPr>
          <a:lstStyle/>
          <a:p>
            <a:pPr algn="l">
              <a:tabLst>
                <a:tab pos="355600" algn="l"/>
                <a:tab pos="725488" algn="l"/>
              </a:tabLst>
            </a:pPr>
            <a:r>
              <a:rPr lang="pt-PT" sz="2400" b="1" dirty="0">
                <a:solidFill>
                  <a:schemeClr val="accent5">
                    <a:lumMod val="50000"/>
                  </a:schemeClr>
                </a:solidFill>
                <a:latin typeface="Calibri" panose="020F0502020204030204" pitchFamily="34" charset="0"/>
                <a:cs typeface="Arial" panose="020B0604020202020204" pitchFamily="34" charset="0"/>
              </a:rPr>
              <a:t>1.4  	A Pirâmide do desenvolvimento  motor</a:t>
            </a:r>
            <a:endParaRPr lang="pt-PT" sz="2400" b="1" dirty="0">
              <a:solidFill>
                <a:schemeClr val="accent5">
                  <a:lumMod val="50000"/>
                </a:schemeClr>
              </a:solidFill>
              <a:latin typeface="Calibri" panose="020F0502020204030204" pitchFamily="34" charset="0"/>
            </a:endParaRPr>
          </a:p>
        </p:txBody>
      </p:sp>
      <p:grpSp>
        <p:nvGrpSpPr>
          <p:cNvPr id="2" name="Group 40541"/>
          <p:cNvGrpSpPr>
            <a:grpSpLocks/>
          </p:cNvGrpSpPr>
          <p:nvPr/>
        </p:nvGrpSpPr>
        <p:grpSpPr bwMode="auto">
          <a:xfrm>
            <a:off x="0" y="1428736"/>
            <a:ext cx="2786050" cy="2214578"/>
            <a:chOff x="0" y="0"/>
            <a:chExt cx="3661584" cy="2065591"/>
          </a:xfrm>
        </p:grpSpPr>
        <p:sp>
          <p:nvSpPr>
            <p:cNvPr id="2089" name="Shape 2089"/>
            <p:cNvSpPr>
              <a:spLocks/>
            </p:cNvSpPr>
            <p:nvPr/>
          </p:nvSpPr>
          <p:spPr bwMode="auto">
            <a:xfrm>
              <a:off x="947127" y="4347"/>
              <a:ext cx="312915" cy="512051"/>
            </a:xfrm>
            <a:custGeom>
              <a:avLst/>
              <a:gdLst>
                <a:gd name="T0" fmla="*/ 0 w 312915"/>
                <a:gd name="T1" fmla="*/ 0 h 512051"/>
                <a:gd name="T2" fmla="*/ 312915 w 312915"/>
                <a:gd name="T3" fmla="*/ 512051 h 512051"/>
              </a:gdLst>
              <a:ahLst/>
              <a:cxnLst>
                <a:cxn ang="0">
                  <a:pos x="312915" y="0"/>
                </a:cxn>
                <a:cxn ang="0">
                  <a:pos x="312915" y="512051"/>
                </a:cxn>
                <a:cxn ang="0">
                  <a:pos x="0" y="486473"/>
                </a:cxn>
                <a:cxn ang="0">
                  <a:pos x="312915" y="0"/>
                </a:cxn>
              </a:cxnLst>
              <a:rect l="T0" t="T1" r="T2" b="T3"/>
              <a:pathLst>
                <a:path w="312915" h="512051">
                  <a:moveTo>
                    <a:pt x="312915" y="0"/>
                  </a:moveTo>
                  <a:lnTo>
                    <a:pt x="312915" y="512051"/>
                  </a:lnTo>
                  <a:lnTo>
                    <a:pt x="0" y="486473"/>
                  </a:lnTo>
                  <a:lnTo>
                    <a:pt x="312915" y="0"/>
                  </a:lnTo>
                  <a:close/>
                </a:path>
              </a:pathLst>
            </a:custGeom>
            <a:solidFill>
              <a:srgbClr val="EE3423"/>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0" name="Shape 2090"/>
            <p:cNvSpPr>
              <a:spLocks/>
            </p:cNvSpPr>
            <p:nvPr/>
          </p:nvSpPr>
          <p:spPr bwMode="auto">
            <a:xfrm>
              <a:off x="631416" y="490825"/>
              <a:ext cx="628625" cy="541973"/>
            </a:xfrm>
            <a:custGeom>
              <a:avLst/>
              <a:gdLst>
                <a:gd name="T0" fmla="*/ 0 w 628625"/>
                <a:gd name="T1" fmla="*/ 0 h 541973"/>
                <a:gd name="T2" fmla="*/ 628625 w 628625"/>
                <a:gd name="T3" fmla="*/ 541973 h 541973"/>
              </a:gdLst>
              <a:ahLst/>
              <a:cxnLst>
                <a:cxn ang="0">
                  <a:pos x="315709" y="0"/>
                </a:cxn>
                <a:cxn ang="0">
                  <a:pos x="628625" y="25578"/>
                </a:cxn>
                <a:cxn ang="0">
                  <a:pos x="628625" y="541973"/>
                </a:cxn>
                <a:cxn ang="0">
                  <a:pos x="0" y="490817"/>
                </a:cxn>
                <a:cxn ang="0">
                  <a:pos x="315709" y="0"/>
                </a:cxn>
              </a:cxnLst>
              <a:rect l="T0" t="T1" r="T2" b="T3"/>
              <a:pathLst>
                <a:path w="628625" h="541973">
                  <a:moveTo>
                    <a:pt x="315709" y="0"/>
                  </a:moveTo>
                  <a:lnTo>
                    <a:pt x="628625" y="25578"/>
                  </a:lnTo>
                  <a:lnTo>
                    <a:pt x="628625" y="541973"/>
                  </a:lnTo>
                  <a:lnTo>
                    <a:pt x="0" y="490817"/>
                  </a:lnTo>
                  <a:lnTo>
                    <a:pt x="315709" y="0"/>
                  </a:lnTo>
                  <a:close/>
                </a:path>
              </a:pathLst>
            </a:custGeom>
            <a:solidFill>
              <a:srgbClr val="CE2D1E"/>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1" name="Shape 2091"/>
            <p:cNvSpPr>
              <a:spLocks/>
            </p:cNvSpPr>
            <p:nvPr/>
          </p:nvSpPr>
          <p:spPr bwMode="auto">
            <a:xfrm>
              <a:off x="315708" y="981646"/>
              <a:ext cx="944334" cy="567550"/>
            </a:xfrm>
            <a:custGeom>
              <a:avLst/>
              <a:gdLst>
                <a:gd name="T0" fmla="*/ 0 w 944334"/>
                <a:gd name="T1" fmla="*/ 0 h 567550"/>
                <a:gd name="T2" fmla="*/ 944334 w 944334"/>
                <a:gd name="T3" fmla="*/ 567550 h 567550"/>
              </a:gdLst>
              <a:ahLst/>
              <a:cxnLst>
                <a:cxn ang="0">
                  <a:pos x="315709" y="0"/>
                </a:cxn>
                <a:cxn ang="0">
                  <a:pos x="944334" y="51143"/>
                </a:cxn>
                <a:cxn ang="0">
                  <a:pos x="944334" y="567550"/>
                </a:cxn>
                <a:cxn ang="0">
                  <a:pos x="0" y="490817"/>
                </a:cxn>
                <a:cxn ang="0">
                  <a:pos x="315709" y="0"/>
                </a:cxn>
              </a:cxnLst>
              <a:rect l="T0" t="T1" r="T2" b="T3"/>
              <a:pathLst>
                <a:path w="944334" h="567550">
                  <a:moveTo>
                    <a:pt x="315709" y="0"/>
                  </a:moveTo>
                  <a:lnTo>
                    <a:pt x="944334" y="51143"/>
                  </a:lnTo>
                  <a:lnTo>
                    <a:pt x="944334" y="567550"/>
                  </a:lnTo>
                  <a:lnTo>
                    <a:pt x="0" y="490817"/>
                  </a:lnTo>
                  <a:lnTo>
                    <a:pt x="315709" y="0"/>
                  </a:lnTo>
                  <a:close/>
                </a:path>
              </a:pathLst>
            </a:custGeom>
            <a:solidFill>
              <a:srgbClr val="B12416"/>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2" name="Shape 2092"/>
            <p:cNvSpPr>
              <a:spLocks/>
            </p:cNvSpPr>
            <p:nvPr/>
          </p:nvSpPr>
          <p:spPr bwMode="auto">
            <a:xfrm>
              <a:off x="0" y="1472466"/>
              <a:ext cx="1260031" cy="593115"/>
            </a:xfrm>
            <a:custGeom>
              <a:avLst/>
              <a:gdLst>
                <a:gd name="T0" fmla="*/ 0 w 1260031"/>
                <a:gd name="T1" fmla="*/ 0 h 593115"/>
                <a:gd name="T2" fmla="*/ 1260031 w 1260031"/>
                <a:gd name="T3" fmla="*/ 593115 h 593115"/>
              </a:gdLst>
              <a:ahLst/>
              <a:cxnLst>
                <a:cxn ang="0">
                  <a:pos x="315709" y="0"/>
                </a:cxn>
                <a:cxn ang="0">
                  <a:pos x="1260031" y="76721"/>
                </a:cxn>
                <a:cxn ang="0">
                  <a:pos x="1260031" y="593115"/>
                </a:cxn>
                <a:cxn ang="0">
                  <a:pos x="0" y="490817"/>
                </a:cxn>
                <a:cxn ang="0">
                  <a:pos x="315709" y="0"/>
                </a:cxn>
              </a:cxnLst>
              <a:rect l="T0" t="T1" r="T2" b="T3"/>
              <a:pathLst>
                <a:path w="1260031" h="593115">
                  <a:moveTo>
                    <a:pt x="315709" y="0"/>
                  </a:moveTo>
                  <a:lnTo>
                    <a:pt x="1260031" y="76721"/>
                  </a:lnTo>
                  <a:lnTo>
                    <a:pt x="1260031" y="593115"/>
                  </a:lnTo>
                  <a:lnTo>
                    <a:pt x="0" y="490817"/>
                  </a:lnTo>
                  <a:lnTo>
                    <a:pt x="315709" y="0"/>
                  </a:lnTo>
                  <a:close/>
                </a:path>
              </a:pathLst>
            </a:custGeom>
            <a:solidFill>
              <a:srgbClr val="941B09"/>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3" name="Shape 2093"/>
            <p:cNvSpPr>
              <a:spLocks/>
            </p:cNvSpPr>
            <p:nvPr/>
          </p:nvSpPr>
          <p:spPr bwMode="auto">
            <a:xfrm>
              <a:off x="1260036" y="4349"/>
              <a:ext cx="312903" cy="512051"/>
            </a:xfrm>
            <a:custGeom>
              <a:avLst/>
              <a:gdLst>
                <a:gd name="T0" fmla="*/ 0 w 312903"/>
                <a:gd name="T1" fmla="*/ 0 h 512051"/>
                <a:gd name="T2" fmla="*/ 312903 w 312903"/>
                <a:gd name="T3" fmla="*/ 512051 h 512051"/>
              </a:gdLst>
              <a:ahLst/>
              <a:cxnLst>
                <a:cxn ang="0">
                  <a:pos x="0" y="0"/>
                </a:cxn>
                <a:cxn ang="0">
                  <a:pos x="312903" y="486473"/>
                </a:cxn>
                <a:cxn ang="0">
                  <a:pos x="0" y="512051"/>
                </a:cxn>
                <a:cxn ang="0">
                  <a:pos x="0" y="0"/>
                </a:cxn>
              </a:cxnLst>
              <a:rect l="T0" t="T1" r="T2" b="T3"/>
              <a:pathLst>
                <a:path w="312903" h="512051">
                  <a:moveTo>
                    <a:pt x="0" y="0"/>
                  </a:moveTo>
                  <a:lnTo>
                    <a:pt x="312903" y="486473"/>
                  </a:lnTo>
                  <a:lnTo>
                    <a:pt x="0" y="512051"/>
                  </a:lnTo>
                  <a:lnTo>
                    <a:pt x="0" y="0"/>
                  </a:lnTo>
                  <a:close/>
                </a:path>
              </a:pathLst>
            </a:custGeom>
            <a:solidFill>
              <a:srgbClr val="F16541"/>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4" name="Shape 2094"/>
            <p:cNvSpPr>
              <a:spLocks/>
            </p:cNvSpPr>
            <p:nvPr/>
          </p:nvSpPr>
          <p:spPr bwMode="auto">
            <a:xfrm>
              <a:off x="1260039" y="0"/>
              <a:ext cx="2401545" cy="490817"/>
            </a:xfrm>
            <a:custGeom>
              <a:avLst/>
              <a:gdLst>
                <a:gd name="T0" fmla="*/ 0 w 2401545"/>
                <a:gd name="T1" fmla="*/ 0 h 490817"/>
                <a:gd name="T2" fmla="*/ 2401545 w 2401545"/>
                <a:gd name="T3" fmla="*/ 490817 h 490817"/>
              </a:gdLst>
              <a:ahLst/>
              <a:cxnLst>
                <a:cxn ang="0">
                  <a:pos x="0" y="0"/>
                </a:cxn>
                <a:cxn ang="0">
                  <a:pos x="2401545" y="0"/>
                </a:cxn>
                <a:cxn ang="0">
                  <a:pos x="2401545" y="490817"/>
                </a:cxn>
                <a:cxn ang="0">
                  <a:pos x="312903" y="490817"/>
                </a:cxn>
                <a:cxn ang="0">
                  <a:pos x="0" y="4343"/>
                </a:cxn>
                <a:cxn ang="0">
                  <a:pos x="0" y="0"/>
                </a:cxn>
              </a:cxnLst>
              <a:rect l="T0" t="T1" r="T2" b="T3"/>
              <a:pathLst>
                <a:path w="2401545" h="490817">
                  <a:moveTo>
                    <a:pt x="0" y="0"/>
                  </a:moveTo>
                  <a:lnTo>
                    <a:pt x="2401545" y="0"/>
                  </a:lnTo>
                  <a:lnTo>
                    <a:pt x="2401545" y="490817"/>
                  </a:lnTo>
                  <a:lnTo>
                    <a:pt x="312903" y="490817"/>
                  </a:lnTo>
                  <a:lnTo>
                    <a:pt x="0" y="4343"/>
                  </a:lnTo>
                  <a:lnTo>
                    <a:pt x="0" y="0"/>
                  </a:lnTo>
                  <a:close/>
                </a:path>
              </a:pathLst>
            </a:custGeom>
            <a:solidFill>
              <a:srgbClr val="F3F3F4"/>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5" name="Shape 2095"/>
            <p:cNvSpPr>
              <a:spLocks/>
            </p:cNvSpPr>
            <p:nvPr/>
          </p:nvSpPr>
          <p:spPr bwMode="auto">
            <a:xfrm>
              <a:off x="1260042" y="490821"/>
              <a:ext cx="628612" cy="541972"/>
            </a:xfrm>
            <a:custGeom>
              <a:avLst/>
              <a:gdLst>
                <a:gd name="T0" fmla="*/ 0 w 628612"/>
                <a:gd name="T1" fmla="*/ 0 h 541972"/>
                <a:gd name="T2" fmla="*/ 628612 w 628612"/>
                <a:gd name="T3" fmla="*/ 541972 h 541972"/>
              </a:gdLst>
              <a:ahLst/>
              <a:cxnLst>
                <a:cxn ang="0">
                  <a:pos x="312903" y="0"/>
                </a:cxn>
                <a:cxn ang="0">
                  <a:pos x="628612" y="490817"/>
                </a:cxn>
                <a:cxn ang="0">
                  <a:pos x="0" y="541972"/>
                </a:cxn>
                <a:cxn ang="0">
                  <a:pos x="0" y="25578"/>
                </a:cxn>
                <a:cxn ang="0">
                  <a:pos x="312903" y="0"/>
                </a:cxn>
              </a:cxnLst>
              <a:rect l="T0" t="T1" r="T2" b="T3"/>
              <a:pathLst>
                <a:path w="628612" h="541972">
                  <a:moveTo>
                    <a:pt x="312903" y="0"/>
                  </a:moveTo>
                  <a:lnTo>
                    <a:pt x="628612" y="490817"/>
                  </a:lnTo>
                  <a:lnTo>
                    <a:pt x="0" y="541972"/>
                  </a:lnTo>
                  <a:lnTo>
                    <a:pt x="0" y="25578"/>
                  </a:lnTo>
                  <a:lnTo>
                    <a:pt x="312903" y="0"/>
                  </a:lnTo>
                  <a:close/>
                </a:path>
              </a:pathLst>
            </a:custGeom>
            <a:solidFill>
              <a:srgbClr val="D75A39"/>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6" name="Shape 2096"/>
            <p:cNvSpPr>
              <a:spLocks/>
            </p:cNvSpPr>
            <p:nvPr/>
          </p:nvSpPr>
          <p:spPr bwMode="auto">
            <a:xfrm>
              <a:off x="1572942" y="490821"/>
              <a:ext cx="2088642" cy="490817"/>
            </a:xfrm>
            <a:custGeom>
              <a:avLst/>
              <a:gdLst>
                <a:gd name="T0" fmla="*/ 0 w 2088642"/>
                <a:gd name="T1" fmla="*/ 0 h 490817"/>
                <a:gd name="T2" fmla="*/ 2088642 w 2088642"/>
                <a:gd name="T3" fmla="*/ 490817 h 490817"/>
              </a:gdLst>
              <a:ahLst/>
              <a:cxnLst>
                <a:cxn ang="0">
                  <a:pos x="0" y="0"/>
                </a:cxn>
                <a:cxn ang="0">
                  <a:pos x="2088642" y="0"/>
                </a:cxn>
                <a:cxn ang="0">
                  <a:pos x="2088642" y="490817"/>
                </a:cxn>
                <a:cxn ang="0">
                  <a:pos x="315709" y="490817"/>
                </a:cxn>
                <a:cxn ang="0">
                  <a:pos x="0" y="0"/>
                </a:cxn>
              </a:cxnLst>
              <a:rect l="T0" t="T1" r="T2" b="T3"/>
              <a:pathLst>
                <a:path w="2088642" h="490817">
                  <a:moveTo>
                    <a:pt x="0" y="0"/>
                  </a:moveTo>
                  <a:lnTo>
                    <a:pt x="2088642" y="0"/>
                  </a:lnTo>
                  <a:lnTo>
                    <a:pt x="2088642" y="490817"/>
                  </a:lnTo>
                  <a:lnTo>
                    <a:pt x="315709" y="490817"/>
                  </a:lnTo>
                  <a:lnTo>
                    <a:pt x="0" y="0"/>
                  </a:lnTo>
                  <a:close/>
                </a:path>
              </a:pathLst>
            </a:custGeom>
            <a:solidFill>
              <a:srgbClr val="E1E2E4"/>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7" name="Shape 2097"/>
            <p:cNvSpPr>
              <a:spLocks/>
            </p:cNvSpPr>
            <p:nvPr/>
          </p:nvSpPr>
          <p:spPr bwMode="auto">
            <a:xfrm>
              <a:off x="1260029" y="981642"/>
              <a:ext cx="944334" cy="567550"/>
            </a:xfrm>
            <a:custGeom>
              <a:avLst/>
              <a:gdLst>
                <a:gd name="T0" fmla="*/ 0 w 944334"/>
                <a:gd name="T1" fmla="*/ 0 h 567550"/>
                <a:gd name="T2" fmla="*/ 944334 w 944334"/>
                <a:gd name="T3" fmla="*/ 567550 h 567550"/>
              </a:gdLst>
              <a:ahLst/>
              <a:cxnLst>
                <a:cxn ang="0">
                  <a:pos x="628625" y="0"/>
                </a:cxn>
                <a:cxn ang="0">
                  <a:pos x="944334" y="490817"/>
                </a:cxn>
                <a:cxn ang="0">
                  <a:pos x="0" y="567550"/>
                </a:cxn>
                <a:cxn ang="0">
                  <a:pos x="0" y="51156"/>
                </a:cxn>
                <a:cxn ang="0">
                  <a:pos x="628625" y="0"/>
                </a:cxn>
              </a:cxnLst>
              <a:rect l="T0" t="T1" r="T2" b="T3"/>
              <a:pathLst>
                <a:path w="944334" h="567550">
                  <a:moveTo>
                    <a:pt x="628625" y="0"/>
                  </a:moveTo>
                  <a:lnTo>
                    <a:pt x="944334" y="490817"/>
                  </a:lnTo>
                  <a:lnTo>
                    <a:pt x="0" y="567550"/>
                  </a:lnTo>
                  <a:lnTo>
                    <a:pt x="0" y="51156"/>
                  </a:lnTo>
                  <a:lnTo>
                    <a:pt x="628625" y="0"/>
                  </a:lnTo>
                  <a:close/>
                </a:path>
              </a:pathLst>
            </a:custGeom>
            <a:solidFill>
              <a:srgbClr val="BF503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8" name="Shape 2098"/>
            <p:cNvSpPr>
              <a:spLocks/>
            </p:cNvSpPr>
            <p:nvPr/>
          </p:nvSpPr>
          <p:spPr bwMode="auto">
            <a:xfrm>
              <a:off x="1888651" y="981642"/>
              <a:ext cx="1772933" cy="490817"/>
            </a:xfrm>
            <a:custGeom>
              <a:avLst/>
              <a:gdLst>
                <a:gd name="T0" fmla="*/ 0 w 1772933"/>
                <a:gd name="T1" fmla="*/ 0 h 490817"/>
                <a:gd name="T2" fmla="*/ 1772933 w 1772933"/>
                <a:gd name="T3" fmla="*/ 490817 h 490817"/>
              </a:gdLst>
              <a:ahLst/>
              <a:cxnLst>
                <a:cxn ang="0">
                  <a:pos x="0" y="0"/>
                </a:cxn>
                <a:cxn ang="0">
                  <a:pos x="1772933" y="0"/>
                </a:cxn>
                <a:cxn ang="0">
                  <a:pos x="1772933" y="490817"/>
                </a:cxn>
                <a:cxn ang="0">
                  <a:pos x="315709" y="490817"/>
                </a:cxn>
                <a:cxn ang="0">
                  <a:pos x="0" y="0"/>
                </a:cxn>
              </a:cxnLst>
              <a:rect l="T0" t="T1" r="T2" b="T3"/>
              <a:pathLst>
                <a:path w="1772933" h="490817">
                  <a:moveTo>
                    <a:pt x="0" y="0"/>
                  </a:moveTo>
                  <a:lnTo>
                    <a:pt x="1772933" y="0"/>
                  </a:lnTo>
                  <a:lnTo>
                    <a:pt x="1772933" y="490817"/>
                  </a:lnTo>
                  <a:lnTo>
                    <a:pt x="315709" y="490817"/>
                  </a:lnTo>
                  <a:lnTo>
                    <a:pt x="0" y="0"/>
                  </a:lnTo>
                  <a:close/>
                </a:path>
              </a:pathLst>
            </a:custGeom>
            <a:solidFill>
              <a:srgbClr val="D1D2D4"/>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099" name="Shape 2099"/>
            <p:cNvSpPr>
              <a:spLocks/>
            </p:cNvSpPr>
            <p:nvPr/>
          </p:nvSpPr>
          <p:spPr bwMode="auto">
            <a:xfrm>
              <a:off x="1260038" y="1472463"/>
              <a:ext cx="1260031" cy="593128"/>
            </a:xfrm>
            <a:custGeom>
              <a:avLst/>
              <a:gdLst>
                <a:gd name="T0" fmla="*/ 0 w 1260031"/>
                <a:gd name="T1" fmla="*/ 0 h 593128"/>
                <a:gd name="T2" fmla="*/ 1260031 w 1260031"/>
                <a:gd name="T3" fmla="*/ 593128 h 593128"/>
              </a:gdLst>
              <a:ahLst/>
              <a:cxnLst>
                <a:cxn ang="0">
                  <a:pos x="944321" y="0"/>
                </a:cxn>
                <a:cxn ang="0">
                  <a:pos x="1260031" y="490817"/>
                </a:cxn>
                <a:cxn ang="0">
                  <a:pos x="0" y="593128"/>
                </a:cxn>
                <a:cxn ang="0">
                  <a:pos x="0" y="76733"/>
                </a:cxn>
                <a:cxn ang="0">
                  <a:pos x="944321" y="0"/>
                </a:cxn>
              </a:cxnLst>
              <a:rect l="T0" t="T1" r="T2" b="T3"/>
              <a:pathLst>
                <a:path w="1260031" h="593128">
                  <a:moveTo>
                    <a:pt x="944321" y="0"/>
                  </a:moveTo>
                  <a:lnTo>
                    <a:pt x="1260031" y="490817"/>
                  </a:lnTo>
                  <a:lnTo>
                    <a:pt x="0" y="593128"/>
                  </a:lnTo>
                  <a:lnTo>
                    <a:pt x="0" y="76733"/>
                  </a:lnTo>
                  <a:lnTo>
                    <a:pt x="944321" y="0"/>
                  </a:lnTo>
                  <a:close/>
                </a:path>
              </a:pathLst>
            </a:custGeom>
            <a:solidFill>
              <a:srgbClr val="A74429"/>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0" name="Shape 2100"/>
            <p:cNvSpPr>
              <a:spLocks/>
            </p:cNvSpPr>
            <p:nvPr/>
          </p:nvSpPr>
          <p:spPr bwMode="auto">
            <a:xfrm>
              <a:off x="2204361" y="1472463"/>
              <a:ext cx="1457224" cy="490817"/>
            </a:xfrm>
            <a:custGeom>
              <a:avLst/>
              <a:gdLst>
                <a:gd name="T0" fmla="*/ 0 w 1457224"/>
                <a:gd name="T1" fmla="*/ 0 h 490817"/>
                <a:gd name="T2" fmla="*/ 1457224 w 1457224"/>
                <a:gd name="T3" fmla="*/ 490817 h 490817"/>
              </a:gdLst>
              <a:ahLst/>
              <a:cxnLst>
                <a:cxn ang="0">
                  <a:pos x="0" y="0"/>
                </a:cxn>
                <a:cxn ang="0">
                  <a:pos x="1457224" y="0"/>
                </a:cxn>
                <a:cxn ang="0">
                  <a:pos x="1457224" y="490817"/>
                </a:cxn>
                <a:cxn ang="0">
                  <a:pos x="315709" y="490817"/>
                </a:cxn>
                <a:cxn ang="0">
                  <a:pos x="0" y="0"/>
                </a:cxn>
              </a:cxnLst>
              <a:rect l="T0" t="T1" r="T2" b="T3"/>
              <a:pathLst>
                <a:path w="1457224" h="490817">
                  <a:moveTo>
                    <a:pt x="0" y="0"/>
                  </a:moveTo>
                  <a:lnTo>
                    <a:pt x="1457224" y="0"/>
                  </a:lnTo>
                  <a:lnTo>
                    <a:pt x="1457224" y="490817"/>
                  </a:lnTo>
                  <a:lnTo>
                    <a:pt x="315709" y="490817"/>
                  </a:lnTo>
                  <a:lnTo>
                    <a:pt x="0" y="0"/>
                  </a:lnTo>
                  <a:close/>
                </a:path>
              </a:pathLst>
            </a:custGeom>
            <a:solidFill>
              <a:srgbClr val="C0C2C4"/>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1" name="Shape 2101"/>
            <p:cNvSpPr>
              <a:spLocks/>
            </p:cNvSpPr>
            <p:nvPr/>
          </p:nvSpPr>
          <p:spPr bwMode="auto">
            <a:xfrm>
              <a:off x="2297748" y="1200585"/>
              <a:ext cx="44552" cy="82715"/>
            </a:xfrm>
            <a:custGeom>
              <a:avLst/>
              <a:gdLst>
                <a:gd name="T0" fmla="*/ 0 w 44552"/>
                <a:gd name="T1" fmla="*/ 0 h 82715"/>
                <a:gd name="T2" fmla="*/ 44552 w 44552"/>
                <a:gd name="T3" fmla="*/ 82715 h 82715"/>
              </a:gdLst>
              <a:ahLst/>
              <a:cxnLst>
                <a:cxn ang="0">
                  <a:pos x="0" y="0"/>
                </a:cxn>
                <a:cxn ang="0">
                  <a:pos x="44552" y="0"/>
                </a:cxn>
                <a:cxn ang="0">
                  <a:pos x="44552" y="8953"/>
                </a:cxn>
                <a:cxn ang="0">
                  <a:pos x="10681" y="8953"/>
                </a:cxn>
                <a:cxn ang="0">
                  <a:pos x="10681" y="36449"/>
                </a:cxn>
                <a:cxn ang="0">
                  <a:pos x="41961" y="36449"/>
                </a:cxn>
                <a:cxn ang="0">
                  <a:pos x="41961" y="45276"/>
                </a:cxn>
                <a:cxn ang="0">
                  <a:pos x="10681" y="45276"/>
                </a:cxn>
                <a:cxn ang="0">
                  <a:pos x="10681" y="82715"/>
                </a:cxn>
                <a:cxn ang="0">
                  <a:pos x="0" y="82715"/>
                </a:cxn>
                <a:cxn ang="0">
                  <a:pos x="0" y="0"/>
                </a:cxn>
              </a:cxnLst>
              <a:rect l="T0" t="T1" r="T2" b="T3"/>
              <a:pathLst>
                <a:path w="44552" h="82715">
                  <a:moveTo>
                    <a:pt x="0" y="0"/>
                  </a:moveTo>
                  <a:lnTo>
                    <a:pt x="44552" y="0"/>
                  </a:lnTo>
                  <a:lnTo>
                    <a:pt x="44552" y="8953"/>
                  </a:lnTo>
                  <a:lnTo>
                    <a:pt x="10681" y="8953"/>
                  </a:lnTo>
                  <a:lnTo>
                    <a:pt x="10681" y="36449"/>
                  </a:lnTo>
                  <a:lnTo>
                    <a:pt x="41961" y="36449"/>
                  </a:lnTo>
                  <a:lnTo>
                    <a:pt x="41961" y="45276"/>
                  </a:lnTo>
                  <a:lnTo>
                    <a:pt x="10681" y="45276"/>
                  </a:lnTo>
                  <a:lnTo>
                    <a:pt x="10681"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2" name="Shape 2102"/>
            <p:cNvSpPr>
              <a:spLocks/>
            </p:cNvSpPr>
            <p:nvPr/>
          </p:nvSpPr>
          <p:spPr bwMode="auto">
            <a:xfrm>
              <a:off x="2341677" y="1200586"/>
              <a:ext cx="34296" cy="82702"/>
            </a:xfrm>
            <a:custGeom>
              <a:avLst/>
              <a:gdLst>
                <a:gd name="T0" fmla="*/ 0 w 34296"/>
                <a:gd name="T1" fmla="*/ 0 h 82702"/>
                <a:gd name="T2" fmla="*/ 34296 w 34296"/>
                <a:gd name="T3" fmla="*/ 82702 h 82702"/>
              </a:gdLst>
              <a:ahLst/>
              <a:cxnLst>
                <a:cxn ang="0">
                  <a:pos x="28105" y="0"/>
                </a:cxn>
                <a:cxn ang="0">
                  <a:pos x="34296" y="0"/>
                </a:cxn>
                <a:cxn ang="0">
                  <a:pos x="34296" y="9449"/>
                </a:cxn>
                <a:cxn ang="0">
                  <a:pos x="34112" y="9449"/>
                </a:cxn>
                <a:cxn ang="0">
                  <a:pos x="29934" y="24422"/>
                </a:cxn>
                <a:cxn ang="0">
                  <a:pos x="21844" y="48349"/>
                </a:cxn>
                <a:cxn ang="0">
                  <a:pos x="34296" y="48349"/>
                </a:cxn>
                <a:cxn ang="0">
                  <a:pos x="34296" y="56693"/>
                </a:cxn>
                <a:cxn ang="0">
                  <a:pos x="19634" y="56693"/>
                </a:cxn>
                <a:cxn ang="0">
                  <a:pos x="11036" y="82702"/>
                </a:cxn>
                <a:cxn ang="0">
                  <a:pos x="0" y="82702"/>
                </a:cxn>
                <a:cxn ang="0">
                  <a:pos x="28105" y="0"/>
                </a:cxn>
              </a:cxnLst>
              <a:rect l="T0" t="T1" r="T2" b="T3"/>
              <a:pathLst>
                <a:path w="34296" h="82702">
                  <a:moveTo>
                    <a:pt x="28105" y="0"/>
                  </a:moveTo>
                  <a:lnTo>
                    <a:pt x="34296" y="0"/>
                  </a:lnTo>
                  <a:lnTo>
                    <a:pt x="34296" y="9449"/>
                  </a:lnTo>
                  <a:lnTo>
                    <a:pt x="34112" y="9449"/>
                  </a:lnTo>
                  <a:cubicBezTo>
                    <a:pt x="32880" y="14351"/>
                    <a:pt x="31534" y="19380"/>
                    <a:pt x="29934" y="24422"/>
                  </a:cubicBezTo>
                  <a:lnTo>
                    <a:pt x="21844" y="48349"/>
                  </a:lnTo>
                  <a:lnTo>
                    <a:pt x="34296" y="48349"/>
                  </a:lnTo>
                  <a:lnTo>
                    <a:pt x="34296"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3" name="Shape 2103"/>
            <p:cNvSpPr>
              <a:spLocks/>
            </p:cNvSpPr>
            <p:nvPr/>
          </p:nvSpPr>
          <p:spPr bwMode="auto">
            <a:xfrm>
              <a:off x="2375974" y="1200586"/>
              <a:ext cx="34918" cy="82702"/>
            </a:xfrm>
            <a:custGeom>
              <a:avLst/>
              <a:gdLst>
                <a:gd name="T0" fmla="*/ 0 w 34918"/>
                <a:gd name="T1" fmla="*/ 0 h 82702"/>
                <a:gd name="T2" fmla="*/ 34918 w 34918"/>
                <a:gd name="T3" fmla="*/ 82702 h 82702"/>
              </a:gdLst>
              <a:ahLst/>
              <a:cxnLst>
                <a:cxn ang="0">
                  <a:pos x="0" y="0"/>
                </a:cxn>
                <a:cxn ang="0">
                  <a:pos x="6686" y="0"/>
                </a:cxn>
                <a:cxn ang="0">
                  <a:pos x="34918" y="82702"/>
                </a:cxn>
                <a:cxn ang="0">
                  <a:pos x="23501" y="82702"/>
                </a:cxn>
                <a:cxn ang="0">
                  <a:pos x="14662" y="56693"/>
                </a:cxn>
                <a:cxn ang="0">
                  <a:pos x="0" y="56693"/>
                </a:cxn>
                <a:cxn ang="0">
                  <a:pos x="0" y="48349"/>
                </a:cxn>
                <a:cxn ang="0">
                  <a:pos x="12452" y="48349"/>
                </a:cxn>
                <a:cxn ang="0">
                  <a:pos x="4350" y="24536"/>
                </a:cxn>
                <a:cxn ang="0">
                  <a:pos x="57" y="9449"/>
                </a:cxn>
                <a:cxn ang="0">
                  <a:pos x="0" y="9449"/>
                </a:cxn>
                <a:cxn ang="0">
                  <a:pos x="0" y="0"/>
                </a:cxn>
              </a:cxnLst>
              <a:rect l="T0" t="T1" r="T2" b="T3"/>
              <a:pathLst>
                <a:path w="34918" h="82702">
                  <a:moveTo>
                    <a:pt x="0" y="0"/>
                  </a:moveTo>
                  <a:lnTo>
                    <a:pt x="6686" y="0"/>
                  </a:lnTo>
                  <a:lnTo>
                    <a:pt x="34918" y="82702"/>
                  </a:lnTo>
                  <a:lnTo>
                    <a:pt x="23501" y="82702"/>
                  </a:lnTo>
                  <a:lnTo>
                    <a:pt x="14662" y="56693"/>
                  </a:lnTo>
                  <a:lnTo>
                    <a:pt x="0" y="56693"/>
                  </a:lnTo>
                  <a:lnTo>
                    <a:pt x="0" y="48349"/>
                  </a:lnTo>
                  <a:lnTo>
                    <a:pt x="12452" y="48349"/>
                  </a:lnTo>
                  <a:lnTo>
                    <a:pt x="4350" y="24536"/>
                  </a:lnTo>
                  <a:cubicBezTo>
                    <a:pt x="2521" y="19139"/>
                    <a:pt x="1289" y="14237"/>
                    <a:pt x="57"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4" name="Shape 2104"/>
            <p:cNvSpPr>
              <a:spLocks/>
            </p:cNvSpPr>
            <p:nvPr/>
          </p:nvSpPr>
          <p:spPr bwMode="auto">
            <a:xfrm>
              <a:off x="2418862" y="1199230"/>
              <a:ext cx="50064" cy="85420"/>
            </a:xfrm>
            <a:custGeom>
              <a:avLst/>
              <a:gdLst>
                <a:gd name="T0" fmla="*/ 0 w 50064"/>
                <a:gd name="T1" fmla="*/ 0 h 85420"/>
                <a:gd name="T2" fmla="*/ 50064 w 50064"/>
                <a:gd name="T3" fmla="*/ 85420 h 85420"/>
              </a:gdLst>
              <a:ahLst/>
              <a:cxnLst>
                <a:cxn ang="0">
                  <a:pos x="28461" y="0"/>
                </a:cxn>
                <a:cxn ang="0">
                  <a:pos x="46749" y="4051"/>
                </a:cxn>
                <a:cxn ang="0">
                  <a:pos x="43802" y="12764"/>
                </a:cxn>
                <a:cxn ang="0">
                  <a:pos x="28092" y="8839"/>
                </a:cxn>
                <a:cxn ang="0">
                  <a:pos x="12510" y="21234"/>
                </a:cxn>
                <a:cxn ang="0">
                  <a:pos x="28956" y="37186"/>
                </a:cxn>
                <a:cxn ang="0">
                  <a:pos x="50064" y="61481"/>
                </a:cxn>
                <a:cxn ang="0">
                  <a:pos x="21108" y="85420"/>
                </a:cxn>
                <a:cxn ang="0">
                  <a:pos x="0" y="80010"/>
                </a:cxn>
                <a:cxn ang="0">
                  <a:pos x="2692" y="71057"/>
                </a:cxn>
                <a:cxn ang="0">
                  <a:pos x="21831" y="76454"/>
                </a:cxn>
                <a:cxn ang="0">
                  <a:pos x="39141" y="62344"/>
                </a:cxn>
                <a:cxn ang="0">
                  <a:pos x="23559" y="45898"/>
                </a:cxn>
                <a:cxn ang="0">
                  <a:pos x="1715" y="22466"/>
                </a:cxn>
                <a:cxn ang="0">
                  <a:pos x="28461" y="0"/>
                </a:cxn>
              </a:cxnLst>
              <a:rect l="T0" t="T1" r="T2" b="T3"/>
              <a:pathLst>
                <a:path w="50064" h="85420">
                  <a:moveTo>
                    <a:pt x="28461" y="0"/>
                  </a:moveTo>
                  <a:cubicBezTo>
                    <a:pt x="36932" y="0"/>
                    <a:pt x="43066" y="1968"/>
                    <a:pt x="46749" y="4051"/>
                  </a:cubicBezTo>
                  <a:lnTo>
                    <a:pt x="43802" y="12764"/>
                  </a:lnTo>
                  <a:cubicBezTo>
                    <a:pt x="41097" y="11290"/>
                    <a:pt x="35585" y="8839"/>
                    <a:pt x="28092" y="8839"/>
                  </a:cubicBezTo>
                  <a:cubicBezTo>
                    <a:pt x="16802" y="8839"/>
                    <a:pt x="12510" y="15596"/>
                    <a:pt x="12510" y="21234"/>
                  </a:cubicBezTo>
                  <a:cubicBezTo>
                    <a:pt x="12510" y="28969"/>
                    <a:pt x="17539" y="32766"/>
                    <a:pt x="28956" y="37186"/>
                  </a:cubicBezTo>
                  <a:cubicBezTo>
                    <a:pt x="42952" y="42583"/>
                    <a:pt x="50064" y="49340"/>
                    <a:pt x="50064" y="61481"/>
                  </a:cubicBezTo>
                  <a:cubicBezTo>
                    <a:pt x="50064" y="74244"/>
                    <a:pt x="40615" y="85420"/>
                    <a:pt x="21108" y="85420"/>
                  </a:cubicBezTo>
                  <a:cubicBezTo>
                    <a:pt x="13119" y="85420"/>
                    <a:pt x="4407" y="82957"/>
                    <a:pt x="0" y="80010"/>
                  </a:cubicBezTo>
                  <a:lnTo>
                    <a:pt x="2692" y="71057"/>
                  </a:lnTo>
                  <a:cubicBezTo>
                    <a:pt x="7481" y="74003"/>
                    <a:pt x="14478" y="76454"/>
                    <a:pt x="21831" y="76454"/>
                  </a:cubicBezTo>
                  <a:cubicBezTo>
                    <a:pt x="32766" y="76454"/>
                    <a:pt x="39141" y="70688"/>
                    <a:pt x="39141" y="62344"/>
                  </a:cubicBezTo>
                  <a:cubicBezTo>
                    <a:pt x="39141" y="54610"/>
                    <a:pt x="34722" y="50190"/>
                    <a:pt x="23559" y="45898"/>
                  </a:cubicBezTo>
                  <a:cubicBezTo>
                    <a:pt x="10058" y="41110"/>
                    <a:pt x="1715" y="34125"/>
                    <a:pt x="1715" y="22466"/>
                  </a:cubicBezTo>
                  <a:cubicBezTo>
                    <a:pt x="1715" y="9576"/>
                    <a:pt x="12383" y="0"/>
                    <a:pt x="28461"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5" name="Shape 2105"/>
            <p:cNvSpPr>
              <a:spLocks/>
            </p:cNvSpPr>
            <p:nvPr/>
          </p:nvSpPr>
          <p:spPr bwMode="auto">
            <a:xfrm>
              <a:off x="2483522" y="1200588"/>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81" y="8954"/>
                </a:cxn>
                <a:cxn ang="0">
                  <a:pos x="10681" y="35090"/>
                </a:cxn>
                <a:cxn ang="0">
                  <a:pos x="42825" y="35090"/>
                </a:cxn>
                <a:cxn ang="0">
                  <a:pos x="42825" y="43929"/>
                </a:cxn>
                <a:cxn ang="0">
                  <a:pos x="10681" y="43929"/>
                </a:cxn>
                <a:cxn ang="0">
                  <a:pos x="10681"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81" y="8954"/>
                  </a:lnTo>
                  <a:lnTo>
                    <a:pt x="10681" y="35090"/>
                  </a:lnTo>
                  <a:lnTo>
                    <a:pt x="42825" y="35090"/>
                  </a:lnTo>
                  <a:lnTo>
                    <a:pt x="42825" y="43929"/>
                  </a:lnTo>
                  <a:lnTo>
                    <a:pt x="10681" y="43929"/>
                  </a:lnTo>
                  <a:lnTo>
                    <a:pt x="10681"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6" name="Shape 2106"/>
            <p:cNvSpPr>
              <a:spLocks/>
            </p:cNvSpPr>
            <p:nvPr/>
          </p:nvSpPr>
          <p:spPr bwMode="auto">
            <a:xfrm>
              <a:off x="2569904" y="1199974"/>
              <a:ext cx="25470" cy="83325"/>
            </a:xfrm>
            <a:custGeom>
              <a:avLst/>
              <a:gdLst>
                <a:gd name="T0" fmla="*/ 0 w 25470"/>
                <a:gd name="T1" fmla="*/ 0 h 83325"/>
                <a:gd name="T2" fmla="*/ 25470 w 25470"/>
                <a:gd name="T3" fmla="*/ 83325 h 83325"/>
              </a:gdLst>
              <a:ahLst/>
              <a:cxnLst>
                <a:cxn ang="0">
                  <a:pos x="20485" y="0"/>
                </a:cxn>
                <a:cxn ang="0">
                  <a:pos x="25470" y="565"/>
                </a:cxn>
                <a:cxn ang="0">
                  <a:pos x="25470" y="9380"/>
                </a:cxn>
                <a:cxn ang="0">
                  <a:pos x="21234" y="8217"/>
                </a:cxn>
                <a:cxn ang="0">
                  <a:pos x="10681" y="9195"/>
                </a:cxn>
                <a:cxn ang="0">
                  <a:pos x="10681" y="39383"/>
                </a:cxn>
                <a:cxn ang="0">
                  <a:pos x="21603" y="39383"/>
                </a:cxn>
                <a:cxn ang="0">
                  <a:pos x="25470" y="38159"/>
                </a:cxn>
                <a:cxn ang="0">
                  <a:pos x="25470" y="49161"/>
                </a:cxn>
                <a:cxn ang="0">
                  <a:pos x="20739" y="47485"/>
                </a:cxn>
                <a:cxn ang="0">
                  <a:pos x="10681" y="47485"/>
                </a:cxn>
                <a:cxn ang="0">
                  <a:pos x="10681" y="83325"/>
                </a:cxn>
                <a:cxn ang="0">
                  <a:pos x="0" y="83325"/>
                </a:cxn>
                <a:cxn ang="0">
                  <a:pos x="0" y="1715"/>
                </a:cxn>
                <a:cxn ang="0">
                  <a:pos x="20485" y="0"/>
                </a:cxn>
              </a:cxnLst>
              <a:rect l="T0" t="T1" r="T2" b="T3"/>
              <a:pathLst>
                <a:path w="25470" h="83325">
                  <a:moveTo>
                    <a:pt x="20485" y="0"/>
                  </a:moveTo>
                  <a:lnTo>
                    <a:pt x="25470" y="565"/>
                  </a:lnTo>
                  <a:lnTo>
                    <a:pt x="25470" y="9380"/>
                  </a:lnTo>
                  <a:lnTo>
                    <a:pt x="21234" y="8217"/>
                  </a:lnTo>
                  <a:cubicBezTo>
                    <a:pt x="16078" y="8217"/>
                    <a:pt x="12395" y="8712"/>
                    <a:pt x="10681" y="9195"/>
                  </a:cubicBezTo>
                  <a:lnTo>
                    <a:pt x="10681" y="39383"/>
                  </a:lnTo>
                  <a:lnTo>
                    <a:pt x="21603" y="39383"/>
                  </a:lnTo>
                  <a:lnTo>
                    <a:pt x="25470" y="38159"/>
                  </a:lnTo>
                  <a:lnTo>
                    <a:pt x="25470" y="49161"/>
                  </a:lnTo>
                  <a:lnTo>
                    <a:pt x="20739" y="47485"/>
                  </a:lnTo>
                  <a:lnTo>
                    <a:pt x="10681" y="47485"/>
                  </a:lnTo>
                  <a:lnTo>
                    <a:pt x="10681" y="83325"/>
                  </a:lnTo>
                  <a:lnTo>
                    <a:pt x="0" y="83325"/>
                  </a:lnTo>
                  <a:lnTo>
                    <a:pt x="0" y="1715"/>
                  </a:lnTo>
                  <a:cubicBezTo>
                    <a:pt x="5397" y="610"/>
                    <a:pt x="13132" y="0"/>
                    <a:pt x="20485"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7" name="Shape 2107"/>
            <p:cNvSpPr>
              <a:spLocks/>
            </p:cNvSpPr>
            <p:nvPr/>
          </p:nvSpPr>
          <p:spPr bwMode="auto">
            <a:xfrm>
              <a:off x="2595373" y="1200539"/>
              <a:ext cx="28404" cy="82759"/>
            </a:xfrm>
            <a:custGeom>
              <a:avLst/>
              <a:gdLst>
                <a:gd name="T0" fmla="*/ 0 w 28404"/>
                <a:gd name="T1" fmla="*/ 0 h 82759"/>
                <a:gd name="T2" fmla="*/ 28404 w 28404"/>
                <a:gd name="T3" fmla="*/ 82759 h 82759"/>
              </a:gdLst>
              <a:ahLst/>
              <a:cxnLst>
                <a:cxn ang="0">
                  <a:pos x="0" y="0"/>
                </a:cxn>
                <a:cxn ang="0">
                  <a:pos x="9333" y="1058"/>
                </a:cxn>
                <a:cxn ang="0">
                  <a:pos x="18955" y="6178"/>
                </a:cxn>
                <a:cxn ang="0">
                  <a:pos x="25457" y="21888"/>
                </a:cxn>
                <a:cxn ang="0">
                  <a:pos x="9874" y="42996"/>
                </a:cxn>
                <a:cxn ang="0">
                  <a:pos x="9874" y="43364"/>
                </a:cxn>
                <a:cxn ang="0">
                  <a:pos x="22028" y="60052"/>
                </a:cxn>
                <a:cxn ang="0">
                  <a:pos x="28404" y="82759"/>
                </a:cxn>
                <a:cxn ang="0">
                  <a:pos x="17355" y="82759"/>
                </a:cxn>
                <a:cxn ang="0">
                  <a:pos x="11843" y="62998"/>
                </a:cxn>
                <a:cxn ang="0">
                  <a:pos x="6266" y="50816"/>
                </a:cxn>
                <a:cxn ang="0">
                  <a:pos x="0" y="48596"/>
                </a:cxn>
                <a:cxn ang="0">
                  <a:pos x="0" y="37593"/>
                </a:cxn>
                <a:cxn ang="0">
                  <a:pos x="9738" y="34512"/>
                </a:cxn>
                <a:cxn ang="0">
                  <a:pos x="14789" y="23120"/>
                </a:cxn>
                <a:cxn ang="0">
                  <a:pos x="9511" y="11428"/>
                </a:cxn>
                <a:cxn ang="0">
                  <a:pos x="0" y="8815"/>
                </a:cxn>
                <a:cxn ang="0">
                  <a:pos x="0" y="0"/>
                </a:cxn>
              </a:cxnLst>
              <a:rect l="T0" t="T1" r="T2" b="T3"/>
              <a:pathLst>
                <a:path w="28404" h="82759">
                  <a:moveTo>
                    <a:pt x="0" y="0"/>
                  </a:moveTo>
                  <a:lnTo>
                    <a:pt x="9333" y="1058"/>
                  </a:lnTo>
                  <a:cubicBezTo>
                    <a:pt x="13246" y="2162"/>
                    <a:pt x="16377" y="3848"/>
                    <a:pt x="18955" y="6178"/>
                  </a:cubicBezTo>
                  <a:cubicBezTo>
                    <a:pt x="23120" y="9861"/>
                    <a:pt x="25457" y="15500"/>
                    <a:pt x="25457" y="21888"/>
                  </a:cubicBezTo>
                  <a:cubicBezTo>
                    <a:pt x="25457" y="32810"/>
                    <a:pt x="18586" y="40049"/>
                    <a:pt x="9874" y="42996"/>
                  </a:cubicBezTo>
                  <a:lnTo>
                    <a:pt x="9874" y="43364"/>
                  </a:lnTo>
                  <a:cubicBezTo>
                    <a:pt x="16250" y="45574"/>
                    <a:pt x="20060" y="51467"/>
                    <a:pt x="22028" y="60052"/>
                  </a:cubicBezTo>
                  <a:cubicBezTo>
                    <a:pt x="24721" y="71583"/>
                    <a:pt x="26689" y="79559"/>
                    <a:pt x="28404" y="82759"/>
                  </a:cubicBezTo>
                  <a:lnTo>
                    <a:pt x="17355" y="82759"/>
                  </a:lnTo>
                  <a:cubicBezTo>
                    <a:pt x="16008" y="80295"/>
                    <a:pt x="14167" y="73311"/>
                    <a:pt x="11843" y="62998"/>
                  </a:cubicBezTo>
                  <a:cubicBezTo>
                    <a:pt x="10611" y="57290"/>
                    <a:pt x="8890" y="53362"/>
                    <a:pt x="6266" y="50816"/>
                  </a:cubicBezTo>
                  <a:lnTo>
                    <a:pt x="0" y="48596"/>
                  </a:lnTo>
                  <a:lnTo>
                    <a:pt x="0" y="37593"/>
                  </a:lnTo>
                  <a:lnTo>
                    <a:pt x="9738" y="34512"/>
                  </a:lnTo>
                  <a:cubicBezTo>
                    <a:pt x="12976" y="31769"/>
                    <a:pt x="14789" y="27845"/>
                    <a:pt x="14789" y="23120"/>
                  </a:cubicBezTo>
                  <a:cubicBezTo>
                    <a:pt x="14789" y="17780"/>
                    <a:pt x="12856" y="13944"/>
                    <a:pt x="9511" y="11428"/>
                  </a:cubicBezTo>
                  <a:lnTo>
                    <a:pt x="0" y="88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8" name="Shape 2108"/>
            <p:cNvSpPr>
              <a:spLocks/>
            </p:cNvSpPr>
            <p:nvPr/>
          </p:nvSpPr>
          <p:spPr bwMode="auto">
            <a:xfrm>
              <a:off x="2635800" y="1200585"/>
              <a:ext cx="60985" cy="84061"/>
            </a:xfrm>
            <a:custGeom>
              <a:avLst/>
              <a:gdLst>
                <a:gd name="T0" fmla="*/ 0 w 60985"/>
                <a:gd name="T1" fmla="*/ 0 h 84061"/>
                <a:gd name="T2" fmla="*/ 60985 w 60985"/>
                <a:gd name="T3" fmla="*/ 84061 h 84061"/>
              </a:gdLst>
              <a:ahLst/>
              <a:cxnLst>
                <a:cxn ang="0">
                  <a:pos x="0" y="0"/>
                </a:cxn>
                <a:cxn ang="0">
                  <a:pos x="10795" y="0"/>
                </a:cxn>
                <a:cxn ang="0">
                  <a:pos x="10795" y="48959"/>
                </a:cxn>
                <a:cxn ang="0">
                  <a:pos x="30061" y="75349"/>
                </a:cxn>
                <a:cxn ang="0">
                  <a:pos x="50190" y="48959"/>
                </a:cxn>
                <a:cxn ang="0">
                  <a:pos x="50190" y="0"/>
                </a:cxn>
                <a:cxn ang="0">
                  <a:pos x="60985" y="0"/>
                </a:cxn>
                <a:cxn ang="0">
                  <a:pos x="60985" y="48222"/>
                </a:cxn>
                <a:cxn ang="0">
                  <a:pos x="29693" y="84061"/>
                </a:cxn>
                <a:cxn ang="0">
                  <a:pos x="0" y="48717"/>
                </a:cxn>
                <a:cxn ang="0">
                  <a:pos x="0" y="0"/>
                </a:cxn>
              </a:cxnLst>
              <a:rect l="T0" t="T1" r="T2" b="T3"/>
              <a:pathLst>
                <a:path w="60985" h="84061">
                  <a:moveTo>
                    <a:pt x="0" y="0"/>
                  </a:moveTo>
                  <a:lnTo>
                    <a:pt x="10795" y="0"/>
                  </a:lnTo>
                  <a:lnTo>
                    <a:pt x="10795" y="48959"/>
                  </a:lnTo>
                  <a:cubicBezTo>
                    <a:pt x="10795" y="67488"/>
                    <a:pt x="19012" y="75349"/>
                    <a:pt x="30061" y="75349"/>
                  </a:cubicBezTo>
                  <a:cubicBezTo>
                    <a:pt x="42329" y="75349"/>
                    <a:pt x="50190" y="67247"/>
                    <a:pt x="50190" y="48959"/>
                  </a:cubicBezTo>
                  <a:lnTo>
                    <a:pt x="50190" y="0"/>
                  </a:lnTo>
                  <a:lnTo>
                    <a:pt x="60985" y="0"/>
                  </a:lnTo>
                  <a:lnTo>
                    <a:pt x="60985" y="48222"/>
                  </a:lnTo>
                  <a:cubicBezTo>
                    <a:pt x="60985" y="73622"/>
                    <a:pt x="47612" y="84061"/>
                    <a:pt x="29693" y="84061"/>
                  </a:cubicBezTo>
                  <a:cubicBezTo>
                    <a:pt x="12751" y="84061"/>
                    <a:pt x="0" y="74359"/>
                    <a:pt x="0" y="48717"/>
                  </a:cubicBez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09" name="Shape 2109"/>
            <p:cNvSpPr>
              <a:spLocks/>
            </p:cNvSpPr>
            <p:nvPr/>
          </p:nvSpPr>
          <p:spPr bwMode="auto">
            <a:xfrm>
              <a:off x="2715307" y="1199974"/>
              <a:ext cx="33687" cy="84062"/>
            </a:xfrm>
            <a:custGeom>
              <a:avLst/>
              <a:gdLst>
                <a:gd name="T0" fmla="*/ 0 w 33687"/>
                <a:gd name="T1" fmla="*/ 0 h 84062"/>
                <a:gd name="T2" fmla="*/ 33687 w 33687"/>
                <a:gd name="T3" fmla="*/ 84062 h 84062"/>
              </a:gdLst>
              <a:ahLst/>
              <a:cxnLst>
                <a:cxn ang="0">
                  <a:pos x="22708" y="0"/>
                </a:cxn>
                <a:cxn ang="0">
                  <a:pos x="33687" y="1455"/>
                </a:cxn>
                <a:cxn ang="0">
                  <a:pos x="33687" y="12047"/>
                </a:cxn>
                <a:cxn ang="0">
                  <a:pos x="23190" y="8458"/>
                </a:cxn>
                <a:cxn ang="0">
                  <a:pos x="10681" y="9563"/>
                </a:cxn>
                <a:cxn ang="0">
                  <a:pos x="10681" y="74854"/>
                </a:cxn>
                <a:cxn ang="0">
                  <a:pos x="21476" y="75464"/>
                </a:cxn>
                <a:cxn ang="0">
                  <a:pos x="33687" y="73573"/>
                </a:cxn>
                <a:cxn ang="0">
                  <a:pos x="33687" y="82021"/>
                </a:cxn>
                <a:cxn ang="0">
                  <a:pos x="19393" y="84062"/>
                </a:cxn>
                <a:cxn ang="0">
                  <a:pos x="0" y="83071"/>
                </a:cxn>
                <a:cxn ang="0">
                  <a:pos x="0" y="1715"/>
                </a:cxn>
                <a:cxn ang="0">
                  <a:pos x="22708" y="0"/>
                </a:cxn>
              </a:cxnLst>
              <a:rect l="T0" t="T1" r="T2" b="T3"/>
              <a:pathLst>
                <a:path w="33687" h="84062">
                  <a:moveTo>
                    <a:pt x="22708" y="0"/>
                  </a:moveTo>
                  <a:lnTo>
                    <a:pt x="33687" y="1455"/>
                  </a:lnTo>
                  <a:lnTo>
                    <a:pt x="33687" y="12047"/>
                  </a:lnTo>
                  <a:lnTo>
                    <a:pt x="23190" y="8458"/>
                  </a:lnTo>
                  <a:cubicBezTo>
                    <a:pt x="17666" y="8458"/>
                    <a:pt x="13500" y="8954"/>
                    <a:pt x="10681" y="9563"/>
                  </a:cubicBezTo>
                  <a:lnTo>
                    <a:pt x="10681" y="74854"/>
                  </a:lnTo>
                  <a:cubicBezTo>
                    <a:pt x="13373" y="75349"/>
                    <a:pt x="17297" y="75464"/>
                    <a:pt x="21476" y="75464"/>
                  </a:cubicBezTo>
                  <a:lnTo>
                    <a:pt x="33687" y="73573"/>
                  </a:lnTo>
                  <a:lnTo>
                    <a:pt x="33687" y="82021"/>
                  </a:lnTo>
                  <a:lnTo>
                    <a:pt x="19393" y="84062"/>
                  </a:lnTo>
                  <a:cubicBezTo>
                    <a:pt x="11773" y="84062"/>
                    <a:pt x="5397" y="83693"/>
                    <a:pt x="0" y="83071"/>
                  </a:cubicBezTo>
                  <a:lnTo>
                    <a:pt x="0" y="1715"/>
                  </a:lnTo>
                  <a:cubicBezTo>
                    <a:pt x="6502" y="737"/>
                    <a:pt x="14237" y="0"/>
                    <a:pt x="22708"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0" name="Shape 2110"/>
            <p:cNvSpPr>
              <a:spLocks/>
            </p:cNvSpPr>
            <p:nvPr/>
          </p:nvSpPr>
          <p:spPr bwMode="auto">
            <a:xfrm>
              <a:off x="2748995" y="1201428"/>
              <a:ext cx="34181" cy="80566"/>
            </a:xfrm>
            <a:custGeom>
              <a:avLst/>
              <a:gdLst>
                <a:gd name="T0" fmla="*/ 0 w 34181"/>
                <a:gd name="T1" fmla="*/ 0 h 80566"/>
                <a:gd name="T2" fmla="*/ 34181 w 34181"/>
                <a:gd name="T3" fmla="*/ 80566 h 80566"/>
              </a:gdLst>
              <a:ahLst/>
              <a:cxnLst>
                <a:cxn ang="0">
                  <a:pos x="0" y="0"/>
                </a:cxn>
                <a:cxn ang="0">
                  <a:pos x="8805" y="1167"/>
                </a:cxn>
                <a:cxn ang="0">
                  <a:pos x="22523" y="8845"/>
                </a:cxn>
                <a:cxn ang="0">
                  <a:pos x="34181" y="38551"/>
                </a:cxn>
                <a:cxn ang="0">
                  <a:pos x="22269" y="70694"/>
                </a:cxn>
                <a:cxn ang="0">
                  <a:pos x="7111" y="79551"/>
                </a:cxn>
                <a:cxn ang="0">
                  <a:pos x="0" y="80566"/>
                </a:cxn>
                <a:cxn ang="0">
                  <a:pos x="0" y="72118"/>
                </a:cxn>
                <a:cxn ang="0">
                  <a:pos x="2919" y="71666"/>
                </a:cxn>
                <a:cxn ang="0">
                  <a:pos x="23005" y="38919"/>
                </a:cxn>
                <a:cxn ang="0">
                  <a:pos x="14769" y="15641"/>
                </a:cxn>
                <a:cxn ang="0">
                  <a:pos x="0" y="10592"/>
                </a:cxn>
                <a:cxn ang="0">
                  <a:pos x="0" y="0"/>
                </a:cxn>
              </a:cxnLst>
              <a:rect l="T0" t="T1" r="T2" b="T3"/>
              <a:pathLst>
                <a:path w="34181" h="80566">
                  <a:moveTo>
                    <a:pt x="0" y="0"/>
                  </a:moveTo>
                  <a:lnTo>
                    <a:pt x="8805" y="1167"/>
                  </a:lnTo>
                  <a:cubicBezTo>
                    <a:pt x="14360" y="2898"/>
                    <a:pt x="18903" y="5473"/>
                    <a:pt x="22523" y="8845"/>
                  </a:cubicBezTo>
                  <a:cubicBezTo>
                    <a:pt x="29876" y="15602"/>
                    <a:pt x="34181" y="25178"/>
                    <a:pt x="34181" y="38551"/>
                  </a:cubicBezTo>
                  <a:cubicBezTo>
                    <a:pt x="34181" y="52051"/>
                    <a:pt x="30003" y="63087"/>
                    <a:pt x="22269" y="70694"/>
                  </a:cubicBezTo>
                  <a:cubicBezTo>
                    <a:pt x="18402" y="74561"/>
                    <a:pt x="13277" y="77539"/>
                    <a:pt x="7111" y="79551"/>
                  </a:cubicBezTo>
                  <a:lnTo>
                    <a:pt x="0" y="80566"/>
                  </a:lnTo>
                  <a:lnTo>
                    <a:pt x="0" y="72118"/>
                  </a:lnTo>
                  <a:lnTo>
                    <a:pt x="2919" y="71666"/>
                  </a:lnTo>
                  <a:cubicBezTo>
                    <a:pt x="16033" y="67030"/>
                    <a:pt x="23005" y="55664"/>
                    <a:pt x="23005" y="38919"/>
                  </a:cubicBezTo>
                  <a:cubicBezTo>
                    <a:pt x="23069" y="29159"/>
                    <a:pt x="20338" y="21180"/>
                    <a:pt x="14769" y="15641"/>
                  </a:cubicBezTo>
                  <a:lnTo>
                    <a:pt x="0" y="10592"/>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53840" name="Shape 53840"/>
            <p:cNvSpPr>
              <a:spLocks/>
            </p:cNvSpPr>
            <p:nvPr/>
          </p:nvSpPr>
          <p:spPr bwMode="auto">
            <a:xfrm>
              <a:off x="2797025" y="1200596"/>
              <a:ext cx="10681" cy="82702"/>
            </a:xfrm>
            <a:custGeom>
              <a:avLst/>
              <a:gdLst>
                <a:gd name="T0" fmla="*/ 0 w 10681"/>
                <a:gd name="T1" fmla="*/ 0 h 82702"/>
                <a:gd name="T2" fmla="*/ 10681 w 10681"/>
                <a:gd name="T3" fmla="*/ 82702 h 82702"/>
              </a:gdLst>
              <a:ahLst/>
              <a:cxnLst>
                <a:cxn ang="0">
                  <a:pos x="0" y="0"/>
                </a:cxn>
                <a:cxn ang="0">
                  <a:pos x="10681" y="0"/>
                </a:cxn>
                <a:cxn ang="0">
                  <a:pos x="10681" y="82702"/>
                </a:cxn>
                <a:cxn ang="0">
                  <a:pos x="0" y="82702"/>
                </a:cxn>
                <a:cxn ang="0">
                  <a:pos x="0" y="0"/>
                </a:cxn>
              </a:cxnLst>
              <a:rect l="T0" t="T1" r="T2" b="T3"/>
              <a:pathLst>
                <a:path w="10681" h="82702">
                  <a:moveTo>
                    <a:pt x="0" y="0"/>
                  </a:moveTo>
                  <a:lnTo>
                    <a:pt x="10681" y="0"/>
                  </a:lnTo>
                  <a:lnTo>
                    <a:pt x="10681" y="82702"/>
                  </a:lnTo>
                  <a:lnTo>
                    <a:pt x="0" y="82702"/>
                  </a:lnTo>
                  <a:lnTo>
                    <a:pt x="0" y="0"/>
                  </a:lnTo>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2" name="Shape 2112"/>
            <p:cNvSpPr>
              <a:spLocks/>
            </p:cNvSpPr>
            <p:nvPr/>
          </p:nvSpPr>
          <p:spPr bwMode="auto">
            <a:xfrm>
              <a:off x="2824147" y="1200591"/>
              <a:ext cx="84429" cy="82702"/>
            </a:xfrm>
            <a:custGeom>
              <a:avLst/>
              <a:gdLst>
                <a:gd name="T0" fmla="*/ 0 w 84429"/>
                <a:gd name="T1" fmla="*/ 0 h 82702"/>
                <a:gd name="T2" fmla="*/ 84429 w 84429"/>
                <a:gd name="T3" fmla="*/ 82702 h 82702"/>
              </a:gdLst>
              <a:ahLst/>
              <a:cxnLst>
                <a:cxn ang="0">
                  <a:pos x="5766" y="0"/>
                </a:cxn>
                <a:cxn ang="0">
                  <a:pos x="19393" y="0"/>
                </a:cxn>
                <a:cxn ang="0">
                  <a:pos x="33503" y="40005"/>
                </a:cxn>
                <a:cxn ang="0">
                  <a:pos x="41846" y="67856"/>
                </a:cxn>
                <a:cxn ang="0">
                  <a:pos x="42214" y="67856"/>
                </a:cxn>
                <a:cxn ang="0">
                  <a:pos x="50927" y="40005"/>
                </a:cxn>
                <a:cxn ang="0">
                  <a:pos x="65646" y="0"/>
                </a:cxn>
                <a:cxn ang="0">
                  <a:pos x="79273" y="0"/>
                </a:cxn>
                <a:cxn ang="0">
                  <a:pos x="84429" y="82702"/>
                </a:cxn>
                <a:cxn ang="0">
                  <a:pos x="73990" y="82702"/>
                </a:cxn>
                <a:cxn ang="0">
                  <a:pos x="71907" y="46381"/>
                </a:cxn>
                <a:cxn ang="0">
                  <a:pos x="70688" y="10668"/>
                </a:cxn>
                <a:cxn ang="0">
                  <a:pos x="70320" y="10668"/>
                </a:cxn>
                <a:cxn ang="0">
                  <a:pos x="59880" y="42088"/>
                </a:cxn>
                <a:cxn ang="0">
                  <a:pos x="45276" y="82207"/>
                </a:cxn>
                <a:cxn ang="0">
                  <a:pos x="37185" y="82207"/>
                </a:cxn>
                <a:cxn ang="0">
                  <a:pos x="23800" y="42825"/>
                </a:cxn>
                <a:cxn ang="0">
                  <a:pos x="14237" y="10668"/>
                </a:cxn>
                <a:cxn ang="0">
                  <a:pos x="13982" y="10668"/>
                </a:cxn>
                <a:cxn ang="0">
                  <a:pos x="12395" y="47244"/>
                </a:cxn>
                <a:cxn ang="0">
                  <a:pos x="10185" y="82702"/>
                </a:cxn>
                <a:cxn ang="0">
                  <a:pos x="0" y="82702"/>
                </a:cxn>
                <a:cxn ang="0">
                  <a:pos x="5766" y="0"/>
                </a:cxn>
              </a:cxnLst>
              <a:rect l="T0" t="T1" r="T2" b="T3"/>
              <a:pathLst>
                <a:path w="84429" h="82702">
                  <a:moveTo>
                    <a:pt x="5766" y="0"/>
                  </a:moveTo>
                  <a:lnTo>
                    <a:pt x="19393" y="0"/>
                  </a:lnTo>
                  <a:lnTo>
                    <a:pt x="33503" y="40005"/>
                  </a:lnTo>
                  <a:cubicBezTo>
                    <a:pt x="36931" y="50190"/>
                    <a:pt x="39763" y="59258"/>
                    <a:pt x="41846" y="67856"/>
                  </a:cubicBezTo>
                  <a:lnTo>
                    <a:pt x="42214" y="67856"/>
                  </a:lnTo>
                  <a:cubicBezTo>
                    <a:pt x="44297" y="59512"/>
                    <a:pt x="47244" y="50432"/>
                    <a:pt x="50927" y="40005"/>
                  </a:cubicBezTo>
                  <a:lnTo>
                    <a:pt x="65646" y="0"/>
                  </a:lnTo>
                  <a:lnTo>
                    <a:pt x="79273" y="0"/>
                  </a:lnTo>
                  <a:lnTo>
                    <a:pt x="84429" y="82702"/>
                  </a:lnTo>
                  <a:lnTo>
                    <a:pt x="73990" y="82702"/>
                  </a:lnTo>
                  <a:lnTo>
                    <a:pt x="71907" y="46381"/>
                  </a:lnTo>
                  <a:cubicBezTo>
                    <a:pt x="71298" y="34849"/>
                    <a:pt x="70561" y="20981"/>
                    <a:pt x="70688" y="10668"/>
                  </a:cubicBezTo>
                  <a:lnTo>
                    <a:pt x="70320" y="10668"/>
                  </a:lnTo>
                  <a:cubicBezTo>
                    <a:pt x="67501" y="20371"/>
                    <a:pt x="64058" y="30798"/>
                    <a:pt x="59880" y="42088"/>
                  </a:cubicBezTo>
                  <a:lnTo>
                    <a:pt x="45276" y="82207"/>
                  </a:lnTo>
                  <a:lnTo>
                    <a:pt x="37185" y="82207"/>
                  </a:lnTo>
                  <a:lnTo>
                    <a:pt x="23800" y="42825"/>
                  </a:lnTo>
                  <a:cubicBezTo>
                    <a:pt x="19875" y="31166"/>
                    <a:pt x="16561" y="20485"/>
                    <a:pt x="14237" y="10668"/>
                  </a:cubicBezTo>
                  <a:lnTo>
                    <a:pt x="13982" y="10668"/>
                  </a:lnTo>
                  <a:cubicBezTo>
                    <a:pt x="13741" y="20981"/>
                    <a:pt x="13132" y="34849"/>
                    <a:pt x="12395" y="47244"/>
                  </a:cubicBezTo>
                  <a:lnTo>
                    <a:pt x="10185" y="82702"/>
                  </a:lnTo>
                  <a:lnTo>
                    <a:pt x="0" y="82702"/>
                  </a:lnTo>
                  <a:lnTo>
                    <a:pt x="5766"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3" name="Shape 2113"/>
            <p:cNvSpPr>
              <a:spLocks/>
            </p:cNvSpPr>
            <p:nvPr/>
          </p:nvSpPr>
          <p:spPr bwMode="auto">
            <a:xfrm>
              <a:off x="2925013" y="1200588"/>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68" y="8954"/>
                </a:cxn>
                <a:cxn ang="0">
                  <a:pos x="10668" y="35090"/>
                </a:cxn>
                <a:cxn ang="0">
                  <a:pos x="42825" y="35090"/>
                </a:cxn>
                <a:cxn ang="0">
                  <a:pos x="42825" y="43929"/>
                </a:cxn>
                <a:cxn ang="0">
                  <a:pos x="10668" y="43929"/>
                </a:cxn>
                <a:cxn ang="0">
                  <a:pos x="10668"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68" y="8954"/>
                  </a:lnTo>
                  <a:lnTo>
                    <a:pt x="10668" y="35090"/>
                  </a:lnTo>
                  <a:lnTo>
                    <a:pt x="42825" y="35090"/>
                  </a:lnTo>
                  <a:lnTo>
                    <a:pt x="42825" y="43929"/>
                  </a:lnTo>
                  <a:lnTo>
                    <a:pt x="10668" y="43929"/>
                  </a:lnTo>
                  <a:lnTo>
                    <a:pt x="10668"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4" name="Shape 2114"/>
            <p:cNvSpPr>
              <a:spLocks/>
            </p:cNvSpPr>
            <p:nvPr/>
          </p:nvSpPr>
          <p:spPr bwMode="auto">
            <a:xfrm>
              <a:off x="2985378" y="1200579"/>
              <a:ext cx="62090" cy="82715"/>
            </a:xfrm>
            <a:custGeom>
              <a:avLst/>
              <a:gdLst>
                <a:gd name="T0" fmla="*/ 0 w 62090"/>
                <a:gd name="T1" fmla="*/ 0 h 82715"/>
                <a:gd name="T2" fmla="*/ 62090 w 62090"/>
                <a:gd name="T3" fmla="*/ 82715 h 82715"/>
              </a:gdLst>
              <a:ahLst/>
              <a:cxnLst>
                <a:cxn ang="0">
                  <a:pos x="0" y="0"/>
                </a:cxn>
                <a:cxn ang="0">
                  <a:pos x="11659" y="0"/>
                </a:cxn>
                <a:cxn ang="0">
                  <a:pos x="38164" y="41847"/>
                </a:cxn>
                <a:cxn ang="0">
                  <a:pos x="53010" y="68720"/>
                </a:cxn>
                <a:cxn ang="0">
                  <a:pos x="53264" y="68606"/>
                </a:cxn>
                <a:cxn ang="0">
                  <a:pos x="52032" y="34608"/>
                </a:cxn>
                <a:cxn ang="0">
                  <a:pos x="52032" y="0"/>
                </a:cxn>
                <a:cxn ang="0">
                  <a:pos x="62090" y="0"/>
                </a:cxn>
                <a:cxn ang="0">
                  <a:pos x="62090" y="82715"/>
                </a:cxn>
                <a:cxn ang="0">
                  <a:pos x="51295" y="82715"/>
                </a:cxn>
                <a:cxn ang="0">
                  <a:pos x="25032" y="40742"/>
                </a:cxn>
                <a:cxn ang="0">
                  <a:pos x="9576" y="13132"/>
                </a:cxn>
                <a:cxn ang="0">
                  <a:pos x="9208" y="13259"/>
                </a:cxn>
                <a:cxn ang="0">
                  <a:pos x="10058" y="47371"/>
                </a:cxn>
                <a:cxn ang="0">
                  <a:pos x="10058" y="82715"/>
                </a:cxn>
                <a:cxn ang="0">
                  <a:pos x="0" y="82715"/>
                </a:cxn>
                <a:cxn ang="0">
                  <a:pos x="0" y="0"/>
                </a:cxn>
              </a:cxnLst>
              <a:rect l="T0" t="T1" r="T2" b="T3"/>
              <a:pathLst>
                <a:path w="62090" h="82715">
                  <a:moveTo>
                    <a:pt x="0" y="0"/>
                  </a:moveTo>
                  <a:lnTo>
                    <a:pt x="11659" y="0"/>
                  </a:lnTo>
                  <a:lnTo>
                    <a:pt x="38164" y="41847"/>
                  </a:lnTo>
                  <a:cubicBezTo>
                    <a:pt x="44298" y="51549"/>
                    <a:pt x="49085" y="60261"/>
                    <a:pt x="53010" y="68720"/>
                  </a:cubicBezTo>
                  <a:lnTo>
                    <a:pt x="53264" y="68606"/>
                  </a:lnTo>
                  <a:cubicBezTo>
                    <a:pt x="52273" y="57557"/>
                    <a:pt x="52032" y="47498"/>
                    <a:pt x="52032" y="34608"/>
                  </a:cubicBezTo>
                  <a:lnTo>
                    <a:pt x="52032" y="0"/>
                  </a:lnTo>
                  <a:lnTo>
                    <a:pt x="62090" y="0"/>
                  </a:lnTo>
                  <a:lnTo>
                    <a:pt x="62090" y="82715"/>
                  </a:lnTo>
                  <a:lnTo>
                    <a:pt x="51295" y="82715"/>
                  </a:lnTo>
                  <a:lnTo>
                    <a:pt x="25032" y="40742"/>
                  </a:lnTo>
                  <a:cubicBezTo>
                    <a:pt x="19266" y="31547"/>
                    <a:pt x="13741" y="22098"/>
                    <a:pt x="9576" y="13132"/>
                  </a:cubicBezTo>
                  <a:lnTo>
                    <a:pt x="9208" y="13259"/>
                  </a:lnTo>
                  <a:cubicBezTo>
                    <a:pt x="9817" y="23685"/>
                    <a:pt x="10058" y="33630"/>
                    <a:pt x="10058" y="47371"/>
                  </a:cubicBezTo>
                  <a:lnTo>
                    <a:pt x="10058"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5" name="Shape 2115"/>
            <p:cNvSpPr>
              <a:spLocks/>
            </p:cNvSpPr>
            <p:nvPr/>
          </p:nvSpPr>
          <p:spPr bwMode="auto">
            <a:xfrm>
              <a:off x="3056667" y="1200583"/>
              <a:ext cx="61239" cy="82715"/>
            </a:xfrm>
            <a:custGeom>
              <a:avLst/>
              <a:gdLst>
                <a:gd name="T0" fmla="*/ 0 w 61239"/>
                <a:gd name="T1" fmla="*/ 0 h 82715"/>
                <a:gd name="T2" fmla="*/ 61239 w 61239"/>
                <a:gd name="T3" fmla="*/ 82715 h 82715"/>
              </a:gdLst>
              <a:ahLst/>
              <a:cxnLst>
                <a:cxn ang="0">
                  <a:pos x="0" y="0"/>
                </a:cxn>
                <a:cxn ang="0">
                  <a:pos x="61239" y="0"/>
                </a:cxn>
                <a:cxn ang="0">
                  <a:pos x="61239" y="9080"/>
                </a:cxn>
                <a:cxn ang="0">
                  <a:pos x="35954" y="9080"/>
                </a:cxn>
                <a:cxn ang="0">
                  <a:pos x="35954" y="82715"/>
                </a:cxn>
                <a:cxn ang="0">
                  <a:pos x="25159" y="82715"/>
                </a:cxn>
                <a:cxn ang="0">
                  <a:pos x="25159" y="9080"/>
                </a:cxn>
                <a:cxn ang="0">
                  <a:pos x="0" y="9080"/>
                </a:cxn>
                <a:cxn ang="0">
                  <a:pos x="0" y="0"/>
                </a:cxn>
              </a:cxnLst>
              <a:rect l="T0" t="T1" r="T2" b="T3"/>
              <a:pathLst>
                <a:path w="61239" h="82715">
                  <a:moveTo>
                    <a:pt x="0" y="0"/>
                  </a:moveTo>
                  <a:lnTo>
                    <a:pt x="61239" y="0"/>
                  </a:lnTo>
                  <a:lnTo>
                    <a:pt x="61239" y="9080"/>
                  </a:lnTo>
                  <a:lnTo>
                    <a:pt x="35954" y="9080"/>
                  </a:lnTo>
                  <a:lnTo>
                    <a:pt x="35954" y="82715"/>
                  </a:lnTo>
                  <a:lnTo>
                    <a:pt x="25159" y="82715"/>
                  </a:lnTo>
                  <a:lnTo>
                    <a:pt x="25159" y="9080"/>
                  </a:lnTo>
                  <a:lnTo>
                    <a:pt x="0" y="9080"/>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6" name="Shape 2116"/>
            <p:cNvSpPr>
              <a:spLocks/>
            </p:cNvSpPr>
            <p:nvPr/>
          </p:nvSpPr>
          <p:spPr bwMode="auto">
            <a:xfrm>
              <a:off x="3111641" y="1200586"/>
              <a:ext cx="34303" cy="82702"/>
            </a:xfrm>
            <a:custGeom>
              <a:avLst/>
              <a:gdLst>
                <a:gd name="T0" fmla="*/ 0 w 34303"/>
                <a:gd name="T1" fmla="*/ 0 h 82702"/>
                <a:gd name="T2" fmla="*/ 34303 w 34303"/>
                <a:gd name="T3" fmla="*/ 82702 h 82702"/>
              </a:gdLst>
              <a:ahLst/>
              <a:cxnLst>
                <a:cxn ang="0">
                  <a:pos x="28105" y="0"/>
                </a:cxn>
                <a:cxn ang="0">
                  <a:pos x="34303" y="0"/>
                </a:cxn>
                <a:cxn ang="0">
                  <a:pos x="34303" y="9449"/>
                </a:cxn>
                <a:cxn ang="0">
                  <a:pos x="34112" y="9449"/>
                </a:cxn>
                <a:cxn ang="0">
                  <a:pos x="29947" y="24422"/>
                </a:cxn>
                <a:cxn ang="0">
                  <a:pos x="21844" y="48349"/>
                </a:cxn>
                <a:cxn ang="0">
                  <a:pos x="34303" y="48349"/>
                </a:cxn>
                <a:cxn ang="0">
                  <a:pos x="34303" y="56693"/>
                </a:cxn>
                <a:cxn ang="0">
                  <a:pos x="19634" y="56693"/>
                </a:cxn>
                <a:cxn ang="0">
                  <a:pos x="11036" y="82702"/>
                </a:cxn>
                <a:cxn ang="0">
                  <a:pos x="0" y="82702"/>
                </a:cxn>
                <a:cxn ang="0">
                  <a:pos x="28105" y="0"/>
                </a:cxn>
              </a:cxnLst>
              <a:rect l="T0" t="T1" r="T2" b="T3"/>
              <a:pathLst>
                <a:path w="34303" h="82702">
                  <a:moveTo>
                    <a:pt x="28105" y="0"/>
                  </a:moveTo>
                  <a:lnTo>
                    <a:pt x="34303" y="0"/>
                  </a:lnTo>
                  <a:lnTo>
                    <a:pt x="34303" y="9449"/>
                  </a:lnTo>
                  <a:lnTo>
                    <a:pt x="34112" y="9449"/>
                  </a:lnTo>
                  <a:cubicBezTo>
                    <a:pt x="32880" y="14351"/>
                    <a:pt x="31534" y="19380"/>
                    <a:pt x="29947" y="24422"/>
                  </a:cubicBezTo>
                  <a:lnTo>
                    <a:pt x="21844" y="48349"/>
                  </a:lnTo>
                  <a:lnTo>
                    <a:pt x="34303" y="48349"/>
                  </a:lnTo>
                  <a:lnTo>
                    <a:pt x="34303"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7" name="Shape 2117"/>
            <p:cNvSpPr>
              <a:spLocks/>
            </p:cNvSpPr>
            <p:nvPr/>
          </p:nvSpPr>
          <p:spPr bwMode="auto">
            <a:xfrm>
              <a:off x="3145944" y="1200586"/>
              <a:ext cx="34912" cy="82702"/>
            </a:xfrm>
            <a:custGeom>
              <a:avLst/>
              <a:gdLst>
                <a:gd name="T0" fmla="*/ 0 w 34912"/>
                <a:gd name="T1" fmla="*/ 0 h 82702"/>
                <a:gd name="T2" fmla="*/ 34912 w 34912"/>
                <a:gd name="T3" fmla="*/ 82702 h 82702"/>
              </a:gdLst>
              <a:ahLst/>
              <a:cxnLst>
                <a:cxn ang="0">
                  <a:pos x="0" y="0"/>
                </a:cxn>
                <a:cxn ang="0">
                  <a:pos x="6680" y="0"/>
                </a:cxn>
                <a:cxn ang="0">
                  <a:pos x="34912" y="82702"/>
                </a:cxn>
                <a:cxn ang="0">
                  <a:pos x="23495" y="82702"/>
                </a:cxn>
                <a:cxn ang="0">
                  <a:pos x="14656" y="56693"/>
                </a:cxn>
                <a:cxn ang="0">
                  <a:pos x="0" y="56693"/>
                </a:cxn>
                <a:cxn ang="0">
                  <a:pos x="0" y="48349"/>
                </a:cxn>
                <a:cxn ang="0">
                  <a:pos x="12459" y="48349"/>
                </a:cxn>
                <a:cxn ang="0">
                  <a:pos x="4356" y="24536"/>
                </a:cxn>
                <a:cxn ang="0">
                  <a:pos x="51" y="9449"/>
                </a:cxn>
                <a:cxn ang="0">
                  <a:pos x="0" y="9449"/>
                </a:cxn>
                <a:cxn ang="0">
                  <a:pos x="0" y="0"/>
                </a:cxn>
              </a:cxnLst>
              <a:rect l="T0" t="T1" r="T2" b="T3"/>
              <a:pathLst>
                <a:path w="34912" h="82702">
                  <a:moveTo>
                    <a:pt x="0" y="0"/>
                  </a:moveTo>
                  <a:lnTo>
                    <a:pt x="6680" y="0"/>
                  </a:lnTo>
                  <a:lnTo>
                    <a:pt x="34912" y="82702"/>
                  </a:lnTo>
                  <a:lnTo>
                    <a:pt x="23495" y="82702"/>
                  </a:lnTo>
                  <a:lnTo>
                    <a:pt x="14656" y="56693"/>
                  </a:lnTo>
                  <a:lnTo>
                    <a:pt x="0" y="56693"/>
                  </a:lnTo>
                  <a:lnTo>
                    <a:pt x="0" y="48349"/>
                  </a:lnTo>
                  <a:lnTo>
                    <a:pt x="12459" y="48349"/>
                  </a:lnTo>
                  <a:lnTo>
                    <a:pt x="4356" y="24536"/>
                  </a:lnTo>
                  <a:cubicBezTo>
                    <a:pt x="2515" y="19139"/>
                    <a:pt x="1283" y="14237"/>
                    <a:pt x="51"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8" name="Shape 2118"/>
            <p:cNvSpPr>
              <a:spLocks/>
            </p:cNvSpPr>
            <p:nvPr/>
          </p:nvSpPr>
          <p:spPr bwMode="auto">
            <a:xfrm>
              <a:off x="3192992" y="1199974"/>
              <a:ext cx="25464" cy="83325"/>
            </a:xfrm>
            <a:custGeom>
              <a:avLst/>
              <a:gdLst>
                <a:gd name="T0" fmla="*/ 0 w 25464"/>
                <a:gd name="T1" fmla="*/ 0 h 83325"/>
                <a:gd name="T2" fmla="*/ 25464 w 25464"/>
                <a:gd name="T3" fmla="*/ 83325 h 83325"/>
              </a:gdLst>
              <a:ahLst/>
              <a:cxnLst>
                <a:cxn ang="0">
                  <a:pos x="20485" y="0"/>
                </a:cxn>
                <a:cxn ang="0">
                  <a:pos x="25464" y="565"/>
                </a:cxn>
                <a:cxn ang="0">
                  <a:pos x="25464" y="9379"/>
                </a:cxn>
                <a:cxn ang="0">
                  <a:pos x="21234" y="8217"/>
                </a:cxn>
                <a:cxn ang="0">
                  <a:pos x="10681" y="9195"/>
                </a:cxn>
                <a:cxn ang="0">
                  <a:pos x="10681" y="39383"/>
                </a:cxn>
                <a:cxn ang="0">
                  <a:pos x="21603" y="39383"/>
                </a:cxn>
                <a:cxn ang="0">
                  <a:pos x="25464" y="38160"/>
                </a:cxn>
                <a:cxn ang="0">
                  <a:pos x="25464" y="49159"/>
                </a:cxn>
                <a:cxn ang="0">
                  <a:pos x="20739" y="47485"/>
                </a:cxn>
                <a:cxn ang="0">
                  <a:pos x="10681" y="47485"/>
                </a:cxn>
                <a:cxn ang="0">
                  <a:pos x="10681" y="83325"/>
                </a:cxn>
                <a:cxn ang="0">
                  <a:pos x="0" y="83325"/>
                </a:cxn>
                <a:cxn ang="0">
                  <a:pos x="0" y="1715"/>
                </a:cxn>
                <a:cxn ang="0">
                  <a:pos x="20485" y="0"/>
                </a:cxn>
              </a:cxnLst>
              <a:rect l="T0" t="T1" r="T2" b="T3"/>
              <a:pathLst>
                <a:path w="25464" h="83325">
                  <a:moveTo>
                    <a:pt x="20485" y="0"/>
                  </a:moveTo>
                  <a:lnTo>
                    <a:pt x="25464" y="565"/>
                  </a:lnTo>
                  <a:lnTo>
                    <a:pt x="25464" y="9379"/>
                  </a:lnTo>
                  <a:lnTo>
                    <a:pt x="21234" y="8217"/>
                  </a:lnTo>
                  <a:cubicBezTo>
                    <a:pt x="16078" y="8217"/>
                    <a:pt x="12395" y="8712"/>
                    <a:pt x="10681" y="9195"/>
                  </a:cubicBezTo>
                  <a:lnTo>
                    <a:pt x="10681" y="39383"/>
                  </a:lnTo>
                  <a:lnTo>
                    <a:pt x="21603" y="39383"/>
                  </a:lnTo>
                  <a:lnTo>
                    <a:pt x="25464" y="38160"/>
                  </a:lnTo>
                  <a:lnTo>
                    <a:pt x="25464" y="49159"/>
                  </a:lnTo>
                  <a:lnTo>
                    <a:pt x="20739" y="47485"/>
                  </a:lnTo>
                  <a:lnTo>
                    <a:pt x="10681" y="47485"/>
                  </a:lnTo>
                  <a:lnTo>
                    <a:pt x="10681" y="83325"/>
                  </a:lnTo>
                  <a:lnTo>
                    <a:pt x="0" y="83325"/>
                  </a:lnTo>
                  <a:lnTo>
                    <a:pt x="0" y="1715"/>
                  </a:lnTo>
                  <a:cubicBezTo>
                    <a:pt x="5397" y="610"/>
                    <a:pt x="13132" y="0"/>
                    <a:pt x="20485"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19" name="Shape 2119"/>
            <p:cNvSpPr>
              <a:spLocks/>
            </p:cNvSpPr>
            <p:nvPr/>
          </p:nvSpPr>
          <p:spPr bwMode="auto">
            <a:xfrm>
              <a:off x="3218456" y="1200538"/>
              <a:ext cx="28410" cy="82760"/>
            </a:xfrm>
            <a:custGeom>
              <a:avLst/>
              <a:gdLst>
                <a:gd name="T0" fmla="*/ 0 w 28410"/>
                <a:gd name="T1" fmla="*/ 0 h 82760"/>
                <a:gd name="T2" fmla="*/ 28410 w 28410"/>
                <a:gd name="T3" fmla="*/ 82760 h 82760"/>
              </a:gdLst>
              <a:ahLst/>
              <a:cxnLst>
                <a:cxn ang="0">
                  <a:pos x="0" y="0"/>
                </a:cxn>
                <a:cxn ang="0">
                  <a:pos x="9339" y="1059"/>
                </a:cxn>
                <a:cxn ang="0">
                  <a:pos x="18961" y="6179"/>
                </a:cxn>
                <a:cxn ang="0">
                  <a:pos x="25464" y="21889"/>
                </a:cxn>
                <a:cxn ang="0">
                  <a:pos x="9880" y="42997"/>
                </a:cxn>
                <a:cxn ang="0">
                  <a:pos x="9880" y="43365"/>
                </a:cxn>
                <a:cxn ang="0">
                  <a:pos x="22034" y="60053"/>
                </a:cxn>
                <a:cxn ang="0">
                  <a:pos x="28410" y="82760"/>
                </a:cxn>
                <a:cxn ang="0">
                  <a:pos x="17361" y="82760"/>
                </a:cxn>
                <a:cxn ang="0">
                  <a:pos x="11849" y="62999"/>
                </a:cxn>
                <a:cxn ang="0">
                  <a:pos x="6272" y="50816"/>
                </a:cxn>
                <a:cxn ang="0">
                  <a:pos x="0" y="48594"/>
                </a:cxn>
                <a:cxn ang="0">
                  <a:pos x="0" y="37596"/>
                </a:cxn>
                <a:cxn ang="0">
                  <a:pos x="9738" y="34513"/>
                </a:cxn>
                <a:cxn ang="0">
                  <a:pos x="14783" y="23121"/>
                </a:cxn>
                <a:cxn ang="0">
                  <a:pos x="9511" y="11429"/>
                </a:cxn>
                <a:cxn ang="0">
                  <a:pos x="0" y="8815"/>
                </a:cxn>
                <a:cxn ang="0">
                  <a:pos x="0" y="0"/>
                </a:cxn>
              </a:cxnLst>
              <a:rect l="T0" t="T1" r="T2" b="T3"/>
              <a:pathLst>
                <a:path w="28410" h="82760">
                  <a:moveTo>
                    <a:pt x="0" y="0"/>
                  </a:moveTo>
                  <a:lnTo>
                    <a:pt x="9339" y="1059"/>
                  </a:lnTo>
                  <a:cubicBezTo>
                    <a:pt x="13252" y="2163"/>
                    <a:pt x="16383" y="3849"/>
                    <a:pt x="18961" y="6179"/>
                  </a:cubicBezTo>
                  <a:cubicBezTo>
                    <a:pt x="23126" y="9862"/>
                    <a:pt x="25464" y="15501"/>
                    <a:pt x="25464" y="21889"/>
                  </a:cubicBezTo>
                  <a:cubicBezTo>
                    <a:pt x="25464" y="32811"/>
                    <a:pt x="18593" y="40050"/>
                    <a:pt x="9880" y="42997"/>
                  </a:cubicBezTo>
                  <a:lnTo>
                    <a:pt x="9880" y="43365"/>
                  </a:lnTo>
                  <a:cubicBezTo>
                    <a:pt x="16256" y="45574"/>
                    <a:pt x="20066" y="51467"/>
                    <a:pt x="22034" y="60053"/>
                  </a:cubicBezTo>
                  <a:cubicBezTo>
                    <a:pt x="24727" y="71584"/>
                    <a:pt x="26695" y="79560"/>
                    <a:pt x="28410" y="82760"/>
                  </a:cubicBezTo>
                  <a:lnTo>
                    <a:pt x="17361" y="82760"/>
                  </a:lnTo>
                  <a:cubicBezTo>
                    <a:pt x="16015" y="80296"/>
                    <a:pt x="14173" y="73311"/>
                    <a:pt x="11849" y="62999"/>
                  </a:cubicBezTo>
                  <a:cubicBezTo>
                    <a:pt x="10617" y="57290"/>
                    <a:pt x="8896" y="53363"/>
                    <a:pt x="6272" y="50816"/>
                  </a:cubicBezTo>
                  <a:lnTo>
                    <a:pt x="0" y="48594"/>
                  </a:lnTo>
                  <a:lnTo>
                    <a:pt x="0" y="37596"/>
                  </a:lnTo>
                  <a:lnTo>
                    <a:pt x="9738" y="34513"/>
                  </a:lnTo>
                  <a:cubicBezTo>
                    <a:pt x="12973" y="31770"/>
                    <a:pt x="14783" y="27846"/>
                    <a:pt x="14783" y="23121"/>
                  </a:cubicBezTo>
                  <a:cubicBezTo>
                    <a:pt x="14783" y="17781"/>
                    <a:pt x="12852" y="13945"/>
                    <a:pt x="9511" y="11429"/>
                  </a:cubicBezTo>
                  <a:lnTo>
                    <a:pt x="0" y="88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0" name="Shape 2120"/>
            <p:cNvSpPr>
              <a:spLocks/>
            </p:cNvSpPr>
            <p:nvPr/>
          </p:nvSpPr>
          <p:spPr bwMode="auto">
            <a:xfrm>
              <a:off x="2052337" y="719990"/>
              <a:ext cx="44552" cy="82715"/>
            </a:xfrm>
            <a:custGeom>
              <a:avLst/>
              <a:gdLst>
                <a:gd name="T0" fmla="*/ 0 w 44552"/>
                <a:gd name="T1" fmla="*/ 0 h 82715"/>
                <a:gd name="T2" fmla="*/ 44552 w 44552"/>
                <a:gd name="T3" fmla="*/ 82715 h 82715"/>
              </a:gdLst>
              <a:ahLst/>
              <a:cxnLst>
                <a:cxn ang="0">
                  <a:pos x="0" y="0"/>
                </a:cxn>
                <a:cxn ang="0">
                  <a:pos x="44552" y="0"/>
                </a:cxn>
                <a:cxn ang="0">
                  <a:pos x="44552" y="8953"/>
                </a:cxn>
                <a:cxn ang="0">
                  <a:pos x="10681" y="8953"/>
                </a:cxn>
                <a:cxn ang="0">
                  <a:pos x="10681" y="36449"/>
                </a:cxn>
                <a:cxn ang="0">
                  <a:pos x="41961" y="36449"/>
                </a:cxn>
                <a:cxn ang="0">
                  <a:pos x="41961" y="45276"/>
                </a:cxn>
                <a:cxn ang="0">
                  <a:pos x="10681" y="45276"/>
                </a:cxn>
                <a:cxn ang="0">
                  <a:pos x="10681" y="82715"/>
                </a:cxn>
                <a:cxn ang="0">
                  <a:pos x="0" y="82715"/>
                </a:cxn>
                <a:cxn ang="0">
                  <a:pos x="0" y="0"/>
                </a:cxn>
              </a:cxnLst>
              <a:rect l="T0" t="T1" r="T2" b="T3"/>
              <a:pathLst>
                <a:path w="44552" h="82715">
                  <a:moveTo>
                    <a:pt x="0" y="0"/>
                  </a:moveTo>
                  <a:lnTo>
                    <a:pt x="44552" y="0"/>
                  </a:lnTo>
                  <a:lnTo>
                    <a:pt x="44552" y="8953"/>
                  </a:lnTo>
                  <a:lnTo>
                    <a:pt x="10681" y="8953"/>
                  </a:lnTo>
                  <a:lnTo>
                    <a:pt x="10681" y="36449"/>
                  </a:lnTo>
                  <a:lnTo>
                    <a:pt x="41961" y="36449"/>
                  </a:lnTo>
                  <a:lnTo>
                    <a:pt x="41961" y="45276"/>
                  </a:lnTo>
                  <a:lnTo>
                    <a:pt x="10681" y="45276"/>
                  </a:lnTo>
                  <a:lnTo>
                    <a:pt x="10681"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1" name="Shape 2121"/>
            <p:cNvSpPr>
              <a:spLocks/>
            </p:cNvSpPr>
            <p:nvPr/>
          </p:nvSpPr>
          <p:spPr bwMode="auto">
            <a:xfrm>
              <a:off x="2096267" y="719991"/>
              <a:ext cx="34296" cy="82702"/>
            </a:xfrm>
            <a:custGeom>
              <a:avLst/>
              <a:gdLst>
                <a:gd name="T0" fmla="*/ 0 w 34296"/>
                <a:gd name="T1" fmla="*/ 0 h 82702"/>
                <a:gd name="T2" fmla="*/ 34296 w 34296"/>
                <a:gd name="T3" fmla="*/ 82702 h 82702"/>
              </a:gdLst>
              <a:ahLst/>
              <a:cxnLst>
                <a:cxn ang="0">
                  <a:pos x="28105" y="0"/>
                </a:cxn>
                <a:cxn ang="0">
                  <a:pos x="34296" y="0"/>
                </a:cxn>
                <a:cxn ang="0">
                  <a:pos x="34296" y="9449"/>
                </a:cxn>
                <a:cxn ang="0">
                  <a:pos x="34112" y="9449"/>
                </a:cxn>
                <a:cxn ang="0">
                  <a:pos x="29934" y="24422"/>
                </a:cxn>
                <a:cxn ang="0">
                  <a:pos x="21844" y="48349"/>
                </a:cxn>
                <a:cxn ang="0">
                  <a:pos x="34296" y="48349"/>
                </a:cxn>
                <a:cxn ang="0">
                  <a:pos x="34296" y="56693"/>
                </a:cxn>
                <a:cxn ang="0">
                  <a:pos x="19634" y="56693"/>
                </a:cxn>
                <a:cxn ang="0">
                  <a:pos x="11036" y="82702"/>
                </a:cxn>
                <a:cxn ang="0">
                  <a:pos x="0" y="82702"/>
                </a:cxn>
                <a:cxn ang="0">
                  <a:pos x="28105" y="0"/>
                </a:cxn>
              </a:cxnLst>
              <a:rect l="T0" t="T1" r="T2" b="T3"/>
              <a:pathLst>
                <a:path w="34296" h="82702">
                  <a:moveTo>
                    <a:pt x="28105" y="0"/>
                  </a:moveTo>
                  <a:lnTo>
                    <a:pt x="34296" y="0"/>
                  </a:lnTo>
                  <a:lnTo>
                    <a:pt x="34296" y="9449"/>
                  </a:lnTo>
                  <a:lnTo>
                    <a:pt x="34112" y="9449"/>
                  </a:lnTo>
                  <a:cubicBezTo>
                    <a:pt x="32880" y="14351"/>
                    <a:pt x="31534" y="19380"/>
                    <a:pt x="29934" y="24422"/>
                  </a:cubicBezTo>
                  <a:lnTo>
                    <a:pt x="21844" y="48349"/>
                  </a:lnTo>
                  <a:lnTo>
                    <a:pt x="34296" y="48349"/>
                  </a:lnTo>
                  <a:lnTo>
                    <a:pt x="34296"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2" name="Shape 2122"/>
            <p:cNvSpPr>
              <a:spLocks/>
            </p:cNvSpPr>
            <p:nvPr/>
          </p:nvSpPr>
          <p:spPr bwMode="auto">
            <a:xfrm>
              <a:off x="2130564" y="719991"/>
              <a:ext cx="34918" cy="82702"/>
            </a:xfrm>
            <a:custGeom>
              <a:avLst/>
              <a:gdLst>
                <a:gd name="T0" fmla="*/ 0 w 34918"/>
                <a:gd name="T1" fmla="*/ 0 h 82702"/>
                <a:gd name="T2" fmla="*/ 34918 w 34918"/>
                <a:gd name="T3" fmla="*/ 82702 h 82702"/>
              </a:gdLst>
              <a:ahLst/>
              <a:cxnLst>
                <a:cxn ang="0">
                  <a:pos x="0" y="0"/>
                </a:cxn>
                <a:cxn ang="0">
                  <a:pos x="6686" y="0"/>
                </a:cxn>
                <a:cxn ang="0">
                  <a:pos x="34918" y="82702"/>
                </a:cxn>
                <a:cxn ang="0">
                  <a:pos x="23501" y="82702"/>
                </a:cxn>
                <a:cxn ang="0">
                  <a:pos x="14662" y="56693"/>
                </a:cxn>
                <a:cxn ang="0">
                  <a:pos x="0" y="56693"/>
                </a:cxn>
                <a:cxn ang="0">
                  <a:pos x="0" y="48349"/>
                </a:cxn>
                <a:cxn ang="0">
                  <a:pos x="12452" y="48349"/>
                </a:cxn>
                <a:cxn ang="0">
                  <a:pos x="4350" y="24536"/>
                </a:cxn>
                <a:cxn ang="0">
                  <a:pos x="57" y="9449"/>
                </a:cxn>
                <a:cxn ang="0">
                  <a:pos x="0" y="9449"/>
                </a:cxn>
                <a:cxn ang="0">
                  <a:pos x="0" y="0"/>
                </a:cxn>
              </a:cxnLst>
              <a:rect l="T0" t="T1" r="T2" b="T3"/>
              <a:pathLst>
                <a:path w="34918" h="82702">
                  <a:moveTo>
                    <a:pt x="0" y="0"/>
                  </a:moveTo>
                  <a:lnTo>
                    <a:pt x="6686" y="0"/>
                  </a:lnTo>
                  <a:lnTo>
                    <a:pt x="34918" y="82702"/>
                  </a:lnTo>
                  <a:lnTo>
                    <a:pt x="23501" y="82702"/>
                  </a:lnTo>
                  <a:lnTo>
                    <a:pt x="14662" y="56693"/>
                  </a:lnTo>
                  <a:lnTo>
                    <a:pt x="0" y="56693"/>
                  </a:lnTo>
                  <a:lnTo>
                    <a:pt x="0" y="48349"/>
                  </a:lnTo>
                  <a:lnTo>
                    <a:pt x="12452" y="48349"/>
                  </a:lnTo>
                  <a:lnTo>
                    <a:pt x="4350" y="24536"/>
                  </a:lnTo>
                  <a:cubicBezTo>
                    <a:pt x="2521" y="19139"/>
                    <a:pt x="1289" y="14237"/>
                    <a:pt x="57"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3" name="Shape 2123"/>
            <p:cNvSpPr>
              <a:spLocks/>
            </p:cNvSpPr>
            <p:nvPr/>
          </p:nvSpPr>
          <p:spPr bwMode="auto">
            <a:xfrm>
              <a:off x="2173453" y="718634"/>
              <a:ext cx="50064" cy="85420"/>
            </a:xfrm>
            <a:custGeom>
              <a:avLst/>
              <a:gdLst>
                <a:gd name="T0" fmla="*/ 0 w 50064"/>
                <a:gd name="T1" fmla="*/ 0 h 85420"/>
                <a:gd name="T2" fmla="*/ 50064 w 50064"/>
                <a:gd name="T3" fmla="*/ 85420 h 85420"/>
              </a:gdLst>
              <a:ahLst/>
              <a:cxnLst>
                <a:cxn ang="0">
                  <a:pos x="28461" y="0"/>
                </a:cxn>
                <a:cxn ang="0">
                  <a:pos x="46749" y="4051"/>
                </a:cxn>
                <a:cxn ang="0">
                  <a:pos x="43802" y="12764"/>
                </a:cxn>
                <a:cxn ang="0">
                  <a:pos x="28092" y="8839"/>
                </a:cxn>
                <a:cxn ang="0">
                  <a:pos x="12510" y="21234"/>
                </a:cxn>
                <a:cxn ang="0">
                  <a:pos x="28956" y="37186"/>
                </a:cxn>
                <a:cxn ang="0">
                  <a:pos x="50064" y="61481"/>
                </a:cxn>
                <a:cxn ang="0">
                  <a:pos x="21108" y="85420"/>
                </a:cxn>
                <a:cxn ang="0">
                  <a:pos x="0" y="80010"/>
                </a:cxn>
                <a:cxn ang="0">
                  <a:pos x="2692" y="71057"/>
                </a:cxn>
                <a:cxn ang="0">
                  <a:pos x="21831" y="76454"/>
                </a:cxn>
                <a:cxn ang="0">
                  <a:pos x="39141" y="62344"/>
                </a:cxn>
                <a:cxn ang="0">
                  <a:pos x="23559" y="45898"/>
                </a:cxn>
                <a:cxn ang="0">
                  <a:pos x="1715" y="22466"/>
                </a:cxn>
                <a:cxn ang="0">
                  <a:pos x="28461" y="0"/>
                </a:cxn>
              </a:cxnLst>
              <a:rect l="T0" t="T1" r="T2" b="T3"/>
              <a:pathLst>
                <a:path w="50064" h="85420">
                  <a:moveTo>
                    <a:pt x="28461" y="0"/>
                  </a:moveTo>
                  <a:cubicBezTo>
                    <a:pt x="36932" y="0"/>
                    <a:pt x="43066" y="1968"/>
                    <a:pt x="46749" y="4051"/>
                  </a:cubicBezTo>
                  <a:lnTo>
                    <a:pt x="43802" y="12764"/>
                  </a:lnTo>
                  <a:cubicBezTo>
                    <a:pt x="41097" y="11290"/>
                    <a:pt x="35585" y="8839"/>
                    <a:pt x="28092" y="8839"/>
                  </a:cubicBezTo>
                  <a:cubicBezTo>
                    <a:pt x="16802" y="8839"/>
                    <a:pt x="12510" y="15596"/>
                    <a:pt x="12510" y="21234"/>
                  </a:cubicBezTo>
                  <a:cubicBezTo>
                    <a:pt x="12510" y="28969"/>
                    <a:pt x="17539" y="32766"/>
                    <a:pt x="28956" y="37186"/>
                  </a:cubicBezTo>
                  <a:cubicBezTo>
                    <a:pt x="42952" y="42583"/>
                    <a:pt x="50064" y="49340"/>
                    <a:pt x="50064" y="61481"/>
                  </a:cubicBezTo>
                  <a:cubicBezTo>
                    <a:pt x="50064" y="74244"/>
                    <a:pt x="40615" y="85420"/>
                    <a:pt x="21108" y="85420"/>
                  </a:cubicBezTo>
                  <a:cubicBezTo>
                    <a:pt x="13119" y="85420"/>
                    <a:pt x="4407" y="82957"/>
                    <a:pt x="0" y="80010"/>
                  </a:cubicBezTo>
                  <a:lnTo>
                    <a:pt x="2692" y="71057"/>
                  </a:lnTo>
                  <a:cubicBezTo>
                    <a:pt x="7481" y="74003"/>
                    <a:pt x="14478" y="76454"/>
                    <a:pt x="21831" y="76454"/>
                  </a:cubicBezTo>
                  <a:cubicBezTo>
                    <a:pt x="32766" y="76454"/>
                    <a:pt x="39141" y="70688"/>
                    <a:pt x="39141" y="62344"/>
                  </a:cubicBezTo>
                  <a:cubicBezTo>
                    <a:pt x="39141" y="54610"/>
                    <a:pt x="34722" y="50190"/>
                    <a:pt x="23559" y="45898"/>
                  </a:cubicBezTo>
                  <a:cubicBezTo>
                    <a:pt x="10058" y="41110"/>
                    <a:pt x="1715" y="34112"/>
                    <a:pt x="1715" y="22466"/>
                  </a:cubicBezTo>
                  <a:cubicBezTo>
                    <a:pt x="1715" y="9576"/>
                    <a:pt x="12395" y="0"/>
                    <a:pt x="28461"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4" name="Shape 2124"/>
            <p:cNvSpPr>
              <a:spLocks/>
            </p:cNvSpPr>
            <p:nvPr/>
          </p:nvSpPr>
          <p:spPr bwMode="auto">
            <a:xfrm>
              <a:off x="2238111" y="719992"/>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81" y="8954"/>
                </a:cxn>
                <a:cxn ang="0">
                  <a:pos x="10681" y="35090"/>
                </a:cxn>
                <a:cxn ang="0">
                  <a:pos x="42825" y="35090"/>
                </a:cxn>
                <a:cxn ang="0">
                  <a:pos x="42825" y="43929"/>
                </a:cxn>
                <a:cxn ang="0">
                  <a:pos x="10681" y="43929"/>
                </a:cxn>
                <a:cxn ang="0">
                  <a:pos x="10681"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81" y="8954"/>
                  </a:lnTo>
                  <a:lnTo>
                    <a:pt x="10681" y="35090"/>
                  </a:lnTo>
                  <a:lnTo>
                    <a:pt x="42825" y="35090"/>
                  </a:lnTo>
                  <a:lnTo>
                    <a:pt x="42825" y="43929"/>
                  </a:lnTo>
                  <a:lnTo>
                    <a:pt x="10681" y="43929"/>
                  </a:lnTo>
                  <a:lnTo>
                    <a:pt x="10681"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5" name="Shape 2125"/>
            <p:cNvSpPr>
              <a:spLocks/>
            </p:cNvSpPr>
            <p:nvPr/>
          </p:nvSpPr>
          <p:spPr bwMode="auto">
            <a:xfrm>
              <a:off x="2324494" y="719990"/>
              <a:ext cx="44552" cy="82715"/>
            </a:xfrm>
            <a:custGeom>
              <a:avLst/>
              <a:gdLst>
                <a:gd name="T0" fmla="*/ 0 w 44552"/>
                <a:gd name="T1" fmla="*/ 0 h 82715"/>
                <a:gd name="T2" fmla="*/ 44552 w 44552"/>
                <a:gd name="T3" fmla="*/ 82715 h 82715"/>
              </a:gdLst>
              <a:ahLst/>
              <a:cxnLst>
                <a:cxn ang="0">
                  <a:pos x="0" y="0"/>
                </a:cxn>
                <a:cxn ang="0">
                  <a:pos x="44552" y="0"/>
                </a:cxn>
                <a:cxn ang="0">
                  <a:pos x="44552" y="8953"/>
                </a:cxn>
                <a:cxn ang="0">
                  <a:pos x="10681" y="8953"/>
                </a:cxn>
                <a:cxn ang="0">
                  <a:pos x="10681" y="36449"/>
                </a:cxn>
                <a:cxn ang="0">
                  <a:pos x="41973" y="36449"/>
                </a:cxn>
                <a:cxn ang="0">
                  <a:pos x="41973" y="45276"/>
                </a:cxn>
                <a:cxn ang="0">
                  <a:pos x="10681" y="45276"/>
                </a:cxn>
                <a:cxn ang="0">
                  <a:pos x="10681" y="82715"/>
                </a:cxn>
                <a:cxn ang="0">
                  <a:pos x="0" y="82715"/>
                </a:cxn>
                <a:cxn ang="0">
                  <a:pos x="0" y="0"/>
                </a:cxn>
              </a:cxnLst>
              <a:rect l="T0" t="T1" r="T2" b="T3"/>
              <a:pathLst>
                <a:path w="44552" h="82715">
                  <a:moveTo>
                    <a:pt x="0" y="0"/>
                  </a:moveTo>
                  <a:lnTo>
                    <a:pt x="44552" y="0"/>
                  </a:lnTo>
                  <a:lnTo>
                    <a:pt x="44552" y="8953"/>
                  </a:lnTo>
                  <a:lnTo>
                    <a:pt x="10681" y="8953"/>
                  </a:lnTo>
                  <a:lnTo>
                    <a:pt x="10681" y="36449"/>
                  </a:lnTo>
                  <a:lnTo>
                    <a:pt x="41973" y="36449"/>
                  </a:lnTo>
                  <a:lnTo>
                    <a:pt x="41973" y="45276"/>
                  </a:lnTo>
                  <a:lnTo>
                    <a:pt x="10681" y="45276"/>
                  </a:lnTo>
                  <a:lnTo>
                    <a:pt x="10681"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6" name="Shape 2126"/>
            <p:cNvSpPr>
              <a:spLocks/>
            </p:cNvSpPr>
            <p:nvPr/>
          </p:nvSpPr>
          <p:spPr bwMode="auto">
            <a:xfrm>
              <a:off x="2384133" y="719990"/>
              <a:ext cx="60985" cy="84061"/>
            </a:xfrm>
            <a:custGeom>
              <a:avLst/>
              <a:gdLst>
                <a:gd name="T0" fmla="*/ 0 w 60985"/>
                <a:gd name="T1" fmla="*/ 0 h 84061"/>
                <a:gd name="T2" fmla="*/ 60985 w 60985"/>
                <a:gd name="T3" fmla="*/ 84061 h 84061"/>
              </a:gdLst>
              <a:ahLst/>
              <a:cxnLst>
                <a:cxn ang="0">
                  <a:pos x="0" y="0"/>
                </a:cxn>
                <a:cxn ang="0">
                  <a:pos x="10795" y="0"/>
                </a:cxn>
                <a:cxn ang="0">
                  <a:pos x="10795" y="48959"/>
                </a:cxn>
                <a:cxn ang="0">
                  <a:pos x="30061" y="75349"/>
                </a:cxn>
                <a:cxn ang="0">
                  <a:pos x="50190" y="48959"/>
                </a:cxn>
                <a:cxn ang="0">
                  <a:pos x="50190" y="0"/>
                </a:cxn>
                <a:cxn ang="0">
                  <a:pos x="60985" y="0"/>
                </a:cxn>
                <a:cxn ang="0">
                  <a:pos x="60985" y="48222"/>
                </a:cxn>
                <a:cxn ang="0">
                  <a:pos x="29693" y="84061"/>
                </a:cxn>
                <a:cxn ang="0">
                  <a:pos x="0" y="48717"/>
                </a:cxn>
                <a:cxn ang="0">
                  <a:pos x="0" y="0"/>
                </a:cxn>
              </a:cxnLst>
              <a:rect l="T0" t="T1" r="T2" b="T3"/>
              <a:pathLst>
                <a:path w="60985" h="84061">
                  <a:moveTo>
                    <a:pt x="0" y="0"/>
                  </a:moveTo>
                  <a:lnTo>
                    <a:pt x="10795" y="0"/>
                  </a:lnTo>
                  <a:lnTo>
                    <a:pt x="10795" y="48959"/>
                  </a:lnTo>
                  <a:cubicBezTo>
                    <a:pt x="10795" y="67488"/>
                    <a:pt x="19012" y="75349"/>
                    <a:pt x="30061" y="75349"/>
                  </a:cubicBezTo>
                  <a:cubicBezTo>
                    <a:pt x="42329" y="75349"/>
                    <a:pt x="50190" y="67247"/>
                    <a:pt x="50190" y="48959"/>
                  </a:cubicBezTo>
                  <a:lnTo>
                    <a:pt x="50190" y="0"/>
                  </a:lnTo>
                  <a:lnTo>
                    <a:pt x="60985" y="0"/>
                  </a:lnTo>
                  <a:lnTo>
                    <a:pt x="60985" y="48222"/>
                  </a:lnTo>
                  <a:cubicBezTo>
                    <a:pt x="60985" y="73622"/>
                    <a:pt x="47612" y="84061"/>
                    <a:pt x="29693" y="84061"/>
                  </a:cubicBezTo>
                  <a:cubicBezTo>
                    <a:pt x="12764" y="84061"/>
                    <a:pt x="0" y="74359"/>
                    <a:pt x="0" y="48717"/>
                  </a:cubicBez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7" name="Shape 2127"/>
            <p:cNvSpPr>
              <a:spLocks/>
            </p:cNvSpPr>
            <p:nvPr/>
          </p:nvSpPr>
          <p:spPr bwMode="auto">
            <a:xfrm>
              <a:off x="2463641" y="719984"/>
              <a:ext cx="62090" cy="82715"/>
            </a:xfrm>
            <a:custGeom>
              <a:avLst/>
              <a:gdLst>
                <a:gd name="T0" fmla="*/ 0 w 62090"/>
                <a:gd name="T1" fmla="*/ 0 h 82715"/>
                <a:gd name="T2" fmla="*/ 62090 w 62090"/>
                <a:gd name="T3" fmla="*/ 82715 h 82715"/>
              </a:gdLst>
              <a:ahLst/>
              <a:cxnLst>
                <a:cxn ang="0">
                  <a:pos x="0" y="0"/>
                </a:cxn>
                <a:cxn ang="0">
                  <a:pos x="11659" y="0"/>
                </a:cxn>
                <a:cxn ang="0">
                  <a:pos x="38164" y="41847"/>
                </a:cxn>
                <a:cxn ang="0">
                  <a:pos x="53010" y="68720"/>
                </a:cxn>
                <a:cxn ang="0">
                  <a:pos x="53264" y="68606"/>
                </a:cxn>
                <a:cxn ang="0">
                  <a:pos x="52032" y="34608"/>
                </a:cxn>
                <a:cxn ang="0">
                  <a:pos x="52032" y="0"/>
                </a:cxn>
                <a:cxn ang="0">
                  <a:pos x="62090" y="0"/>
                </a:cxn>
                <a:cxn ang="0">
                  <a:pos x="62090" y="82715"/>
                </a:cxn>
                <a:cxn ang="0">
                  <a:pos x="51295" y="82715"/>
                </a:cxn>
                <a:cxn ang="0">
                  <a:pos x="25032" y="40742"/>
                </a:cxn>
                <a:cxn ang="0">
                  <a:pos x="9576" y="13132"/>
                </a:cxn>
                <a:cxn ang="0">
                  <a:pos x="9208" y="13259"/>
                </a:cxn>
                <a:cxn ang="0">
                  <a:pos x="10058" y="47371"/>
                </a:cxn>
                <a:cxn ang="0">
                  <a:pos x="10058" y="82715"/>
                </a:cxn>
                <a:cxn ang="0">
                  <a:pos x="0" y="82715"/>
                </a:cxn>
                <a:cxn ang="0">
                  <a:pos x="0" y="0"/>
                </a:cxn>
              </a:cxnLst>
              <a:rect l="T0" t="T1" r="T2" b="T3"/>
              <a:pathLst>
                <a:path w="62090" h="82715">
                  <a:moveTo>
                    <a:pt x="0" y="0"/>
                  </a:moveTo>
                  <a:lnTo>
                    <a:pt x="11659" y="0"/>
                  </a:lnTo>
                  <a:lnTo>
                    <a:pt x="38164" y="41847"/>
                  </a:lnTo>
                  <a:cubicBezTo>
                    <a:pt x="44298" y="51549"/>
                    <a:pt x="49085" y="60261"/>
                    <a:pt x="53010" y="68720"/>
                  </a:cubicBezTo>
                  <a:lnTo>
                    <a:pt x="53264" y="68606"/>
                  </a:lnTo>
                  <a:cubicBezTo>
                    <a:pt x="52273" y="57557"/>
                    <a:pt x="52032" y="47498"/>
                    <a:pt x="52032" y="34608"/>
                  </a:cubicBezTo>
                  <a:lnTo>
                    <a:pt x="52032" y="0"/>
                  </a:lnTo>
                  <a:lnTo>
                    <a:pt x="62090" y="0"/>
                  </a:lnTo>
                  <a:lnTo>
                    <a:pt x="62090" y="82715"/>
                  </a:lnTo>
                  <a:lnTo>
                    <a:pt x="51295" y="82715"/>
                  </a:lnTo>
                  <a:lnTo>
                    <a:pt x="25032" y="40742"/>
                  </a:lnTo>
                  <a:cubicBezTo>
                    <a:pt x="19266" y="31547"/>
                    <a:pt x="13741" y="22098"/>
                    <a:pt x="9576" y="13132"/>
                  </a:cubicBezTo>
                  <a:lnTo>
                    <a:pt x="9208" y="13259"/>
                  </a:lnTo>
                  <a:cubicBezTo>
                    <a:pt x="9817" y="23685"/>
                    <a:pt x="10058" y="33630"/>
                    <a:pt x="10058" y="47371"/>
                  </a:cubicBezTo>
                  <a:lnTo>
                    <a:pt x="10058"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8" name="Shape 2128"/>
            <p:cNvSpPr>
              <a:spLocks/>
            </p:cNvSpPr>
            <p:nvPr/>
          </p:nvSpPr>
          <p:spPr bwMode="auto">
            <a:xfrm>
              <a:off x="2544381" y="719379"/>
              <a:ext cx="33681" cy="84062"/>
            </a:xfrm>
            <a:custGeom>
              <a:avLst/>
              <a:gdLst>
                <a:gd name="T0" fmla="*/ 0 w 33681"/>
                <a:gd name="T1" fmla="*/ 0 h 84062"/>
                <a:gd name="T2" fmla="*/ 33681 w 33681"/>
                <a:gd name="T3" fmla="*/ 84062 h 84062"/>
              </a:gdLst>
              <a:ahLst/>
              <a:cxnLst>
                <a:cxn ang="0">
                  <a:pos x="22708" y="0"/>
                </a:cxn>
                <a:cxn ang="0">
                  <a:pos x="33681" y="1454"/>
                </a:cxn>
                <a:cxn ang="0">
                  <a:pos x="33681" y="12055"/>
                </a:cxn>
                <a:cxn ang="0">
                  <a:pos x="23190" y="8471"/>
                </a:cxn>
                <a:cxn ang="0">
                  <a:pos x="10668" y="9563"/>
                </a:cxn>
                <a:cxn ang="0">
                  <a:pos x="10668" y="74854"/>
                </a:cxn>
                <a:cxn ang="0">
                  <a:pos x="21476" y="75464"/>
                </a:cxn>
                <a:cxn ang="0">
                  <a:pos x="33681" y="73573"/>
                </a:cxn>
                <a:cxn ang="0">
                  <a:pos x="33681" y="82021"/>
                </a:cxn>
                <a:cxn ang="0">
                  <a:pos x="19380" y="84062"/>
                </a:cxn>
                <a:cxn ang="0">
                  <a:pos x="0" y="83071"/>
                </a:cxn>
                <a:cxn ang="0">
                  <a:pos x="0" y="1715"/>
                </a:cxn>
                <a:cxn ang="0">
                  <a:pos x="22708" y="0"/>
                </a:cxn>
              </a:cxnLst>
              <a:rect l="T0" t="T1" r="T2" b="T3"/>
              <a:pathLst>
                <a:path w="33681" h="84062">
                  <a:moveTo>
                    <a:pt x="22708" y="0"/>
                  </a:moveTo>
                  <a:lnTo>
                    <a:pt x="33681" y="1454"/>
                  </a:lnTo>
                  <a:lnTo>
                    <a:pt x="33681" y="12055"/>
                  </a:lnTo>
                  <a:lnTo>
                    <a:pt x="23190" y="8471"/>
                  </a:lnTo>
                  <a:cubicBezTo>
                    <a:pt x="17666" y="8471"/>
                    <a:pt x="13500" y="8954"/>
                    <a:pt x="10668" y="9563"/>
                  </a:cubicBezTo>
                  <a:lnTo>
                    <a:pt x="10668" y="74854"/>
                  </a:lnTo>
                  <a:cubicBezTo>
                    <a:pt x="13373" y="75349"/>
                    <a:pt x="17297" y="75464"/>
                    <a:pt x="21476" y="75464"/>
                  </a:cubicBezTo>
                  <a:lnTo>
                    <a:pt x="33681" y="73573"/>
                  </a:lnTo>
                  <a:lnTo>
                    <a:pt x="33681" y="82021"/>
                  </a:lnTo>
                  <a:lnTo>
                    <a:pt x="19380" y="84062"/>
                  </a:lnTo>
                  <a:cubicBezTo>
                    <a:pt x="11773" y="84062"/>
                    <a:pt x="5397" y="83693"/>
                    <a:pt x="0" y="83071"/>
                  </a:cubicBezTo>
                  <a:lnTo>
                    <a:pt x="0" y="1715"/>
                  </a:lnTo>
                  <a:cubicBezTo>
                    <a:pt x="6502" y="737"/>
                    <a:pt x="14237" y="0"/>
                    <a:pt x="22708"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29" name="Shape 2129"/>
            <p:cNvSpPr>
              <a:spLocks/>
            </p:cNvSpPr>
            <p:nvPr/>
          </p:nvSpPr>
          <p:spPr bwMode="auto">
            <a:xfrm>
              <a:off x="2578062" y="720833"/>
              <a:ext cx="34188" cy="80567"/>
            </a:xfrm>
            <a:custGeom>
              <a:avLst/>
              <a:gdLst>
                <a:gd name="T0" fmla="*/ 0 w 34188"/>
                <a:gd name="T1" fmla="*/ 0 h 80567"/>
                <a:gd name="T2" fmla="*/ 34188 w 34188"/>
                <a:gd name="T3" fmla="*/ 80567 h 80567"/>
              </a:gdLst>
              <a:ahLst/>
              <a:cxnLst>
                <a:cxn ang="0">
                  <a:pos x="0" y="0"/>
                </a:cxn>
                <a:cxn ang="0">
                  <a:pos x="8807" y="1167"/>
                </a:cxn>
                <a:cxn ang="0">
                  <a:pos x="22529" y="8846"/>
                </a:cxn>
                <a:cxn ang="0">
                  <a:pos x="34188" y="38551"/>
                </a:cxn>
                <a:cxn ang="0">
                  <a:pos x="22275" y="70695"/>
                </a:cxn>
                <a:cxn ang="0">
                  <a:pos x="7116" y="79551"/>
                </a:cxn>
                <a:cxn ang="0">
                  <a:pos x="0" y="80567"/>
                </a:cxn>
                <a:cxn ang="0">
                  <a:pos x="0" y="72119"/>
                </a:cxn>
                <a:cxn ang="0">
                  <a:pos x="2925" y="71666"/>
                </a:cxn>
                <a:cxn ang="0">
                  <a:pos x="23012" y="38919"/>
                </a:cxn>
                <a:cxn ang="0">
                  <a:pos x="14776" y="15648"/>
                </a:cxn>
                <a:cxn ang="0">
                  <a:pos x="0" y="10601"/>
                </a:cxn>
                <a:cxn ang="0">
                  <a:pos x="0" y="0"/>
                </a:cxn>
              </a:cxnLst>
              <a:rect l="T0" t="T1" r="T2" b="T3"/>
              <a:pathLst>
                <a:path w="34188" h="80567">
                  <a:moveTo>
                    <a:pt x="0" y="0"/>
                  </a:moveTo>
                  <a:lnTo>
                    <a:pt x="8807" y="1167"/>
                  </a:lnTo>
                  <a:cubicBezTo>
                    <a:pt x="14360" y="2899"/>
                    <a:pt x="18903" y="5474"/>
                    <a:pt x="22529" y="8846"/>
                  </a:cubicBezTo>
                  <a:cubicBezTo>
                    <a:pt x="29883" y="15602"/>
                    <a:pt x="34188" y="25178"/>
                    <a:pt x="34188" y="38551"/>
                  </a:cubicBezTo>
                  <a:cubicBezTo>
                    <a:pt x="34188" y="52051"/>
                    <a:pt x="30010" y="63087"/>
                    <a:pt x="22275" y="70695"/>
                  </a:cubicBezTo>
                  <a:cubicBezTo>
                    <a:pt x="18408" y="74562"/>
                    <a:pt x="13284" y="77540"/>
                    <a:pt x="7116" y="79551"/>
                  </a:cubicBezTo>
                  <a:lnTo>
                    <a:pt x="0" y="80567"/>
                  </a:lnTo>
                  <a:lnTo>
                    <a:pt x="0" y="72119"/>
                  </a:lnTo>
                  <a:lnTo>
                    <a:pt x="2925" y="71666"/>
                  </a:lnTo>
                  <a:cubicBezTo>
                    <a:pt x="16040" y="67030"/>
                    <a:pt x="23012" y="55664"/>
                    <a:pt x="23012" y="38919"/>
                  </a:cubicBezTo>
                  <a:cubicBezTo>
                    <a:pt x="23075" y="29159"/>
                    <a:pt x="20345" y="21184"/>
                    <a:pt x="14776" y="15648"/>
                  </a:cubicBezTo>
                  <a:lnTo>
                    <a:pt x="0" y="10601"/>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0" name="Shape 2130"/>
            <p:cNvSpPr>
              <a:spLocks/>
            </p:cNvSpPr>
            <p:nvPr/>
          </p:nvSpPr>
          <p:spPr bwMode="auto">
            <a:xfrm>
              <a:off x="2618123" y="719991"/>
              <a:ext cx="34303" cy="82702"/>
            </a:xfrm>
            <a:custGeom>
              <a:avLst/>
              <a:gdLst>
                <a:gd name="T0" fmla="*/ 0 w 34303"/>
                <a:gd name="T1" fmla="*/ 0 h 82702"/>
                <a:gd name="T2" fmla="*/ 34303 w 34303"/>
                <a:gd name="T3" fmla="*/ 82702 h 82702"/>
              </a:gdLst>
              <a:ahLst/>
              <a:cxnLst>
                <a:cxn ang="0">
                  <a:pos x="28105" y="0"/>
                </a:cxn>
                <a:cxn ang="0">
                  <a:pos x="34303" y="0"/>
                </a:cxn>
                <a:cxn ang="0">
                  <a:pos x="34303" y="9449"/>
                </a:cxn>
                <a:cxn ang="0">
                  <a:pos x="34112" y="9449"/>
                </a:cxn>
                <a:cxn ang="0">
                  <a:pos x="29947" y="24422"/>
                </a:cxn>
                <a:cxn ang="0">
                  <a:pos x="21844" y="48349"/>
                </a:cxn>
                <a:cxn ang="0">
                  <a:pos x="34303" y="48349"/>
                </a:cxn>
                <a:cxn ang="0">
                  <a:pos x="34303" y="56693"/>
                </a:cxn>
                <a:cxn ang="0">
                  <a:pos x="19634" y="56693"/>
                </a:cxn>
                <a:cxn ang="0">
                  <a:pos x="11036" y="82702"/>
                </a:cxn>
                <a:cxn ang="0">
                  <a:pos x="0" y="82702"/>
                </a:cxn>
                <a:cxn ang="0">
                  <a:pos x="28105" y="0"/>
                </a:cxn>
              </a:cxnLst>
              <a:rect l="T0" t="T1" r="T2" b="T3"/>
              <a:pathLst>
                <a:path w="34303" h="82702">
                  <a:moveTo>
                    <a:pt x="28105" y="0"/>
                  </a:moveTo>
                  <a:lnTo>
                    <a:pt x="34303" y="0"/>
                  </a:lnTo>
                  <a:lnTo>
                    <a:pt x="34303" y="9449"/>
                  </a:lnTo>
                  <a:lnTo>
                    <a:pt x="34112" y="9449"/>
                  </a:lnTo>
                  <a:cubicBezTo>
                    <a:pt x="32880" y="14351"/>
                    <a:pt x="31534" y="19380"/>
                    <a:pt x="29947" y="24422"/>
                  </a:cubicBezTo>
                  <a:lnTo>
                    <a:pt x="21844" y="48349"/>
                  </a:lnTo>
                  <a:lnTo>
                    <a:pt x="34303" y="48349"/>
                  </a:lnTo>
                  <a:lnTo>
                    <a:pt x="34303"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1" name="Shape 2131"/>
            <p:cNvSpPr>
              <a:spLocks/>
            </p:cNvSpPr>
            <p:nvPr/>
          </p:nvSpPr>
          <p:spPr bwMode="auto">
            <a:xfrm>
              <a:off x="2652426" y="719991"/>
              <a:ext cx="34912" cy="82702"/>
            </a:xfrm>
            <a:custGeom>
              <a:avLst/>
              <a:gdLst>
                <a:gd name="T0" fmla="*/ 0 w 34912"/>
                <a:gd name="T1" fmla="*/ 0 h 82702"/>
                <a:gd name="T2" fmla="*/ 34912 w 34912"/>
                <a:gd name="T3" fmla="*/ 82702 h 82702"/>
              </a:gdLst>
              <a:ahLst/>
              <a:cxnLst>
                <a:cxn ang="0">
                  <a:pos x="0" y="0"/>
                </a:cxn>
                <a:cxn ang="0">
                  <a:pos x="6680" y="0"/>
                </a:cxn>
                <a:cxn ang="0">
                  <a:pos x="34912" y="82702"/>
                </a:cxn>
                <a:cxn ang="0">
                  <a:pos x="23495" y="82702"/>
                </a:cxn>
                <a:cxn ang="0">
                  <a:pos x="14656" y="56693"/>
                </a:cxn>
                <a:cxn ang="0">
                  <a:pos x="0" y="56693"/>
                </a:cxn>
                <a:cxn ang="0">
                  <a:pos x="0" y="48349"/>
                </a:cxn>
                <a:cxn ang="0">
                  <a:pos x="12459" y="48349"/>
                </a:cxn>
                <a:cxn ang="0">
                  <a:pos x="4356" y="24536"/>
                </a:cxn>
                <a:cxn ang="0">
                  <a:pos x="51" y="9449"/>
                </a:cxn>
                <a:cxn ang="0">
                  <a:pos x="0" y="9449"/>
                </a:cxn>
                <a:cxn ang="0">
                  <a:pos x="0" y="0"/>
                </a:cxn>
              </a:cxnLst>
              <a:rect l="T0" t="T1" r="T2" b="T3"/>
              <a:pathLst>
                <a:path w="34912" h="82702">
                  <a:moveTo>
                    <a:pt x="0" y="0"/>
                  </a:moveTo>
                  <a:lnTo>
                    <a:pt x="6680" y="0"/>
                  </a:lnTo>
                  <a:lnTo>
                    <a:pt x="34912" y="82702"/>
                  </a:lnTo>
                  <a:lnTo>
                    <a:pt x="23495" y="82702"/>
                  </a:lnTo>
                  <a:lnTo>
                    <a:pt x="14656" y="56693"/>
                  </a:lnTo>
                  <a:lnTo>
                    <a:pt x="0" y="56693"/>
                  </a:lnTo>
                  <a:lnTo>
                    <a:pt x="0" y="48349"/>
                  </a:lnTo>
                  <a:lnTo>
                    <a:pt x="12459" y="48349"/>
                  </a:lnTo>
                  <a:lnTo>
                    <a:pt x="4356" y="24536"/>
                  </a:lnTo>
                  <a:cubicBezTo>
                    <a:pt x="2515" y="19139"/>
                    <a:pt x="1283" y="14237"/>
                    <a:pt x="51"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2" name="Shape 2132"/>
            <p:cNvSpPr>
              <a:spLocks/>
            </p:cNvSpPr>
            <p:nvPr/>
          </p:nvSpPr>
          <p:spPr bwMode="auto">
            <a:xfrm>
              <a:off x="2696779" y="719995"/>
              <a:ext cx="84429" cy="82702"/>
            </a:xfrm>
            <a:custGeom>
              <a:avLst/>
              <a:gdLst>
                <a:gd name="T0" fmla="*/ 0 w 84429"/>
                <a:gd name="T1" fmla="*/ 0 h 82702"/>
                <a:gd name="T2" fmla="*/ 84429 w 84429"/>
                <a:gd name="T3" fmla="*/ 82702 h 82702"/>
              </a:gdLst>
              <a:ahLst/>
              <a:cxnLst>
                <a:cxn ang="0">
                  <a:pos x="5766" y="0"/>
                </a:cxn>
                <a:cxn ang="0">
                  <a:pos x="19393" y="0"/>
                </a:cxn>
                <a:cxn ang="0">
                  <a:pos x="33503" y="40005"/>
                </a:cxn>
                <a:cxn ang="0">
                  <a:pos x="41846" y="67856"/>
                </a:cxn>
                <a:cxn ang="0">
                  <a:pos x="42214" y="67856"/>
                </a:cxn>
                <a:cxn ang="0">
                  <a:pos x="50927" y="40005"/>
                </a:cxn>
                <a:cxn ang="0">
                  <a:pos x="65646" y="0"/>
                </a:cxn>
                <a:cxn ang="0">
                  <a:pos x="79273" y="0"/>
                </a:cxn>
                <a:cxn ang="0">
                  <a:pos x="84429" y="82702"/>
                </a:cxn>
                <a:cxn ang="0">
                  <a:pos x="73990" y="82702"/>
                </a:cxn>
                <a:cxn ang="0">
                  <a:pos x="71907" y="46381"/>
                </a:cxn>
                <a:cxn ang="0">
                  <a:pos x="70688" y="10668"/>
                </a:cxn>
                <a:cxn ang="0">
                  <a:pos x="70320" y="10668"/>
                </a:cxn>
                <a:cxn ang="0">
                  <a:pos x="59880" y="42088"/>
                </a:cxn>
                <a:cxn ang="0">
                  <a:pos x="45276" y="82207"/>
                </a:cxn>
                <a:cxn ang="0">
                  <a:pos x="37185" y="82207"/>
                </a:cxn>
                <a:cxn ang="0">
                  <a:pos x="23800" y="42825"/>
                </a:cxn>
                <a:cxn ang="0">
                  <a:pos x="14237" y="10668"/>
                </a:cxn>
                <a:cxn ang="0">
                  <a:pos x="13982" y="10668"/>
                </a:cxn>
                <a:cxn ang="0">
                  <a:pos x="12395" y="47244"/>
                </a:cxn>
                <a:cxn ang="0">
                  <a:pos x="10185" y="82702"/>
                </a:cxn>
                <a:cxn ang="0">
                  <a:pos x="0" y="82702"/>
                </a:cxn>
                <a:cxn ang="0">
                  <a:pos x="5766" y="0"/>
                </a:cxn>
              </a:cxnLst>
              <a:rect l="T0" t="T1" r="T2" b="T3"/>
              <a:pathLst>
                <a:path w="84429" h="82702">
                  <a:moveTo>
                    <a:pt x="5766" y="0"/>
                  </a:moveTo>
                  <a:lnTo>
                    <a:pt x="19393" y="0"/>
                  </a:lnTo>
                  <a:lnTo>
                    <a:pt x="33503" y="40005"/>
                  </a:lnTo>
                  <a:cubicBezTo>
                    <a:pt x="36931" y="50190"/>
                    <a:pt x="39763" y="59258"/>
                    <a:pt x="41846" y="67856"/>
                  </a:cubicBezTo>
                  <a:lnTo>
                    <a:pt x="42214" y="67856"/>
                  </a:lnTo>
                  <a:cubicBezTo>
                    <a:pt x="44297" y="59512"/>
                    <a:pt x="47244" y="50432"/>
                    <a:pt x="50927" y="40005"/>
                  </a:cubicBezTo>
                  <a:lnTo>
                    <a:pt x="65646" y="0"/>
                  </a:lnTo>
                  <a:lnTo>
                    <a:pt x="79273" y="0"/>
                  </a:lnTo>
                  <a:lnTo>
                    <a:pt x="84429" y="82702"/>
                  </a:lnTo>
                  <a:lnTo>
                    <a:pt x="73990" y="82702"/>
                  </a:lnTo>
                  <a:lnTo>
                    <a:pt x="71907" y="46381"/>
                  </a:lnTo>
                  <a:cubicBezTo>
                    <a:pt x="71298" y="34849"/>
                    <a:pt x="70561" y="20981"/>
                    <a:pt x="70688" y="10668"/>
                  </a:cubicBezTo>
                  <a:lnTo>
                    <a:pt x="70320" y="10668"/>
                  </a:lnTo>
                  <a:cubicBezTo>
                    <a:pt x="67488" y="20371"/>
                    <a:pt x="64058" y="30798"/>
                    <a:pt x="59880" y="42088"/>
                  </a:cubicBezTo>
                  <a:lnTo>
                    <a:pt x="45276" y="82207"/>
                  </a:lnTo>
                  <a:lnTo>
                    <a:pt x="37185" y="82207"/>
                  </a:lnTo>
                  <a:lnTo>
                    <a:pt x="23800" y="42825"/>
                  </a:lnTo>
                  <a:cubicBezTo>
                    <a:pt x="19875" y="31166"/>
                    <a:pt x="16561" y="20485"/>
                    <a:pt x="14237" y="10668"/>
                  </a:cubicBezTo>
                  <a:lnTo>
                    <a:pt x="13982" y="10668"/>
                  </a:lnTo>
                  <a:cubicBezTo>
                    <a:pt x="13741" y="20981"/>
                    <a:pt x="13132" y="34849"/>
                    <a:pt x="12395" y="47244"/>
                  </a:cubicBezTo>
                  <a:lnTo>
                    <a:pt x="10185" y="82702"/>
                  </a:lnTo>
                  <a:lnTo>
                    <a:pt x="0" y="82702"/>
                  </a:lnTo>
                  <a:lnTo>
                    <a:pt x="5766"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3" name="Shape 2133"/>
            <p:cNvSpPr>
              <a:spLocks/>
            </p:cNvSpPr>
            <p:nvPr/>
          </p:nvSpPr>
          <p:spPr bwMode="auto">
            <a:xfrm>
              <a:off x="2797645" y="719992"/>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68" y="8954"/>
                </a:cxn>
                <a:cxn ang="0">
                  <a:pos x="10668" y="35090"/>
                </a:cxn>
                <a:cxn ang="0">
                  <a:pos x="42825" y="35090"/>
                </a:cxn>
                <a:cxn ang="0">
                  <a:pos x="42825" y="43929"/>
                </a:cxn>
                <a:cxn ang="0">
                  <a:pos x="10668" y="43929"/>
                </a:cxn>
                <a:cxn ang="0">
                  <a:pos x="10668"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68" y="8954"/>
                  </a:lnTo>
                  <a:lnTo>
                    <a:pt x="10668" y="35090"/>
                  </a:lnTo>
                  <a:lnTo>
                    <a:pt x="42825" y="35090"/>
                  </a:lnTo>
                  <a:lnTo>
                    <a:pt x="42825" y="43929"/>
                  </a:lnTo>
                  <a:lnTo>
                    <a:pt x="10668" y="43929"/>
                  </a:lnTo>
                  <a:lnTo>
                    <a:pt x="10668"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4" name="Shape 2134"/>
            <p:cNvSpPr>
              <a:spLocks/>
            </p:cNvSpPr>
            <p:nvPr/>
          </p:nvSpPr>
          <p:spPr bwMode="auto">
            <a:xfrm>
              <a:off x="2858009" y="719984"/>
              <a:ext cx="62090" cy="82715"/>
            </a:xfrm>
            <a:custGeom>
              <a:avLst/>
              <a:gdLst>
                <a:gd name="T0" fmla="*/ 0 w 62090"/>
                <a:gd name="T1" fmla="*/ 0 h 82715"/>
                <a:gd name="T2" fmla="*/ 62090 w 62090"/>
                <a:gd name="T3" fmla="*/ 82715 h 82715"/>
              </a:gdLst>
              <a:ahLst/>
              <a:cxnLst>
                <a:cxn ang="0">
                  <a:pos x="0" y="0"/>
                </a:cxn>
                <a:cxn ang="0">
                  <a:pos x="11659" y="0"/>
                </a:cxn>
                <a:cxn ang="0">
                  <a:pos x="38164" y="41847"/>
                </a:cxn>
                <a:cxn ang="0">
                  <a:pos x="53010" y="68720"/>
                </a:cxn>
                <a:cxn ang="0">
                  <a:pos x="53264" y="68606"/>
                </a:cxn>
                <a:cxn ang="0">
                  <a:pos x="52032" y="34608"/>
                </a:cxn>
                <a:cxn ang="0">
                  <a:pos x="52032" y="0"/>
                </a:cxn>
                <a:cxn ang="0">
                  <a:pos x="62090" y="0"/>
                </a:cxn>
                <a:cxn ang="0">
                  <a:pos x="62090" y="82715"/>
                </a:cxn>
                <a:cxn ang="0">
                  <a:pos x="51295" y="82715"/>
                </a:cxn>
                <a:cxn ang="0">
                  <a:pos x="25032" y="40742"/>
                </a:cxn>
                <a:cxn ang="0">
                  <a:pos x="9576" y="13132"/>
                </a:cxn>
                <a:cxn ang="0">
                  <a:pos x="9208" y="13259"/>
                </a:cxn>
                <a:cxn ang="0">
                  <a:pos x="10058" y="47371"/>
                </a:cxn>
                <a:cxn ang="0">
                  <a:pos x="10058" y="82715"/>
                </a:cxn>
                <a:cxn ang="0">
                  <a:pos x="0" y="82715"/>
                </a:cxn>
                <a:cxn ang="0">
                  <a:pos x="0" y="0"/>
                </a:cxn>
              </a:cxnLst>
              <a:rect l="T0" t="T1" r="T2" b="T3"/>
              <a:pathLst>
                <a:path w="62090" h="82715">
                  <a:moveTo>
                    <a:pt x="0" y="0"/>
                  </a:moveTo>
                  <a:lnTo>
                    <a:pt x="11659" y="0"/>
                  </a:lnTo>
                  <a:lnTo>
                    <a:pt x="38164" y="41847"/>
                  </a:lnTo>
                  <a:cubicBezTo>
                    <a:pt x="44298" y="51549"/>
                    <a:pt x="49085" y="60261"/>
                    <a:pt x="53010" y="68720"/>
                  </a:cubicBezTo>
                  <a:lnTo>
                    <a:pt x="53264" y="68606"/>
                  </a:lnTo>
                  <a:cubicBezTo>
                    <a:pt x="52273" y="57557"/>
                    <a:pt x="52032" y="47498"/>
                    <a:pt x="52032" y="34608"/>
                  </a:cubicBezTo>
                  <a:lnTo>
                    <a:pt x="52032" y="0"/>
                  </a:lnTo>
                  <a:lnTo>
                    <a:pt x="62090" y="0"/>
                  </a:lnTo>
                  <a:lnTo>
                    <a:pt x="62090" y="82715"/>
                  </a:lnTo>
                  <a:lnTo>
                    <a:pt x="51295" y="82715"/>
                  </a:lnTo>
                  <a:lnTo>
                    <a:pt x="25032" y="40742"/>
                  </a:lnTo>
                  <a:cubicBezTo>
                    <a:pt x="19266" y="31547"/>
                    <a:pt x="13741" y="22098"/>
                    <a:pt x="9576" y="13132"/>
                  </a:cubicBezTo>
                  <a:lnTo>
                    <a:pt x="9208" y="13259"/>
                  </a:lnTo>
                  <a:cubicBezTo>
                    <a:pt x="9817" y="23685"/>
                    <a:pt x="10058" y="33630"/>
                    <a:pt x="10058" y="47371"/>
                  </a:cubicBezTo>
                  <a:lnTo>
                    <a:pt x="10058"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5" name="Shape 2135"/>
            <p:cNvSpPr>
              <a:spLocks/>
            </p:cNvSpPr>
            <p:nvPr/>
          </p:nvSpPr>
          <p:spPr bwMode="auto">
            <a:xfrm>
              <a:off x="2929298" y="719989"/>
              <a:ext cx="61239" cy="82715"/>
            </a:xfrm>
            <a:custGeom>
              <a:avLst/>
              <a:gdLst>
                <a:gd name="T0" fmla="*/ 0 w 61239"/>
                <a:gd name="T1" fmla="*/ 0 h 82715"/>
                <a:gd name="T2" fmla="*/ 61239 w 61239"/>
                <a:gd name="T3" fmla="*/ 82715 h 82715"/>
              </a:gdLst>
              <a:ahLst/>
              <a:cxnLst>
                <a:cxn ang="0">
                  <a:pos x="0" y="0"/>
                </a:cxn>
                <a:cxn ang="0">
                  <a:pos x="61239" y="0"/>
                </a:cxn>
                <a:cxn ang="0">
                  <a:pos x="61239" y="9080"/>
                </a:cxn>
                <a:cxn ang="0">
                  <a:pos x="35954" y="9080"/>
                </a:cxn>
                <a:cxn ang="0">
                  <a:pos x="35954" y="82715"/>
                </a:cxn>
                <a:cxn ang="0">
                  <a:pos x="25159" y="82715"/>
                </a:cxn>
                <a:cxn ang="0">
                  <a:pos x="25159" y="9080"/>
                </a:cxn>
                <a:cxn ang="0">
                  <a:pos x="0" y="9080"/>
                </a:cxn>
                <a:cxn ang="0">
                  <a:pos x="0" y="0"/>
                </a:cxn>
              </a:cxnLst>
              <a:rect l="T0" t="T1" r="T2" b="T3"/>
              <a:pathLst>
                <a:path w="61239" h="82715">
                  <a:moveTo>
                    <a:pt x="0" y="0"/>
                  </a:moveTo>
                  <a:lnTo>
                    <a:pt x="61239" y="0"/>
                  </a:lnTo>
                  <a:lnTo>
                    <a:pt x="61239" y="9080"/>
                  </a:lnTo>
                  <a:lnTo>
                    <a:pt x="35954" y="9080"/>
                  </a:lnTo>
                  <a:lnTo>
                    <a:pt x="35954" y="82715"/>
                  </a:lnTo>
                  <a:lnTo>
                    <a:pt x="25159" y="82715"/>
                  </a:lnTo>
                  <a:lnTo>
                    <a:pt x="25159" y="9080"/>
                  </a:lnTo>
                  <a:lnTo>
                    <a:pt x="0" y="9080"/>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6" name="Shape 2136"/>
            <p:cNvSpPr>
              <a:spLocks/>
            </p:cNvSpPr>
            <p:nvPr/>
          </p:nvSpPr>
          <p:spPr bwMode="auto">
            <a:xfrm>
              <a:off x="2984273" y="719991"/>
              <a:ext cx="34296" cy="82702"/>
            </a:xfrm>
            <a:custGeom>
              <a:avLst/>
              <a:gdLst>
                <a:gd name="T0" fmla="*/ 0 w 34296"/>
                <a:gd name="T1" fmla="*/ 0 h 82702"/>
                <a:gd name="T2" fmla="*/ 34296 w 34296"/>
                <a:gd name="T3" fmla="*/ 82702 h 82702"/>
              </a:gdLst>
              <a:ahLst/>
              <a:cxnLst>
                <a:cxn ang="0">
                  <a:pos x="28105" y="0"/>
                </a:cxn>
                <a:cxn ang="0">
                  <a:pos x="34296" y="0"/>
                </a:cxn>
                <a:cxn ang="0">
                  <a:pos x="34296" y="9449"/>
                </a:cxn>
                <a:cxn ang="0">
                  <a:pos x="34112" y="9449"/>
                </a:cxn>
                <a:cxn ang="0">
                  <a:pos x="29947" y="24422"/>
                </a:cxn>
                <a:cxn ang="0">
                  <a:pos x="21844" y="48349"/>
                </a:cxn>
                <a:cxn ang="0">
                  <a:pos x="34296" y="48349"/>
                </a:cxn>
                <a:cxn ang="0">
                  <a:pos x="34296" y="56693"/>
                </a:cxn>
                <a:cxn ang="0">
                  <a:pos x="19634" y="56693"/>
                </a:cxn>
                <a:cxn ang="0">
                  <a:pos x="11036" y="82702"/>
                </a:cxn>
                <a:cxn ang="0">
                  <a:pos x="0" y="82702"/>
                </a:cxn>
                <a:cxn ang="0">
                  <a:pos x="28105" y="0"/>
                </a:cxn>
              </a:cxnLst>
              <a:rect l="T0" t="T1" r="T2" b="T3"/>
              <a:pathLst>
                <a:path w="34296" h="82702">
                  <a:moveTo>
                    <a:pt x="28105" y="0"/>
                  </a:moveTo>
                  <a:lnTo>
                    <a:pt x="34296" y="0"/>
                  </a:lnTo>
                  <a:lnTo>
                    <a:pt x="34296" y="9449"/>
                  </a:lnTo>
                  <a:lnTo>
                    <a:pt x="34112" y="9449"/>
                  </a:lnTo>
                  <a:cubicBezTo>
                    <a:pt x="32880" y="14351"/>
                    <a:pt x="31534" y="19380"/>
                    <a:pt x="29947" y="24422"/>
                  </a:cubicBezTo>
                  <a:lnTo>
                    <a:pt x="21844" y="48349"/>
                  </a:lnTo>
                  <a:lnTo>
                    <a:pt x="34296" y="48349"/>
                  </a:lnTo>
                  <a:lnTo>
                    <a:pt x="34296"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7" name="Shape 2137"/>
            <p:cNvSpPr>
              <a:spLocks/>
            </p:cNvSpPr>
            <p:nvPr/>
          </p:nvSpPr>
          <p:spPr bwMode="auto">
            <a:xfrm>
              <a:off x="3018569" y="719991"/>
              <a:ext cx="34918" cy="82702"/>
            </a:xfrm>
            <a:custGeom>
              <a:avLst/>
              <a:gdLst>
                <a:gd name="T0" fmla="*/ 0 w 34918"/>
                <a:gd name="T1" fmla="*/ 0 h 82702"/>
                <a:gd name="T2" fmla="*/ 34918 w 34918"/>
                <a:gd name="T3" fmla="*/ 82702 h 82702"/>
              </a:gdLst>
              <a:ahLst/>
              <a:cxnLst>
                <a:cxn ang="0">
                  <a:pos x="0" y="0"/>
                </a:cxn>
                <a:cxn ang="0">
                  <a:pos x="6686" y="0"/>
                </a:cxn>
                <a:cxn ang="0">
                  <a:pos x="34918" y="82702"/>
                </a:cxn>
                <a:cxn ang="0">
                  <a:pos x="23501" y="82702"/>
                </a:cxn>
                <a:cxn ang="0">
                  <a:pos x="14662" y="56693"/>
                </a:cxn>
                <a:cxn ang="0">
                  <a:pos x="0" y="56693"/>
                </a:cxn>
                <a:cxn ang="0">
                  <a:pos x="0" y="48349"/>
                </a:cxn>
                <a:cxn ang="0">
                  <a:pos x="12452" y="48349"/>
                </a:cxn>
                <a:cxn ang="0">
                  <a:pos x="4362" y="24536"/>
                </a:cxn>
                <a:cxn ang="0">
                  <a:pos x="57" y="9449"/>
                </a:cxn>
                <a:cxn ang="0">
                  <a:pos x="0" y="9449"/>
                </a:cxn>
                <a:cxn ang="0">
                  <a:pos x="0" y="0"/>
                </a:cxn>
              </a:cxnLst>
              <a:rect l="T0" t="T1" r="T2" b="T3"/>
              <a:pathLst>
                <a:path w="34918" h="82702">
                  <a:moveTo>
                    <a:pt x="0" y="0"/>
                  </a:moveTo>
                  <a:lnTo>
                    <a:pt x="6686" y="0"/>
                  </a:lnTo>
                  <a:lnTo>
                    <a:pt x="34918" y="82702"/>
                  </a:lnTo>
                  <a:lnTo>
                    <a:pt x="23501" y="82702"/>
                  </a:lnTo>
                  <a:lnTo>
                    <a:pt x="14662" y="56693"/>
                  </a:lnTo>
                  <a:lnTo>
                    <a:pt x="0" y="56693"/>
                  </a:lnTo>
                  <a:lnTo>
                    <a:pt x="0" y="48349"/>
                  </a:lnTo>
                  <a:lnTo>
                    <a:pt x="12452" y="48349"/>
                  </a:lnTo>
                  <a:lnTo>
                    <a:pt x="4362" y="24536"/>
                  </a:lnTo>
                  <a:cubicBezTo>
                    <a:pt x="2521" y="19139"/>
                    <a:pt x="1289" y="14237"/>
                    <a:pt x="57"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8" name="Shape 2138"/>
            <p:cNvSpPr>
              <a:spLocks/>
            </p:cNvSpPr>
            <p:nvPr/>
          </p:nvSpPr>
          <p:spPr bwMode="auto">
            <a:xfrm>
              <a:off x="3065629" y="719990"/>
              <a:ext cx="46025" cy="82715"/>
            </a:xfrm>
            <a:custGeom>
              <a:avLst/>
              <a:gdLst>
                <a:gd name="T0" fmla="*/ 0 w 46025"/>
                <a:gd name="T1" fmla="*/ 0 h 82715"/>
                <a:gd name="T2" fmla="*/ 46025 w 46025"/>
                <a:gd name="T3" fmla="*/ 82715 h 82715"/>
              </a:gdLst>
              <a:ahLst/>
              <a:cxnLst>
                <a:cxn ang="0">
                  <a:pos x="0" y="0"/>
                </a:cxn>
                <a:cxn ang="0">
                  <a:pos x="10681" y="0"/>
                </a:cxn>
                <a:cxn ang="0">
                  <a:pos x="10681" y="73749"/>
                </a:cxn>
                <a:cxn ang="0">
                  <a:pos x="46025" y="73749"/>
                </a:cxn>
                <a:cxn ang="0">
                  <a:pos x="46025" y="82715"/>
                </a:cxn>
                <a:cxn ang="0">
                  <a:pos x="0" y="82715"/>
                </a:cxn>
                <a:cxn ang="0">
                  <a:pos x="0" y="0"/>
                </a:cxn>
              </a:cxnLst>
              <a:rect l="T0" t="T1" r="T2" b="T3"/>
              <a:pathLst>
                <a:path w="46025" h="82715">
                  <a:moveTo>
                    <a:pt x="0" y="0"/>
                  </a:moveTo>
                  <a:lnTo>
                    <a:pt x="10681" y="0"/>
                  </a:lnTo>
                  <a:lnTo>
                    <a:pt x="10681" y="73749"/>
                  </a:lnTo>
                  <a:lnTo>
                    <a:pt x="46025" y="73749"/>
                  </a:lnTo>
                  <a:lnTo>
                    <a:pt x="46025"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39" name="Shape 2139"/>
            <p:cNvSpPr>
              <a:spLocks/>
            </p:cNvSpPr>
            <p:nvPr/>
          </p:nvSpPr>
          <p:spPr bwMode="auto">
            <a:xfrm>
              <a:off x="1725122" y="218943"/>
              <a:ext cx="44552" cy="82715"/>
            </a:xfrm>
            <a:custGeom>
              <a:avLst/>
              <a:gdLst>
                <a:gd name="T0" fmla="*/ 0 w 44552"/>
                <a:gd name="T1" fmla="*/ 0 h 82715"/>
                <a:gd name="T2" fmla="*/ 44552 w 44552"/>
                <a:gd name="T3" fmla="*/ 82715 h 82715"/>
              </a:gdLst>
              <a:ahLst/>
              <a:cxnLst>
                <a:cxn ang="0">
                  <a:pos x="0" y="0"/>
                </a:cxn>
                <a:cxn ang="0">
                  <a:pos x="44552" y="0"/>
                </a:cxn>
                <a:cxn ang="0">
                  <a:pos x="44552" y="8954"/>
                </a:cxn>
                <a:cxn ang="0">
                  <a:pos x="10681" y="8954"/>
                </a:cxn>
                <a:cxn ang="0">
                  <a:pos x="10681" y="36449"/>
                </a:cxn>
                <a:cxn ang="0">
                  <a:pos x="41961" y="36449"/>
                </a:cxn>
                <a:cxn ang="0">
                  <a:pos x="41961" y="45276"/>
                </a:cxn>
                <a:cxn ang="0">
                  <a:pos x="10681" y="45276"/>
                </a:cxn>
                <a:cxn ang="0">
                  <a:pos x="10681" y="82715"/>
                </a:cxn>
                <a:cxn ang="0">
                  <a:pos x="0" y="82715"/>
                </a:cxn>
                <a:cxn ang="0">
                  <a:pos x="0" y="0"/>
                </a:cxn>
              </a:cxnLst>
              <a:rect l="T0" t="T1" r="T2" b="T3"/>
              <a:pathLst>
                <a:path w="44552" h="82715">
                  <a:moveTo>
                    <a:pt x="0" y="0"/>
                  </a:moveTo>
                  <a:lnTo>
                    <a:pt x="44552" y="0"/>
                  </a:lnTo>
                  <a:lnTo>
                    <a:pt x="44552" y="8954"/>
                  </a:lnTo>
                  <a:lnTo>
                    <a:pt x="10681" y="8954"/>
                  </a:lnTo>
                  <a:lnTo>
                    <a:pt x="10681" y="36449"/>
                  </a:lnTo>
                  <a:lnTo>
                    <a:pt x="41961" y="36449"/>
                  </a:lnTo>
                  <a:lnTo>
                    <a:pt x="41961" y="45276"/>
                  </a:lnTo>
                  <a:lnTo>
                    <a:pt x="10681" y="45276"/>
                  </a:lnTo>
                  <a:lnTo>
                    <a:pt x="10681"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0" name="Shape 2140"/>
            <p:cNvSpPr>
              <a:spLocks/>
            </p:cNvSpPr>
            <p:nvPr/>
          </p:nvSpPr>
          <p:spPr bwMode="auto">
            <a:xfrm>
              <a:off x="1769053" y="218944"/>
              <a:ext cx="34296" cy="82703"/>
            </a:xfrm>
            <a:custGeom>
              <a:avLst/>
              <a:gdLst>
                <a:gd name="T0" fmla="*/ 0 w 34296"/>
                <a:gd name="T1" fmla="*/ 0 h 82703"/>
                <a:gd name="T2" fmla="*/ 34296 w 34296"/>
                <a:gd name="T3" fmla="*/ 82703 h 82703"/>
              </a:gdLst>
              <a:ahLst/>
              <a:cxnLst>
                <a:cxn ang="0">
                  <a:pos x="28105" y="0"/>
                </a:cxn>
                <a:cxn ang="0">
                  <a:pos x="34296" y="0"/>
                </a:cxn>
                <a:cxn ang="0">
                  <a:pos x="34296" y="9449"/>
                </a:cxn>
                <a:cxn ang="0">
                  <a:pos x="34112" y="9449"/>
                </a:cxn>
                <a:cxn ang="0">
                  <a:pos x="29934" y="24422"/>
                </a:cxn>
                <a:cxn ang="0">
                  <a:pos x="21844" y="48349"/>
                </a:cxn>
                <a:cxn ang="0">
                  <a:pos x="34296" y="48349"/>
                </a:cxn>
                <a:cxn ang="0">
                  <a:pos x="34296" y="56693"/>
                </a:cxn>
                <a:cxn ang="0">
                  <a:pos x="19634" y="56693"/>
                </a:cxn>
                <a:cxn ang="0">
                  <a:pos x="11036" y="82703"/>
                </a:cxn>
                <a:cxn ang="0">
                  <a:pos x="0" y="82703"/>
                </a:cxn>
                <a:cxn ang="0">
                  <a:pos x="28105" y="0"/>
                </a:cxn>
              </a:cxnLst>
              <a:rect l="T0" t="T1" r="T2" b="T3"/>
              <a:pathLst>
                <a:path w="34296" h="82703">
                  <a:moveTo>
                    <a:pt x="28105" y="0"/>
                  </a:moveTo>
                  <a:lnTo>
                    <a:pt x="34296" y="0"/>
                  </a:lnTo>
                  <a:lnTo>
                    <a:pt x="34296" y="9449"/>
                  </a:lnTo>
                  <a:lnTo>
                    <a:pt x="34112" y="9449"/>
                  </a:lnTo>
                  <a:cubicBezTo>
                    <a:pt x="32880" y="14351"/>
                    <a:pt x="31534" y="19380"/>
                    <a:pt x="29934" y="24422"/>
                  </a:cubicBezTo>
                  <a:lnTo>
                    <a:pt x="21844" y="48349"/>
                  </a:lnTo>
                  <a:lnTo>
                    <a:pt x="34296" y="48349"/>
                  </a:lnTo>
                  <a:lnTo>
                    <a:pt x="34296" y="56693"/>
                  </a:lnTo>
                  <a:lnTo>
                    <a:pt x="19634" y="56693"/>
                  </a:lnTo>
                  <a:lnTo>
                    <a:pt x="11036" y="82703"/>
                  </a:lnTo>
                  <a:lnTo>
                    <a:pt x="0" y="82703"/>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1" name="Shape 2141"/>
            <p:cNvSpPr>
              <a:spLocks/>
            </p:cNvSpPr>
            <p:nvPr/>
          </p:nvSpPr>
          <p:spPr bwMode="auto">
            <a:xfrm>
              <a:off x="1803349" y="218944"/>
              <a:ext cx="34906" cy="82703"/>
            </a:xfrm>
            <a:custGeom>
              <a:avLst/>
              <a:gdLst>
                <a:gd name="T0" fmla="*/ 0 w 34906"/>
                <a:gd name="T1" fmla="*/ 0 h 82703"/>
                <a:gd name="T2" fmla="*/ 34906 w 34906"/>
                <a:gd name="T3" fmla="*/ 82703 h 82703"/>
              </a:gdLst>
              <a:ahLst/>
              <a:cxnLst>
                <a:cxn ang="0">
                  <a:pos x="0" y="0"/>
                </a:cxn>
                <a:cxn ang="0">
                  <a:pos x="6686" y="0"/>
                </a:cxn>
                <a:cxn ang="0">
                  <a:pos x="34906" y="82703"/>
                </a:cxn>
                <a:cxn ang="0">
                  <a:pos x="23501" y="82703"/>
                </a:cxn>
                <a:cxn ang="0">
                  <a:pos x="14662" y="56693"/>
                </a:cxn>
                <a:cxn ang="0">
                  <a:pos x="0" y="56693"/>
                </a:cxn>
                <a:cxn ang="0">
                  <a:pos x="0" y="48349"/>
                </a:cxn>
                <a:cxn ang="0">
                  <a:pos x="12452" y="48349"/>
                </a:cxn>
                <a:cxn ang="0">
                  <a:pos x="4350" y="24536"/>
                </a:cxn>
                <a:cxn ang="0">
                  <a:pos x="57" y="9449"/>
                </a:cxn>
                <a:cxn ang="0">
                  <a:pos x="0" y="9449"/>
                </a:cxn>
                <a:cxn ang="0">
                  <a:pos x="0" y="0"/>
                </a:cxn>
              </a:cxnLst>
              <a:rect l="T0" t="T1" r="T2" b="T3"/>
              <a:pathLst>
                <a:path w="34906" h="82703">
                  <a:moveTo>
                    <a:pt x="0" y="0"/>
                  </a:moveTo>
                  <a:lnTo>
                    <a:pt x="6686" y="0"/>
                  </a:lnTo>
                  <a:lnTo>
                    <a:pt x="34906" y="82703"/>
                  </a:lnTo>
                  <a:lnTo>
                    <a:pt x="23501" y="82703"/>
                  </a:lnTo>
                  <a:lnTo>
                    <a:pt x="14662" y="56693"/>
                  </a:lnTo>
                  <a:lnTo>
                    <a:pt x="0" y="56693"/>
                  </a:lnTo>
                  <a:lnTo>
                    <a:pt x="0" y="48349"/>
                  </a:lnTo>
                  <a:lnTo>
                    <a:pt x="12452" y="48349"/>
                  </a:lnTo>
                  <a:lnTo>
                    <a:pt x="4350" y="24536"/>
                  </a:lnTo>
                  <a:cubicBezTo>
                    <a:pt x="2521" y="19139"/>
                    <a:pt x="1289" y="14237"/>
                    <a:pt x="57"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2" name="Shape 2142"/>
            <p:cNvSpPr>
              <a:spLocks/>
            </p:cNvSpPr>
            <p:nvPr/>
          </p:nvSpPr>
          <p:spPr bwMode="auto">
            <a:xfrm>
              <a:off x="1846238" y="217588"/>
              <a:ext cx="50064" cy="85420"/>
            </a:xfrm>
            <a:custGeom>
              <a:avLst/>
              <a:gdLst>
                <a:gd name="T0" fmla="*/ 0 w 50064"/>
                <a:gd name="T1" fmla="*/ 0 h 85420"/>
                <a:gd name="T2" fmla="*/ 50064 w 50064"/>
                <a:gd name="T3" fmla="*/ 85420 h 85420"/>
              </a:gdLst>
              <a:ahLst/>
              <a:cxnLst>
                <a:cxn ang="0">
                  <a:pos x="28461" y="0"/>
                </a:cxn>
                <a:cxn ang="0">
                  <a:pos x="46749" y="4051"/>
                </a:cxn>
                <a:cxn ang="0">
                  <a:pos x="43802" y="12764"/>
                </a:cxn>
                <a:cxn ang="0">
                  <a:pos x="28092" y="8839"/>
                </a:cxn>
                <a:cxn ang="0">
                  <a:pos x="12510" y="21234"/>
                </a:cxn>
                <a:cxn ang="0">
                  <a:pos x="28956" y="37186"/>
                </a:cxn>
                <a:cxn ang="0">
                  <a:pos x="50064" y="61481"/>
                </a:cxn>
                <a:cxn ang="0">
                  <a:pos x="21108" y="85420"/>
                </a:cxn>
                <a:cxn ang="0">
                  <a:pos x="0" y="80010"/>
                </a:cxn>
                <a:cxn ang="0">
                  <a:pos x="2692" y="71057"/>
                </a:cxn>
                <a:cxn ang="0">
                  <a:pos x="21831" y="76454"/>
                </a:cxn>
                <a:cxn ang="0">
                  <a:pos x="39141" y="62344"/>
                </a:cxn>
                <a:cxn ang="0">
                  <a:pos x="23559" y="45898"/>
                </a:cxn>
                <a:cxn ang="0">
                  <a:pos x="1715" y="22466"/>
                </a:cxn>
                <a:cxn ang="0">
                  <a:pos x="28461" y="0"/>
                </a:cxn>
              </a:cxnLst>
              <a:rect l="T0" t="T1" r="T2" b="T3"/>
              <a:pathLst>
                <a:path w="50064" h="85420">
                  <a:moveTo>
                    <a:pt x="28461" y="0"/>
                  </a:moveTo>
                  <a:cubicBezTo>
                    <a:pt x="36932" y="0"/>
                    <a:pt x="43066" y="1968"/>
                    <a:pt x="46749" y="4051"/>
                  </a:cubicBezTo>
                  <a:lnTo>
                    <a:pt x="43802" y="12764"/>
                  </a:lnTo>
                  <a:cubicBezTo>
                    <a:pt x="41097" y="11290"/>
                    <a:pt x="35585" y="8839"/>
                    <a:pt x="28092" y="8839"/>
                  </a:cubicBezTo>
                  <a:cubicBezTo>
                    <a:pt x="16802" y="8839"/>
                    <a:pt x="12510" y="15596"/>
                    <a:pt x="12510" y="21234"/>
                  </a:cubicBezTo>
                  <a:cubicBezTo>
                    <a:pt x="12510" y="28969"/>
                    <a:pt x="17539" y="32766"/>
                    <a:pt x="28956" y="37186"/>
                  </a:cubicBezTo>
                  <a:cubicBezTo>
                    <a:pt x="42952" y="42583"/>
                    <a:pt x="50064" y="49340"/>
                    <a:pt x="50064" y="61481"/>
                  </a:cubicBezTo>
                  <a:cubicBezTo>
                    <a:pt x="50064" y="74244"/>
                    <a:pt x="40615" y="85420"/>
                    <a:pt x="21108" y="85420"/>
                  </a:cubicBezTo>
                  <a:cubicBezTo>
                    <a:pt x="13119" y="85420"/>
                    <a:pt x="4407" y="82957"/>
                    <a:pt x="0" y="80010"/>
                  </a:cubicBezTo>
                  <a:lnTo>
                    <a:pt x="2692" y="71057"/>
                  </a:lnTo>
                  <a:cubicBezTo>
                    <a:pt x="7481" y="74003"/>
                    <a:pt x="14478" y="76454"/>
                    <a:pt x="21831" y="76454"/>
                  </a:cubicBezTo>
                  <a:cubicBezTo>
                    <a:pt x="32753" y="76454"/>
                    <a:pt x="39141" y="70688"/>
                    <a:pt x="39141" y="62344"/>
                  </a:cubicBezTo>
                  <a:cubicBezTo>
                    <a:pt x="39141" y="54610"/>
                    <a:pt x="34722" y="50190"/>
                    <a:pt x="23559" y="45898"/>
                  </a:cubicBezTo>
                  <a:cubicBezTo>
                    <a:pt x="10058" y="41110"/>
                    <a:pt x="1715" y="34125"/>
                    <a:pt x="1715" y="22466"/>
                  </a:cubicBezTo>
                  <a:cubicBezTo>
                    <a:pt x="1715" y="9576"/>
                    <a:pt x="12383" y="0"/>
                    <a:pt x="28461"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3" name="Shape 2143"/>
            <p:cNvSpPr>
              <a:spLocks/>
            </p:cNvSpPr>
            <p:nvPr/>
          </p:nvSpPr>
          <p:spPr bwMode="auto">
            <a:xfrm>
              <a:off x="1910898" y="218946"/>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81" y="8954"/>
                </a:cxn>
                <a:cxn ang="0">
                  <a:pos x="10681" y="35090"/>
                </a:cxn>
                <a:cxn ang="0">
                  <a:pos x="42825" y="35090"/>
                </a:cxn>
                <a:cxn ang="0">
                  <a:pos x="42825" y="43929"/>
                </a:cxn>
                <a:cxn ang="0">
                  <a:pos x="10681" y="43929"/>
                </a:cxn>
                <a:cxn ang="0">
                  <a:pos x="10681"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81" y="8954"/>
                  </a:lnTo>
                  <a:lnTo>
                    <a:pt x="10681" y="35090"/>
                  </a:lnTo>
                  <a:lnTo>
                    <a:pt x="42825" y="35090"/>
                  </a:lnTo>
                  <a:lnTo>
                    <a:pt x="42825" y="43929"/>
                  </a:lnTo>
                  <a:lnTo>
                    <a:pt x="10681" y="43929"/>
                  </a:lnTo>
                  <a:lnTo>
                    <a:pt x="10681"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4" name="Shape 2144"/>
            <p:cNvSpPr>
              <a:spLocks/>
            </p:cNvSpPr>
            <p:nvPr/>
          </p:nvSpPr>
          <p:spPr bwMode="auto">
            <a:xfrm>
              <a:off x="1997285" y="218946"/>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68" y="8954"/>
                </a:cxn>
                <a:cxn ang="0">
                  <a:pos x="10668" y="35090"/>
                </a:cxn>
                <a:cxn ang="0">
                  <a:pos x="42825" y="35090"/>
                </a:cxn>
                <a:cxn ang="0">
                  <a:pos x="42825" y="43929"/>
                </a:cxn>
                <a:cxn ang="0">
                  <a:pos x="10668" y="43929"/>
                </a:cxn>
                <a:cxn ang="0">
                  <a:pos x="10668"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68" y="8954"/>
                  </a:lnTo>
                  <a:lnTo>
                    <a:pt x="10668" y="35090"/>
                  </a:lnTo>
                  <a:lnTo>
                    <a:pt x="42825" y="35090"/>
                  </a:lnTo>
                  <a:lnTo>
                    <a:pt x="42825" y="43929"/>
                  </a:lnTo>
                  <a:lnTo>
                    <a:pt x="10668" y="43929"/>
                  </a:lnTo>
                  <a:lnTo>
                    <a:pt x="10668"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5" name="Shape 2145"/>
            <p:cNvSpPr>
              <a:spLocks/>
            </p:cNvSpPr>
            <p:nvPr/>
          </p:nvSpPr>
          <p:spPr bwMode="auto">
            <a:xfrm>
              <a:off x="2053470" y="217588"/>
              <a:ext cx="50076" cy="85420"/>
            </a:xfrm>
            <a:custGeom>
              <a:avLst/>
              <a:gdLst>
                <a:gd name="T0" fmla="*/ 0 w 50076"/>
                <a:gd name="T1" fmla="*/ 0 h 85420"/>
                <a:gd name="T2" fmla="*/ 50076 w 50076"/>
                <a:gd name="T3" fmla="*/ 85420 h 85420"/>
              </a:gdLst>
              <a:ahLst/>
              <a:cxnLst>
                <a:cxn ang="0">
                  <a:pos x="28473" y="0"/>
                </a:cxn>
                <a:cxn ang="0">
                  <a:pos x="46761" y="4051"/>
                </a:cxn>
                <a:cxn ang="0">
                  <a:pos x="43815" y="12764"/>
                </a:cxn>
                <a:cxn ang="0">
                  <a:pos x="28105" y="8839"/>
                </a:cxn>
                <a:cxn ang="0">
                  <a:pos x="12522" y="21234"/>
                </a:cxn>
                <a:cxn ang="0">
                  <a:pos x="28969" y="37186"/>
                </a:cxn>
                <a:cxn ang="0">
                  <a:pos x="50076" y="61481"/>
                </a:cxn>
                <a:cxn ang="0">
                  <a:pos x="21108" y="85420"/>
                </a:cxn>
                <a:cxn ang="0">
                  <a:pos x="0" y="80010"/>
                </a:cxn>
                <a:cxn ang="0">
                  <a:pos x="2705" y="71057"/>
                </a:cxn>
                <a:cxn ang="0">
                  <a:pos x="21844" y="76454"/>
                </a:cxn>
                <a:cxn ang="0">
                  <a:pos x="39154" y="62344"/>
                </a:cxn>
                <a:cxn ang="0">
                  <a:pos x="23571" y="45898"/>
                </a:cxn>
                <a:cxn ang="0">
                  <a:pos x="1727" y="22466"/>
                </a:cxn>
                <a:cxn ang="0">
                  <a:pos x="28473" y="0"/>
                </a:cxn>
              </a:cxnLst>
              <a:rect l="T0" t="T1" r="T2" b="T3"/>
              <a:pathLst>
                <a:path w="50076" h="85420">
                  <a:moveTo>
                    <a:pt x="28473" y="0"/>
                  </a:moveTo>
                  <a:cubicBezTo>
                    <a:pt x="36945" y="0"/>
                    <a:pt x="43078" y="1968"/>
                    <a:pt x="46761" y="4051"/>
                  </a:cubicBezTo>
                  <a:lnTo>
                    <a:pt x="43815" y="12764"/>
                  </a:lnTo>
                  <a:cubicBezTo>
                    <a:pt x="41110" y="11290"/>
                    <a:pt x="35598" y="8839"/>
                    <a:pt x="28105" y="8839"/>
                  </a:cubicBezTo>
                  <a:cubicBezTo>
                    <a:pt x="16815" y="8839"/>
                    <a:pt x="12522" y="15596"/>
                    <a:pt x="12522" y="21234"/>
                  </a:cubicBezTo>
                  <a:cubicBezTo>
                    <a:pt x="12522" y="28969"/>
                    <a:pt x="17552" y="32766"/>
                    <a:pt x="28969" y="37186"/>
                  </a:cubicBezTo>
                  <a:cubicBezTo>
                    <a:pt x="42952" y="42583"/>
                    <a:pt x="50076" y="49340"/>
                    <a:pt x="50076" y="61481"/>
                  </a:cubicBezTo>
                  <a:cubicBezTo>
                    <a:pt x="50076" y="74244"/>
                    <a:pt x="40627" y="85420"/>
                    <a:pt x="21108" y="85420"/>
                  </a:cubicBezTo>
                  <a:cubicBezTo>
                    <a:pt x="13132" y="85420"/>
                    <a:pt x="4420" y="82957"/>
                    <a:pt x="0" y="80010"/>
                  </a:cubicBezTo>
                  <a:lnTo>
                    <a:pt x="2705" y="71057"/>
                  </a:lnTo>
                  <a:cubicBezTo>
                    <a:pt x="7493" y="74003"/>
                    <a:pt x="14478" y="76454"/>
                    <a:pt x="21844" y="76454"/>
                  </a:cubicBezTo>
                  <a:cubicBezTo>
                    <a:pt x="32766" y="76454"/>
                    <a:pt x="39154" y="70688"/>
                    <a:pt x="39154" y="62344"/>
                  </a:cubicBezTo>
                  <a:cubicBezTo>
                    <a:pt x="39154" y="54610"/>
                    <a:pt x="34735" y="50190"/>
                    <a:pt x="23571" y="45898"/>
                  </a:cubicBezTo>
                  <a:cubicBezTo>
                    <a:pt x="10071" y="41110"/>
                    <a:pt x="1727" y="34125"/>
                    <a:pt x="1727" y="22466"/>
                  </a:cubicBezTo>
                  <a:cubicBezTo>
                    <a:pt x="1727" y="9576"/>
                    <a:pt x="12395" y="0"/>
                    <a:pt x="28473"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6" name="Shape 2146"/>
            <p:cNvSpPr>
              <a:spLocks/>
            </p:cNvSpPr>
            <p:nvPr/>
          </p:nvSpPr>
          <p:spPr bwMode="auto">
            <a:xfrm>
              <a:off x="2118143" y="218324"/>
              <a:ext cx="25464" cy="83325"/>
            </a:xfrm>
            <a:custGeom>
              <a:avLst/>
              <a:gdLst>
                <a:gd name="T0" fmla="*/ 0 w 25464"/>
                <a:gd name="T1" fmla="*/ 0 h 83325"/>
                <a:gd name="T2" fmla="*/ 25464 w 25464"/>
                <a:gd name="T3" fmla="*/ 83325 h 83325"/>
              </a:gdLst>
              <a:ahLst/>
              <a:cxnLst>
                <a:cxn ang="0">
                  <a:pos x="20485" y="0"/>
                </a:cxn>
                <a:cxn ang="0">
                  <a:pos x="25464" y="1477"/>
                </a:cxn>
                <a:cxn ang="0">
                  <a:pos x="25464" y="9807"/>
                </a:cxn>
                <a:cxn ang="0">
                  <a:pos x="20739" y="8471"/>
                </a:cxn>
                <a:cxn ang="0">
                  <a:pos x="10681" y="9335"/>
                </a:cxn>
                <a:cxn ang="0">
                  <a:pos x="10681" y="41478"/>
                </a:cxn>
                <a:cxn ang="0">
                  <a:pos x="19507" y="42342"/>
                </a:cxn>
                <a:cxn ang="0">
                  <a:pos x="25464" y="40557"/>
                </a:cxn>
                <a:cxn ang="0">
                  <a:pos x="25464" y="49947"/>
                </a:cxn>
                <a:cxn ang="0">
                  <a:pos x="19266" y="50927"/>
                </a:cxn>
                <a:cxn ang="0">
                  <a:pos x="10681" y="50190"/>
                </a:cxn>
                <a:cxn ang="0">
                  <a:pos x="10681" y="83325"/>
                </a:cxn>
                <a:cxn ang="0">
                  <a:pos x="0" y="83325"/>
                </a:cxn>
                <a:cxn ang="0">
                  <a:pos x="0" y="1600"/>
                </a:cxn>
                <a:cxn ang="0">
                  <a:pos x="20485" y="0"/>
                </a:cxn>
              </a:cxnLst>
              <a:rect l="T0" t="T1" r="T2" b="T3"/>
              <a:pathLst>
                <a:path w="25464" h="83325">
                  <a:moveTo>
                    <a:pt x="20485" y="0"/>
                  </a:moveTo>
                  <a:lnTo>
                    <a:pt x="25464" y="1477"/>
                  </a:lnTo>
                  <a:lnTo>
                    <a:pt x="25464" y="9807"/>
                  </a:lnTo>
                  <a:lnTo>
                    <a:pt x="20739" y="8471"/>
                  </a:lnTo>
                  <a:cubicBezTo>
                    <a:pt x="16078" y="8471"/>
                    <a:pt x="12522" y="8839"/>
                    <a:pt x="10681" y="9335"/>
                  </a:cubicBezTo>
                  <a:lnTo>
                    <a:pt x="10681" y="41478"/>
                  </a:lnTo>
                  <a:cubicBezTo>
                    <a:pt x="13005" y="42101"/>
                    <a:pt x="15951" y="42342"/>
                    <a:pt x="19507" y="42342"/>
                  </a:cubicBezTo>
                  <a:lnTo>
                    <a:pt x="25464" y="40557"/>
                  </a:lnTo>
                  <a:lnTo>
                    <a:pt x="25464" y="49947"/>
                  </a:lnTo>
                  <a:lnTo>
                    <a:pt x="19266" y="50927"/>
                  </a:lnTo>
                  <a:cubicBezTo>
                    <a:pt x="16078" y="50927"/>
                    <a:pt x="13132" y="50813"/>
                    <a:pt x="10681" y="50190"/>
                  </a:cubicBezTo>
                  <a:lnTo>
                    <a:pt x="10681" y="83325"/>
                  </a:lnTo>
                  <a:lnTo>
                    <a:pt x="0" y="83325"/>
                  </a:lnTo>
                  <a:lnTo>
                    <a:pt x="0" y="1600"/>
                  </a:lnTo>
                  <a:cubicBezTo>
                    <a:pt x="5156" y="737"/>
                    <a:pt x="11900" y="0"/>
                    <a:pt x="20485"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7" name="Shape 2147"/>
            <p:cNvSpPr>
              <a:spLocks/>
            </p:cNvSpPr>
            <p:nvPr/>
          </p:nvSpPr>
          <p:spPr bwMode="auto">
            <a:xfrm>
              <a:off x="2143606" y="219800"/>
              <a:ext cx="25464" cy="48470"/>
            </a:xfrm>
            <a:custGeom>
              <a:avLst/>
              <a:gdLst>
                <a:gd name="T0" fmla="*/ 0 w 25464"/>
                <a:gd name="T1" fmla="*/ 0 h 48470"/>
                <a:gd name="T2" fmla="*/ 25464 w 25464"/>
                <a:gd name="T3" fmla="*/ 48470 h 48470"/>
              </a:gdLst>
              <a:ahLst/>
              <a:cxnLst>
                <a:cxn ang="0">
                  <a:pos x="0" y="0"/>
                </a:cxn>
                <a:cxn ang="0">
                  <a:pos x="18224" y="5407"/>
                </a:cxn>
                <a:cxn ang="0">
                  <a:pos x="25464" y="22704"/>
                </a:cxn>
                <a:cxn ang="0">
                  <a:pos x="19088" y="40370"/>
                </a:cxn>
                <a:cxn ang="0">
                  <a:pos x="8236" y="47167"/>
                </a:cxn>
                <a:cxn ang="0">
                  <a:pos x="0" y="48470"/>
                </a:cxn>
                <a:cxn ang="0">
                  <a:pos x="0" y="39080"/>
                </a:cxn>
                <a:cxn ang="0">
                  <a:pos x="9247" y="36309"/>
                </a:cxn>
                <a:cxn ang="0">
                  <a:pos x="14783" y="23199"/>
                </a:cxn>
                <a:cxn ang="0">
                  <a:pos x="9449" y="11001"/>
                </a:cxn>
                <a:cxn ang="0">
                  <a:pos x="0" y="8330"/>
                </a:cxn>
                <a:cxn ang="0">
                  <a:pos x="0" y="0"/>
                </a:cxn>
              </a:cxnLst>
              <a:rect l="T0" t="T1" r="T2" b="T3"/>
              <a:pathLst>
                <a:path w="25464" h="48470">
                  <a:moveTo>
                    <a:pt x="0" y="0"/>
                  </a:moveTo>
                  <a:lnTo>
                    <a:pt x="18224" y="5407"/>
                  </a:lnTo>
                  <a:cubicBezTo>
                    <a:pt x="22758" y="9331"/>
                    <a:pt x="25464" y="15338"/>
                    <a:pt x="25464" y="22704"/>
                  </a:cubicBezTo>
                  <a:cubicBezTo>
                    <a:pt x="25464" y="30184"/>
                    <a:pt x="23254" y="36077"/>
                    <a:pt x="19088" y="40370"/>
                  </a:cubicBezTo>
                  <a:cubicBezTo>
                    <a:pt x="16262" y="43380"/>
                    <a:pt x="12547" y="45650"/>
                    <a:pt x="8236" y="47167"/>
                  </a:cubicBezTo>
                  <a:lnTo>
                    <a:pt x="0" y="48470"/>
                  </a:lnTo>
                  <a:lnTo>
                    <a:pt x="0" y="39080"/>
                  </a:lnTo>
                  <a:lnTo>
                    <a:pt x="9247" y="36309"/>
                  </a:lnTo>
                  <a:cubicBezTo>
                    <a:pt x="12821" y="33318"/>
                    <a:pt x="14783" y="28902"/>
                    <a:pt x="14783" y="23199"/>
                  </a:cubicBezTo>
                  <a:cubicBezTo>
                    <a:pt x="14783" y="17738"/>
                    <a:pt x="12852" y="13687"/>
                    <a:pt x="9449" y="11001"/>
                  </a:cubicBezTo>
                  <a:lnTo>
                    <a:pt x="0" y="8330"/>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8" name="Shape 2148"/>
            <p:cNvSpPr>
              <a:spLocks/>
            </p:cNvSpPr>
            <p:nvPr/>
          </p:nvSpPr>
          <p:spPr bwMode="auto">
            <a:xfrm>
              <a:off x="2183430" y="218946"/>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68" y="8954"/>
                </a:cxn>
                <a:cxn ang="0">
                  <a:pos x="10668" y="35090"/>
                </a:cxn>
                <a:cxn ang="0">
                  <a:pos x="42825" y="35090"/>
                </a:cxn>
                <a:cxn ang="0">
                  <a:pos x="42825" y="43929"/>
                </a:cxn>
                <a:cxn ang="0">
                  <a:pos x="10668" y="43929"/>
                </a:cxn>
                <a:cxn ang="0">
                  <a:pos x="10668"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68" y="8954"/>
                  </a:lnTo>
                  <a:lnTo>
                    <a:pt x="10668" y="35090"/>
                  </a:lnTo>
                  <a:lnTo>
                    <a:pt x="42825" y="35090"/>
                  </a:lnTo>
                  <a:lnTo>
                    <a:pt x="42825" y="43929"/>
                  </a:lnTo>
                  <a:lnTo>
                    <a:pt x="10668" y="43929"/>
                  </a:lnTo>
                  <a:lnTo>
                    <a:pt x="10668"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49" name="Shape 2149"/>
            <p:cNvSpPr>
              <a:spLocks/>
            </p:cNvSpPr>
            <p:nvPr/>
          </p:nvSpPr>
          <p:spPr bwMode="auto">
            <a:xfrm>
              <a:off x="2238892" y="217598"/>
              <a:ext cx="62827" cy="85408"/>
            </a:xfrm>
            <a:custGeom>
              <a:avLst/>
              <a:gdLst>
                <a:gd name="T0" fmla="*/ 0 w 62827"/>
                <a:gd name="T1" fmla="*/ 0 h 85408"/>
                <a:gd name="T2" fmla="*/ 62827 w 62827"/>
                <a:gd name="T3" fmla="*/ 85408 h 85408"/>
              </a:gdLst>
              <a:ahLst/>
              <a:cxnLst>
                <a:cxn ang="0">
                  <a:pos x="43193" y="0"/>
                </a:cxn>
                <a:cxn ang="0">
                  <a:pos x="62827" y="3670"/>
                </a:cxn>
                <a:cxn ang="0">
                  <a:pos x="60249" y="12395"/>
                </a:cxn>
                <a:cxn ang="0">
                  <a:pos x="43561" y="8954"/>
                </a:cxn>
                <a:cxn ang="0">
                  <a:pos x="11278" y="43066"/>
                </a:cxn>
                <a:cxn ang="0">
                  <a:pos x="43066" y="76327"/>
                </a:cxn>
                <a:cxn ang="0">
                  <a:pos x="60490" y="72885"/>
                </a:cxn>
                <a:cxn ang="0">
                  <a:pos x="62700" y="81356"/>
                </a:cxn>
                <a:cxn ang="0">
                  <a:pos x="40856" y="85408"/>
                </a:cxn>
                <a:cxn ang="0">
                  <a:pos x="0" y="43434"/>
                </a:cxn>
                <a:cxn ang="0">
                  <a:pos x="43193" y="0"/>
                </a:cxn>
              </a:cxnLst>
              <a:rect l="T0" t="T1" r="T2" b="T3"/>
              <a:pathLst>
                <a:path w="62827" h="85408">
                  <a:moveTo>
                    <a:pt x="43193" y="0"/>
                  </a:moveTo>
                  <a:cubicBezTo>
                    <a:pt x="53492" y="0"/>
                    <a:pt x="60008" y="2210"/>
                    <a:pt x="62827" y="3670"/>
                  </a:cubicBezTo>
                  <a:lnTo>
                    <a:pt x="60249" y="12395"/>
                  </a:lnTo>
                  <a:cubicBezTo>
                    <a:pt x="56198" y="10427"/>
                    <a:pt x="50432" y="8954"/>
                    <a:pt x="43561" y="8954"/>
                  </a:cubicBezTo>
                  <a:cubicBezTo>
                    <a:pt x="24168" y="8954"/>
                    <a:pt x="11278" y="21349"/>
                    <a:pt x="11278" y="43066"/>
                  </a:cubicBezTo>
                  <a:cubicBezTo>
                    <a:pt x="11278" y="63322"/>
                    <a:pt x="22936" y="76327"/>
                    <a:pt x="43066" y="76327"/>
                  </a:cubicBezTo>
                  <a:cubicBezTo>
                    <a:pt x="49568" y="76327"/>
                    <a:pt x="56198" y="74968"/>
                    <a:pt x="60490" y="72885"/>
                  </a:cubicBezTo>
                  <a:lnTo>
                    <a:pt x="62700" y="81356"/>
                  </a:lnTo>
                  <a:cubicBezTo>
                    <a:pt x="58776" y="83312"/>
                    <a:pt x="50927" y="85408"/>
                    <a:pt x="40856" y="85408"/>
                  </a:cubicBezTo>
                  <a:cubicBezTo>
                    <a:pt x="17539" y="85408"/>
                    <a:pt x="0" y="70561"/>
                    <a:pt x="0" y="43434"/>
                  </a:cubicBezTo>
                  <a:cubicBezTo>
                    <a:pt x="0" y="17539"/>
                    <a:pt x="17539" y="0"/>
                    <a:pt x="43193"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53841" name="Shape 53841"/>
            <p:cNvSpPr>
              <a:spLocks/>
            </p:cNvSpPr>
            <p:nvPr/>
          </p:nvSpPr>
          <p:spPr bwMode="auto">
            <a:xfrm>
              <a:off x="2314971" y="218949"/>
              <a:ext cx="10668" cy="82702"/>
            </a:xfrm>
            <a:custGeom>
              <a:avLst/>
              <a:gdLst>
                <a:gd name="T0" fmla="*/ 0 w 10668"/>
                <a:gd name="T1" fmla="*/ 0 h 82702"/>
                <a:gd name="T2" fmla="*/ 10668 w 10668"/>
                <a:gd name="T3" fmla="*/ 82702 h 82702"/>
              </a:gdLst>
              <a:ahLst/>
              <a:cxnLst>
                <a:cxn ang="0">
                  <a:pos x="0" y="0"/>
                </a:cxn>
                <a:cxn ang="0">
                  <a:pos x="10668" y="0"/>
                </a:cxn>
                <a:cxn ang="0">
                  <a:pos x="10668" y="82702"/>
                </a:cxn>
                <a:cxn ang="0">
                  <a:pos x="0" y="82702"/>
                </a:cxn>
                <a:cxn ang="0">
                  <a:pos x="0" y="0"/>
                </a:cxn>
              </a:cxnLst>
              <a:rect l="T0" t="T1" r="T2" b="T3"/>
              <a:pathLst>
                <a:path w="10668" h="82702">
                  <a:moveTo>
                    <a:pt x="0" y="0"/>
                  </a:moveTo>
                  <a:lnTo>
                    <a:pt x="10668" y="0"/>
                  </a:lnTo>
                  <a:lnTo>
                    <a:pt x="10668" y="82702"/>
                  </a:lnTo>
                  <a:lnTo>
                    <a:pt x="0" y="82702"/>
                  </a:lnTo>
                  <a:lnTo>
                    <a:pt x="0" y="0"/>
                  </a:lnTo>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1" name="Shape 2151"/>
            <p:cNvSpPr>
              <a:spLocks/>
            </p:cNvSpPr>
            <p:nvPr/>
          </p:nvSpPr>
          <p:spPr bwMode="auto">
            <a:xfrm>
              <a:off x="2338027" y="218944"/>
              <a:ext cx="34303" cy="82703"/>
            </a:xfrm>
            <a:custGeom>
              <a:avLst/>
              <a:gdLst>
                <a:gd name="T0" fmla="*/ 0 w 34303"/>
                <a:gd name="T1" fmla="*/ 0 h 82703"/>
                <a:gd name="T2" fmla="*/ 34303 w 34303"/>
                <a:gd name="T3" fmla="*/ 82703 h 82703"/>
              </a:gdLst>
              <a:ahLst/>
              <a:cxnLst>
                <a:cxn ang="0">
                  <a:pos x="28105" y="0"/>
                </a:cxn>
                <a:cxn ang="0">
                  <a:pos x="34303" y="0"/>
                </a:cxn>
                <a:cxn ang="0">
                  <a:pos x="34303" y="9449"/>
                </a:cxn>
                <a:cxn ang="0">
                  <a:pos x="34112" y="9449"/>
                </a:cxn>
                <a:cxn ang="0">
                  <a:pos x="29947" y="24422"/>
                </a:cxn>
                <a:cxn ang="0">
                  <a:pos x="21844" y="48349"/>
                </a:cxn>
                <a:cxn ang="0">
                  <a:pos x="34303" y="48349"/>
                </a:cxn>
                <a:cxn ang="0">
                  <a:pos x="34303" y="56693"/>
                </a:cxn>
                <a:cxn ang="0">
                  <a:pos x="19634" y="56693"/>
                </a:cxn>
                <a:cxn ang="0">
                  <a:pos x="11036" y="82703"/>
                </a:cxn>
                <a:cxn ang="0">
                  <a:pos x="0" y="82703"/>
                </a:cxn>
                <a:cxn ang="0">
                  <a:pos x="28105" y="0"/>
                </a:cxn>
              </a:cxnLst>
              <a:rect l="T0" t="T1" r="T2" b="T3"/>
              <a:pathLst>
                <a:path w="34303" h="82703">
                  <a:moveTo>
                    <a:pt x="28105" y="0"/>
                  </a:moveTo>
                  <a:lnTo>
                    <a:pt x="34303" y="0"/>
                  </a:lnTo>
                  <a:lnTo>
                    <a:pt x="34303" y="9449"/>
                  </a:lnTo>
                  <a:lnTo>
                    <a:pt x="34112" y="9449"/>
                  </a:lnTo>
                  <a:cubicBezTo>
                    <a:pt x="32880" y="14351"/>
                    <a:pt x="31534" y="19380"/>
                    <a:pt x="29947" y="24422"/>
                  </a:cubicBezTo>
                  <a:lnTo>
                    <a:pt x="21844" y="48349"/>
                  </a:lnTo>
                  <a:lnTo>
                    <a:pt x="34303" y="48349"/>
                  </a:lnTo>
                  <a:lnTo>
                    <a:pt x="34303" y="56693"/>
                  </a:lnTo>
                  <a:lnTo>
                    <a:pt x="19634" y="56693"/>
                  </a:lnTo>
                  <a:lnTo>
                    <a:pt x="11036" y="82703"/>
                  </a:lnTo>
                  <a:lnTo>
                    <a:pt x="0" y="82703"/>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2" name="Shape 2152"/>
            <p:cNvSpPr>
              <a:spLocks/>
            </p:cNvSpPr>
            <p:nvPr/>
          </p:nvSpPr>
          <p:spPr bwMode="auto">
            <a:xfrm>
              <a:off x="2372330" y="218944"/>
              <a:ext cx="34912" cy="82703"/>
            </a:xfrm>
            <a:custGeom>
              <a:avLst/>
              <a:gdLst>
                <a:gd name="T0" fmla="*/ 0 w 34912"/>
                <a:gd name="T1" fmla="*/ 0 h 82703"/>
                <a:gd name="T2" fmla="*/ 34912 w 34912"/>
                <a:gd name="T3" fmla="*/ 82703 h 82703"/>
              </a:gdLst>
              <a:ahLst/>
              <a:cxnLst>
                <a:cxn ang="0">
                  <a:pos x="0" y="0"/>
                </a:cxn>
                <a:cxn ang="0">
                  <a:pos x="6680" y="0"/>
                </a:cxn>
                <a:cxn ang="0">
                  <a:pos x="34912" y="82703"/>
                </a:cxn>
                <a:cxn ang="0">
                  <a:pos x="23495" y="82703"/>
                </a:cxn>
                <a:cxn ang="0">
                  <a:pos x="14656" y="56693"/>
                </a:cxn>
                <a:cxn ang="0">
                  <a:pos x="0" y="56693"/>
                </a:cxn>
                <a:cxn ang="0">
                  <a:pos x="0" y="48349"/>
                </a:cxn>
                <a:cxn ang="0">
                  <a:pos x="12459" y="48349"/>
                </a:cxn>
                <a:cxn ang="0">
                  <a:pos x="4356" y="24536"/>
                </a:cxn>
                <a:cxn ang="0">
                  <a:pos x="51" y="9449"/>
                </a:cxn>
                <a:cxn ang="0">
                  <a:pos x="0" y="9449"/>
                </a:cxn>
                <a:cxn ang="0">
                  <a:pos x="0" y="0"/>
                </a:cxn>
              </a:cxnLst>
              <a:rect l="T0" t="T1" r="T2" b="T3"/>
              <a:pathLst>
                <a:path w="34912" h="82703">
                  <a:moveTo>
                    <a:pt x="0" y="0"/>
                  </a:moveTo>
                  <a:lnTo>
                    <a:pt x="6680" y="0"/>
                  </a:lnTo>
                  <a:lnTo>
                    <a:pt x="34912" y="82703"/>
                  </a:lnTo>
                  <a:lnTo>
                    <a:pt x="23495" y="82703"/>
                  </a:lnTo>
                  <a:lnTo>
                    <a:pt x="14656" y="56693"/>
                  </a:lnTo>
                  <a:lnTo>
                    <a:pt x="0" y="56693"/>
                  </a:lnTo>
                  <a:lnTo>
                    <a:pt x="0" y="48349"/>
                  </a:lnTo>
                  <a:lnTo>
                    <a:pt x="12459" y="48349"/>
                  </a:lnTo>
                  <a:lnTo>
                    <a:pt x="4356" y="24536"/>
                  </a:lnTo>
                  <a:cubicBezTo>
                    <a:pt x="2515" y="19139"/>
                    <a:pt x="1283" y="14237"/>
                    <a:pt x="51"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3" name="Shape 2153"/>
            <p:cNvSpPr>
              <a:spLocks/>
            </p:cNvSpPr>
            <p:nvPr/>
          </p:nvSpPr>
          <p:spPr bwMode="auto">
            <a:xfrm>
              <a:off x="2419383" y="218943"/>
              <a:ext cx="46025" cy="82715"/>
            </a:xfrm>
            <a:custGeom>
              <a:avLst/>
              <a:gdLst>
                <a:gd name="T0" fmla="*/ 0 w 46025"/>
                <a:gd name="T1" fmla="*/ 0 h 82715"/>
                <a:gd name="T2" fmla="*/ 46025 w 46025"/>
                <a:gd name="T3" fmla="*/ 82715 h 82715"/>
              </a:gdLst>
              <a:ahLst/>
              <a:cxnLst>
                <a:cxn ang="0">
                  <a:pos x="0" y="0"/>
                </a:cxn>
                <a:cxn ang="0">
                  <a:pos x="10681" y="0"/>
                </a:cxn>
                <a:cxn ang="0">
                  <a:pos x="10681" y="73749"/>
                </a:cxn>
                <a:cxn ang="0">
                  <a:pos x="46025" y="73749"/>
                </a:cxn>
                <a:cxn ang="0">
                  <a:pos x="46025" y="82715"/>
                </a:cxn>
                <a:cxn ang="0">
                  <a:pos x="0" y="82715"/>
                </a:cxn>
                <a:cxn ang="0">
                  <a:pos x="0" y="0"/>
                </a:cxn>
              </a:cxnLst>
              <a:rect l="T0" t="T1" r="T2" b="T3"/>
              <a:pathLst>
                <a:path w="46025" h="82715">
                  <a:moveTo>
                    <a:pt x="0" y="0"/>
                  </a:moveTo>
                  <a:lnTo>
                    <a:pt x="10681" y="0"/>
                  </a:lnTo>
                  <a:lnTo>
                    <a:pt x="10681" y="73749"/>
                  </a:lnTo>
                  <a:lnTo>
                    <a:pt x="46025" y="73749"/>
                  </a:lnTo>
                  <a:lnTo>
                    <a:pt x="46025"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53842" name="Shape 53842"/>
            <p:cNvSpPr>
              <a:spLocks/>
            </p:cNvSpPr>
            <p:nvPr/>
          </p:nvSpPr>
          <p:spPr bwMode="auto">
            <a:xfrm>
              <a:off x="2477303" y="218949"/>
              <a:ext cx="10681" cy="82702"/>
            </a:xfrm>
            <a:custGeom>
              <a:avLst/>
              <a:gdLst>
                <a:gd name="T0" fmla="*/ 0 w 10681"/>
                <a:gd name="T1" fmla="*/ 0 h 82702"/>
                <a:gd name="T2" fmla="*/ 10681 w 10681"/>
                <a:gd name="T3" fmla="*/ 82702 h 82702"/>
              </a:gdLst>
              <a:ahLst/>
              <a:cxnLst>
                <a:cxn ang="0">
                  <a:pos x="0" y="0"/>
                </a:cxn>
                <a:cxn ang="0">
                  <a:pos x="10681" y="0"/>
                </a:cxn>
                <a:cxn ang="0">
                  <a:pos x="10681" y="82702"/>
                </a:cxn>
                <a:cxn ang="0">
                  <a:pos x="0" y="82702"/>
                </a:cxn>
                <a:cxn ang="0">
                  <a:pos x="0" y="0"/>
                </a:cxn>
              </a:cxnLst>
              <a:rect l="T0" t="T1" r="T2" b="T3"/>
              <a:pathLst>
                <a:path w="10681" h="82702">
                  <a:moveTo>
                    <a:pt x="0" y="0"/>
                  </a:moveTo>
                  <a:lnTo>
                    <a:pt x="10681" y="0"/>
                  </a:lnTo>
                  <a:lnTo>
                    <a:pt x="10681" y="82702"/>
                  </a:lnTo>
                  <a:lnTo>
                    <a:pt x="0" y="82702"/>
                  </a:lnTo>
                  <a:lnTo>
                    <a:pt x="0" y="0"/>
                  </a:lnTo>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5" name="Shape 2155"/>
            <p:cNvSpPr>
              <a:spLocks/>
            </p:cNvSpPr>
            <p:nvPr/>
          </p:nvSpPr>
          <p:spPr bwMode="auto">
            <a:xfrm>
              <a:off x="2500978" y="218941"/>
              <a:ext cx="60376" cy="82715"/>
            </a:xfrm>
            <a:custGeom>
              <a:avLst/>
              <a:gdLst>
                <a:gd name="T0" fmla="*/ 0 w 60376"/>
                <a:gd name="T1" fmla="*/ 0 h 82715"/>
                <a:gd name="T2" fmla="*/ 60376 w 60376"/>
                <a:gd name="T3" fmla="*/ 82715 h 82715"/>
              </a:gdLst>
              <a:ahLst/>
              <a:cxnLst>
                <a:cxn ang="0">
                  <a:pos x="3924" y="0"/>
                </a:cxn>
                <a:cxn ang="0">
                  <a:pos x="59766" y="0"/>
                </a:cxn>
                <a:cxn ang="0">
                  <a:pos x="59766" y="6503"/>
                </a:cxn>
                <a:cxn ang="0">
                  <a:pos x="14110" y="73381"/>
                </a:cxn>
                <a:cxn ang="0">
                  <a:pos x="14110" y="73749"/>
                </a:cxn>
                <a:cxn ang="0">
                  <a:pos x="60376" y="73749"/>
                </a:cxn>
                <a:cxn ang="0">
                  <a:pos x="60376" y="82715"/>
                </a:cxn>
                <a:cxn ang="0">
                  <a:pos x="0" y="82715"/>
                </a:cxn>
                <a:cxn ang="0">
                  <a:pos x="0" y="76454"/>
                </a:cxn>
                <a:cxn ang="0">
                  <a:pos x="45898" y="9335"/>
                </a:cxn>
                <a:cxn ang="0">
                  <a:pos x="45898" y="8966"/>
                </a:cxn>
                <a:cxn ang="0">
                  <a:pos x="3924" y="8966"/>
                </a:cxn>
                <a:cxn ang="0">
                  <a:pos x="3924" y="0"/>
                </a:cxn>
              </a:cxnLst>
              <a:rect l="T0" t="T1" r="T2" b="T3"/>
              <a:pathLst>
                <a:path w="60376" h="82715">
                  <a:moveTo>
                    <a:pt x="3924" y="0"/>
                  </a:moveTo>
                  <a:lnTo>
                    <a:pt x="59766" y="0"/>
                  </a:lnTo>
                  <a:lnTo>
                    <a:pt x="59766" y="6503"/>
                  </a:lnTo>
                  <a:lnTo>
                    <a:pt x="14110" y="73381"/>
                  </a:lnTo>
                  <a:lnTo>
                    <a:pt x="14110" y="73749"/>
                  </a:lnTo>
                  <a:lnTo>
                    <a:pt x="60376" y="73749"/>
                  </a:lnTo>
                  <a:lnTo>
                    <a:pt x="60376" y="82715"/>
                  </a:lnTo>
                  <a:lnTo>
                    <a:pt x="0" y="82715"/>
                  </a:lnTo>
                  <a:lnTo>
                    <a:pt x="0" y="76454"/>
                  </a:lnTo>
                  <a:lnTo>
                    <a:pt x="45898" y="9335"/>
                  </a:lnTo>
                  <a:lnTo>
                    <a:pt x="45898" y="8966"/>
                  </a:lnTo>
                  <a:lnTo>
                    <a:pt x="3924" y="8966"/>
                  </a:lnTo>
                  <a:lnTo>
                    <a:pt x="3924"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6" name="Shape 2156"/>
            <p:cNvSpPr>
              <a:spLocks/>
            </p:cNvSpPr>
            <p:nvPr/>
          </p:nvSpPr>
          <p:spPr bwMode="auto">
            <a:xfrm>
              <a:off x="2568220" y="218944"/>
              <a:ext cx="34303" cy="82703"/>
            </a:xfrm>
            <a:custGeom>
              <a:avLst/>
              <a:gdLst>
                <a:gd name="T0" fmla="*/ 0 w 34303"/>
                <a:gd name="T1" fmla="*/ 0 h 82703"/>
                <a:gd name="T2" fmla="*/ 34303 w 34303"/>
                <a:gd name="T3" fmla="*/ 82703 h 82703"/>
              </a:gdLst>
              <a:ahLst/>
              <a:cxnLst>
                <a:cxn ang="0">
                  <a:pos x="28105" y="0"/>
                </a:cxn>
                <a:cxn ang="0">
                  <a:pos x="34303" y="0"/>
                </a:cxn>
                <a:cxn ang="0">
                  <a:pos x="34303" y="9449"/>
                </a:cxn>
                <a:cxn ang="0">
                  <a:pos x="34112" y="9449"/>
                </a:cxn>
                <a:cxn ang="0">
                  <a:pos x="29947" y="24422"/>
                </a:cxn>
                <a:cxn ang="0">
                  <a:pos x="21844" y="48349"/>
                </a:cxn>
                <a:cxn ang="0">
                  <a:pos x="34303" y="48349"/>
                </a:cxn>
                <a:cxn ang="0">
                  <a:pos x="34303" y="56693"/>
                </a:cxn>
                <a:cxn ang="0">
                  <a:pos x="19634" y="56693"/>
                </a:cxn>
                <a:cxn ang="0">
                  <a:pos x="11036" y="82703"/>
                </a:cxn>
                <a:cxn ang="0">
                  <a:pos x="0" y="82703"/>
                </a:cxn>
                <a:cxn ang="0">
                  <a:pos x="28105" y="0"/>
                </a:cxn>
              </a:cxnLst>
              <a:rect l="T0" t="T1" r="T2" b="T3"/>
              <a:pathLst>
                <a:path w="34303" h="82703">
                  <a:moveTo>
                    <a:pt x="28105" y="0"/>
                  </a:moveTo>
                  <a:lnTo>
                    <a:pt x="34303" y="0"/>
                  </a:lnTo>
                  <a:lnTo>
                    <a:pt x="34303" y="9449"/>
                  </a:lnTo>
                  <a:lnTo>
                    <a:pt x="34112" y="9449"/>
                  </a:lnTo>
                  <a:cubicBezTo>
                    <a:pt x="32880" y="14351"/>
                    <a:pt x="31534" y="19380"/>
                    <a:pt x="29947" y="24422"/>
                  </a:cubicBezTo>
                  <a:lnTo>
                    <a:pt x="21844" y="48349"/>
                  </a:lnTo>
                  <a:lnTo>
                    <a:pt x="34303" y="48349"/>
                  </a:lnTo>
                  <a:lnTo>
                    <a:pt x="34303" y="56693"/>
                  </a:lnTo>
                  <a:lnTo>
                    <a:pt x="19634" y="56693"/>
                  </a:lnTo>
                  <a:lnTo>
                    <a:pt x="11036" y="82703"/>
                  </a:lnTo>
                  <a:lnTo>
                    <a:pt x="0" y="82703"/>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7" name="Shape 2157"/>
            <p:cNvSpPr>
              <a:spLocks/>
            </p:cNvSpPr>
            <p:nvPr/>
          </p:nvSpPr>
          <p:spPr bwMode="auto">
            <a:xfrm>
              <a:off x="2602522" y="218944"/>
              <a:ext cx="34912" cy="82703"/>
            </a:xfrm>
            <a:custGeom>
              <a:avLst/>
              <a:gdLst>
                <a:gd name="T0" fmla="*/ 0 w 34912"/>
                <a:gd name="T1" fmla="*/ 0 h 82703"/>
                <a:gd name="T2" fmla="*/ 34912 w 34912"/>
                <a:gd name="T3" fmla="*/ 82703 h 82703"/>
              </a:gdLst>
              <a:ahLst/>
              <a:cxnLst>
                <a:cxn ang="0">
                  <a:pos x="0" y="0"/>
                </a:cxn>
                <a:cxn ang="0">
                  <a:pos x="6680" y="0"/>
                </a:cxn>
                <a:cxn ang="0">
                  <a:pos x="34912" y="82703"/>
                </a:cxn>
                <a:cxn ang="0">
                  <a:pos x="23495" y="82703"/>
                </a:cxn>
                <a:cxn ang="0">
                  <a:pos x="14656" y="56693"/>
                </a:cxn>
                <a:cxn ang="0">
                  <a:pos x="0" y="56693"/>
                </a:cxn>
                <a:cxn ang="0">
                  <a:pos x="0" y="48349"/>
                </a:cxn>
                <a:cxn ang="0">
                  <a:pos x="12459" y="48349"/>
                </a:cxn>
                <a:cxn ang="0">
                  <a:pos x="4356" y="24536"/>
                </a:cxn>
                <a:cxn ang="0">
                  <a:pos x="51" y="9449"/>
                </a:cxn>
                <a:cxn ang="0">
                  <a:pos x="0" y="9449"/>
                </a:cxn>
                <a:cxn ang="0">
                  <a:pos x="0" y="0"/>
                </a:cxn>
              </a:cxnLst>
              <a:rect l="T0" t="T1" r="T2" b="T3"/>
              <a:pathLst>
                <a:path w="34912" h="82703">
                  <a:moveTo>
                    <a:pt x="0" y="0"/>
                  </a:moveTo>
                  <a:lnTo>
                    <a:pt x="6680" y="0"/>
                  </a:lnTo>
                  <a:lnTo>
                    <a:pt x="34912" y="82703"/>
                  </a:lnTo>
                  <a:lnTo>
                    <a:pt x="23495" y="82703"/>
                  </a:lnTo>
                  <a:lnTo>
                    <a:pt x="14656" y="56693"/>
                  </a:lnTo>
                  <a:lnTo>
                    <a:pt x="0" y="56693"/>
                  </a:lnTo>
                  <a:lnTo>
                    <a:pt x="0" y="48349"/>
                  </a:lnTo>
                  <a:lnTo>
                    <a:pt x="12459" y="48349"/>
                  </a:lnTo>
                  <a:lnTo>
                    <a:pt x="4356" y="24536"/>
                  </a:lnTo>
                  <a:cubicBezTo>
                    <a:pt x="2515" y="19139"/>
                    <a:pt x="1283" y="14237"/>
                    <a:pt x="51"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8" name="Shape 2158"/>
            <p:cNvSpPr>
              <a:spLocks/>
            </p:cNvSpPr>
            <p:nvPr/>
          </p:nvSpPr>
          <p:spPr bwMode="auto">
            <a:xfrm>
              <a:off x="2649576" y="218333"/>
              <a:ext cx="33681" cy="84061"/>
            </a:xfrm>
            <a:custGeom>
              <a:avLst/>
              <a:gdLst>
                <a:gd name="T0" fmla="*/ 0 w 33681"/>
                <a:gd name="T1" fmla="*/ 0 h 84061"/>
                <a:gd name="T2" fmla="*/ 33681 w 33681"/>
                <a:gd name="T3" fmla="*/ 84061 h 84061"/>
              </a:gdLst>
              <a:ahLst/>
              <a:cxnLst>
                <a:cxn ang="0">
                  <a:pos x="22708" y="0"/>
                </a:cxn>
                <a:cxn ang="0">
                  <a:pos x="33681" y="1454"/>
                </a:cxn>
                <a:cxn ang="0">
                  <a:pos x="33681" y="12045"/>
                </a:cxn>
                <a:cxn ang="0">
                  <a:pos x="23190" y="8458"/>
                </a:cxn>
                <a:cxn ang="0">
                  <a:pos x="10668" y="9563"/>
                </a:cxn>
                <a:cxn ang="0">
                  <a:pos x="10668" y="74854"/>
                </a:cxn>
                <a:cxn ang="0">
                  <a:pos x="21476" y="75463"/>
                </a:cxn>
                <a:cxn ang="0">
                  <a:pos x="33681" y="73573"/>
                </a:cxn>
                <a:cxn ang="0">
                  <a:pos x="33681" y="82021"/>
                </a:cxn>
                <a:cxn ang="0">
                  <a:pos x="19380" y="84061"/>
                </a:cxn>
                <a:cxn ang="0">
                  <a:pos x="0" y="83071"/>
                </a:cxn>
                <a:cxn ang="0">
                  <a:pos x="0" y="1714"/>
                </a:cxn>
                <a:cxn ang="0">
                  <a:pos x="22708" y="0"/>
                </a:cxn>
              </a:cxnLst>
              <a:rect l="T0" t="T1" r="T2" b="T3"/>
              <a:pathLst>
                <a:path w="33681" h="84061">
                  <a:moveTo>
                    <a:pt x="22708" y="0"/>
                  </a:moveTo>
                  <a:lnTo>
                    <a:pt x="33681" y="1454"/>
                  </a:lnTo>
                  <a:lnTo>
                    <a:pt x="33681" y="12045"/>
                  </a:lnTo>
                  <a:lnTo>
                    <a:pt x="23190" y="8458"/>
                  </a:lnTo>
                  <a:cubicBezTo>
                    <a:pt x="17666" y="8458"/>
                    <a:pt x="13500" y="8954"/>
                    <a:pt x="10668" y="9563"/>
                  </a:cubicBezTo>
                  <a:lnTo>
                    <a:pt x="10668" y="74854"/>
                  </a:lnTo>
                  <a:cubicBezTo>
                    <a:pt x="13373" y="75349"/>
                    <a:pt x="17297" y="75463"/>
                    <a:pt x="21476" y="75463"/>
                  </a:cubicBezTo>
                  <a:lnTo>
                    <a:pt x="33681" y="73573"/>
                  </a:lnTo>
                  <a:lnTo>
                    <a:pt x="33681" y="82021"/>
                  </a:lnTo>
                  <a:lnTo>
                    <a:pt x="19380" y="84061"/>
                  </a:lnTo>
                  <a:cubicBezTo>
                    <a:pt x="11773" y="84061"/>
                    <a:pt x="5397" y="83693"/>
                    <a:pt x="0" y="83071"/>
                  </a:cubicBezTo>
                  <a:lnTo>
                    <a:pt x="0" y="1714"/>
                  </a:lnTo>
                  <a:cubicBezTo>
                    <a:pt x="6502" y="737"/>
                    <a:pt x="14237" y="0"/>
                    <a:pt x="22708"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59" name="Shape 2159"/>
            <p:cNvSpPr>
              <a:spLocks/>
            </p:cNvSpPr>
            <p:nvPr/>
          </p:nvSpPr>
          <p:spPr bwMode="auto">
            <a:xfrm>
              <a:off x="2683257" y="219787"/>
              <a:ext cx="34188" cy="80567"/>
            </a:xfrm>
            <a:custGeom>
              <a:avLst/>
              <a:gdLst>
                <a:gd name="T0" fmla="*/ 0 w 34188"/>
                <a:gd name="T1" fmla="*/ 0 h 80567"/>
                <a:gd name="T2" fmla="*/ 34188 w 34188"/>
                <a:gd name="T3" fmla="*/ 80567 h 80567"/>
              </a:gdLst>
              <a:ahLst/>
              <a:cxnLst>
                <a:cxn ang="0">
                  <a:pos x="0" y="0"/>
                </a:cxn>
                <a:cxn ang="0">
                  <a:pos x="8807" y="1167"/>
                </a:cxn>
                <a:cxn ang="0">
                  <a:pos x="22529" y="8846"/>
                </a:cxn>
                <a:cxn ang="0">
                  <a:pos x="34188" y="38551"/>
                </a:cxn>
                <a:cxn ang="0">
                  <a:pos x="22275" y="70695"/>
                </a:cxn>
                <a:cxn ang="0">
                  <a:pos x="7116" y="79551"/>
                </a:cxn>
                <a:cxn ang="0">
                  <a:pos x="0" y="80567"/>
                </a:cxn>
                <a:cxn ang="0">
                  <a:pos x="0" y="72119"/>
                </a:cxn>
                <a:cxn ang="0">
                  <a:pos x="2925" y="71666"/>
                </a:cxn>
                <a:cxn ang="0">
                  <a:pos x="23012" y="38919"/>
                </a:cxn>
                <a:cxn ang="0">
                  <a:pos x="14776" y="15642"/>
                </a:cxn>
                <a:cxn ang="0">
                  <a:pos x="0" y="10591"/>
                </a:cxn>
                <a:cxn ang="0">
                  <a:pos x="0" y="0"/>
                </a:cxn>
              </a:cxnLst>
              <a:rect l="T0" t="T1" r="T2" b="T3"/>
              <a:pathLst>
                <a:path w="34188" h="80567">
                  <a:moveTo>
                    <a:pt x="0" y="0"/>
                  </a:moveTo>
                  <a:lnTo>
                    <a:pt x="8807" y="1167"/>
                  </a:lnTo>
                  <a:cubicBezTo>
                    <a:pt x="14360" y="2899"/>
                    <a:pt x="18903" y="5474"/>
                    <a:pt x="22529" y="8846"/>
                  </a:cubicBezTo>
                  <a:cubicBezTo>
                    <a:pt x="29883" y="15602"/>
                    <a:pt x="34188" y="25178"/>
                    <a:pt x="34188" y="38551"/>
                  </a:cubicBezTo>
                  <a:cubicBezTo>
                    <a:pt x="34188" y="52051"/>
                    <a:pt x="30010" y="63087"/>
                    <a:pt x="22275" y="70695"/>
                  </a:cubicBezTo>
                  <a:cubicBezTo>
                    <a:pt x="18408" y="74562"/>
                    <a:pt x="13284" y="77540"/>
                    <a:pt x="7116" y="79551"/>
                  </a:cubicBezTo>
                  <a:lnTo>
                    <a:pt x="0" y="80567"/>
                  </a:lnTo>
                  <a:lnTo>
                    <a:pt x="0" y="72119"/>
                  </a:lnTo>
                  <a:lnTo>
                    <a:pt x="2925" y="71666"/>
                  </a:lnTo>
                  <a:cubicBezTo>
                    <a:pt x="16040" y="67030"/>
                    <a:pt x="23012" y="55664"/>
                    <a:pt x="23012" y="38919"/>
                  </a:cubicBezTo>
                  <a:cubicBezTo>
                    <a:pt x="23075" y="29159"/>
                    <a:pt x="20345" y="21180"/>
                    <a:pt x="14776" y="15642"/>
                  </a:cubicBezTo>
                  <a:lnTo>
                    <a:pt x="0" y="10591"/>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0" name="Shape 2160"/>
            <p:cNvSpPr>
              <a:spLocks/>
            </p:cNvSpPr>
            <p:nvPr/>
          </p:nvSpPr>
          <p:spPr bwMode="auto">
            <a:xfrm>
              <a:off x="2723318" y="218944"/>
              <a:ext cx="34303" cy="82703"/>
            </a:xfrm>
            <a:custGeom>
              <a:avLst/>
              <a:gdLst>
                <a:gd name="T0" fmla="*/ 0 w 34303"/>
                <a:gd name="T1" fmla="*/ 0 h 82703"/>
                <a:gd name="T2" fmla="*/ 34303 w 34303"/>
                <a:gd name="T3" fmla="*/ 82703 h 82703"/>
              </a:gdLst>
              <a:ahLst/>
              <a:cxnLst>
                <a:cxn ang="0">
                  <a:pos x="28105" y="0"/>
                </a:cxn>
                <a:cxn ang="0">
                  <a:pos x="34303" y="0"/>
                </a:cxn>
                <a:cxn ang="0">
                  <a:pos x="34303" y="9449"/>
                </a:cxn>
                <a:cxn ang="0">
                  <a:pos x="34112" y="9449"/>
                </a:cxn>
                <a:cxn ang="0">
                  <a:pos x="29947" y="24422"/>
                </a:cxn>
                <a:cxn ang="0">
                  <a:pos x="21844" y="48349"/>
                </a:cxn>
                <a:cxn ang="0">
                  <a:pos x="34303" y="48349"/>
                </a:cxn>
                <a:cxn ang="0">
                  <a:pos x="34303" y="56693"/>
                </a:cxn>
                <a:cxn ang="0">
                  <a:pos x="19634" y="56693"/>
                </a:cxn>
                <a:cxn ang="0">
                  <a:pos x="11036" y="82703"/>
                </a:cxn>
                <a:cxn ang="0">
                  <a:pos x="0" y="82703"/>
                </a:cxn>
                <a:cxn ang="0">
                  <a:pos x="28105" y="0"/>
                </a:cxn>
              </a:cxnLst>
              <a:rect l="T0" t="T1" r="T2" b="T3"/>
              <a:pathLst>
                <a:path w="34303" h="82703">
                  <a:moveTo>
                    <a:pt x="28105" y="0"/>
                  </a:moveTo>
                  <a:lnTo>
                    <a:pt x="34303" y="0"/>
                  </a:lnTo>
                  <a:lnTo>
                    <a:pt x="34303" y="9449"/>
                  </a:lnTo>
                  <a:lnTo>
                    <a:pt x="34112" y="9449"/>
                  </a:lnTo>
                  <a:cubicBezTo>
                    <a:pt x="32880" y="14351"/>
                    <a:pt x="31534" y="19380"/>
                    <a:pt x="29947" y="24422"/>
                  </a:cubicBezTo>
                  <a:lnTo>
                    <a:pt x="21844" y="48349"/>
                  </a:lnTo>
                  <a:lnTo>
                    <a:pt x="34303" y="48349"/>
                  </a:lnTo>
                  <a:lnTo>
                    <a:pt x="34303" y="56693"/>
                  </a:lnTo>
                  <a:lnTo>
                    <a:pt x="19634" y="56693"/>
                  </a:lnTo>
                  <a:lnTo>
                    <a:pt x="11036" y="82703"/>
                  </a:lnTo>
                  <a:lnTo>
                    <a:pt x="0" y="82703"/>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1" name="Shape 2161"/>
            <p:cNvSpPr>
              <a:spLocks/>
            </p:cNvSpPr>
            <p:nvPr/>
          </p:nvSpPr>
          <p:spPr bwMode="auto">
            <a:xfrm>
              <a:off x="2757621" y="218944"/>
              <a:ext cx="34912" cy="82703"/>
            </a:xfrm>
            <a:custGeom>
              <a:avLst/>
              <a:gdLst>
                <a:gd name="T0" fmla="*/ 0 w 34912"/>
                <a:gd name="T1" fmla="*/ 0 h 82703"/>
                <a:gd name="T2" fmla="*/ 34912 w 34912"/>
                <a:gd name="T3" fmla="*/ 82703 h 82703"/>
              </a:gdLst>
              <a:ahLst/>
              <a:cxnLst>
                <a:cxn ang="0">
                  <a:pos x="0" y="0"/>
                </a:cxn>
                <a:cxn ang="0">
                  <a:pos x="6680" y="0"/>
                </a:cxn>
                <a:cxn ang="0">
                  <a:pos x="34912" y="82703"/>
                </a:cxn>
                <a:cxn ang="0">
                  <a:pos x="23495" y="82703"/>
                </a:cxn>
                <a:cxn ang="0">
                  <a:pos x="14656" y="56693"/>
                </a:cxn>
                <a:cxn ang="0">
                  <a:pos x="0" y="56693"/>
                </a:cxn>
                <a:cxn ang="0">
                  <a:pos x="0" y="48349"/>
                </a:cxn>
                <a:cxn ang="0">
                  <a:pos x="12459" y="48349"/>
                </a:cxn>
                <a:cxn ang="0">
                  <a:pos x="4356" y="24536"/>
                </a:cxn>
                <a:cxn ang="0">
                  <a:pos x="51" y="9449"/>
                </a:cxn>
                <a:cxn ang="0">
                  <a:pos x="0" y="9449"/>
                </a:cxn>
                <a:cxn ang="0">
                  <a:pos x="0" y="0"/>
                </a:cxn>
              </a:cxnLst>
              <a:rect l="T0" t="T1" r="T2" b="T3"/>
              <a:pathLst>
                <a:path w="34912" h="82703">
                  <a:moveTo>
                    <a:pt x="0" y="0"/>
                  </a:moveTo>
                  <a:lnTo>
                    <a:pt x="6680" y="0"/>
                  </a:lnTo>
                  <a:lnTo>
                    <a:pt x="34912" y="82703"/>
                  </a:lnTo>
                  <a:lnTo>
                    <a:pt x="23495" y="82703"/>
                  </a:lnTo>
                  <a:lnTo>
                    <a:pt x="14656" y="56693"/>
                  </a:lnTo>
                  <a:lnTo>
                    <a:pt x="0" y="56693"/>
                  </a:lnTo>
                  <a:lnTo>
                    <a:pt x="0" y="48349"/>
                  </a:lnTo>
                  <a:lnTo>
                    <a:pt x="12459" y="48349"/>
                  </a:lnTo>
                  <a:lnTo>
                    <a:pt x="4356" y="24536"/>
                  </a:lnTo>
                  <a:cubicBezTo>
                    <a:pt x="2515" y="19139"/>
                    <a:pt x="1283" y="14237"/>
                    <a:pt x="51"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2" name="Shape 2162"/>
            <p:cNvSpPr>
              <a:spLocks/>
            </p:cNvSpPr>
            <p:nvPr/>
          </p:nvSpPr>
          <p:spPr bwMode="auto">
            <a:xfrm>
              <a:off x="2604510" y="1650504"/>
              <a:ext cx="44552" cy="82715"/>
            </a:xfrm>
            <a:custGeom>
              <a:avLst/>
              <a:gdLst>
                <a:gd name="T0" fmla="*/ 0 w 44552"/>
                <a:gd name="T1" fmla="*/ 0 h 82715"/>
                <a:gd name="T2" fmla="*/ 44552 w 44552"/>
                <a:gd name="T3" fmla="*/ 82715 h 82715"/>
              </a:gdLst>
              <a:ahLst/>
              <a:cxnLst>
                <a:cxn ang="0">
                  <a:pos x="0" y="0"/>
                </a:cxn>
                <a:cxn ang="0">
                  <a:pos x="44552" y="0"/>
                </a:cxn>
                <a:cxn ang="0">
                  <a:pos x="44552" y="8953"/>
                </a:cxn>
                <a:cxn ang="0">
                  <a:pos x="10681" y="8953"/>
                </a:cxn>
                <a:cxn ang="0">
                  <a:pos x="10681" y="36449"/>
                </a:cxn>
                <a:cxn ang="0">
                  <a:pos x="41961" y="36449"/>
                </a:cxn>
                <a:cxn ang="0">
                  <a:pos x="41961" y="45276"/>
                </a:cxn>
                <a:cxn ang="0">
                  <a:pos x="10681" y="45276"/>
                </a:cxn>
                <a:cxn ang="0">
                  <a:pos x="10681" y="82715"/>
                </a:cxn>
                <a:cxn ang="0">
                  <a:pos x="0" y="82715"/>
                </a:cxn>
                <a:cxn ang="0">
                  <a:pos x="0" y="0"/>
                </a:cxn>
              </a:cxnLst>
              <a:rect l="T0" t="T1" r="T2" b="T3"/>
              <a:pathLst>
                <a:path w="44552" h="82715">
                  <a:moveTo>
                    <a:pt x="0" y="0"/>
                  </a:moveTo>
                  <a:lnTo>
                    <a:pt x="44552" y="0"/>
                  </a:lnTo>
                  <a:lnTo>
                    <a:pt x="44552" y="8953"/>
                  </a:lnTo>
                  <a:lnTo>
                    <a:pt x="10681" y="8953"/>
                  </a:lnTo>
                  <a:lnTo>
                    <a:pt x="10681" y="36449"/>
                  </a:lnTo>
                  <a:lnTo>
                    <a:pt x="41961" y="36449"/>
                  </a:lnTo>
                  <a:lnTo>
                    <a:pt x="41961" y="45276"/>
                  </a:lnTo>
                  <a:lnTo>
                    <a:pt x="10681" y="45276"/>
                  </a:lnTo>
                  <a:lnTo>
                    <a:pt x="10681"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3" name="Shape 2163"/>
            <p:cNvSpPr>
              <a:spLocks/>
            </p:cNvSpPr>
            <p:nvPr/>
          </p:nvSpPr>
          <p:spPr bwMode="auto">
            <a:xfrm>
              <a:off x="2648440" y="1650505"/>
              <a:ext cx="34296" cy="82702"/>
            </a:xfrm>
            <a:custGeom>
              <a:avLst/>
              <a:gdLst>
                <a:gd name="T0" fmla="*/ 0 w 34296"/>
                <a:gd name="T1" fmla="*/ 0 h 82702"/>
                <a:gd name="T2" fmla="*/ 34296 w 34296"/>
                <a:gd name="T3" fmla="*/ 82702 h 82702"/>
              </a:gdLst>
              <a:ahLst/>
              <a:cxnLst>
                <a:cxn ang="0">
                  <a:pos x="28105" y="0"/>
                </a:cxn>
                <a:cxn ang="0">
                  <a:pos x="34296" y="0"/>
                </a:cxn>
                <a:cxn ang="0">
                  <a:pos x="34296" y="9449"/>
                </a:cxn>
                <a:cxn ang="0">
                  <a:pos x="34112" y="9449"/>
                </a:cxn>
                <a:cxn ang="0">
                  <a:pos x="29934" y="24422"/>
                </a:cxn>
                <a:cxn ang="0">
                  <a:pos x="21844" y="48349"/>
                </a:cxn>
                <a:cxn ang="0">
                  <a:pos x="34296" y="48349"/>
                </a:cxn>
                <a:cxn ang="0">
                  <a:pos x="34296" y="56693"/>
                </a:cxn>
                <a:cxn ang="0">
                  <a:pos x="19634" y="56693"/>
                </a:cxn>
                <a:cxn ang="0">
                  <a:pos x="11036" y="82702"/>
                </a:cxn>
                <a:cxn ang="0">
                  <a:pos x="0" y="82702"/>
                </a:cxn>
                <a:cxn ang="0">
                  <a:pos x="28105" y="0"/>
                </a:cxn>
              </a:cxnLst>
              <a:rect l="T0" t="T1" r="T2" b="T3"/>
              <a:pathLst>
                <a:path w="34296" h="82702">
                  <a:moveTo>
                    <a:pt x="28105" y="0"/>
                  </a:moveTo>
                  <a:lnTo>
                    <a:pt x="34296" y="0"/>
                  </a:lnTo>
                  <a:lnTo>
                    <a:pt x="34296" y="9449"/>
                  </a:lnTo>
                  <a:lnTo>
                    <a:pt x="34112" y="9449"/>
                  </a:lnTo>
                  <a:cubicBezTo>
                    <a:pt x="32880" y="14351"/>
                    <a:pt x="31534" y="19380"/>
                    <a:pt x="29934" y="24422"/>
                  </a:cubicBezTo>
                  <a:lnTo>
                    <a:pt x="21844" y="48349"/>
                  </a:lnTo>
                  <a:lnTo>
                    <a:pt x="34296" y="48349"/>
                  </a:lnTo>
                  <a:lnTo>
                    <a:pt x="34296"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4" name="Shape 2164"/>
            <p:cNvSpPr>
              <a:spLocks/>
            </p:cNvSpPr>
            <p:nvPr/>
          </p:nvSpPr>
          <p:spPr bwMode="auto">
            <a:xfrm>
              <a:off x="2682737" y="1650505"/>
              <a:ext cx="34918" cy="82702"/>
            </a:xfrm>
            <a:custGeom>
              <a:avLst/>
              <a:gdLst>
                <a:gd name="T0" fmla="*/ 0 w 34918"/>
                <a:gd name="T1" fmla="*/ 0 h 82702"/>
                <a:gd name="T2" fmla="*/ 34918 w 34918"/>
                <a:gd name="T3" fmla="*/ 82702 h 82702"/>
              </a:gdLst>
              <a:ahLst/>
              <a:cxnLst>
                <a:cxn ang="0">
                  <a:pos x="0" y="0"/>
                </a:cxn>
                <a:cxn ang="0">
                  <a:pos x="6686" y="0"/>
                </a:cxn>
                <a:cxn ang="0">
                  <a:pos x="34918" y="82702"/>
                </a:cxn>
                <a:cxn ang="0">
                  <a:pos x="23501" y="82702"/>
                </a:cxn>
                <a:cxn ang="0">
                  <a:pos x="14662" y="56693"/>
                </a:cxn>
                <a:cxn ang="0">
                  <a:pos x="0" y="56693"/>
                </a:cxn>
                <a:cxn ang="0">
                  <a:pos x="0" y="48349"/>
                </a:cxn>
                <a:cxn ang="0">
                  <a:pos x="12452" y="48349"/>
                </a:cxn>
                <a:cxn ang="0">
                  <a:pos x="4350" y="24536"/>
                </a:cxn>
                <a:cxn ang="0">
                  <a:pos x="57" y="9449"/>
                </a:cxn>
                <a:cxn ang="0">
                  <a:pos x="0" y="9449"/>
                </a:cxn>
                <a:cxn ang="0">
                  <a:pos x="0" y="0"/>
                </a:cxn>
              </a:cxnLst>
              <a:rect l="T0" t="T1" r="T2" b="T3"/>
              <a:pathLst>
                <a:path w="34918" h="82702">
                  <a:moveTo>
                    <a:pt x="0" y="0"/>
                  </a:moveTo>
                  <a:lnTo>
                    <a:pt x="6686" y="0"/>
                  </a:lnTo>
                  <a:lnTo>
                    <a:pt x="34918" y="82702"/>
                  </a:lnTo>
                  <a:lnTo>
                    <a:pt x="23501" y="82702"/>
                  </a:lnTo>
                  <a:lnTo>
                    <a:pt x="14662" y="56693"/>
                  </a:lnTo>
                  <a:lnTo>
                    <a:pt x="0" y="56693"/>
                  </a:lnTo>
                  <a:lnTo>
                    <a:pt x="0" y="48349"/>
                  </a:lnTo>
                  <a:lnTo>
                    <a:pt x="12452" y="48349"/>
                  </a:lnTo>
                  <a:lnTo>
                    <a:pt x="4350" y="24536"/>
                  </a:lnTo>
                  <a:cubicBezTo>
                    <a:pt x="2521" y="19139"/>
                    <a:pt x="1289" y="14237"/>
                    <a:pt x="57"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5" name="Shape 2165"/>
            <p:cNvSpPr>
              <a:spLocks/>
            </p:cNvSpPr>
            <p:nvPr/>
          </p:nvSpPr>
          <p:spPr bwMode="auto">
            <a:xfrm>
              <a:off x="2725626" y="1649149"/>
              <a:ext cx="50064" cy="85420"/>
            </a:xfrm>
            <a:custGeom>
              <a:avLst/>
              <a:gdLst>
                <a:gd name="T0" fmla="*/ 0 w 50064"/>
                <a:gd name="T1" fmla="*/ 0 h 85420"/>
                <a:gd name="T2" fmla="*/ 50064 w 50064"/>
                <a:gd name="T3" fmla="*/ 85420 h 85420"/>
              </a:gdLst>
              <a:ahLst/>
              <a:cxnLst>
                <a:cxn ang="0">
                  <a:pos x="28461" y="0"/>
                </a:cxn>
                <a:cxn ang="0">
                  <a:pos x="46749" y="4051"/>
                </a:cxn>
                <a:cxn ang="0">
                  <a:pos x="43802" y="12764"/>
                </a:cxn>
                <a:cxn ang="0">
                  <a:pos x="28092" y="8839"/>
                </a:cxn>
                <a:cxn ang="0">
                  <a:pos x="12510" y="21234"/>
                </a:cxn>
                <a:cxn ang="0">
                  <a:pos x="28956" y="37186"/>
                </a:cxn>
                <a:cxn ang="0">
                  <a:pos x="50064" y="61481"/>
                </a:cxn>
                <a:cxn ang="0">
                  <a:pos x="21108" y="85420"/>
                </a:cxn>
                <a:cxn ang="0">
                  <a:pos x="0" y="80010"/>
                </a:cxn>
                <a:cxn ang="0">
                  <a:pos x="2692" y="71057"/>
                </a:cxn>
                <a:cxn ang="0">
                  <a:pos x="21831" y="76454"/>
                </a:cxn>
                <a:cxn ang="0">
                  <a:pos x="39141" y="62344"/>
                </a:cxn>
                <a:cxn ang="0">
                  <a:pos x="23559" y="45898"/>
                </a:cxn>
                <a:cxn ang="0">
                  <a:pos x="1715" y="22466"/>
                </a:cxn>
                <a:cxn ang="0">
                  <a:pos x="28461" y="0"/>
                </a:cxn>
              </a:cxnLst>
              <a:rect l="T0" t="T1" r="T2" b="T3"/>
              <a:pathLst>
                <a:path w="50064" h="85420">
                  <a:moveTo>
                    <a:pt x="28461" y="0"/>
                  </a:moveTo>
                  <a:cubicBezTo>
                    <a:pt x="36932" y="0"/>
                    <a:pt x="43066" y="1968"/>
                    <a:pt x="46749" y="4051"/>
                  </a:cubicBezTo>
                  <a:lnTo>
                    <a:pt x="43802" y="12764"/>
                  </a:lnTo>
                  <a:cubicBezTo>
                    <a:pt x="41097" y="11290"/>
                    <a:pt x="35585" y="8839"/>
                    <a:pt x="28092" y="8839"/>
                  </a:cubicBezTo>
                  <a:cubicBezTo>
                    <a:pt x="16802" y="8839"/>
                    <a:pt x="12510" y="15596"/>
                    <a:pt x="12510" y="21234"/>
                  </a:cubicBezTo>
                  <a:cubicBezTo>
                    <a:pt x="12510" y="28969"/>
                    <a:pt x="17539" y="32766"/>
                    <a:pt x="28956" y="37186"/>
                  </a:cubicBezTo>
                  <a:cubicBezTo>
                    <a:pt x="42952" y="42583"/>
                    <a:pt x="50064" y="49340"/>
                    <a:pt x="50064" y="61481"/>
                  </a:cubicBezTo>
                  <a:cubicBezTo>
                    <a:pt x="50064" y="74244"/>
                    <a:pt x="40615" y="85420"/>
                    <a:pt x="21108" y="85420"/>
                  </a:cubicBezTo>
                  <a:cubicBezTo>
                    <a:pt x="13119" y="85420"/>
                    <a:pt x="4407" y="82957"/>
                    <a:pt x="0" y="80010"/>
                  </a:cubicBezTo>
                  <a:lnTo>
                    <a:pt x="2692" y="71057"/>
                  </a:lnTo>
                  <a:cubicBezTo>
                    <a:pt x="7481" y="74003"/>
                    <a:pt x="14478" y="76454"/>
                    <a:pt x="21831" y="76454"/>
                  </a:cubicBezTo>
                  <a:cubicBezTo>
                    <a:pt x="32753" y="76454"/>
                    <a:pt x="39141" y="70688"/>
                    <a:pt x="39141" y="62344"/>
                  </a:cubicBezTo>
                  <a:cubicBezTo>
                    <a:pt x="39141" y="54610"/>
                    <a:pt x="34722" y="50190"/>
                    <a:pt x="23559" y="45898"/>
                  </a:cubicBezTo>
                  <a:cubicBezTo>
                    <a:pt x="10058" y="41110"/>
                    <a:pt x="1715" y="34112"/>
                    <a:pt x="1715" y="22466"/>
                  </a:cubicBezTo>
                  <a:cubicBezTo>
                    <a:pt x="1715" y="9576"/>
                    <a:pt x="12383" y="0"/>
                    <a:pt x="28461"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6" name="Shape 2166"/>
            <p:cNvSpPr>
              <a:spLocks/>
            </p:cNvSpPr>
            <p:nvPr/>
          </p:nvSpPr>
          <p:spPr bwMode="auto">
            <a:xfrm>
              <a:off x="2790285" y="1650506"/>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81" y="8954"/>
                </a:cxn>
                <a:cxn ang="0">
                  <a:pos x="10681" y="35090"/>
                </a:cxn>
                <a:cxn ang="0">
                  <a:pos x="42825" y="35090"/>
                </a:cxn>
                <a:cxn ang="0">
                  <a:pos x="42825" y="43929"/>
                </a:cxn>
                <a:cxn ang="0">
                  <a:pos x="10681" y="43929"/>
                </a:cxn>
                <a:cxn ang="0">
                  <a:pos x="10681"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81" y="8954"/>
                  </a:lnTo>
                  <a:lnTo>
                    <a:pt x="10681" y="35090"/>
                  </a:lnTo>
                  <a:lnTo>
                    <a:pt x="42825" y="35090"/>
                  </a:lnTo>
                  <a:lnTo>
                    <a:pt x="42825" y="43929"/>
                  </a:lnTo>
                  <a:lnTo>
                    <a:pt x="10681" y="43929"/>
                  </a:lnTo>
                  <a:lnTo>
                    <a:pt x="10681"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7" name="Shape 2167"/>
            <p:cNvSpPr>
              <a:spLocks/>
            </p:cNvSpPr>
            <p:nvPr/>
          </p:nvSpPr>
          <p:spPr bwMode="auto">
            <a:xfrm>
              <a:off x="2876667" y="1649893"/>
              <a:ext cx="25470" cy="83325"/>
            </a:xfrm>
            <a:custGeom>
              <a:avLst/>
              <a:gdLst>
                <a:gd name="T0" fmla="*/ 0 w 25470"/>
                <a:gd name="T1" fmla="*/ 0 h 83325"/>
                <a:gd name="T2" fmla="*/ 25470 w 25470"/>
                <a:gd name="T3" fmla="*/ 83325 h 83325"/>
              </a:gdLst>
              <a:ahLst/>
              <a:cxnLst>
                <a:cxn ang="0">
                  <a:pos x="20485" y="0"/>
                </a:cxn>
                <a:cxn ang="0">
                  <a:pos x="25470" y="565"/>
                </a:cxn>
                <a:cxn ang="0">
                  <a:pos x="25470" y="9380"/>
                </a:cxn>
                <a:cxn ang="0">
                  <a:pos x="21234" y="8217"/>
                </a:cxn>
                <a:cxn ang="0">
                  <a:pos x="10681" y="9195"/>
                </a:cxn>
                <a:cxn ang="0">
                  <a:pos x="10681" y="39383"/>
                </a:cxn>
                <a:cxn ang="0">
                  <a:pos x="21603" y="39383"/>
                </a:cxn>
                <a:cxn ang="0">
                  <a:pos x="25470" y="38159"/>
                </a:cxn>
                <a:cxn ang="0">
                  <a:pos x="25470" y="49161"/>
                </a:cxn>
                <a:cxn ang="0">
                  <a:pos x="20739" y="47485"/>
                </a:cxn>
                <a:cxn ang="0">
                  <a:pos x="10681" y="47485"/>
                </a:cxn>
                <a:cxn ang="0">
                  <a:pos x="10681" y="83325"/>
                </a:cxn>
                <a:cxn ang="0">
                  <a:pos x="0" y="83325"/>
                </a:cxn>
                <a:cxn ang="0">
                  <a:pos x="0" y="1715"/>
                </a:cxn>
                <a:cxn ang="0">
                  <a:pos x="20485" y="0"/>
                </a:cxn>
              </a:cxnLst>
              <a:rect l="T0" t="T1" r="T2" b="T3"/>
              <a:pathLst>
                <a:path w="25470" h="83325">
                  <a:moveTo>
                    <a:pt x="20485" y="0"/>
                  </a:moveTo>
                  <a:lnTo>
                    <a:pt x="25470" y="565"/>
                  </a:lnTo>
                  <a:lnTo>
                    <a:pt x="25470" y="9380"/>
                  </a:lnTo>
                  <a:lnTo>
                    <a:pt x="21234" y="8217"/>
                  </a:lnTo>
                  <a:cubicBezTo>
                    <a:pt x="16078" y="8217"/>
                    <a:pt x="12395" y="8712"/>
                    <a:pt x="10681" y="9195"/>
                  </a:cubicBezTo>
                  <a:lnTo>
                    <a:pt x="10681" y="39383"/>
                  </a:lnTo>
                  <a:lnTo>
                    <a:pt x="21603" y="39383"/>
                  </a:lnTo>
                  <a:lnTo>
                    <a:pt x="25470" y="38159"/>
                  </a:lnTo>
                  <a:lnTo>
                    <a:pt x="25470" y="49161"/>
                  </a:lnTo>
                  <a:lnTo>
                    <a:pt x="20739" y="47485"/>
                  </a:lnTo>
                  <a:lnTo>
                    <a:pt x="10681" y="47485"/>
                  </a:lnTo>
                  <a:lnTo>
                    <a:pt x="10681" y="83325"/>
                  </a:lnTo>
                  <a:lnTo>
                    <a:pt x="0" y="83325"/>
                  </a:lnTo>
                  <a:lnTo>
                    <a:pt x="0" y="1715"/>
                  </a:lnTo>
                  <a:cubicBezTo>
                    <a:pt x="5397" y="610"/>
                    <a:pt x="13132" y="0"/>
                    <a:pt x="20485" y="0"/>
                  </a:cubicBez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8" name="Shape 2168"/>
            <p:cNvSpPr>
              <a:spLocks/>
            </p:cNvSpPr>
            <p:nvPr/>
          </p:nvSpPr>
          <p:spPr bwMode="auto">
            <a:xfrm>
              <a:off x="2902137" y="1650458"/>
              <a:ext cx="28404" cy="82759"/>
            </a:xfrm>
            <a:custGeom>
              <a:avLst/>
              <a:gdLst>
                <a:gd name="T0" fmla="*/ 0 w 28404"/>
                <a:gd name="T1" fmla="*/ 0 h 82759"/>
                <a:gd name="T2" fmla="*/ 28404 w 28404"/>
                <a:gd name="T3" fmla="*/ 82759 h 82759"/>
              </a:gdLst>
              <a:ahLst/>
              <a:cxnLst>
                <a:cxn ang="0">
                  <a:pos x="0" y="0"/>
                </a:cxn>
                <a:cxn ang="0">
                  <a:pos x="9333" y="1058"/>
                </a:cxn>
                <a:cxn ang="0">
                  <a:pos x="18955" y="6178"/>
                </a:cxn>
                <a:cxn ang="0">
                  <a:pos x="25457" y="21888"/>
                </a:cxn>
                <a:cxn ang="0">
                  <a:pos x="9874" y="42996"/>
                </a:cxn>
                <a:cxn ang="0">
                  <a:pos x="9874" y="43364"/>
                </a:cxn>
                <a:cxn ang="0">
                  <a:pos x="22028" y="60052"/>
                </a:cxn>
                <a:cxn ang="0">
                  <a:pos x="28404" y="82759"/>
                </a:cxn>
                <a:cxn ang="0">
                  <a:pos x="17355" y="82759"/>
                </a:cxn>
                <a:cxn ang="0">
                  <a:pos x="11843" y="62998"/>
                </a:cxn>
                <a:cxn ang="0">
                  <a:pos x="6266" y="50816"/>
                </a:cxn>
                <a:cxn ang="0">
                  <a:pos x="0" y="48596"/>
                </a:cxn>
                <a:cxn ang="0">
                  <a:pos x="0" y="37593"/>
                </a:cxn>
                <a:cxn ang="0">
                  <a:pos x="9738" y="34512"/>
                </a:cxn>
                <a:cxn ang="0">
                  <a:pos x="14789" y="23120"/>
                </a:cxn>
                <a:cxn ang="0">
                  <a:pos x="9511" y="11428"/>
                </a:cxn>
                <a:cxn ang="0">
                  <a:pos x="0" y="8815"/>
                </a:cxn>
                <a:cxn ang="0">
                  <a:pos x="0" y="0"/>
                </a:cxn>
              </a:cxnLst>
              <a:rect l="T0" t="T1" r="T2" b="T3"/>
              <a:pathLst>
                <a:path w="28404" h="82759">
                  <a:moveTo>
                    <a:pt x="0" y="0"/>
                  </a:moveTo>
                  <a:lnTo>
                    <a:pt x="9333" y="1058"/>
                  </a:lnTo>
                  <a:cubicBezTo>
                    <a:pt x="13246" y="2162"/>
                    <a:pt x="16377" y="3848"/>
                    <a:pt x="18955" y="6178"/>
                  </a:cubicBezTo>
                  <a:cubicBezTo>
                    <a:pt x="23120" y="9861"/>
                    <a:pt x="25457" y="15500"/>
                    <a:pt x="25457" y="21888"/>
                  </a:cubicBezTo>
                  <a:cubicBezTo>
                    <a:pt x="25457" y="32810"/>
                    <a:pt x="18586" y="40049"/>
                    <a:pt x="9874" y="42996"/>
                  </a:cubicBezTo>
                  <a:lnTo>
                    <a:pt x="9874" y="43364"/>
                  </a:lnTo>
                  <a:cubicBezTo>
                    <a:pt x="16263" y="45574"/>
                    <a:pt x="20060" y="51467"/>
                    <a:pt x="22028" y="60052"/>
                  </a:cubicBezTo>
                  <a:cubicBezTo>
                    <a:pt x="24721" y="71583"/>
                    <a:pt x="26689" y="79559"/>
                    <a:pt x="28404" y="82759"/>
                  </a:cubicBezTo>
                  <a:lnTo>
                    <a:pt x="17355" y="82759"/>
                  </a:lnTo>
                  <a:cubicBezTo>
                    <a:pt x="16008" y="80295"/>
                    <a:pt x="14167" y="73311"/>
                    <a:pt x="11843" y="62998"/>
                  </a:cubicBezTo>
                  <a:cubicBezTo>
                    <a:pt x="10611" y="57290"/>
                    <a:pt x="8890" y="53362"/>
                    <a:pt x="6266" y="50816"/>
                  </a:cubicBezTo>
                  <a:lnTo>
                    <a:pt x="0" y="48596"/>
                  </a:lnTo>
                  <a:lnTo>
                    <a:pt x="0" y="37593"/>
                  </a:lnTo>
                  <a:lnTo>
                    <a:pt x="9738" y="34512"/>
                  </a:lnTo>
                  <a:cubicBezTo>
                    <a:pt x="12976" y="31769"/>
                    <a:pt x="14789" y="27845"/>
                    <a:pt x="14789" y="23120"/>
                  </a:cubicBezTo>
                  <a:cubicBezTo>
                    <a:pt x="14789" y="17780"/>
                    <a:pt x="12856" y="13944"/>
                    <a:pt x="9511" y="11428"/>
                  </a:cubicBezTo>
                  <a:lnTo>
                    <a:pt x="0" y="88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69" name="Shape 2169"/>
            <p:cNvSpPr>
              <a:spLocks/>
            </p:cNvSpPr>
            <p:nvPr/>
          </p:nvSpPr>
          <p:spPr bwMode="auto">
            <a:xfrm>
              <a:off x="2942688" y="1650506"/>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68" y="8954"/>
                </a:cxn>
                <a:cxn ang="0">
                  <a:pos x="10668" y="35090"/>
                </a:cxn>
                <a:cxn ang="0">
                  <a:pos x="42825" y="35090"/>
                </a:cxn>
                <a:cxn ang="0">
                  <a:pos x="42825" y="43929"/>
                </a:cxn>
                <a:cxn ang="0">
                  <a:pos x="10668" y="43929"/>
                </a:cxn>
                <a:cxn ang="0">
                  <a:pos x="10668"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68" y="8954"/>
                  </a:lnTo>
                  <a:lnTo>
                    <a:pt x="10668" y="35090"/>
                  </a:lnTo>
                  <a:lnTo>
                    <a:pt x="42825" y="35090"/>
                  </a:lnTo>
                  <a:lnTo>
                    <a:pt x="42825" y="43929"/>
                  </a:lnTo>
                  <a:lnTo>
                    <a:pt x="10668" y="43929"/>
                  </a:lnTo>
                  <a:lnTo>
                    <a:pt x="10668"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70" name="Shape 2170"/>
            <p:cNvSpPr>
              <a:spLocks/>
            </p:cNvSpPr>
            <p:nvPr/>
          </p:nvSpPr>
          <p:spPr bwMode="auto">
            <a:xfrm>
              <a:off x="3003052" y="1650504"/>
              <a:ext cx="44552" cy="82715"/>
            </a:xfrm>
            <a:custGeom>
              <a:avLst/>
              <a:gdLst>
                <a:gd name="T0" fmla="*/ 0 w 44552"/>
                <a:gd name="T1" fmla="*/ 0 h 82715"/>
                <a:gd name="T2" fmla="*/ 44552 w 44552"/>
                <a:gd name="T3" fmla="*/ 82715 h 82715"/>
              </a:gdLst>
              <a:ahLst/>
              <a:cxnLst>
                <a:cxn ang="0">
                  <a:pos x="0" y="0"/>
                </a:cxn>
                <a:cxn ang="0">
                  <a:pos x="44552" y="0"/>
                </a:cxn>
                <a:cxn ang="0">
                  <a:pos x="44552" y="8953"/>
                </a:cxn>
                <a:cxn ang="0">
                  <a:pos x="10681" y="8953"/>
                </a:cxn>
                <a:cxn ang="0">
                  <a:pos x="10681" y="36449"/>
                </a:cxn>
                <a:cxn ang="0">
                  <a:pos x="41973" y="36449"/>
                </a:cxn>
                <a:cxn ang="0">
                  <a:pos x="41973" y="45276"/>
                </a:cxn>
                <a:cxn ang="0">
                  <a:pos x="10681" y="45276"/>
                </a:cxn>
                <a:cxn ang="0">
                  <a:pos x="10681" y="82715"/>
                </a:cxn>
                <a:cxn ang="0">
                  <a:pos x="0" y="82715"/>
                </a:cxn>
                <a:cxn ang="0">
                  <a:pos x="0" y="0"/>
                </a:cxn>
              </a:cxnLst>
              <a:rect l="T0" t="T1" r="T2" b="T3"/>
              <a:pathLst>
                <a:path w="44552" h="82715">
                  <a:moveTo>
                    <a:pt x="0" y="0"/>
                  </a:moveTo>
                  <a:lnTo>
                    <a:pt x="44552" y="0"/>
                  </a:lnTo>
                  <a:lnTo>
                    <a:pt x="44552" y="8953"/>
                  </a:lnTo>
                  <a:lnTo>
                    <a:pt x="10681" y="8953"/>
                  </a:lnTo>
                  <a:lnTo>
                    <a:pt x="10681" y="36449"/>
                  </a:lnTo>
                  <a:lnTo>
                    <a:pt x="41973" y="36449"/>
                  </a:lnTo>
                  <a:lnTo>
                    <a:pt x="41973" y="45276"/>
                  </a:lnTo>
                  <a:lnTo>
                    <a:pt x="10681" y="45276"/>
                  </a:lnTo>
                  <a:lnTo>
                    <a:pt x="10681"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71" name="Shape 2171"/>
            <p:cNvSpPr>
              <a:spLocks/>
            </p:cNvSpPr>
            <p:nvPr/>
          </p:nvSpPr>
          <p:spPr bwMode="auto">
            <a:xfrm>
              <a:off x="3062812" y="1650504"/>
              <a:ext cx="46025" cy="82715"/>
            </a:xfrm>
            <a:custGeom>
              <a:avLst/>
              <a:gdLst>
                <a:gd name="T0" fmla="*/ 0 w 46025"/>
                <a:gd name="T1" fmla="*/ 0 h 82715"/>
                <a:gd name="T2" fmla="*/ 46025 w 46025"/>
                <a:gd name="T3" fmla="*/ 82715 h 82715"/>
              </a:gdLst>
              <a:ahLst/>
              <a:cxnLst>
                <a:cxn ang="0">
                  <a:pos x="0" y="0"/>
                </a:cxn>
                <a:cxn ang="0">
                  <a:pos x="10681" y="0"/>
                </a:cxn>
                <a:cxn ang="0">
                  <a:pos x="10681" y="73749"/>
                </a:cxn>
                <a:cxn ang="0">
                  <a:pos x="46025" y="73749"/>
                </a:cxn>
                <a:cxn ang="0">
                  <a:pos x="46025" y="82715"/>
                </a:cxn>
                <a:cxn ang="0">
                  <a:pos x="0" y="82715"/>
                </a:cxn>
                <a:cxn ang="0">
                  <a:pos x="0" y="0"/>
                </a:cxn>
              </a:cxnLst>
              <a:rect l="T0" t="T1" r="T2" b="T3"/>
              <a:pathLst>
                <a:path w="46025" h="82715">
                  <a:moveTo>
                    <a:pt x="0" y="0"/>
                  </a:moveTo>
                  <a:lnTo>
                    <a:pt x="10681" y="0"/>
                  </a:lnTo>
                  <a:lnTo>
                    <a:pt x="10681" y="73749"/>
                  </a:lnTo>
                  <a:lnTo>
                    <a:pt x="46025" y="73749"/>
                  </a:lnTo>
                  <a:lnTo>
                    <a:pt x="46025" y="82715"/>
                  </a:lnTo>
                  <a:lnTo>
                    <a:pt x="0" y="82715"/>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72" name="Shape 2172"/>
            <p:cNvSpPr>
              <a:spLocks/>
            </p:cNvSpPr>
            <p:nvPr/>
          </p:nvSpPr>
          <p:spPr bwMode="auto">
            <a:xfrm>
              <a:off x="3120729" y="1650506"/>
              <a:ext cx="46508" cy="82703"/>
            </a:xfrm>
            <a:custGeom>
              <a:avLst/>
              <a:gdLst>
                <a:gd name="T0" fmla="*/ 0 w 46508"/>
                <a:gd name="T1" fmla="*/ 0 h 82703"/>
                <a:gd name="T2" fmla="*/ 46508 w 46508"/>
                <a:gd name="T3" fmla="*/ 82703 h 82703"/>
              </a:gdLst>
              <a:ahLst/>
              <a:cxnLst>
                <a:cxn ang="0">
                  <a:pos x="0" y="0"/>
                </a:cxn>
                <a:cxn ang="0">
                  <a:pos x="44666" y="0"/>
                </a:cxn>
                <a:cxn ang="0">
                  <a:pos x="44666" y="8954"/>
                </a:cxn>
                <a:cxn ang="0">
                  <a:pos x="10668" y="8954"/>
                </a:cxn>
                <a:cxn ang="0">
                  <a:pos x="10668" y="35090"/>
                </a:cxn>
                <a:cxn ang="0">
                  <a:pos x="42825" y="35090"/>
                </a:cxn>
                <a:cxn ang="0">
                  <a:pos x="42825" y="43929"/>
                </a:cxn>
                <a:cxn ang="0">
                  <a:pos x="10668" y="43929"/>
                </a:cxn>
                <a:cxn ang="0">
                  <a:pos x="10668" y="73749"/>
                </a:cxn>
                <a:cxn ang="0">
                  <a:pos x="46508" y="73749"/>
                </a:cxn>
                <a:cxn ang="0">
                  <a:pos x="46508" y="82703"/>
                </a:cxn>
                <a:cxn ang="0">
                  <a:pos x="0" y="82703"/>
                </a:cxn>
                <a:cxn ang="0">
                  <a:pos x="0" y="0"/>
                </a:cxn>
              </a:cxnLst>
              <a:rect l="T0" t="T1" r="T2" b="T3"/>
              <a:pathLst>
                <a:path w="46508" h="82703">
                  <a:moveTo>
                    <a:pt x="0" y="0"/>
                  </a:moveTo>
                  <a:lnTo>
                    <a:pt x="44666" y="0"/>
                  </a:lnTo>
                  <a:lnTo>
                    <a:pt x="44666" y="8954"/>
                  </a:lnTo>
                  <a:lnTo>
                    <a:pt x="10668" y="8954"/>
                  </a:lnTo>
                  <a:lnTo>
                    <a:pt x="10668" y="35090"/>
                  </a:lnTo>
                  <a:lnTo>
                    <a:pt x="42825" y="35090"/>
                  </a:lnTo>
                  <a:lnTo>
                    <a:pt x="42825" y="43929"/>
                  </a:lnTo>
                  <a:lnTo>
                    <a:pt x="10668" y="43929"/>
                  </a:lnTo>
                  <a:lnTo>
                    <a:pt x="10668" y="73749"/>
                  </a:lnTo>
                  <a:lnTo>
                    <a:pt x="46508" y="73749"/>
                  </a:lnTo>
                  <a:lnTo>
                    <a:pt x="46508" y="82703"/>
                  </a:lnTo>
                  <a:lnTo>
                    <a:pt x="0" y="82703"/>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73" name="Shape 2173"/>
            <p:cNvSpPr>
              <a:spLocks/>
            </p:cNvSpPr>
            <p:nvPr/>
          </p:nvSpPr>
          <p:spPr bwMode="auto">
            <a:xfrm>
              <a:off x="3174837" y="1650499"/>
              <a:ext cx="63932" cy="82715"/>
            </a:xfrm>
            <a:custGeom>
              <a:avLst/>
              <a:gdLst>
                <a:gd name="T0" fmla="*/ 0 w 63932"/>
                <a:gd name="T1" fmla="*/ 0 h 82715"/>
                <a:gd name="T2" fmla="*/ 63932 w 63932"/>
                <a:gd name="T3" fmla="*/ 82715 h 82715"/>
              </a:gdLst>
              <a:ahLst/>
              <a:cxnLst>
                <a:cxn ang="0">
                  <a:pos x="978" y="0"/>
                </a:cxn>
                <a:cxn ang="0">
                  <a:pos x="13373" y="0"/>
                </a:cxn>
                <a:cxn ang="0">
                  <a:pos x="24295" y="19393"/>
                </a:cxn>
                <a:cxn ang="0">
                  <a:pos x="31903" y="33388"/>
                </a:cxn>
                <a:cxn ang="0">
                  <a:pos x="32271" y="33388"/>
                </a:cxn>
                <a:cxn ang="0">
                  <a:pos x="39764" y="19393"/>
                </a:cxn>
                <a:cxn ang="0">
                  <a:pos x="51041" y="0"/>
                </a:cxn>
                <a:cxn ang="0">
                  <a:pos x="63322" y="0"/>
                </a:cxn>
                <a:cxn ang="0">
                  <a:pos x="38164" y="40259"/>
                </a:cxn>
                <a:cxn ang="0">
                  <a:pos x="63932" y="82715"/>
                </a:cxn>
                <a:cxn ang="0">
                  <a:pos x="51537" y="82715"/>
                </a:cxn>
                <a:cxn ang="0">
                  <a:pos x="40983" y="64427"/>
                </a:cxn>
                <a:cxn ang="0">
                  <a:pos x="31407" y="48108"/>
                </a:cxn>
                <a:cxn ang="0">
                  <a:pos x="31166" y="48108"/>
                </a:cxn>
                <a:cxn ang="0">
                  <a:pos x="22213" y="64554"/>
                </a:cxn>
                <a:cxn ang="0">
                  <a:pos x="12268" y="82715"/>
                </a:cxn>
                <a:cxn ang="0">
                  <a:pos x="0" y="82715"/>
                </a:cxn>
                <a:cxn ang="0">
                  <a:pos x="25273" y="40868"/>
                </a:cxn>
                <a:cxn ang="0">
                  <a:pos x="978" y="0"/>
                </a:cxn>
              </a:cxnLst>
              <a:rect l="T0" t="T1" r="T2" b="T3"/>
              <a:pathLst>
                <a:path w="63932" h="82715">
                  <a:moveTo>
                    <a:pt x="978" y="0"/>
                  </a:moveTo>
                  <a:lnTo>
                    <a:pt x="13373" y="0"/>
                  </a:lnTo>
                  <a:lnTo>
                    <a:pt x="24295" y="19393"/>
                  </a:lnTo>
                  <a:cubicBezTo>
                    <a:pt x="27356" y="24790"/>
                    <a:pt x="29693" y="28969"/>
                    <a:pt x="31903" y="33388"/>
                  </a:cubicBezTo>
                  <a:lnTo>
                    <a:pt x="32271" y="33388"/>
                  </a:lnTo>
                  <a:cubicBezTo>
                    <a:pt x="34595" y="28473"/>
                    <a:pt x="36690" y="24676"/>
                    <a:pt x="39764" y="19393"/>
                  </a:cubicBezTo>
                  <a:lnTo>
                    <a:pt x="51041" y="0"/>
                  </a:lnTo>
                  <a:lnTo>
                    <a:pt x="63322" y="0"/>
                  </a:lnTo>
                  <a:lnTo>
                    <a:pt x="38164" y="40259"/>
                  </a:lnTo>
                  <a:lnTo>
                    <a:pt x="63932" y="82715"/>
                  </a:lnTo>
                  <a:lnTo>
                    <a:pt x="51537" y="82715"/>
                  </a:lnTo>
                  <a:lnTo>
                    <a:pt x="40983" y="64427"/>
                  </a:lnTo>
                  <a:cubicBezTo>
                    <a:pt x="36690" y="57442"/>
                    <a:pt x="33986" y="52896"/>
                    <a:pt x="31407" y="48108"/>
                  </a:cubicBezTo>
                  <a:lnTo>
                    <a:pt x="31166" y="48108"/>
                  </a:lnTo>
                  <a:cubicBezTo>
                    <a:pt x="28829" y="52896"/>
                    <a:pt x="26505" y="57315"/>
                    <a:pt x="22213" y="64554"/>
                  </a:cubicBezTo>
                  <a:lnTo>
                    <a:pt x="12268" y="82715"/>
                  </a:lnTo>
                  <a:lnTo>
                    <a:pt x="0" y="82715"/>
                  </a:lnTo>
                  <a:lnTo>
                    <a:pt x="25273" y="40868"/>
                  </a:lnTo>
                  <a:lnTo>
                    <a:pt x="978"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74" name="Shape 2174"/>
            <p:cNvSpPr>
              <a:spLocks/>
            </p:cNvSpPr>
            <p:nvPr/>
          </p:nvSpPr>
          <p:spPr bwMode="auto">
            <a:xfrm>
              <a:off x="3243797" y="1650505"/>
              <a:ext cx="34303" cy="82702"/>
            </a:xfrm>
            <a:custGeom>
              <a:avLst/>
              <a:gdLst>
                <a:gd name="T0" fmla="*/ 0 w 34303"/>
                <a:gd name="T1" fmla="*/ 0 h 82702"/>
                <a:gd name="T2" fmla="*/ 34303 w 34303"/>
                <a:gd name="T3" fmla="*/ 82702 h 82702"/>
              </a:gdLst>
              <a:ahLst/>
              <a:cxnLst>
                <a:cxn ang="0">
                  <a:pos x="28105" y="0"/>
                </a:cxn>
                <a:cxn ang="0">
                  <a:pos x="34303" y="0"/>
                </a:cxn>
                <a:cxn ang="0">
                  <a:pos x="34303" y="9449"/>
                </a:cxn>
                <a:cxn ang="0">
                  <a:pos x="34112" y="9449"/>
                </a:cxn>
                <a:cxn ang="0">
                  <a:pos x="29947" y="24422"/>
                </a:cxn>
                <a:cxn ang="0">
                  <a:pos x="21844" y="48349"/>
                </a:cxn>
                <a:cxn ang="0">
                  <a:pos x="34303" y="48349"/>
                </a:cxn>
                <a:cxn ang="0">
                  <a:pos x="34303" y="56693"/>
                </a:cxn>
                <a:cxn ang="0">
                  <a:pos x="19634" y="56693"/>
                </a:cxn>
                <a:cxn ang="0">
                  <a:pos x="11036" y="82702"/>
                </a:cxn>
                <a:cxn ang="0">
                  <a:pos x="0" y="82702"/>
                </a:cxn>
                <a:cxn ang="0">
                  <a:pos x="28105" y="0"/>
                </a:cxn>
              </a:cxnLst>
              <a:rect l="T0" t="T1" r="T2" b="T3"/>
              <a:pathLst>
                <a:path w="34303" h="82702">
                  <a:moveTo>
                    <a:pt x="28105" y="0"/>
                  </a:moveTo>
                  <a:lnTo>
                    <a:pt x="34303" y="0"/>
                  </a:lnTo>
                  <a:lnTo>
                    <a:pt x="34303" y="9449"/>
                  </a:lnTo>
                  <a:lnTo>
                    <a:pt x="34112" y="9449"/>
                  </a:lnTo>
                  <a:cubicBezTo>
                    <a:pt x="32880" y="14351"/>
                    <a:pt x="31534" y="19380"/>
                    <a:pt x="29947" y="24422"/>
                  </a:cubicBezTo>
                  <a:lnTo>
                    <a:pt x="21844" y="48349"/>
                  </a:lnTo>
                  <a:lnTo>
                    <a:pt x="34303" y="48349"/>
                  </a:lnTo>
                  <a:lnTo>
                    <a:pt x="34303" y="56693"/>
                  </a:lnTo>
                  <a:lnTo>
                    <a:pt x="19634" y="56693"/>
                  </a:lnTo>
                  <a:lnTo>
                    <a:pt x="11036" y="82702"/>
                  </a:lnTo>
                  <a:lnTo>
                    <a:pt x="0" y="82702"/>
                  </a:lnTo>
                  <a:lnTo>
                    <a:pt x="28105"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sp>
          <p:nvSpPr>
            <p:cNvPr id="2175" name="Shape 2175"/>
            <p:cNvSpPr>
              <a:spLocks/>
            </p:cNvSpPr>
            <p:nvPr/>
          </p:nvSpPr>
          <p:spPr bwMode="auto">
            <a:xfrm>
              <a:off x="3278100" y="1650505"/>
              <a:ext cx="34912" cy="82702"/>
            </a:xfrm>
            <a:custGeom>
              <a:avLst/>
              <a:gdLst>
                <a:gd name="T0" fmla="*/ 0 w 34912"/>
                <a:gd name="T1" fmla="*/ 0 h 82702"/>
                <a:gd name="T2" fmla="*/ 34912 w 34912"/>
                <a:gd name="T3" fmla="*/ 82702 h 82702"/>
              </a:gdLst>
              <a:ahLst/>
              <a:cxnLst>
                <a:cxn ang="0">
                  <a:pos x="0" y="0"/>
                </a:cxn>
                <a:cxn ang="0">
                  <a:pos x="6680" y="0"/>
                </a:cxn>
                <a:cxn ang="0">
                  <a:pos x="34912" y="82702"/>
                </a:cxn>
                <a:cxn ang="0">
                  <a:pos x="23495" y="82702"/>
                </a:cxn>
                <a:cxn ang="0">
                  <a:pos x="14656" y="56693"/>
                </a:cxn>
                <a:cxn ang="0">
                  <a:pos x="0" y="56693"/>
                </a:cxn>
                <a:cxn ang="0">
                  <a:pos x="0" y="48349"/>
                </a:cxn>
                <a:cxn ang="0">
                  <a:pos x="12459" y="48349"/>
                </a:cxn>
                <a:cxn ang="0">
                  <a:pos x="4356" y="24536"/>
                </a:cxn>
                <a:cxn ang="0">
                  <a:pos x="51" y="9449"/>
                </a:cxn>
                <a:cxn ang="0">
                  <a:pos x="0" y="9449"/>
                </a:cxn>
                <a:cxn ang="0">
                  <a:pos x="0" y="0"/>
                </a:cxn>
              </a:cxnLst>
              <a:rect l="T0" t="T1" r="T2" b="T3"/>
              <a:pathLst>
                <a:path w="34912" h="82702">
                  <a:moveTo>
                    <a:pt x="0" y="0"/>
                  </a:moveTo>
                  <a:lnTo>
                    <a:pt x="6680" y="0"/>
                  </a:lnTo>
                  <a:lnTo>
                    <a:pt x="34912" y="82702"/>
                  </a:lnTo>
                  <a:lnTo>
                    <a:pt x="23495" y="82702"/>
                  </a:lnTo>
                  <a:lnTo>
                    <a:pt x="14656" y="56693"/>
                  </a:lnTo>
                  <a:lnTo>
                    <a:pt x="0" y="56693"/>
                  </a:lnTo>
                  <a:lnTo>
                    <a:pt x="0" y="48349"/>
                  </a:lnTo>
                  <a:lnTo>
                    <a:pt x="12459" y="48349"/>
                  </a:lnTo>
                  <a:lnTo>
                    <a:pt x="4356" y="24536"/>
                  </a:lnTo>
                  <a:cubicBezTo>
                    <a:pt x="2515" y="19139"/>
                    <a:pt x="1283" y="14237"/>
                    <a:pt x="51" y="9449"/>
                  </a:cubicBezTo>
                  <a:lnTo>
                    <a:pt x="0" y="9449"/>
                  </a:lnTo>
                  <a:lnTo>
                    <a:pt x="0" y="0"/>
                  </a:lnTo>
                  <a:close/>
                </a:path>
              </a:pathLst>
            </a:custGeom>
            <a:solidFill>
              <a:srgbClr val="404042"/>
            </a:solidFill>
            <a:ln w="0" cap="flat">
              <a:noFill/>
              <a:miter lim="127000"/>
              <a:headEnd/>
              <a:tailEnd/>
            </a:ln>
          </p:spPr>
          <p:txBody>
            <a:bodyPr vert="horz" wrap="square" lIns="91440" tIns="45720" rIns="91440" bIns="45720" numCol="1" anchor="t" anchorCtr="0" compatLnSpc="1">
              <a:prstTxWarp prst="textNoShape">
                <a:avLst/>
              </a:prstTxWarp>
            </a:bodyPr>
            <a:lstStyle/>
            <a:p>
              <a:endParaRPr lang="pt-PT"/>
            </a:p>
          </p:txBody>
        </p:sp>
      </p:grpSp>
      <p:sp>
        <p:nvSpPr>
          <p:cNvPr id="97" name="CaixaDeTexto 96"/>
          <p:cNvSpPr txBox="1"/>
          <p:nvPr/>
        </p:nvSpPr>
        <p:spPr>
          <a:xfrm>
            <a:off x="3000364" y="1428736"/>
            <a:ext cx="6143636" cy="323165"/>
          </a:xfrm>
          <a:prstGeom prst="rect">
            <a:avLst/>
          </a:prstGeom>
          <a:noFill/>
        </p:spPr>
        <p:txBody>
          <a:bodyPr wrap="square" rtlCol="0">
            <a:spAutoFit/>
          </a:bodyPr>
          <a:lstStyle/>
          <a:p>
            <a:pPr>
              <a:tabLst>
                <a:tab pos="177800" algn="l"/>
              </a:tabLst>
            </a:pPr>
            <a:r>
              <a:rPr lang="pt-PT" sz="1500">
                <a:latin typeface="Times New Roman" pitchFamily="18" charset="0"/>
                <a:cs typeface="Times New Roman" pitchFamily="18" charset="0"/>
              </a:rPr>
              <a:t>	</a:t>
            </a:r>
            <a:endParaRPr lang="pt-PT" sz="1500" dirty="0">
              <a:latin typeface="Times New Roman" pitchFamily="18" charset="0"/>
              <a:cs typeface="Times New Roman" pitchFamily="18" charset="0"/>
            </a:endParaRPr>
          </a:p>
        </p:txBody>
      </p:sp>
      <p:sp>
        <p:nvSpPr>
          <p:cNvPr id="96" name="CaixaDeTexto 95"/>
          <p:cNvSpPr txBox="1"/>
          <p:nvPr/>
        </p:nvSpPr>
        <p:spPr>
          <a:xfrm>
            <a:off x="642910" y="785794"/>
            <a:ext cx="6072230" cy="338554"/>
          </a:xfrm>
          <a:prstGeom prst="rect">
            <a:avLst/>
          </a:prstGeom>
          <a:solidFill>
            <a:schemeClr val="accent5">
              <a:lumMod val="40000"/>
              <a:lumOff val="60000"/>
            </a:schemeClr>
          </a:solidFill>
          <a:ln>
            <a:solidFill>
              <a:schemeClr val="tx2">
                <a:lumMod val="60000"/>
                <a:lumOff val="40000"/>
              </a:schemeClr>
            </a:solidFill>
          </a:ln>
        </p:spPr>
        <p:txBody>
          <a:bodyPr wrap="square" rtlCol="0">
            <a:spAutoFit/>
          </a:bodyPr>
          <a:lstStyle/>
          <a:p>
            <a:pPr algn="just"/>
            <a:r>
              <a:rPr lang="pt-PT" sz="1600" dirty="0"/>
              <a:t>FASE ESPECIALIZADA – </a:t>
            </a:r>
            <a:r>
              <a:rPr lang="pt-PT" sz="1600" u="sng" dirty="0"/>
              <a:t>DOS 9/10 ANOS, AO LONGO DA VIDA</a:t>
            </a:r>
            <a:r>
              <a:rPr lang="pt-PT" sz="1600" dirty="0"/>
              <a:t> </a:t>
            </a:r>
          </a:p>
        </p:txBody>
      </p:sp>
      <p:sp>
        <p:nvSpPr>
          <p:cNvPr id="93" name="CaixaDeTexto 92"/>
          <p:cNvSpPr txBox="1"/>
          <p:nvPr/>
        </p:nvSpPr>
        <p:spPr>
          <a:xfrm>
            <a:off x="3071802" y="1285860"/>
            <a:ext cx="6072198" cy="2708434"/>
          </a:xfrm>
          <a:prstGeom prst="rect">
            <a:avLst/>
          </a:prstGeom>
          <a:noFill/>
        </p:spPr>
        <p:txBody>
          <a:bodyPr wrap="square" rtlCol="0">
            <a:spAutoFit/>
          </a:bodyPr>
          <a:lstStyle/>
          <a:p>
            <a:pPr>
              <a:spcAft>
                <a:spcPts val="800"/>
              </a:spcAft>
              <a:tabLst>
                <a:tab pos="180975" algn="l"/>
              </a:tabLst>
            </a:pPr>
            <a:r>
              <a:rPr lang="pt-PT" sz="1500" b="1" dirty="0"/>
              <a:t>	Os movimentos especializados não são a evolução natural dos movimentos fundamentais. </a:t>
            </a:r>
          </a:p>
          <a:p>
            <a:pPr>
              <a:spcAft>
                <a:spcPts val="800"/>
              </a:spcAft>
              <a:tabLst>
                <a:tab pos="180975" algn="l"/>
              </a:tabLst>
            </a:pPr>
            <a:r>
              <a:rPr lang="pt-PT" sz="1500" dirty="0"/>
              <a:t>	São variações únicas, aprendidas e aperfeiçoadas através de processos complexos de prática - por ex., através do treino desportivo. </a:t>
            </a:r>
          </a:p>
          <a:p>
            <a:pPr>
              <a:spcAft>
                <a:spcPts val="800"/>
              </a:spcAft>
              <a:tabLst>
                <a:tab pos="180975" algn="l"/>
              </a:tabLst>
            </a:pPr>
            <a:r>
              <a:rPr lang="pt-PT" sz="1500" dirty="0"/>
              <a:t>	Embora a origem da maior parte destas técnicas seja partilhada por várias modalidades desportivas, cada movimento é utilizado dentro de um quadro de referência próprio. </a:t>
            </a:r>
          </a:p>
          <a:p>
            <a:pPr>
              <a:spcAft>
                <a:spcPts val="800"/>
              </a:spcAft>
              <a:tabLst>
                <a:tab pos="180975" algn="l"/>
              </a:tabLst>
            </a:pPr>
            <a:r>
              <a:rPr lang="pt-PT" sz="1500" dirty="0"/>
              <a:t>	Por exemplo, o lançar de um dardo em atletismo distingue-se de um lançamento em basquetebol e ambos considerarão vias e alternativas próprias de desenvolvimento do movimento de lançar.</a:t>
            </a:r>
          </a:p>
        </p:txBody>
      </p:sp>
      <p:sp>
        <p:nvSpPr>
          <p:cNvPr id="94" name="CaixaDeTexto 93"/>
          <p:cNvSpPr txBox="1"/>
          <p:nvPr/>
        </p:nvSpPr>
        <p:spPr>
          <a:xfrm>
            <a:off x="642910" y="4500570"/>
            <a:ext cx="8072494" cy="1708160"/>
          </a:xfrm>
          <a:prstGeom prst="rect">
            <a:avLst/>
          </a:prstGeom>
          <a:solidFill>
            <a:srgbClr val="FFFFCC"/>
          </a:solidFill>
          <a:ln w="38100">
            <a:solidFill>
              <a:srgbClr val="0070C0"/>
            </a:solidFill>
          </a:ln>
        </p:spPr>
        <p:txBody>
          <a:bodyPr wrap="square" rtlCol="0">
            <a:spAutoFit/>
          </a:bodyPr>
          <a:lstStyle/>
          <a:p>
            <a:pPr marR="10170">
              <a:lnSpc>
                <a:spcPts val="2100"/>
              </a:lnSpc>
              <a:tabLst>
                <a:tab pos="177800" algn="l"/>
              </a:tabLst>
            </a:pPr>
            <a:r>
              <a:rPr lang="pt-PT" sz="1600" dirty="0">
                <a:latin typeface="Times New Roman" pitchFamily="18" charset="0"/>
                <a:cs typeface="Times New Roman" pitchFamily="18" charset="0"/>
              </a:rPr>
              <a:t>	</a:t>
            </a:r>
          </a:p>
          <a:p>
            <a:pPr marR="10170">
              <a:lnSpc>
                <a:spcPts val="2100"/>
              </a:lnSpc>
              <a:tabLst>
                <a:tab pos="177800" algn="l"/>
              </a:tabLst>
            </a:pPr>
            <a:r>
              <a:rPr lang="pt-PT" sz="1600" dirty="0">
                <a:latin typeface="Times New Roman" pitchFamily="18" charset="0"/>
                <a:cs typeface="Times New Roman" pitchFamily="18" charset="0"/>
              </a:rPr>
              <a:t>	Esta fase final da evolução do </a:t>
            </a:r>
            <a:r>
              <a:rPr lang="pt-PT" sz="1600" dirty="0" err="1">
                <a:latin typeface="Times New Roman" pitchFamily="18" charset="0"/>
                <a:cs typeface="Times New Roman" pitchFamily="18" charset="0"/>
              </a:rPr>
              <a:t>skill</a:t>
            </a:r>
            <a:r>
              <a:rPr lang="pt-PT" sz="1600" dirty="0">
                <a:latin typeface="Times New Roman" pitchFamily="18" charset="0"/>
                <a:cs typeface="Times New Roman" pitchFamily="18" charset="0"/>
              </a:rPr>
              <a:t> motor (habilidade motora) prolonga-se pela vida fora. </a:t>
            </a:r>
          </a:p>
          <a:p>
            <a:pPr marR="10170">
              <a:lnSpc>
                <a:spcPts val="2100"/>
              </a:lnSpc>
              <a:tabLst>
                <a:tab pos="177800" algn="l"/>
              </a:tabLst>
            </a:pPr>
            <a:r>
              <a:rPr lang="pt-PT" sz="1600" dirty="0">
                <a:latin typeface="Times New Roman" pitchFamily="18" charset="0"/>
                <a:cs typeface="Times New Roman" pitchFamily="18" charset="0"/>
              </a:rPr>
              <a:t>	O avanço da idade adulta e a </a:t>
            </a:r>
            <a:r>
              <a:rPr lang="pt-PT" sz="1600" dirty="0" err="1">
                <a:latin typeface="Times New Roman" pitchFamily="18" charset="0"/>
                <a:cs typeface="Times New Roman" pitchFamily="18" charset="0"/>
              </a:rPr>
              <a:t>senescência</a:t>
            </a:r>
            <a:r>
              <a:rPr lang="pt-PT" sz="1600" dirty="0">
                <a:latin typeface="Times New Roman" pitchFamily="18" charset="0"/>
                <a:cs typeface="Times New Roman" pitchFamily="18" charset="0"/>
              </a:rPr>
              <a:t> (envelhecimento) introduzirão, mais tarde, limitações de natureza funcional como a perda de capacidade </a:t>
            </a:r>
            <a:r>
              <a:rPr lang="pt-PT" sz="1600" dirty="0" err="1">
                <a:latin typeface="Times New Roman" pitchFamily="18" charset="0"/>
                <a:cs typeface="Times New Roman" pitchFamily="18" charset="0"/>
              </a:rPr>
              <a:t>contrátil</a:t>
            </a:r>
            <a:r>
              <a:rPr lang="pt-PT" sz="1600" dirty="0">
                <a:latin typeface="Times New Roman" pitchFamily="18" charset="0"/>
                <a:cs typeface="Times New Roman" pitchFamily="18" charset="0"/>
              </a:rPr>
              <a:t> dos músculos, a redução da velocidade de </a:t>
            </a:r>
            <a:r>
              <a:rPr lang="pt-PT" sz="1600" dirty="0" err="1">
                <a:latin typeface="Times New Roman" pitchFamily="18" charset="0"/>
                <a:cs typeface="Times New Roman" pitchFamily="18" charset="0"/>
              </a:rPr>
              <a:t>reação</a:t>
            </a:r>
            <a:r>
              <a:rPr lang="pt-PT" sz="1600" dirty="0">
                <a:latin typeface="Times New Roman" pitchFamily="18" charset="0"/>
                <a:cs typeface="Times New Roman" pitchFamily="18" charset="0"/>
              </a:rPr>
              <a:t> ou a perda de capacidades </a:t>
            </a:r>
            <a:r>
              <a:rPr lang="pt-PT" sz="1600" dirty="0" err="1">
                <a:latin typeface="Times New Roman" pitchFamily="18" charset="0"/>
                <a:cs typeface="Times New Roman" pitchFamily="18" charset="0"/>
              </a:rPr>
              <a:t>percetivas</a:t>
            </a:r>
            <a:r>
              <a:rPr lang="pt-PT" sz="1600" dirty="0">
                <a:latin typeface="Times New Roman" pitchFamily="18" charset="0"/>
                <a:cs typeface="Times New Roman" pitchFamily="18" charset="0"/>
              </a:rPr>
              <a:t>. Estas perdas terão maiores consequências numas modalidades do que noutras.</a:t>
            </a:r>
          </a:p>
        </p:txBody>
      </p:sp>
      <p:sp>
        <p:nvSpPr>
          <p:cNvPr id="95" name="Rectângulo 94"/>
          <p:cNvSpPr/>
          <p:nvPr/>
        </p:nvSpPr>
        <p:spPr>
          <a:xfrm>
            <a:off x="1214414" y="1500174"/>
            <a:ext cx="1044000" cy="396000"/>
          </a:xfrm>
          <a:prstGeom prst="rect">
            <a:avLst/>
          </a:prstGeom>
          <a:solidFill>
            <a:schemeClr val="accent1">
              <a:alpha val="16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blinds(horizontal)">
                                      <p:cBhvr>
                                        <p:cTn id="7"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428596" y="285728"/>
            <a:ext cx="3929090" cy="800219"/>
          </a:xfrm>
          <a:prstGeom prst="rect">
            <a:avLst/>
          </a:prstGeom>
          <a:solidFill>
            <a:schemeClr val="accent5">
              <a:lumMod val="40000"/>
              <a:lumOff val="60000"/>
            </a:schemeClr>
          </a:solidFill>
          <a:ln>
            <a:solidFill>
              <a:schemeClr val="tx2">
                <a:lumMod val="60000"/>
                <a:lumOff val="40000"/>
              </a:schemeClr>
            </a:solidFill>
          </a:ln>
        </p:spPr>
        <p:txBody>
          <a:bodyPr wrap="square" rtlCol="0">
            <a:spAutoFit/>
          </a:bodyPr>
          <a:lstStyle/>
          <a:p>
            <a:pPr algn="just"/>
            <a:r>
              <a:rPr lang="pt-PT" sz="1400" b="1" dirty="0"/>
              <a:t>2.ª INFÂNCIA  </a:t>
            </a:r>
            <a:r>
              <a:rPr lang="pt-PT" sz="1400" u="sng" dirty="0"/>
              <a:t>ATÉ 9 / 10 ANOS</a:t>
            </a:r>
          </a:p>
          <a:p>
            <a:pPr algn="just"/>
            <a:endParaRPr lang="pt-PT" sz="1600" dirty="0"/>
          </a:p>
          <a:p>
            <a:r>
              <a:rPr lang="pt-PT" sz="1600" dirty="0"/>
              <a:t>ESPECIALIZAÇÃO/COMBINAÇÃO DE </a:t>
            </a:r>
            <a:r>
              <a:rPr lang="pt-PT" sz="1600" dirty="0" err="1"/>
              <a:t>SKILLS</a:t>
            </a:r>
            <a:endParaRPr lang="pt-PT" sz="1600" dirty="0"/>
          </a:p>
        </p:txBody>
      </p:sp>
      <p:sp>
        <p:nvSpPr>
          <p:cNvPr id="14" name="CaixaDeTexto 13"/>
          <p:cNvSpPr txBox="1"/>
          <p:nvPr/>
        </p:nvSpPr>
        <p:spPr>
          <a:xfrm>
            <a:off x="3786214" y="3365939"/>
            <a:ext cx="1714480" cy="348813"/>
          </a:xfrm>
          <a:prstGeom prst="rect">
            <a:avLst/>
          </a:prstGeom>
          <a:noFill/>
        </p:spPr>
        <p:txBody>
          <a:bodyPr wrap="square" rtlCol="0">
            <a:spAutoFit/>
          </a:bodyPr>
          <a:lstStyle/>
          <a:p>
            <a:pPr>
              <a:lnSpc>
                <a:spcPts val="2000"/>
              </a:lnSpc>
            </a:pPr>
            <a:r>
              <a:rPr lang="pt-PT" sz="1500" b="1" dirty="0"/>
              <a:t>ESTÁGIOS (Fases)</a:t>
            </a:r>
            <a:endParaRPr lang="pt-PT" sz="1500" dirty="0"/>
          </a:p>
        </p:txBody>
      </p:sp>
      <p:pic>
        <p:nvPicPr>
          <p:cNvPr id="3074" name="Picture 2"/>
          <p:cNvPicPr>
            <a:picLocks noChangeAspect="1" noChangeArrowheads="1"/>
          </p:cNvPicPr>
          <p:nvPr/>
        </p:nvPicPr>
        <p:blipFill>
          <a:blip r:embed="rId2"/>
          <a:srcRect l="52709" t="43945" r="10505" b="6250"/>
          <a:stretch>
            <a:fillRect/>
          </a:stretch>
        </p:blipFill>
        <p:spPr bwMode="auto">
          <a:xfrm>
            <a:off x="5214942" y="214290"/>
            <a:ext cx="3714776" cy="2827647"/>
          </a:xfrm>
          <a:prstGeom prst="rect">
            <a:avLst/>
          </a:prstGeom>
          <a:noFill/>
          <a:ln w="9525">
            <a:noFill/>
            <a:miter lim="800000"/>
            <a:headEnd/>
            <a:tailEnd/>
          </a:ln>
          <a:effectLst/>
        </p:spPr>
      </p:pic>
      <p:sp>
        <p:nvSpPr>
          <p:cNvPr id="15" name="CaixaDeTexto 14"/>
          <p:cNvSpPr txBox="1"/>
          <p:nvPr/>
        </p:nvSpPr>
        <p:spPr>
          <a:xfrm>
            <a:off x="214282" y="1285860"/>
            <a:ext cx="5000660" cy="1977464"/>
          </a:xfrm>
          <a:prstGeom prst="rect">
            <a:avLst/>
          </a:prstGeom>
          <a:noFill/>
        </p:spPr>
        <p:txBody>
          <a:bodyPr wrap="square" rtlCol="0">
            <a:spAutoFit/>
          </a:bodyPr>
          <a:lstStyle/>
          <a:p>
            <a:pPr>
              <a:lnSpc>
                <a:spcPts val="2100"/>
              </a:lnSpc>
              <a:tabLst>
                <a:tab pos="177800" algn="l"/>
              </a:tabLst>
            </a:pPr>
            <a:r>
              <a:rPr lang="pt-PT" sz="1600" dirty="0"/>
              <a:t>	É um período em que </a:t>
            </a:r>
            <a:r>
              <a:rPr lang="pt-PT" sz="1600" b="1" dirty="0"/>
              <a:t>as habilidades</a:t>
            </a:r>
          </a:p>
          <a:p>
            <a:pPr>
              <a:lnSpc>
                <a:spcPts val="2100"/>
              </a:lnSpc>
            </a:pPr>
            <a:r>
              <a:rPr lang="pt-PT" sz="1600" dirty="0"/>
              <a:t>estabilizadoras, locomotoras e manipulativas fundamentais, </a:t>
            </a:r>
            <a:r>
              <a:rPr lang="pt-PT" sz="1600" b="1" dirty="0"/>
              <a:t>são progressivamente aperfeiçoadas, combinadas e elaboradas </a:t>
            </a:r>
            <a:r>
              <a:rPr lang="pt-PT" sz="1600" dirty="0"/>
              <a:t>para o uso em situações cada vez mais exigentes. </a:t>
            </a:r>
          </a:p>
          <a:p>
            <a:pPr>
              <a:lnSpc>
                <a:spcPts val="2100"/>
              </a:lnSpc>
              <a:tabLst>
                <a:tab pos="177800" algn="l"/>
              </a:tabLst>
            </a:pPr>
            <a:r>
              <a:rPr lang="pt-PT" sz="1600" dirty="0"/>
              <a:t>	Tem início a partir dos 7 anos e dura por toda a vida. 					(Lima </a:t>
            </a:r>
            <a:r>
              <a:rPr lang="pt-PT" sz="1600" dirty="0" err="1"/>
              <a:t>et</a:t>
            </a:r>
            <a:r>
              <a:rPr lang="pt-PT" sz="1600" dirty="0"/>
              <a:t> al., 2017)</a:t>
            </a:r>
          </a:p>
        </p:txBody>
      </p:sp>
      <p:pic>
        <p:nvPicPr>
          <p:cNvPr id="3075" name="Picture 3"/>
          <p:cNvPicPr>
            <a:picLocks noChangeAspect="1" noChangeArrowheads="1"/>
          </p:cNvPicPr>
          <p:nvPr/>
        </p:nvPicPr>
        <p:blipFill>
          <a:blip r:embed="rId3"/>
          <a:srcRect l="12696" t="33991" r="49257" b="28711"/>
          <a:stretch>
            <a:fillRect/>
          </a:stretch>
        </p:blipFill>
        <p:spPr bwMode="auto">
          <a:xfrm>
            <a:off x="2379731" y="3929066"/>
            <a:ext cx="4406847" cy="2428892"/>
          </a:xfrm>
          <a:prstGeom prst="rect">
            <a:avLst/>
          </a:prstGeom>
          <a:noFill/>
          <a:ln w="28575">
            <a:solidFill>
              <a:schemeClr val="accent3">
                <a:lumMod val="75000"/>
              </a:schemeClr>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aixaDeTexto 14"/>
          <p:cNvSpPr txBox="1"/>
          <p:nvPr/>
        </p:nvSpPr>
        <p:spPr>
          <a:xfrm>
            <a:off x="285720" y="642918"/>
            <a:ext cx="8429684" cy="3862596"/>
          </a:xfrm>
          <a:prstGeom prst="rect">
            <a:avLst/>
          </a:prstGeom>
          <a:noFill/>
        </p:spPr>
        <p:txBody>
          <a:bodyPr wrap="square" rtlCol="0">
            <a:spAutoFit/>
          </a:bodyPr>
          <a:lstStyle/>
          <a:p>
            <a:pPr>
              <a:lnSpc>
                <a:spcPts val="2100"/>
              </a:lnSpc>
              <a:tabLst>
                <a:tab pos="177800" algn="l"/>
              </a:tabLst>
            </a:pPr>
            <a:r>
              <a:rPr lang="pt-PT" sz="1600" dirty="0"/>
              <a:t>	Este é um momento em que a iniciação desportiva pode ocorrer, mas essencialmente de forma</a:t>
            </a:r>
          </a:p>
          <a:p>
            <a:pPr>
              <a:lnSpc>
                <a:spcPts val="2100"/>
              </a:lnSpc>
              <a:tabLst>
                <a:tab pos="177800" algn="l"/>
              </a:tabLst>
            </a:pPr>
            <a:r>
              <a:rPr lang="pt-PT" sz="1600" dirty="0"/>
              <a:t>lúdica. Durante este período os movimentos fundamentais são combinadas gerando novas variações motoras. Por ex. , uma caminhada sobre uma ponte de corda (andar + equilíbrio). </a:t>
            </a:r>
          </a:p>
          <a:p>
            <a:pPr>
              <a:lnSpc>
                <a:spcPts val="2100"/>
              </a:lnSpc>
              <a:tabLst>
                <a:tab pos="177800" algn="l"/>
              </a:tabLst>
            </a:pPr>
            <a:r>
              <a:rPr lang="pt-PT" sz="1600" dirty="0"/>
              <a:t>	As habilidades motoras na fase de especializada são padrões motores fundamentais maduros que</a:t>
            </a:r>
          </a:p>
          <a:p>
            <a:pPr>
              <a:lnSpc>
                <a:spcPts val="2100"/>
              </a:lnSpc>
              <a:tabLst>
                <a:tab pos="177800" algn="l"/>
              </a:tabLst>
            </a:pPr>
            <a:r>
              <a:rPr lang="pt-PT" sz="1600" dirty="0"/>
              <a:t>foram apurados e adaptados para formar habilidades desportivas e outras habilidades motoras</a:t>
            </a:r>
          </a:p>
          <a:p>
            <a:pPr>
              <a:lnSpc>
                <a:spcPts val="2100"/>
              </a:lnSpc>
              <a:tabLst>
                <a:tab pos="177800" algn="l"/>
              </a:tabLst>
            </a:pPr>
            <a:r>
              <a:rPr lang="pt-PT" sz="1600" dirty="0"/>
              <a:t>especificas e mais complexas (</a:t>
            </a:r>
            <a:r>
              <a:rPr lang="pt-PT" sz="1600" dirty="0" err="1"/>
              <a:t>GALLAHUE</a:t>
            </a:r>
            <a:r>
              <a:rPr lang="pt-PT" sz="1600" dirty="0"/>
              <a:t>; </a:t>
            </a:r>
            <a:r>
              <a:rPr lang="pt-PT" sz="1600" dirty="0" err="1"/>
              <a:t>OZMUN</a:t>
            </a:r>
            <a:r>
              <a:rPr lang="pt-PT" sz="1600" dirty="0"/>
              <a:t>, 2005).</a:t>
            </a:r>
          </a:p>
          <a:p>
            <a:pPr>
              <a:lnSpc>
                <a:spcPts val="2100"/>
              </a:lnSpc>
              <a:tabLst>
                <a:tab pos="177800" algn="l"/>
              </a:tabLst>
            </a:pPr>
            <a:endParaRPr lang="pt-PT" sz="1600" dirty="0"/>
          </a:p>
          <a:p>
            <a:pPr>
              <a:lnSpc>
                <a:spcPts val="2100"/>
              </a:lnSpc>
              <a:tabLst>
                <a:tab pos="177800" algn="l"/>
              </a:tabLst>
            </a:pPr>
            <a:r>
              <a:rPr lang="pt-PT" sz="1600" b="1" dirty="0"/>
              <a:t>	Estágio de transição: 7 aos 10 anos </a:t>
            </a:r>
            <a:r>
              <a:rPr lang="pt-PT" sz="1600" dirty="0"/>
              <a:t>(</a:t>
            </a:r>
            <a:r>
              <a:rPr lang="pt-PT" sz="1600" dirty="0" err="1"/>
              <a:t>GALLAHUE</a:t>
            </a:r>
            <a:r>
              <a:rPr lang="pt-PT" sz="1600" dirty="0"/>
              <a:t>, 2005):</a:t>
            </a:r>
          </a:p>
          <a:p>
            <a:pPr marL="177800">
              <a:lnSpc>
                <a:spcPts val="2100"/>
              </a:lnSpc>
              <a:buFontTx/>
              <a:buChar char="-"/>
              <a:tabLst>
                <a:tab pos="355600" algn="l"/>
              </a:tabLst>
            </a:pPr>
            <a:r>
              <a:rPr lang="pt-PT" sz="1600" dirty="0"/>
              <a:t> 	É caracterizado pelas primeiras tentativas de aperfeiçoar e combinar padrões motores maduros;</a:t>
            </a:r>
          </a:p>
          <a:p>
            <a:pPr marL="177800">
              <a:lnSpc>
                <a:spcPts val="2100"/>
              </a:lnSpc>
              <a:buFontTx/>
              <a:buChar char="-"/>
              <a:tabLst>
                <a:tab pos="355600" algn="l"/>
              </a:tabLst>
            </a:pPr>
            <a:r>
              <a:rPr lang="pt-PT" sz="1600" dirty="0"/>
              <a:t>  	A criança geralmente demonstra um alto grau de interesse em muitas modalidades desportivas, mas possui pouca habilidade;</a:t>
            </a:r>
          </a:p>
          <a:p>
            <a:pPr marL="177800">
              <a:lnSpc>
                <a:spcPts val="2100"/>
              </a:lnSpc>
              <a:buFontTx/>
              <a:buChar char="-"/>
              <a:tabLst>
                <a:tab pos="355600" algn="l"/>
              </a:tabLst>
            </a:pPr>
            <a:r>
              <a:rPr lang="pt-PT" sz="1600" dirty="0"/>
              <a:t> 	Dar oportunidade para as crianças aperfeiçoarem os movimentos fundamentais e utilizá-los como habilidades desportivas, numa grande variedade de </a:t>
            </a:r>
            <a:r>
              <a:rPr lang="pt-PT" sz="1600" dirty="0" err="1"/>
              <a:t>atividades</a:t>
            </a:r>
            <a:r>
              <a:rPr lang="pt-PT" sz="1600" dirty="0"/>
              <a:t> (Lima </a:t>
            </a:r>
            <a:r>
              <a:rPr lang="pt-PT" sz="1600" dirty="0" err="1"/>
              <a:t>et</a:t>
            </a:r>
            <a:r>
              <a:rPr lang="pt-PT" sz="1600" dirty="0"/>
              <a:t> al., 2017)</a:t>
            </a:r>
          </a:p>
        </p:txBody>
      </p:sp>
      <p:sp>
        <p:nvSpPr>
          <p:cNvPr id="5" name="CaixaDeTexto 4"/>
          <p:cNvSpPr txBox="1"/>
          <p:nvPr/>
        </p:nvSpPr>
        <p:spPr>
          <a:xfrm>
            <a:off x="428596" y="214290"/>
            <a:ext cx="5715040" cy="338554"/>
          </a:xfrm>
          <a:prstGeom prst="rect">
            <a:avLst/>
          </a:prstGeom>
          <a:solidFill>
            <a:schemeClr val="accent5">
              <a:lumMod val="40000"/>
              <a:lumOff val="60000"/>
            </a:schemeClr>
          </a:solidFill>
          <a:ln>
            <a:solidFill>
              <a:schemeClr val="tx2">
                <a:lumMod val="60000"/>
                <a:lumOff val="40000"/>
              </a:schemeClr>
            </a:solidFill>
          </a:ln>
        </p:spPr>
        <p:txBody>
          <a:bodyPr wrap="square" rtlCol="0">
            <a:spAutoFit/>
          </a:bodyPr>
          <a:lstStyle/>
          <a:p>
            <a:r>
              <a:rPr lang="pt-PT" sz="1600" dirty="0"/>
              <a:t>ESPECIALIZAÇÃO/COMBINAÇÃO DE </a:t>
            </a:r>
            <a:r>
              <a:rPr lang="pt-PT" sz="1600" dirty="0" err="1"/>
              <a:t>SKILLS</a:t>
            </a:r>
            <a:r>
              <a:rPr lang="pt-PT" sz="1600" dirty="0"/>
              <a:t> - </a:t>
            </a:r>
            <a:r>
              <a:rPr lang="pt-PT" sz="1600" u="sng" dirty="0"/>
              <a:t>ATÉ 9 / 10 ANOS</a:t>
            </a:r>
            <a:endParaRPr lang="pt-PT" sz="1600" dirty="0"/>
          </a:p>
        </p:txBody>
      </p:sp>
      <p:pic>
        <p:nvPicPr>
          <p:cNvPr id="4098" name="Picture 2"/>
          <p:cNvPicPr>
            <a:picLocks noChangeAspect="1" noChangeArrowheads="1"/>
          </p:cNvPicPr>
          <p:nvPr/>
        </p:nvPicPr>
        <p:blipFill>
          <a:blip r:embed="rId2"/>
          <a:srcRect l="12628" t="33203" r="48938" b="23828"/>
          <a:stretch>
            <a:fillRect/>
          </a:stretch>
        </p:blipFill>
        <p:spPr bwMode="auto">
          <a:xfrm>
            <a:off x="357158" y="4478094"/>
            <a:ext cx="3786214" cy="2379906"/>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l="54905" t="31250" r="6661" b="25781"/>
          <a:stretch>
            <a:fillRect/>
          </a:stretch>
        </p:blipFill>
        <p:spPr bwMode="auto">
          <a:xfrm>
            <a:off x="5000628" y="4484242"/>
            <a:ext cx="3857652" cy="242481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D2A000"/>
            </a:gs>
            <a:gs pos="50000">
              <a:schemeClr val="bg2">
                <a:lumMod val="9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7" name="CaixaDeTexto 6"/>
          <p:cNvSpPr txBox="1"/>
          <p:nvPr/>
        </p:nvSpPr>
        <p:spPr>
          <a:xfrm>
            <a:off x="428596" y="786356"/>
            <a:ext cx="8286808" cy="3631763"/>
          </a:xfrm>
          <a:prstGeom prst="rect">
            <a:avLst/>
          </a:prstGeom>
          <a:noFill/>
        </p:spPr>
        <p:txBody>
          <a:bodyPr wrap="square" rtlCol="0">
            <a:spAutoFit/>
          </a:bodyPr>
          <a:lstStyle/>
          <a:p>
            <a:pPr>
              <a:spcAft>
                <a:spcPts val="600"/>
              </a:spcAft>
              <a:tabLst>
                <a:tab pos="355600" algn="l"/>
              </a:tabLst>
            </a:pPr>
            <a:r>
              <a:rPr lang="pt-PT" sz="1500" b="1" dirty="0">
                <a:latin typeface="Times New Roman" pitchFamily="18" charset="0"/>
                <a:cs typeface="Times New Roman" pitchFamily="18" charset="0"/>
              </a:rPr>
              <a:t>	O desenvolvimento humano é um longo processo que tem início cerca de 40 semanas antes do nascimento e termina com a morte.</a:t>
            </a:r>
          </a:p>
          <a:p>
            <a:pPr>
              <a:spcAft>
                <a:spcPts val="600"/>
              </a:spcAft>
              <a:tabLst>
                <a:tab pos="355600" algn="l"/>
              </a:tabLst>
            </a:pPr>
            <a:r>
              <a:rPr lang="pt-PT" sz="1500" b="1" dirty="0">
                <a:latin typeface="Times New Roman" pitchFamily="18" charset="0"/>
                <a:cs typeface="Times New Roman" pitchFamily="18" charset="0"/>
              </a:rPr>
              <a:t>	</a:t>
            </a:r>
            <a:r>
              <a:rPr lang="pt-PT" sz="1500" dirty="0">
                <a:latin typeface="Times New Roman" pitchFamily="18" charset="0"/>
                <a:cs typeface="Times New Roman" pitchFamily="18" charset="0"/>
              </a:rPr>
              <a:t>Nas </a:t>
            </a:r>
            <a:r>
              <a:rPr lang="pt-PT" sz="1500" b="1" dirty="0">
                <a:latin typeface="Times New Roman" pitchFamily="18" charset="0"/>
                <a:cs typeface="Times New Roman" pitchFamily="18" charset="0"/>
              </a:rPr>
              <a:t>sociedades mais desenvolvidas</a:t>
            </a:r>
            <a:r>
              <a:rPr lang="pt-PT" sz="1500" dirty="0">
                <a:latin typeface="Times New Roman" pitchFamily="18" charset="0"/>
                <a:cs typeface="Times New Roman" pitchFamily="18" charset="0"/>
              </a:rPr>
              <a:t>, este processo estende-se por </a:t>
            </a:r>
            <a:r>
              <a:rPr lang="pt-PT" sz="1500" b="1" dirty="0">
                <a:latin typeface="Times New Roman" pitchFamily="18" charset="0"/>
                <a:cs typeface="Times New Roman" pitchFamily="18" charset="0"/>
              </a:rPr>
              <a:t>mais de 80 anos</a:t>
            </a:r>
            <a:r>
              <a:rPr lang="pt-PT" sz="1500" dirty="0">
                <a:latin typeface="Times New Roman" pitchFamily="18" charset="0"/>
                <a:cs typeface="Times New Roman" pitchFamily="18" charset="0"/>
              </a:rPr>
              <a:t>, podendo ser muito menos extenso dependendo de diversos </a:t>
            </a:r>
            <a:r>
              <a:rPr lang="pt-PT" sz="1500" dirty="0" err="1">
                <a:latin typeface="Times New Roman" pitchFamily="18" charset="0"/>
                <a:cs typeface="Times New Roman" pitchFamily="18" charset="0"/>
              </a:rPr>
              <a:t>aspetos</a:t>
            </a:r>
            <a:r>
              <a:rPr lang="pt-PT" sz="1500" dirty="0">
                <a:latin typeface="Times New Roman" pitchFamily="18" charset="0"/>
                <a:cs typeface="Times New Roman" pitchFamily="18" charset="0"/>
              </a:rPr>
              <a:t>, como o grau de riqueza das sociedades, os </a:t>
            </a:r>
            <a:r>
              <a:rPr lang="pt-PT" sz="1500" dirty="0" err="1">
                <a:latin typeface="Times New Roman" pitchFamily="18" charset="0"/>
                <a:cs typeface="Times New Roman" pitchFamily="18" charset="0"/>
              </a:rPr>
              <a:t>fatores</a:t>
            </a:r>
            <a:r>
              <a:rPr lang="pt-PT" sz="1500" dirty="0">
                <a:latin typeface="Times New Roman" pitchFamily="18" charset="0"/>
                <a:cs typeface="Times New Roman" pitchFamily="18" charset="0"/>
              </a:rPr>
              <a:t> de mortalidade, os hábitos e condições de vida, etc.</a:t>
            </a:r>
          </a:p>
          <a:p>
            <a:pPr>
              <a:spcAft>
                <a:spcPts val="600"/>
              </a:spcAft>
              <a:tabLst>
                <a:tab pos="355600" algn="l"/>
              </a:tabLst>
            </a:pPr>
            <a:r>
              <a:rPr lang="pt-PT" sz="1500" dirty="0">
                <a:latin typeface="Times New Roman" pitchFamily="18" charset="0"/>
                <a:cs typeface="Times New Roman" pitchFamily="18" charset="0"/>
              </a:rPr>
              <a:t>	Nos </a:t>
            </a:r>
            <a:r>
              <a:rPr lang="pt-PT" sz="1500" b="1" dirty="0">
                <a:latin typeface="Times New Roman" pitchFamily="18" charset="0"/>
                <a:cs typeface="Times New Roman" pitchFamily="18" charset="0"/>
              </a:rPr>
              <a:t>primeiros tempos de vida</a:t>
            </a:r>
            <a:r>
              <a:rPr lang="pt-PT" sz="1500" dirty="0">
                <a:latin typeface="Times New Roman" pitchFamily="18" charset="0"/>
                <a:cs typeface="Times New Roman" pitchFamily="18" charset="0"/>
              </a:rPr>
              <a:t>, os </a:t>
            </a:r>
            <a:r>
              <a:rPr lang="pt-PT" sz="1500" b="1" dirty="0">
                <a:latin typeface="Times New Roman" pitchFamily="18" charset="0"/>
                <a:cs typeface="Times New Roman" pitchFamily="18" charset="0"/>
              </a:rPr>
              <a:t>cuidados maternos </a:t>
            </a:r>
            <a:r>
              <a:rPr lang="pt-PT" sz="1500" dirty="0">
                <a:latin typeface="Times New Roman" pitchFamily="18" charset="0"/>
                <a:cs typeface="Times New Roman" pitchFamily="18" charset="0"/>
              </a:rPr>
              <a:t>são decisivos. Ao longo do tempo, a educação da criança acrescenta </a:t>
            </a:r>
            <a:r>
              <a:rPr lang="pt-PT" sz="1500" b="1" dirty="0">
                <a:latin typeface="Times New Roman" pitchFamily="18" charset="0"/>
                <a:cs typeface="Times New Roman" pitchFamily="18" charset="0"/>
              </a:rPr>
              <a:t>novas responsabilidades</a:t>
            </a:r>
            <a:r>
              <a:rPr lang="pt-PT" sz="1500" dirty="0">
                <a:latin typeface="Times New Roman" pitchFamily="18" charset="0"/>
                <a:cs typeface="Times New Roman" pitchFamily="18" charset="0"/>
              </a:rPr>
              <a:t>, como a </a:t>
            </a:r>
            <a:r>
              <a:rPr lang="pt-PT" sz="1500" b="1" dirty="0">
                <a:latin typeface="Times New Roman" pitchFamily="18" charset="0"/>
                <a:cs typeface="Times New Roman" pitchFamily="18" charset="0"/>
              </a:rPr>
              <a:t>nutrição</a:t>
            </a:r>
            <a:r>
              <a:rPr lang="pt-PT" sz="1500" dirty="0">
                <a:latin typeface="Times New Roman" pitchFamily="18" charset="0"/>
                <a:cs typeface="Times New Roman" pitchFamily="18" charset="0"/>
              </a:rPr>
              <a:t>, a </a:t>
            </a:r>
            <a:r>
              <a:rPr lang="pt-PT" sz="1500" b="1" dirty="0">
                <a:latin typeface="Times New Roman" pitchFamily="18" charset="0"/>
                <a:cs typeface="Times New Roman" pitchFamily="18" charset="0"/>
              </a:rPr>
              <a:t>organização de hábitos</a:t>
            </a:r>
            <a:r>
              <a:rPr lang="pt-PT" sz="1500" dirty="0">
                <a:latin typeface="Times New Roman" pitchFamily="18" charset="0"/>
                <a:cs typeface="Times New Roman" pitchFamily="18" charset="0"/>
              </a:rPr>
              <a:t>, a </a:t>
            </a:r>
            <a:r>
              <a:rPr lang="pt-PT" sz="1500" b="1" dirty="0">
                <a:latin typeface="Times New Roman" pitchFamily="18" charset="0"/>
                <a:cs typeface="Times New Roman" pitchFamily="18" charset="0"/>
              </a:rPr>
              <a:t>modelação de comportamentos </a:t>
            </a:r>
            <a:r>
              <a:rPr lang="pt-PT" sz="1500" dirty="0">
                <a:latin typeface="Times New Roman" pitchFamily="18" charset="0"/>
                <a:cs typeface="Times New Roman" pitchFamily="18" charset="0"/>
              </a:rPr>
              <a:t>por intervenção educativa (com a entrada para as creches) ou por imitação.</a:t>
            </a:r>
          </a:p>
          <a:p>
            <a:pPr>
              <a:spcAft>
                <a:spcPts val="600"/>
              </a:spcAft>
              <a:tabLst>
                <a:tab pos="355600" algn="l"/>
              </a:tabLst>
            </a:pPr>
            <a:r>
              <a:rPr lang="pt-PT" sz="1500" dirty="0">
                <a:latin typeface="Times New Roman" pitchFamily="18" charset="0"/>
                <a:cs typeface="Times New Roman" pitchFamily="18" charset="0"/>
              </a:rPr>
              <a:t>	Lentamente, o organismo torna-se apto para a realização de </a:t>
            </a:r>
            <a:r>
              <a:rPr lang="pt-PT" sz="1500" b="1" dirty="0">
                <a:latin typeface="Times New Roman" pitchFamily="18" charset="0"/>
                <a:cs typeface="Times New Roman" pitchFamily="18" charset="0"/>
              </a:rPr>
              <a:t>movimentos mais complexos</a:t>
            </a:r>
            <a:r>
              <a:rPr lang="pt-PT" sz="1500" dirty="0">
                <a:latin typeface="Times New Roman" pitchFamily="18" charset="0"/>
                <a:cs typeface="Times New Roman" pitchFamily="18" charset="0"/>
              </a:rPr>
              <a:t>, porque reúne condições físicas para os executar, e apresenta uma </a:t>
            </a:r>
            <a:r>
              <a:rPr lang="pt-PT" sz="1500" b="1" dirty="0">
                <a:latin typeface="Times New Roman" pitchFamily="18" charset="0"/>
                <a:cs typeface="Times New Roman" pitchFamily="18" charset="0"/>
              </a:rPr>
              <a:t>capacidade de aprender </a:t>
            </a:r>
            <a:r>
              <a:rPr lang="pt-PT" sz="1500" dirty="0">
                <a:latin typeface="Times New Roman" pitchFamily="18" charset="0"/>
                <a:cs typeface="Times New Roman" pitchFamily="18" charset="0"/>
              </a:rPr>
              <a:t>que lhe possibilita fazer escolhas individualizadas.</a:t>
            </a:r>
          </a:p>
          <a:p>
            <a:pPr>
              <a:spcAft>
                <a:spcPts val="600"/>
              </a:spcAft>
              <a:tabLst>
                <a:tab pos="355600" algn="l"/>
              </a:tabLst>
            </a:pPr>
            <a:r>
              <a:rPr lang="pt-PT" sz="1500" b="1" dirty="0">
                <a:latin typeface="Times New Roman" pitchFamily="18" charset="0"/>
                <a:cs typeface="Times New Roman" pitchFamily="18" charset="0"/>
              </a:rPr>
              <a:t>	</a:t>
            </a:r>
            <a:r>
              <a:rPr lang="pt-PT" sz="1500" dirty="0">
                <a:latin typeface="Times New Roman" pitchFamily="18" charset="0"/>
                <a:cs typeface="Times New Roman" pitchFamily="18" charset="0"/>
              </a:rPr>
              <a:t>Por volta dos </a:t>
            </a:r>
            <a:r>
              <a:rPr lang="pt-PT" sz="1500" b="1" dirty="0">
                <a:latin typeface="Times New Roman" pitchFamily="18" charset="0"/>
                <a:cs typeface="Times New Roman" pitchFamily="18" charset="0"/>
              </a:rPr>
              <a:t>dois anos </a:t>
            </a:r>
            <a:r>
              <a:rPr lang="pt-PT" sz="1500" dirty="0">
                <a:latin typeface="Times New Roman" pitchFamily="18" charset="0"/>
                <a:cs typeface="Times New Roman" pitchFamily="18" charset="0"/>
              </a:rPr>
              <a:t>de idade as crianças já realizam </a:t>
            </a:r>
            <a:r>
              <a:rPr lang="pt-PT" sz="1500" b="1" dirty="0">
                <a:latin typeface="Times New Roman" pitchFamily="18" charset="0"/>
                <a:cs typeface="Times New Roman" pitchFamily="18" charset="0"/>
              </a:rPr>
              <a:t>formas básicas de movimentos e habilidades </a:t>
            </a:r>
            <a:r>
              <a:rPr lang="pt-PT" sz="1500" dirty="0">
                <a:latin typeface="Times New Roman" pitchFamily="18" charset="0"/>
                <a:cs typeface="Times New Roman" pitchFamily="18" charset="0"/>
              </a:rPr>
              <a:t>necessários à maioria das </a:t>
            </a:r>
            <a:r>
              <a:rPr lang="en-US" sz="1500" dirty="0" err="1">
                <a:latin typeface="Times New Roman" pitchFamily="18" charset="0"/>
                <a:cs typeface="Times New Roman" pitchFamily="18" charset="0"/>
              </a:rPr>
              <a:t>tarefas</a:t>
            </a:r>
            <a:r>
              <a:rPr lang="en-US" sz="1500" dirty="0">
                <a:latin typeface="Times New Roman" pitchFamily="18" charset="0"/>
                <a:cs typeface="Times New Roman" pitchFamily="18" charset="0"/>
              </a:rPr>
              <a:t> </a:t>
            </a:r>
            <a:r>
              <a:rPr lang="en-US" sz="1500" dirty="0" err="1">
                <a:latin typeface="Times New Roman" pitchFamily="18" charset="0"/>
                <a:cs typeface="Times New Roman" pitchFamily="18" charset="0"/>
              </a:rPr>
              <a:t>diárias</a:t>
            </a:r>
            <a:r>
              <a:rPr lang="en-US" sz="1500" dirty="0">
                <a:latin typeface="Times New Roman" pitchFamily="18" charset="0"/>
                <a:cs typeface="Times New Roman" pitchFamily="18" charset="0"/>
              </a:rPr>
              <a:t>.</a:t>
            </a:r>
            <a:endParaRPr lang="pt-PT" sz="1500" b="1" dirty="0">
              <a:latin typeface="Times New Roman" pitchFamily="18" charset="0"/>
              <a:cs typeface="Times New Roman" pitchFamily="18" charset="0"/>
            </a:endParaRPr>
          </a:p>
        </p:txBody>
      </p:sp>
      <p:sp>
        <p:nvSpPr>
          <p:cNvPr id="8" name="CaixaDeTexto 7"/>
          <p:cNvSpPr txBox="1"/>
          <p:nvPr/>
        </p:nvSpPr>
        <p:spPr>
          <a:xfrm>
            <a:off x="285720" y="4500570"/>
            <a:ext cx="8572560" cy="2041585"/>
          </a:xfrm>
          <a:prstGeom prst="rect">
            <a:avLst/>
          </a:prstGeom>
          <a:solidFill>
            <a:srgbClr val="FFFFCC"/>
          </a:solidFill>
        </p:spPr>
        <p:txBody>
          <a:bodyPr wrap="square" rtlCol="0">
            <a:spAutoFit/>
          </a:bodyPr>
          <a:lstStyle/>
          <a:p>
            <a:pPr>
              <a:spcAft>
                <a:spcPts val="400"/>
              </a:spcAft>
              <a:tabLst>
                <a:tab pos="355600" algn="l"/>
              </a:tabLst>
            </a:pPr>
            <a:r>
              <a:rPr lang="pt-PT" sz="1500" dirty="0">
                <a:solidFill>
                  <a:schemeClr val="tx1">
                    <a:lumMod val="95000"/>
                    <a:lumOff val="5000"/>
                  </a:schemeClr>
                </a:solidFill>
              </a:rPr>
              <a:t> 	</a:t>
            </a:r>
            <a:r>
              <a:rPr lang="pt-PT" sz="1500" b="1" dirty="0"/>
              <a:t>Praticamente todas as unidades fundamentais de comportamento motor do adulto são observáveis no final da primeira infância </a:t>
            </a:r>
            <a:r>
              <a:rPr lang="pt-PT" sz="1500" dirty="0"/>
              <a:t>(± 6 anos),</a:t>
            </a:r>
            <a:r>
              <a:rPr lang="pt-PT" sz="1500" b="1" dirty="0"/>
              <a:t> </a:t>
            </a:r>
            <a:r>
              <a:rPr lang="pt-PT" sz="1500" dirty="0"/>
              <a:t>desde as mais exigentes em termos de precisão e minúcia de movimento, como as de preensão – que vão possibilitar escrever e desenhar, até às habilidades globais orientadas para a locomoção (correr e andar), a organização postural ou a manipulação de </a:t>
            </a:r>
            <a:r>
              <a:rPr lang="pt-PT" sz="1500" dirty="0" err="1"/>
              <a:t>objetos</a:t>
            </a:r>
            <a:r>
              <a:rPr lang="pt-PT" sz="1500" dirty="0"/>
              <a:t>, presentes na maioria dos jogos infantis. </a:t>
            </a:r>
          </a:p>
          <a:p>
            <a:pPr>
              <a:spcAft>
                <a:spcPts val="400"/>
              </a:spcAft>
              <a:tabLst>
                <a:tab pos="355600" algn="l"/>
              </a:tabLst>
            </a:pPr>
            <a:r>
              <a:rPr lang="pt-PT" sz="1500" b="1" dirty="0"/>
              <a:t>	</a:t>
            </a:r>
            <a:r>
              <a:rPr lang="pt-PT" sz="1500" b="1" dirty="0">
                <a:solidFill>
                  <a:schemeClr val="tx2">
                    <a:lumMod val="60000"/>
                    <a:lumOff val="40000"/>
                  </a:schemeClr>
                </a:solidFill>
              </a:rPr>
              <a:t>A competência futura será estruturada sobre estas aquisições iniciais, num processo de complexificação crescente.</a:t>
            </a:r>
          </a:p>
          <a:p>
            <a:pPr>
              <a:spcAft>
                <a:spcPts val="400"/>
              </a:spcAft>
              <a:tabLst>
                <a:tab pos="355600" algn="l"/>
              </a:tabLst>
            </a:pPr>
            <a:r>
              <a:rPr lang="pt-PT" sz="1500" b="1" dirty="0"/>
              <a:t> 	</a:t>
            </a:r>
            <a:r>
              <a:rPr lang="pt-PT" sz="1500" b="1" dirty="0">
                <a:solidFill>
                  <a:srgbClr val="C00000"/>
                </a:solidFill>
              </a:rPr>
              <a:t>A qualidade das primeiras estimulações é, pois, decisiva na possibilidade de evolução futura.</a:t>
            </a:r>
            <a:endParaRPr lang="pt-PT" sz="1500" dirty="0">
              <a:solidFill>
                <a:srgbClr val="C00000"/>
              </a:solidFill>
            </a:endParaRPr>
          </a:p>
        </p:txBody>
      </p:sp>
      <p:sp>
        <p:nvSpPr>
          <p:cNvPr id="9" name="Título 1"/>
          <p:cNvSpPr txBox="1">
            <a:spLocks/>
          </p:cNvSpPr>
          <p:nvPr/>
        </p:nvSpPr>
        <p:spPr>
          <a:xfrm>
            <a:off x="795342" y="214290"/>
            <a:ext cx="8286776" cy="500066"/>
          </a:xfrm>
          <a:prstGeom prst="rect">
            <a:avLst/>
          </a:prstGeom>
        </p:spPr>
        <p:txBody>
          <a:bodyPr vert="horz" lIns="91440" tIns="45720" rIns="91440" bIns="45720" rtlCol="0" anchor="ctr">
            <a:noAutofit/>
          </a:bodyPr>
          <a:lstStyle/>
          <a:p>
            <a:pPr marL="0" marR="0" lvl="1" indent="0" algn="l" defTabSz="914400" rtl="0" eaLnBrk="1" fontAlgn="auto" latinLnBrk="0" hangingPunct="1">
              <a:lnSpc>
                <a:spcPct val="100000"/>
              </a:lnSpc>
              <a:spcBef>
                <a:spcPct val="0"/>
              </a:spcBef>
              <a:spcAft>
                <a:spcPts val="0"/>
              </a:spcAft>
              <a:buClrTx/>
              <a:buSzTx/>
              <a:buFontTx/>
              <a:buNone/>
              <a:tabLst>
                <a:tab pos="628650" algn="l"/>
              </a:tabLst>
              <a:defRPr/>
            </a:pPr>
            <a:r>
              <a:rPr kumimoji="0" lang="pt-PT" sz="2400" b="1" i="0" u="none" strike="noStrike" kern="0" cap="none" spc="0" normalizeH="0" baseline="0" noProof="0" dirty="0">
                <a:ln>
                  <a:noFill/>
                </a:ln>
                <a:solidFill>
                  <a:schemeClr val="accent5">
                    <a:lumMod val="50000"/>
                  </a:schemeClr>
                </a:solidFill>
                <a:effectLst/>
                <a:uLnTx/>
                <a:uFillTx/>
                <a:latin typeface="Calibri" panose="020F0502020204030204" pitchFamily="34" charset="0"/>
                <a:cs typeface="Arial" panose="020B0604020202020204" pitchFamily="34" charset="0"/>
              </a:rPr>
              <a:t>1.1 	</a:t>
            </a:r>
            <a:r>
              <a:rPr kumimoji="0" lang="pt-PT" sz="2200" b="1" i="0" u="none" strike="noStrike" kern="0" cap="none" spc="0" normalizeH="0" baseline="0" noProof="0" dirty="0">
                <a:ln>
                  <a:noFill/>
                </a:ln>
                <a:solidFill>
                  <a:schemeClr val="accent5">
                    <a:lumMod val="50000"/>
                  </a:schemeClr>
                </a:solidFill>
                <a:effectLst/>
                <a:uLnTx/>
                <a:uFillTx/>
                <a:latin typeface="Calibri" panose="020F0502020204030204" pitchFamily="34" charset="0"/>
                <a:cs typeface="Arial" panose="020B0604020202020204" pitchFamily="34" charset="0"/>
              </a:rPr>
              <a:t>Desenvolvimento, maturação, crescimento e aprendizagem</a:t>
            </a:r>
            <a:endParaRPr kumimoji="0" lang="pt-PT" sz="2200" b="1" i="0" u="none" strike="noStrike" kern="0" cap="none" spc="0" normalizeH="0" baseline="0" noProof="0" dirty="0">
              <a:ln>
                <a:noFill/>
              </a:ln>
              <a:solidFill>
                <a:schemeClr val="accent5">
                  <a:lumMod val="50000"/>
                </a:schemeClr>
              </a:solidFill>
              <a:effectLst/>
              <a:uLnTx/>
              <a:uFillTx/>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fade">
                                      <p:cBhvr>
                                        <p:cTn id="7" dur="2000"/>
                                        <p:tgtEl>
                                          <p:spTgt spid="8">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20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fade">
                                      <p:cBhvr>
                                        <p:cTn id="17" dur="20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fade">
                                      <p:cBhvr>
                                        <p:cTn id="22" dur="20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AutoShape 4" descr="https://upload.wikimedia.org/wikipedia/commons/thumb/0/04/Diving_at_the_military_world_games%2C_2003.jpg/200px-Diving_at_the_military_world_games%2C_20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PT"/>
          </a:p>
        </p:txBody>
      </p:sp>
      <p:sp>
        <p:nvSpPr>
          <p:cNvPr id="8" name="Marcador de Posição de Conteúdo 2"/>
          <p:cNvSpPr txBox="1">
            <a:spLocks/>
          </p:cNvSpPr>
          <p:nvPr/>
        </p:nvSpPr>
        <p:spPr>
          <a:xfrm>
            <a:off x="714348" y="500042"/>
            <a:ext cx="2214578" cy="500066"/>
          </a:xfrm>
          <a:prstGeom prst="rect">
            <a:avLst/>
          </a:prstGeom>
          <a:solidFill>
            <a:schemeClr val="accent6">
              <a:lumMod val="50000"/>
            </a:schemeClr>
          </a:solidFill>
          <a:scene3d>
            <a:camera prst="orthographicFront"/>
            <a:lightRig rig="threePt" dir="t"/>
          </a:scene3d>
          <a:sp3d>
            <a:bevelT/>
          </a:sp3d>
        </p:spPr>
        <p:txBody>
          <a:bodyPr vert="horz" lIns="91440" tIns="45720" rIns="91440" bIns="45720" rtlCol="0">
            <a:normAutofit lnSpcReduction="10000"/>
          </a:bodyPr>
          <a:lstStyle/>
          <a:p>
            <a:pPr marL="742950" lvl="1" indent="-285750">
              <a:spcBef>
                <a:spcPct val="20000"/>
              </a:spcBef>
            </a:pPr>
            <a:r>
              <a:rPr kumimoji="0" lang="pt-PT" sz="2800" b="1" i="0" u="none" strike="noStrike" kern="1200" cap="none" spc="0" normalizeH="0" baseline="0" noProof="0" dirty="0">
                <a:ln>
                  <a:noFill/>
                </a:ln>
                <a:solidFill>
                  <a:schemeClr val="tx1"/>
                </a:solidFill>
                <a:effectLst/>
                <a:uLnTx/>
                <a:uFillTx/>
                <a:latin typeface="Calibri" panose="020F0502020204030204" pitchFamily="34" charset="0"/>
                <a:ea typeface="+mn-ea"/>
                <a:cs typeface="Arial" panose="020B0604020202020204" pitchFamily="34" charset="0"/>
              </a:rPr>
              <a:t> </a:t>
            </a:r>
            <a:r>
              <a:rPr lang="pt-PT" sz="2800" b="1" dirty="0">
                <a:solidFill>
                  <a:srgbClr val="FFFF00"/>
                </a:solidFill>
                <a:latin typeface="Calibri" panose="020F0502020204030204" pitchFamily="34" charset="0"/>
                <a:cs typeface="Arial" panose="020B0604020202020204" pitchFamily="34" charset="0"/>
              </a:rPr>
              <a:t>Tarefa</a:t>
            </a:r>
            <a:r>
              <a:rPr lang="pt-PT" sz="2800" b="1" dirty="0">
                <a:solidFill>
                  <a:schemeClr val="bg2">
                    <a:lumMod val="50000"/>
                  </a:schemeClr>
                </a:solidFill>
                <a:latin typeface="Calibri" panose="020F0502020204030204" pitchFamily="34" charset="0"/>
                <a:cs typeface="Arial" panose="020B0604020202020204" pitchFamily="34" charset="0"/>
              </a:rPr>
              <a:t> </a:t>
            </a:r>
            <a:r>
              <a:rPr kumimoji="0" lang="pt-PT" sz="2800" b="1" i="0" u="none" strike="noStrike" kern="1200" cap="none" spc="0" normalizeH="0" baseline="0" noProof="0" dirty="0">
                <a:ln>
                  <a:noFill/>
                </a:ln>
                <a:solidFill>
                  <a:schemeClr val="tx1"/>
                </a:solidFill>
                <a:effectLst/>
                <a:uLnTx/>
                <a:uFillTx/>
                <a:latin typeface="Calibri" panose="020F0502020204030204" pitchFamily="34" charset="0"/>
                <a:ea typeface="+mn-ea"/>
                <a:cs typeface="Arial" panose="020B0604020202020204" pitchFamily="34" charset="0"/>
              </a:rPr>
              <a:t> </a:t>
            </a:r>
            <a:endParaRPr kumimoji="0" lang="pt-PT" sz="3200" b="1" i="0" u="none" strike="noStrike" kern="1200" cap="none" spc="0" normalizeH="0" baseline="0" noProof="0" dirty="0">
              <a:ln>
                <a:noFill/>
              </a:ln>
              <a:solidFill>
                <a:schemeClr val="tx1"/>
              </a:solidFill>
              <a:effectLst/>
              <a:uLnTx/>
              <a:uFillTx/>
              <a:latin typeface="Calibri" panose="020F0502020204030204" pitchFamily="34" charset="0"/>
              <a:ea typeface="+mn-ea"/>
              <a:cs typeface="Arial" panose="020B0604020202020204" pitchFamily="34" charset="0"/>
            </a:endParaRPr>
          </a:p>
        </p:txBody>
      </p:sp>
      <p:sp>
        <p:nvSpPr>
          <p:cNvPr id="14" name="Rectângulo 13"/>
          <p:cNvSpPr/>
          <p:nvPr/>
        </p:nvSpPr>
        <p:spPr>
          <a:xfrm>
            <a:off x="1000100" y="1714488"/>
            <a:ext cx="7072362" cy="4503797"/>
          </a:xfrm>
          <a:prstGeom prst="rect">
            <a:avLst/>
          </a:prstGeom>
          <a:solidFill>
            <a:schemeClr val="accent3">
              <a:lumMod val="20000"/>
              <a:lumOff val="80000"/>
            </a:schemeClr>
          </a:solidFill>
        </p:spPr>
        <p:txBody>
          <a:bodyPr wrap="square">
            <a:spAutoFit/>
          </a:bodyPr>
          <a:lstStyle/>
          <a:p>
            <a:pPr>
              <a:lnSpc>
                <a:spcPts val="2600"/>
              </a:lnSpc>
              <a:spcAft>
                <a:spcPts val="1200"/>
              </a:spcAft>
              <a:tabLst>
                <a:tab pos="2147888" algn="l"/>
              </a:tabLst>
            </a:pPr>
            <a:r>
              <a:rPr lang="pt-PT" dirty="0"/>
              <a:t>Considera as três categorias de movimentos fundamentais:</a:t>
            </a:r>
          </a:p>
          <a:p>
            <a:pPr>
              <a:lnSpc>
                <a:spcPts val="2600"/>
              </a:lnSpc>
              <a:spcAft>
                <a:spcPts val="1200"/>
              </a:spcAft>
              <a:buFontTx/>
              <a:buChar char="-"/>
              <a:tabLst>
                <a:tab pos="2147888" algn="l"/>
              </a:tabLst>
            </a:pPr>
            <a:r>
              <a:rPr lang="pt-PT" dirty="0"/>
              <a:t>Estabilizadores</a:t>
            </a:r>
          </a:p>
          <a:p>
            <a:pPr>
              <a:lnSpc>
                <a:spcPts val="2600"/>
              </a:lnSpc>
              <a:spcAft>
                <a:spcPts val="1200"/>
              </a:spcAft>
              <a:buFontTx/>
              <a:buChar char="-"/>
              <a:tabLst>
                <a:tab pos="2147888" algn="l"/>
              </a:tabLst>
            </a:pPr>
            <a:r>
              <a:rPr lang="pt-PT" dirty="0"/>
              <a:t> Locomotores</a:t>
            </a:r>
          </a:p>
          <a:p>
            <a:pPr>
              <a:lnSpc>
                <a:spcPts val="2600"/>
              </a:lnSpc>
              <a:spcAft>
                <a:spcPts val="1200"/>
              </a:spcAft>
              <a:buFontTx/>
              <a:buChar char="-"/>
              <a:tabLst>
                <a:tab pos="2147888" algn="l"/>
              </a:tabLst>
            </a:pPr>
            <a:r>
              <a:rPr lang="pt-PT" dirty="0"/>
              <a:t> Manipulativos </a:t>
            </a:r>
          </a:p>
          <a:p>
            <a:pPr>
              <a:lnSpc>
                <a:spcPts val="2600"/>
              </a:lnSpc>
              <a:spcAft>
                <a:spcPts val="1200"/>
              </a:spcAft>
              <a:tabLst>
                <a:tab pos="2147888" algn="l"/>
              </a:tabLst>
            </a:pPr>
            <a:r>
              <a:rPr lang="pt-PT" dirty="0"/>
              <a:t>Elabora uma pesquisa sobre todos os movimentos que encontrares nestas três categorias. Apresenta os resultados organizados por categoria e, se tiveres possibilidade, completa com imagens.</a:t>
            </a:r>
          </a:p>
          <a:p>
            <a:pPr>
              <a:lnSpc>
                <a:spcPts val="2600"/>
              </a:lnSpc>
              <a:spcAft>
                <a:spcPts val="1200"/>
              </a:spcAft>
              <a:tabLst>
                <a:tab pos="2147888" algn="l"/>
              </a:tabLst>
            </a:pPr>
            <a:r>
              <a:rPr lang="pt-PT" dirty="0"/>
              <a:t>Exemplo: Movimentos fundamentais manipulativos – agarrar.  </a:t>
            </a:r>
          </a:p>
          <a:p>
            <a:pPr>
              <a:lnSpc>
                <a:spcPts val="2600"/>
              </a:lnSpc>
              <a:spcAft>
                <a:spcPts val="1200"/>
              </a:spcAft>
              <a:tabLst>
                <a:tab pos="2147888" algn="l"/>
              </a:tabLst>
            </a:pPr>
            <a:r>
              <a:rPr lang="pt-PT" dirty="0"/>
              <a:t>Data de conclusão: </a:t>
            </a:r>
            <a:r>
              <a:rPr lang="pt-PT" b="1" dirty="0"/>
              <a:t>11 de </a:t>
            </a:r>
            <a:r>
              <a:rPr lang="pt-PT" b="1" dirty="0" err="1"/>
              <a:t>maio</a:t>
            </a:r>
            <a:endParaRPr lang="pt-PT" b="1" dirty="0"/>
          </a:p>
          <a:p>
            <a:pPr>
              <a:lnSpc>
                <a:spcPts val="2600"/>
              </a:lnSpc>
              <a:spcAft>
                <a:spcPts val="1200"/>
              </a:spcAft>
              <a:tabLst>
                <a:tab pos="2147888" algn="l"/>
              </a:tabLst>
            </a:pPr>
            <a:endParaRPr lang="pt-PT"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p:cNvSpPr>
            <a:spLocks noGrp="1"/>
          </p:cNvSpPr>
          <p:nvPr>
            <p:ph type="title"/>
          </p:nvPr>
        </p:nvSpPr>
        <p:spPr>
          <a:xfrm>
            <a:off x="500034" y="142852"/>
            <a:ext cx="8643966" cy="571504"/>
          </a:xfrm>
        </p:spPr>
        <p:txBody>
          <a:bodyPr>
            <a:noAutofit/>
          </a:bodyPr>
          <a:lstStyle/>
          <a:p>
            <a:pPr algn="l">
              <a:tabLst>
                <a:tab pos="628650" algn="l"/>
              </a:tabLst>
            </a:pPr>
            <a:r>
              <a:rPr lang="pt-PT" sz="2400" b="1" dirty="0">
                <a:solidFill>
                  <a:schemeClr val="accent5">
                    <a:lumMod val="50000"/>
                  </a:schemeClr>
                </a:solidFill>
                <a:latin typeface="Calibri" panose="020F0502020204030204" pitchFamily="34" charset="0"/>
                <a:cs typeface="Arial" panose="020B0604020202020204" pitchFamily="34" charset="0"/>
              </a:rPr>
              <a:t>1.5 	Períodos sensíveis e períodos críticos do desenvolvimento</a:t>
            </a:r>
            <a:endParaRPr lang="pt-PT" sz="2400" b="1" dirty="0">
              <a:solidFill>
                <a:schemeClr val="accent5">
                  <a:lumMod val="50000"/>
                </a:schemeClr>
              </a:solidFill>
              <a:latin typeface="Calibri" panose="020F0502020204030204" pitchFamily="34" charset="0"/>
            </a:endParaRPr>
          </a:p>
        </p:txBody>
      </p:sp>
      <p:pic>
        <p:nvPicPr>
          <p:cNvPr id="1026" name="Picture 2"/>
          <p:cNvPicPr>
            <a:picLocks noChangeAspect="1" noChangeArrowheads="1"/>
          </p:cNvPicPr>
          <p:nvPr/>
        </p:nvPicPr>
        <p:blipFill>
          <a:blip r:embed="rId2">
            <a:lum contrast="-10000"/>
          </a:blip>
          <a:srcRect l="18118" t="28320" r="18741" b="38477"/>
          <a:stretch>
            <a:fillRect/>
          </a:stretch>
        </p:blipFill>
        <p:spPr bwMode="auto">
          <a:xfrm>
            <a:off x="3286116" y="1643050"/>
            <a:ext cx="5572164" cy="1647423"/>
          </a:xfrm>
          <a:prstGeom prst="rect">
            <a:avLst/>
          </a:prstGeom>
          <a:noFill/>
          <a:ln w="9525">
            <a:solidFill>
              <a:schemeClr val="bg2">
                <a:lumMod val="25000"/>
              </a:schemeClr>
            </a:solidFill>
            <a:miter lim="800000"/>
            <a:headEnd/>
            <a:tailEnd/>
          </a:ln>
          <a:effectLst/>
        </p:spPr>
      </p:pic>
      <p:sp>
        <p:nvSpPr>
          <p:cNvPr id="7" name="CaixaDeTexto 6"/>
          <p:cNvSpPr txBox="1"/>
          <p:nvPr/>
        </p:nvSpPr>
        <p:spPr>
          <a:xfrm>
            <a:off x="571472" y="3214686"/>
            <a:ext cx="8072494" cy="1554272"/>
          </a:xfrm>
          <a:prstGeom prst="rect">
            <a:avLst/>
          </a:prstGeom>
          <a:noFill/>
        </p:spPr>
        <p:txBody>
          <a:bodyPr wrap="square" rtlCol="0">
            <a:spAutoFit/>
          </a:bodyPr>
          <a:lstStyle/>
          <a:p>
            <a:pPr>
              <a:spcAft>
                <a:spcPts val="600"/>
              </a:spcAft>
            </a:pPr>
            <a:r>
              <a:rPr lang="pt-PT" sz="1700" b="1" u="sng" dirty="0"/>
              <a:t>Princípios</a:t>
            </a:r>
            <a:r>
              <a:rPr lang="pt-PT" sz="1700" dirty="0"/>
              <a:t>:</a:t>
            </a:r>
          </a:p>
          <a:p>
            <a:pPr marL="342900" indent="-342900">
              <a:spcAft>
                <a:spcPts val="600"/>
              </a:spcAft>
              <a:buClr>
                <a:srgbClr val="C00000"/>
              </a:buClr>
              <a:buAutoNum type="arabicParenR"/>
            </a:pPr>
            <a:r>
              <a:rPr lang="pt-PT" sz="1700" b="1" dirty="0"/>
              <a:t>é preciso esperar pelo tempo certo para aplicar determinados estímulos – </a:t>
            </a:r>
            <a:r>
              <a:rPr lang="pt-PT" sz="1700" i="1" u="sng" dirty="0"/>
              <a:t>períodos críticos do desenvolvimento</a:t>
            </a:r>
            <a:r>
              <a:rPr lang="pt-PT" sz="1700" b="1" dirty="0"/>
              <a:t>;</a:t>
            </a:r>
          </a:p>
          <a:p>
            <a:pPr marL="342900" indent="-342900">
              <a:spcAft>
                <a:spcPts val="600"/>
              </a:spcAft>
              <a:buClr>
                <a:srgbClr val="C00000"/>
              </a:buClr>
              <a:buAutoNum type="arabicParenR"/>
            </a:pPr>
            <a:r>
              <a:rPr lang="pt-PT" sz="1700" b="1" dirty="0"/>
              <a:t>quanto mais cedo ocorrer estimulação tanto melhor será o desenvolvimento – </a:t>
            </a:r>
            <a:r>
              <a:rPr lang="pt-PT" sz="1700" i="1" u="sng" dirty="0"/>
              <a:t>períodos sensíveis</a:t>
            </a:r>
            <a:r>
              <a:rPr lang="pt-PT" sz="1700" dirty="0"/>
              <a:t>. </a:t>
            </a:r>
          </a:p>
        </p:txBody>
      </p:sp>
      <p:sp>
        <p:nvSpPr>
          <p:cNvPr id="11" name="CaixaDeTexto 10"/>
          <p:cNvSpPr txBox="1"/>
          <p:nvPr/>
        </p:nvSpPr>
        <p:spPr>
          <a:xfrm>
            <a:off x="1142976" y="4929198"/>
            <a:ext cx="6500858" cy="1631216"/>
          </a:xfrm>
          <a:prstGeom prst="rect">
            <a:avLst/>
          </a:prstGeom>
          <a:solidFill>
            <a:schemeClr val="bg2">
              <a:lumMod val="75000"/>
            </a:schemeClr>
          </a:solidFill>
          <a:ln w="38100">
            <a:solidFill>
              <a:srgbClr val="C00000"/>
            </a:solidFill>
          </a:ln>
        </p:spPr>
        <p:txBody>
          <a:bodyPr wrap="square" rtlCol="0">
            <a:spAutoFit/>
          </a:bodyPr>
          <a:lstStyle/>
          <a:p>
            <a:pPr algn="ctr"/>
            <a:endParaRPr lang="pt-PT" sz="2000" dirty="0"/>
          </a:p>
          <a:p>
            <a:pPr algn="ctr"/>
            <a:r>
              <a:rPr lang="pt-PT" sz="2000" dirty="0"/>
              <a:t>No caso do desenvolvimento motor, a janela mais preciosa de estimulação decorre </a:t>
            </a:r>
            <a:r>
              <a:rPr lang="pt-PT" sz="2000" b="1" dirty="0">
                <a:effectLst>
                  <a:outerShdw blurRad="38100" dist="38100" dir="2700000" algn="tl">
                    <a:srgbClr val="000000">
                      <a:alpha val="43137"/>
                    </a:srgbClr>
                  </a:outerShdw>
                </a:effectLst>
              </a:rPr>
              <a:t>entre o nascimento e os 6 anos de idade</a:t>
            </a:r>
          </a:p>
          <a:p>
            <a:pPr algn="ctr"/>
            <a:endParaRPr lang="pt-PT" sz="2000" b="1" dirty="0">
              <a:effectLst>
                <a:outerShdw blurRad="38100" dist="38100" dir="2700000" algn="tl">
                  <a:srgbClr val="000000">
                    <a:alpha val="43137"/>
                  </a:srgbClr>
                </a:outerShdw>
              </a:effectLst>
            </a:endParaRPr>
          </a:p>
        </p:txBody>
      </p:sp>
      <p:sp>
        <p:nvSpPr>
          <p:cNvPr id="6" name="CaixaDeTexto 5"/>
          <p:cNvSpPr txBox="1"/>
          <p:nvPr/>
        </p:nvSpPr>
        <p:spPr>
          <a:xfrm>
            <a:off x="285720" y="714356"/>
            <a:ext cx="8572560" cy="830997"/>
          </a:xfrm>
          <a:prstGeom prst="rect">
            <a:avLst/>
          </a:prstGeom>
          <a:noFill/>
        </p:spPr>
        <p:txBody>
          <a:bodyPr wrap="square" rtlCol="0">
            <a:spAutoFit/>
          </a:bodyPr>
          <a:lstStyle/>
          <a:p>
            <a:pPr>
              <a:tabLst>
                <a:tab pos="180975" algn="l"/>
              </a:tabLst>
            </a:pPr>
            <a:r>
              <a:rPr lang="pt-PT" sz="1600" dirty="0"/>
              <a:t>	Sabe-se que do ponto de vista biológico, o desenvolvimento segue um conjunto de passos muito precisos, sobretudo nas primeiras idades, e que a sensibilidade aos estímulos do contexto é maior em momentos de maior desenvolvimento do organismo.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51828"/>
          <p:cNvPicPr>
            <a:picLocks noChangeAspect="1" noChangeArrowheads="1"/>
          </p:cNvPicPr>
          <p:nvPr/>
        </p:nvPicPr>
        <p:blipFill>
          <a:blip r:embed="rId2"/>
          <a:srcRect/>
          <a:stretch>
            <a:fillRect/>
          </a:stretch>
        </p:blipFill>
        <p:spPr bwMode="auto">
          <a:xfrm>
            <a:off x="6434603" y="214290"/>
            <a:ext cx="2709397" cy="4286280"/>
          </a:xfrm>
          <a:prstGeom prst="rect">
            <a:avLst/>
          </a:prstGeom>
          <a:noFill/>
          <a:ln w="9525">
            <a:noFill/>
            <a:miter lim="800000"/>
            <a:headEnd/>
            <a:tailEnd/>
          </a:ln>
        </p:spPr>
      </p:pic>
      <p:sp>
        <p:nvSpPr>
          <p:cNvPr id="10" name="Título 1"/>
          <p:cNvSpPr>
            <a:spLocks noGrp="1"/>
          </p:cNvSpPr>
          <p:nvPr>
            <p:ph type="title"/>
          </p:nvPr>
        </p:nvSpPr>
        <p:spPr>
          <a:xfrm>
            <a:off x="500034" y="142852"/>
            <a:ext cx="8643966" cy="571504"/>
          </a:xfrm>
        </p:spPr>
        <p:txBody>
          <a:bodyPr>
            <a:noAutofit/>
          </a:bodyPr>
          <a:lstStyle/>
          <a:p>
            <a:pPr algn="l">
              <a:tabLst>
                <a:tab pos="628650" algn="l"/>
              </a:tabLst>
            </a:pPr>
            <a:r>
              <a:rPr lang="pt-PT" sz="2400" b="1" dirty="0">
                <a:solidFill>
                  <a:schemeClr val="accent5">
                    <a:lumMod val="50000"/>
                  </a:schemeClr>
                </a:solidFill>
                <a:latin typeface="Calibri" panose="020F0502020204030204" pitchFamily="34" charset="0"/>
                <a:cs typeface="Arial" panose="020B0604020202020204" pitchFamily="34" charset="0"/>
              </a:rPr>
              <a:t>1.5 	Períodos sensíveis e períodos críticos do desenvolvimento</a:t>
            </a:r>
            <a:endParaRPr lang="pt-PT" sz="2400" b="1" dirty="0">
              <a:solidFill>
                <a:schemeClr val="accent5">
                  <a:lumMod val="50000"/>
                </a:schemeClr>
              </a:solidFill>
              <a:latin typeface="Calibri" panose="020F0502020204030204" pitchFamily="34" charset="0"/>
            </a:endParaRPr>
          </a:p>
        </p:txBody>
      </p:sp>
      <p:sp>
        <p:nvSpPr>
          <p:cNvPr id="7" name="CaixaDeTexto 6"/>
          <p:cNvSpPr txBox="1"/>
          <p:nvPr/>
        </p:nvSpPr>
        <p:spPr>
          <a:xfrm>
            <a:off x="571472" y="989942"/>
            <a:ext cx="6000792" cy="1938992"/>
          </a:xfrm>
          <a:prstGeom prst="rect">
            <a:avLst/>
          </a:prstGeom>
          <a:noFill/>
        </p:spPr>
        <p:txBody>
          <a:bodyPr wrap="square" rtlCol="0">
            <a:spAutoFit/>
          </a:bodyPr>
          <a:lstStyle/>
          <a:p>
            <a:pPr>
              <a:lnSpc>
                <a:spcPts val="2400"/>
              </a:lnSpc>
              <a:tabLst>
                <a:tab pos="173038" algn="l"/>
              </a:tabLst>
            </a:pPr>
            <a:r>
              <a:rPr lang="pt-PT" sz="1700" dirty="0"/>
              <a:t>	É entre o nascimento e os 6 anos de idade que se vão construir os circuitos neuronais essenciais à construção de habilidades mais complexas, pelo que é muito importante que estas idades estejam normalmente fora da intervenção do sistema desportivo -  demasiado especializado para esta fase do desenvolvimento, onde as crianças precisam  de estímulos muito variados.</a:t>
            </a:r>
          </a:p>
        </p:txBody>
      </p:sp>
      <p:sp>
        <p:nvSpPr>
          <p:cNvPr id="12" name="CaixaDeTexto 11"/>
          <p:cNvSpPr txBox="1"/>
          <p:nvPr/>
        </p:nvSpPr>
        <p:spPr>
          <a:xfrm>
            <a:off x="428596" y="3643314"/>
            <a:ext cx="7143800" cy="2516073"/>
          </a:xfrm>
          <a:prstGeom prst="rect">
            <a:avLst/>
          </a:prstGeom>
          <a:solidFill>
            <a:srgbClr val="FFFFCC"/>
          </a:solidFill>
          <a:ln w="38100">
            <a:solidFill>
              <a:srgbClr val="0070C0"/>
            </a:solidFill>
          </a:ln>
        </p:spPr>
        <p:txBody>
          <a:bodyPr wrap="square" rtlCol="0">
            <a:spAutoFit/>
          </a:bodyPr>
          <a:lstStyle/>
          <a:p>
            <a:pPr marR="10170">
              <a:lnSpc>
                <a:spcPts val="2100"/>
              </a:lnSpc>
              <a:tabLst>
                <a:tab pos="177800" algn="l"/>
              </a:tabLst>
            </a:pPr>
            <a:r>
              <a:rPr lang="pt-PT" sz="1600" dirty="0">
                <a:latin typeface="Times New Roman" pitchFamily="18" charset="0"/>
                <a:cs typeface="Times New Roman" pitchFamily="18" charset="0"/>
              </a:rPr>
              <a:t>	Há muitas experiências que demonstram que a </a:t>
            </a:r>
            <a:r>
              <a:rPr lang="pt-PT" sz="1600" b="1" u="sng" dirty="0">
                <a:solidFill>
                  <a:srgbClr val="C00000"/>
                </a:solidFill>
                <a:latin typeface="Times New Roman" pitchFamily="18" charset="0"/>
                <a:cs typeface="Times New Roman" pitchFamily="18" charset="0"/>
              </a:rPr>
              <a:t>estimulação precoce </a:t>
            </a:r>
            <a:r>
              <a:rPr lang="pt-PT" sz="1600" dirty="0">
                <a:latin typeface="Times New Roman" pitchFamily="18" charset="0"/>
                <a:cs typeface="Times New Roman" pitchFamily="18" charset="0"/>
              </a:rPr>
              <a:t>é essencial para:</a:t>
            </a:r>
          </a:p>
          <a:p>
            <a:pPr marL="177800" marR="10170">
              <a:lnSpc>
                <a:spcPts val="2100"/>
              </a:lnSpc>
              <a:buFontTx/>
              <a:buChar char="-"/>
              <a:tabLst>
                <a:tab pos="273050" algn="l"/>
              </a:tabLst>
            </a:pPr>
            <a:r>
              <a:rPr lang="pt-PT" sz="1600" dirty="0">
                <a:latin typeface="Times New Roman" pitchFamily="18" charset="0"/>
                <a:cs typeface="Times New Roman" pitchFamily="18" charset="0"/>
              </a:rPr>
              <a:t> a maturação do sistema nervoso, </a:t>
            </a:r>
          </a:p>
          <a:p>
            <a:pPr marL="177800" marR="10170">
              <a:lnSpc>
                <a:spcPts val="2100"/>
              </a:lnSpc>
              <a:buFontTx/>
              <a:buChar char="-"/>
              <a:tabLst>
                <a:tab pos="273050" algn="l"/>
              </a:tabLst>
            </a:pPr>
            <a:r>
              <a:rPr lang="pt-PT" sz="1600" dirty="0">
                <a:latin typeface="Times New Roman" pitchFamily="18" charset="0"/>
                <a:cs typeface="Times New Roman" pitchFamily="18" charset="0"/>
              </a:rPr>
              <a:t> o aperfeiçoamento de funções motoras essenciais como o equilíbrio ou a 	postura, </a:t>
            </a:r>
          </a:p>
          <a:p>
            <a:pPr marL="177800" marR="10170">
              <a:lnSpc>
                <a:spcPts val="2100"/>
              </a:lnSpc>
              <a:buFontTx/>
              <a:buChar char="-"/>
              <a:tabLst>
                <a:tab pos="273050" algn="l"/>
              </a:tabLst>
            </a:pPr>
            <a:r>
              <a:rPr lang="pt-PT" sz="1600" dirty="0">
                <a:latin typeface="Times New Roman" pitchFamily="18" charset="0"/>
                <a:cs typeface="Times New Roman" pitchFamily="18" charset="0"/>
              </a:rPr>
              <a:t> o desenvolvimento de funções </a:t>
            </a:r>
            <a:r>
              <a:rPr lang="pt-PT" sz="1600" dirty="0" err="1">
                <a:latin typeface="Times New Roman" pitchFamily="18" charset="0"/>
                <a:cs typeface="Times New Roman" pitchFamily="18" charset="0"/>
              </a:rPr>
              <a:t>percetivo-motoras</a:t>
            </a:r>
            <a:r>
              <a:rPr lang="pt-PT" sz="1600" dirty="0">
                <a:latin typeface="Times New Roman" pitchFamily="18" charset="0"/>
                <a:cs typeface="Times New Roman" pitchFamily="18" charset="0"/>
              </a:rPr>
              <a:t> complexas, como a 	</a:t>
            </a:r>
            <a:r>
              <a:rPr lang="pt-PT" sz="1600" dirty="0" err="1">
                <a:latin typeface="Times New Roman" pitchFamily="18" charset="0"/>
                <a:cs typeface="Times New Roman" pitchFamily="18" charset="0"/>
              </a:rPr>
              <a:t>perceção</a:t>
            </a:r>
            <a:r>
              <a:rPr lang="pt-PT" sz="1600" dirty="0">
                <a:latin typeface="Times New Roman" pitchFamily="18" charset="0"/>
                <a:cs typeface="Times New Roman" pitchFamily="18" charset="0"/>
              </a:rPr>
              <a:t> de </a:t>
            </a:r>
            <a:r>
              <a:rPr lang="pt-PT" sz="1600" dirty="0" err="1">
                <a:latin typeface="Times New Roman" pitchFamily="18" charset="0"/>
                <a:cs typeface="Times New Roman" pitchFamily="18" charset="0"/>
              </a:rPr>
              <a:t>trajetórias</a:t>
            </a:r>
            <a:r>
              <a:rPr lang="pt-PT" sz="1600" dirty="0">
                <a:latin typeface="Times New Roman" pitchFamily="18" charset="0"/>
                <a:cs typeface="Times New Roman" pitchFamily="18" charset="0"/>
              </a:rPr>
              <a:t> (por ex. para ser capaz de receber uma bola) ou a 	antecipação temporal de eventos num envolvimento em mudança (nos jogos 	</a:t>
            </a:r>
            <a:r>
              <a:rPr lang="pt-PT" sz="1600" dirty="0" err="1">
                <a:latin typeface="Times New Roman" pitchFamily="18" charset="0"/>
                <a:cs typeface="Times New Roman" pitchFamily="18" charset="0"/>
              </a:rPr>
              <a:t>coletivos</a:t>
            </a:r>
            <a:r>
              <a:rPr lang="pt-PT" sz="1600" dirty="0">
                <a:latin typeface="Times New Roman" pitchFamily="18" charset="0"/>
                <a:cs typeface="Times New Roman" pitchFamily="18" charset="0"/>
              </a:rPr>
              <a: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p:cNvSpPr>
            <a:spLocks noGrp="1"/>
          </p:cNvSpPr>
          <p:nvPr>
            <p:ph type="title"/>
          </p:nvPr>
        </p:nvSpPr>
        <p:spPr>
          <a:xfrm>
            <a:off x="500034" y="142852"/>
            <a:ext cx="8643966" cy="571504"/>
          </a:xfrm>
        </p:spPr>
        <p:txBody>
          <a:bodyPr>
            <a:noAutofit/>
          </a:bodyPr>
          <a:lstStyle/>
          <a:p>
            <a:pPr algn="l">
              <a:tabLst>
                <a:tab pos="628650" algn="l"/>
              </a:tabLst>
            </a:pPr>
            <a:r>
              <a:rPr lang="pt-PT" sz="2400" b="1" dirty="0">
                <a:solidFill>
                  <a:schemeClr val="accent5">
                    <a:lumMod val="50000"/>
                  </a:schemeClr>
                </a:solidFill>
                <a:latin typeface="Calibri" panose="020F0502020204030204" pitchFamily="34" charset="0"/>
                <a:cs typeface="Arial" panose="020B0604020202020204" pitchFamily="34" charset="0"/>
              </a:rPr>
              <a:t>1.5 	Períodos sensíveis e períodos críticos do desenvolvimento</a:t>
            </a:r>
            <a:endParaRPr lang="pt-PT" sz="2400" b="1" dirty="0">
              <a:solidFill>
                <a:schemeClr val="accent5">
                  <a:lumMod val="50000"/>
                </a:schemeClr>
              </a:solidFill>
              <a:latin typeface="Calibri" panose="020F0502020204030204" pitchFamily="34" charset="0"/>
            </a:endParaRPr>
          </a:p>
        </p:txBody>
      </p:sp>
      <p:sp>
        <p:nvSpPr>
          <p:cNvPr id="9" name="CaixaDeTexto 8"/>
          <p:cNvSpPr txBox="1"/>
          <p:nvPr/>
        </p:nvSpPr>
        <p:spPr>
          <a:xfrm>
            <a:off x="3786182" y="928670"/>
            <a:ext cx="5357818" cy="3208571"/>
          </a:xfrm>
          <a:prstGeom prst="rect">
            <a:avLst/>
          </a:prstGeom>
          <a:noFill/>
        </p:spPr>
        <p:txBody>
          <a:bodyPr wrap="square" rtlCol="0">
            <a:spAutoFit/>
          </a:bodyPr>
          <a:lstStyle/>
          <a:p>
            <a:pPr>
              <a:lnSpc>
                <a:spcPts val="2100"/>
              </a:lnSpc>
              <a:spcAft>
                <a:spcPts val="600"/>
              </a:spcAft>
              <a:tabLst>
                <a:tab pos="173038" algn="l"/>
              </a:tabLst>
            </a:pPr>
            <a:r>
              <a:rPr lang="pt-PT" sz="1600" dirty="0"/>
              <a:t>	</a:t>
            </a:r>
            <a:r>
              <a:rPr lang="pt-PT" sz="1600" b="1" dirty="0">
                <a:solidFill>
                  <a:srgbClr val="0070C0"/>
                </a:solidFill>
              </a:rPr>
              <a:t>A infância é um período </a:t>
            </a:r>
            <a:r>
              <a:rPr lang="pt-PT" sz="1600" b="1" dirty="0" err="1">
                <a:solidFill>
                  <a:srgbClr val="0070C0"/>
                </a:solidFill>
              </a:rPr>
              <a:t>excecional</a:t>
            </a:r>
            <a:r>
              <a:rPr lang="pt-PT" sz="1600" b="1" dirty="0">
                <a:solidFill>
                  <a:srgbClr val="0070C0"/>
                </a:solidFill>
              </a:rPr>
              <a:t> de estimulação</a:t>
            </a:r>
            <a:r>
              <a:rPr lang="pt-PT" sz="1600" dirty="0"/>
              <a:t>. </a:t>
            </a:r>
          </a:p>
          <a:p>
            <a:pPr>
              <a:lnSpc>
                <a:spcPts val="2100"/>
              </a:lnSpc>
              <a:spcAft>
                <a:spcPts val="600"/>
              </a:spcAft>
              <a:tabLst>
                <a:tab pos="173038" algn="l"/>
              </a:tabLst>
            </a:pPr>
            <a:r>
              <a:rPr lang="pt-PT" sz="1600" dirty="0"/>
              <a:t>	As </a:t>
            </a:r>
            <a:r>
              <a:rPr lang="pt-PT" sz="1600" dirty="0" err="1"/>
              <a:t>atividades</a:t>
            </a:r>
            <a:r>
              <a:rPr lang="pt-PT" sz="1600" dirty="0"/>
              <a:t> mais complexas e gerais, como as grandes </a:t>
            </a:r>
            <a:r>
              <a:rPr lang="pt-PT" sz="1600" dirty="0" err="1"/>
              <a:t>ações</a:t>
            </a:r>
            <a:r>
              <a:rPr lang="pt-PT" sz="1600" dirty="0"/>
              <a:t> locomotoras (correr, saltar, trepar, etc.) podem ser desenvolvidas com facilidade: são apetecíveis para a criança, integram-se bem em jogos e </a:t>
            </a:r>
            <a:r>
              <a:rPr lang="pt-PT" sz="1600" dirty="0" err="1"/>
              <a:t>atividades</a:t>
            </a:r>
            <a:r>
              <a:rPr lang="pt-PT" sz="1600" dirty="0"/>
              <a:t> próprias da infância, podem ser utilizadas num contexto competitivo.</a:t>
            </a:r>
          </a:p>
          <a:p>
            <a:pPr>
              <a:lnSpc>
                <a:spcPts val="2100"/>
              </a:lnSpc>
              <a:spcAft>
                <a:spcPts val="600"/>
              </a:spcAft>
              <a:tabLst>
                <a:tab pos="177800" algn="l"/>
              </a:tabLst>
            </a:pPr>
            <a:r>
              <a:rPr lang="pt-PT" sz="1600" dirty="0"/>
              <a:t>	As </a:t>
            </a:r>
            <a:r>
              <a:rPr lang="pt-PT" sz="1600" dirty="0" err="1"/>
              <a:t>ações</a:t>
            </a:r>
            <a:r>
              <a:rPr lang="pt-PT" sz="1600" dirty="0"/>
              <a:t> complexas com materiais (agarrar, lançar, bater, driblar, etc.) são também desafios poderosos para a criança, exigindo coordenação sofisticada do corpo com o </a:t>
            </a:r>
            <a:r>
              <a:rPr lang="pt-PT" sz="1600" dirty="0" err="1"/>
              <a:t>objeto</a:t>
            </a:r>
            <a:r>
              <a:rPr lang="pt-PT" sz="1600" dirty="0"/>
              <a:t>, envolvendo estimativas de força, distância e tempo muito desafiantes. </a:t>
            </a:r>
          </a:p>
        </p:txBody>
      </p:sp>
      <p:sp>
        <p:nvSpPr>
          <p:cNvPr id="8" name="CaixaDeTexto 7"/>
          <p:cNvSpPr txBox="1"/>
          <p:nvPr/>
        </p:nvSpPr>
        <p:spPr>
          <a:xfrm>
            <a:off x="142876" y="4357694"/>
            <a:ext cx="4786314" cy="2310504"/>
          </a:xfrm>
          <a:prstGeom prst="rect">
            <a:avLst/>
          </a:prstGeom>
          <a:noFill/>
        </p:spPr>
        <p:txBody>
          <a:bodyPr wrap="square" rtlCol="0">
            <a:spAutoFit/>
          </a:bodyPr>
          <a:lstStyle/>
          <a:p>
            <a:pPr>
              <a:lnSpc>
                <a:spcPts val="2100"/>
              </a:lnSpc>
              <a:spcAft>
                <a:spcPts val="600"/>
              </a:spcAft>
              <a:tabLst>
                <a:tab pos="177800" algn="l"/>
              </a:tabLst>
            </a:pPr>
            <a:r>
              <a:rPr lang="pt-PT" sz="1600" dirty="0"/>
              <a:t>	A necessidade de estimular o desenvolvimento nestas idades </a:t>
            </a:r>
            <a:r>
              <a:rPr lang="pt-PT" sz="1600" b="1" dirty="0"/>
              <a:t>não exige exclusivamente a presença de profissionais altamente preparados</a:t>
            </a:r>
            <a:r>
              <a:rPr lang="pt-PT" sz="1600" dirty="0"/>
              <a:t>. </a:t>
            </a:r>
          </a:p>
          <a:p>
            <a:pPr>
              <a:lnSpc>
                <a:spcPts val="2100"/>
              </a:lnSpc>
              <a:spcAft>
                <a:spcPts val="600"/>
              </a:spcAft>
              <a:tabLst>
                <a:tab pos="177800" algn="l"/>
              </a:tabLst>
            </a:pPr>
            <a:r>
              <a:rPr lang="pt-PT" sz="1600" dirty="0"/>
              <a:t>	Uma parte muito importante da estimulação deriva da própria natureza do ambiente, pelo que a </a:t>
            </a:r>
            <a:r>
              <a:rPr lang="pt-PT" sz="1600" b="1" dirty="0" err="1"/>
              <a:t>conceção</a:t>
            </a:r>
            <a:r>
              <a:rPr lang="pt-PT" sz="1600" b="1" dirty="0"/>
              <a:t> e a facilitação de acesso a espaços bem organizados </a:t>
            </a:r>
            <a:r>
              <a:rPr lang="pt-PT" sz="1600" dirty="0"/>
              <a:t>é tão válida como a participação em programas estruturados de intervenção.</a:t>
            </a:r>
          </a:p>
        </p:txBody>
      </p:sp>
      <p:pic>
        <p:nvPicPr>
          <p:cNvPr id="3076" name="Picture 4"/>
          <p:cNvPicPr>
            <a:picLocks noChangeAspect="1" noChangeArrowheads="1"/>
          </p:cNvPicPr>
          <p:nvPr/>
        </p:nvPicPr>
        <p:blipFill>
          <a:blip r:embed="rId2" cstate="print"/>
          <a:srcRect/>
          <a:stretch>
            <a:fillRect/>
          </a:stretch>
        </p:blipFill>
        <p:spPr bwMode="auto">
          <a:xfrm>
            <a:off x="-3" y="1086190"/>
            <a:ext cx="3599759" cy="2700000"/>
          </a:xfrm>
          <a:prstGeom prst="rect">
            <a:avLst/>
          </a:prstGeom>
          <a:noFill/>
          <a:ln w="9525">
            <a:solidFill>
              <a:srgbClr val="C00000"/>
            </a:solidFill>
            <a:miter lim="800000"/>
            <a:headEnd/>
            <a:tailEnd/>
          </a:ln>
          <a:effectLst/>
        </p:spPr>
      </p:pic>
      <p:pic>
        <p:nvPicPr>
          <p:cNvPr id="3077" name="Picture 5"/>
          <p:cNvPicPr>
            <a:picLocks noChangeAspect="1" noChangeArrowheads="1"/>
          </p:cNvPicPr>
          <p:nvPr/>
        </p:nvPicPr>
        <p:blipFill>
          <a:blip r:embed="rId3" cstate="print"/>
          <a:srcRect/>
          <a:stretch>
            <a:fillRect/>
          </a:stretch>
        </p:blipFill>
        <p:spPr bwMode="auto">
          <a:xfrm>
            <a:off x="5544244" y="4158024"/>
            <a:ext cx="3599756" cy="2700000"/>
          </a:xfrm>
          <a:prstGeom prst="rect">
            <a:avLst/>
          </a:prstGeom>
          <a:noFill/>
          <a:ln w="9525">
            <a:solidFill>
              <a:srgbClr val="C00000"/>
            </a:solid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50000">
              <a:srgbClr val="FFFF99"/>
            </a:gs>
            <a:gs pos="100000">
              <a:schemeClr val="accent2">
                <a:lumMod val="20000"/>
                <a:lumOff val="80000"/>
              </a:schemeClr>
            </a:gs>
          </a:gsLst>
          <a:lin ang="5400000" scaled="0"/>
        </a:gradFill>
        <a:effectLst/>
      </p:bgPr>
    </p:bg>
    <p:spTree>
      <p:nvGrpSpPr>
        <p:cNvPr id="1" name=""/>
        <p:cNvGrpSpPr/>
        <p:nvPr/>
      </p:nvGrpSpPr>
      <p:grpSpPr>
        <a:xfrm>
          <a:off x="0" y="0"/>
          <a:ext cx="0" cy="0"/>
          <a:chOff x="0" y="0"/>
          <a:chExt cx="0" cy="0"/>
        </a:xfrm>
      </p:grpSpPr>
      <p:sp>
        <p:nvSpPr>
          <p:cNvPr id="3" name="Marcador de Posição de Conteúdo 2"/>
          <p:cNvSpPr>
            <a:spLocks noGrp="1"/>
          </p:cNvSpPr>
          <p:nvPr>
            <p:ph idx="1"/>
          </p:nvPr>
        </p:nvSpPr>
        <p:spPr>
          <a:xfrm>
            <a:off x="457200" y="1760557"/>
            <a:ext cx="8401080" cy="4811715"/>
          </a:xfrm>
        </p:spPr>
        <p:txBody>
          <a:bodyPr>
            <a:noAutofit/>
          </a:bodyPr>
          <a:lstStyle/>
          <a:p>
            <a:pPr marL="0" indent="173038">
              <a:lnSpc>
                <a:spcPts val="2300"/>
              </a:lnSpc>
              <a:spcBef>
                <a:spcPts val="0"/>
              </a:spcBef>
              <a:spcAft>
                <a:spcPts val="1000"/>
              </a:spcAft>
              <a:buNone/>
            </a:pPr>
            <a:r>
              <a:rPr lang="pt-PT" sz="1700" dirty="0">
                <a:latin typeface="Times New Roman" pitchFamily="18" charset="0"/>
                <a:cs typeface="Times New Roman" pitchFamily="18" charset="0"/>
              </a:rPr>
              <a:t>Tendo em consideração os estágios de desenvolvimento motor de uma criança e relacionando-os com a prática desportiva competitiva, observa-se que, por vezes, a criança é levada a uma prática específica muito antes de ter cumprido etapas importantes como praticante. Assim, não são raras as vezes em que crianças e jovens são colocados diante de situações complexas antes de atingirem estágios básicos de desenvolvimento motor, situações essas que exigem comportamentos que não são adequados à sua capacidade de realização (DE ROSE </a:t>
            </a:r>
            <a:r>
              <a:rPr lang="pt-PT" sz="1700" dirty="0" err="1">
                <a:latin typeface="Times New Roman" pitchFamily="18" charset="0"/>
                <a:cs typeface="Times New Roman" pitchFamily="18" charset="0"/>
              </a:rPr>
              <a:t>JR</a:t>
            </a:r>
            <a:r>
              <a:rPr lang="pt-PT" sz="1700" dirty="0">
                <a:latin typeface="Times New Roman" pitchFamily="18" charset="0"/>
                <a:cs typeface="Times New Roman" pitchFamily="18" charset="0"/>
              </a:rPr>
              <a:t>, 2002).</a:t>
            </a:r>
          </a:p>
          <a:p>
            <a:pPr marL="0" indent="173038">
              <a:lnSpc>
                <a:spcPts val="2300"/>
              </a:lnSpc>
              <a:spcBef>
                <a:spcPts val="0"/>
              </a:spcBef>
              <a:spcAft>
                <a:spcPts val="1000"/>
              </a:spcAft>
              <a:buNone/>
            </a:pPr>
            <a:r>
              <a:rPr lang="pt-PT" sz="1700" dirty="0" err="1">
                <a:latin typeface="Times New Roman" pitchFamily="18" charset="0"/>
                <a:cs typeface="Times New Roman" pitchFamily="18" charset="0"/>
              </a:rPr>
              <a:t>Singer</a:t>
            </a:r>
            <a:r>
              <a:rPr lang="pt-PT" sz="1700" dirty="0">
                <a:latin typeface="Times New Roman" pitchFamily="18" charset="0"/>
                <a:cs typeface="Times New Roman" pitchFamily="18" charset="0"/>
              </a:rPr>
              <a:t> (1977) destaca que existem períodos </a:t>
            </a:r>
            <a:r>
              <a:rPr lang="pt-PT" sz="1700" dirty="0" err="1">
                <a:latin typeface="Times New Roman" pitchFamily="18" charset="0"/>
                <a:cs typeface="Times New Roman" pitchFamily="18" charset="0"/>
              </a:rPr>
              <a:t>maturacionais</a:t>
            </a:r>
            <a:r>
              <a:rPr lang="pt-PT" sz="1700" dirty="0">
                <a:latin typeface="Times New Roman" pitchFamily="18" charset="0"/>
                <a:cs typeface="Times New Roman" pitchFamily="18" charset="0"/>
              </a:rPr>
              <a:t> ideais para determinadas experiências – </a:t>
            </a:r>
            <a:r>
              <a:rPr lang="pt-PT" sz="1700" b="1" dirty="0">
                <a:latin typeface="Times New Roman" pitchFamily="18" charset="0"/>
                <a:cs typeface="Times New Roman" pitchFamily="18" charset="0"/>
              </a:rPr>
              <a:t>períodos críticos</a:t>
            </a:r>
            <a:r>
              <a:rPr lang="pt-PT" sz="1700" dirty="0">
                <a:latin typeface="Times New Roman" pitchFamily="18" charset="0"/>
                <a:cs typeface="Times New Roman" pitchFamily="18" charset="0"/>
              </a:rPr>
              <a:t>, durante os quais o indivíduo estará mais preparado, permitindo-se, dessa forma, que as vivências tragam maiores e melhores benefícios.</a:t>
            </a:r>
          </a:p>
          <a:p>
            <a:pPr marL="0" indent="173038">
              <a:lnSpc>
                <a:spcPts val="2300"/>
              </a:lnSpc>
              <a:spcBef>
                <a:spcPts val="0"/>
              </a:spcBef>
              <a:spcAft>
                <a:spcPts val="1000"/>
              </a:spcAft>
              <a:buNone/>
            </a:pPr>
            <a:r>
              <a:rPr lang="pt-PT" sz="1700" dirty="0">
                <a:latin typeface="Times New Roman" pitchFamily="18" charset="0"/>
                <a:cs typeface="Times New Roman" pitchFamily="18" charset="0"/>
              </a:rPr>
              <a:t>Assim, deve existir um </a:t>
            </a:r>
            <a:r>
              <a:rPr lang="pt-PT" sz="1700" b="1" dirty="0">
                <a:latin typeface="Times New Roman" pitchFamily="18" charset="0"/>
                <a:cs typeface="Times New Roman" pitchFamily="18" charset="0"/>
              </a:rPr>
              <a:t>“equilíbrio entre o nível de crescimento, de desenvolvimento e de maturação e o nível da exigência competitiva. Quando a exigência for maior que as características individuais, então o indivíduo não estará pronto para competir”</a:t>
            </a:r>
            <a:r>
              <a:rPr lang="pt-PT" sz="1700" dirty="0">
                <a:latin typeface="Times New Roman" pitchFamily="18" charset="0"/>
                <a:cs typeface="Times New Roman" pitchFamily="18" charset="0"/>
              </a:rPr>
              <a:t> (</a:t>
            </a:r>
            <a:r>
              <a:rPr lang="pt-PT" sz="1700" dirty="0" err="1">
                <a:latin typeface="Times New Roman" pitchFamily="18" charset="0"/>
                <a:cs typeface="Times New Roman" pitchFamily="18" charset="0"/>
              </a:rPr>
              <a:t>MALINA</a:t>
            </a:r>
            <a:r>
              <a:rPr lang="pt-PT" sz="1700" dirty="0">
                <a:latin typeface="Times New Roman" pitchFamily="18" charset="0"/>
                <a:cs typeface="Times New Roman" pitchFamily="18" charset="0"/>
              </a:rPr>
              <a:t>, 1988).				                     </a:t>
            </a:r>
          </a:p>
          <a:p>
            <a:pPr marL="0" indent="173038">
              <a:lnSpc>
                <a:spcPts val="2300"/>
              </a:lnSpc>
              <a:spcBef>
                <a:spcPts val="0"/>
              </a:spcBef>
              <a:spcAft>
                <a:spcPts val="1000"/>
              </a:spcAft>
              <a:buNone/>
            </a:pPr>
            <a:r>
              <a:rPr lang="pt-PT" sz="1700" dirty="0">
                <a:latin typeface="Times New Roman" pitchFamily="18" charset="0"/>
                <a:cs typeface="Times New Roman" pitchFamily="18" charset="0"/>
              </a:rPr>
              <a:t> 						</a:t>
            </a:r>
            <a:r>
              <a:rPr lang="pt-PT" sz="1400" dirty="0">
                <a:latin typeface="Times New Roman" pitchFamily="18" charset="0"/>
                <a:cs typeface="Times New Roman" pitchFamily="18" charset="0"/>
              </a:rPr>
              <a:t>(Fundação Vale, UNESCO, 2013)</a:t>
            </a:r>
          </a:p>
          <a:p>
            <a:pPr>
              <a:lnSpc>
                <a:spcPts val="2300"/>
              </a:lnSpc>
              <a:spcBef>
                <a:spcPts val="0"/>
              </a:spcBef>
              <a:spcAft>
                <a:spcPts val="1000"/>
              </a:spcAft>
              <a:buNone/>
            </a:pPr>
            <a:endParaRPr lang="pt-PT" sz="1700" dirty="0">
              <a:latin typeface="Times New Roman" pitchFamily="18" charset="0"/>
              <a:cs typeface="Times New Roman" pitchFamily="18" charset="0"/>
            </a:endParaRPr>
          </a:p>
        </p:txBody>
      </p:sp>
      <p:sp>
        <p:nvSpPr>
          <p:cNvPr id="4" name="Título 1"/>
          <p:cNvSpPr>
            <a:spLocks noGrp="1"/>
          </p:cNvSpPr>
          <p:nvPr>
            <p:ph type="title"/>
          </p:nvPr>
        </p:nvSpPr>
        <p:spPr>
          <a:xfrm>
            <a:off x="428596" y="149432"/>
            <a:ext cx="8390736" cy="922114"/>
          </a:xfrm>
        </p:spPr>
        <p:txBody>
          <a:bodyPr>
            <a:noAutofit/>
          </a:bodyPr>
          <a:lstStyle/>
          <a:p>
            <a:pPr algn="l"/>
            <a:r>
              <a:rPr lang="pt-PT" sz="3200" b="1" dirty="0">
                <a:solidFill>
                  <a:schemeClr val="accent5">
                    <a:lumMod val="50000"/>
                  </a:schemeClr>
                </a:solidFill>
                <a:latin typeface="Calibri" panose="020F0502020204030204" pitchFamily="34" charset="0"/>
                <a:cs typeface="Arial" panose="020B0604020202020204" pitchFamily="34" charset="0"/>
              </a:rPr>
              <a:t>Tema 1. 	Aprendizagem e Desenvolvimento 		Humano</a:t>
            </a:r>
            <a:endParaRPr lang="pt-PT" sz="3200" b="1" dirty="0">
              <a:solidFill>
                <a:schemeClr val="accent5">
                  <a:lumMod val="50000"/>
                </a:schemeClr>
              </a:solidFill>
              <a:latin typeface="Calibri" panose="020F0502020204030204" pitchFamily="34" charset="0"/>
            </a:endParaRPr>
          </a:p>
        </p:txBody>
      </p:sp>
      <p:sp>
        <p:nvSpPr>
          <p:cNvPr id="5" name="CaixaDeTexto 4"/>
          <p:cNvSpPr txBox="1"/>
          <p:nvPr/>
        </p:nvSpPr>
        <p:spPr>
          <a:xfrm>
            <a:off x="571472" y="1285860"/>
            <a:ext cx="2500330" cy="369332"/>
          </a:xfrm>
          <a:prstGeom prst="rect">
            <a:avLst/>
          </a:prstGeom>
          <a:noFill/>
        </p:spPr>
        <p:txBody>
          <a:bodyPr wrap="square" rtlCol="0">
            <a:spAutoFit/>
          </a:bodyPr>
          <a:lstStyle/>
          <a:p>
            <a:r>
              <a:rPr lang="pt-PT" b="1" dirty="0">
                <a:solidFill>
                  <a:srgbClr val="0070C0"/>
                </a:solidFill>
              </a:rPr>
              <a:t>Aplicação ao desporto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rgbClr val="FFC000"/>
            </a:gs>
            <a:gs pos="50000">
              <a:schemeClr val="bg2">
                <a:lumMod val="75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7" name="Título 1"/>
          <p:cNvSpPr txBox="1">
            <a:spLocks/>
          </p:cNvSpPr>
          <p:nvPr/>
        </p:nvSpPr>
        <p:spPr>
          <a:xfrm>
            <a:off x="246390" y="71414"/>
            <a:ext cx="8897642" cy="2231108"/>
          </a:xfrm>
          <a:prstGeom prst="rect">
            <a:avLst/>
          </a:prstGeom>
        </p:spPr>
        <p:txBody>
          <a:bodyPr vert="horz" lIns="91440" tIns="45720" rIns="91440" bIns="45720" rtlCol="0" anchor="ctr">
            <a:noAutofit/>
          </a:bodyPr>
          <a:lstStyle/>
          <a:p>
            <a:pPr marL="182880" marR="0" lvl="0" indent="0" defTabSz="914400" rtl="0" eaLnBrk="1" fontAlgn="auto" latinLnBrk="0" hangingPunct="1">
              <a:lnSpc>
                <a:spcPct val="100000"/>
              </a:lnSpc>
              <a:spcBef>
                <a:spcPct val="0"/>
              </a:spcBef>
              <a:spcAft>
                <a:spcPts val="600"/>
              </a:spcAft>
              <a:buClrTx/>
              <a:buSzTx/>
              <a:buFontTx/>
              <a:buNone/>
              <a:tabLst/>
              <a:defRPr/>
            </a:pPr>
            <a:r>
              <a:rPr kumimoji="0" lang="pt-PT" sz="3300" b="0" i="0" strike="noStrike" kern="1200" cap="none" spc="0" normalizeH="0" baseline="0" noProof="0" dirty="0">
                <a:ln>
                  <a:noFill/>
                </a:ln>
                <a:solidFill>
                  <a:srgbClr val="FFFFCC"/>
                </a:solidFill>
                <a:effectLst/>
                <a:uLnTx/>
                <a:uFillTx/>
                <a:latin typeface="Arial Black" pitchFamily="34" charset="0"/>
                <a:ea typeface="+mj-ea"/>
                <a:cs typeface="+mj-cs"/>
              </a:rPr>
              <a:t>Aprendizagem e desenvolvimento</a:t>
            </a:r>
          </a:p>
          <a:p>
            <a:pPr marL="182880" marR="0" lvl="0" indent="0" defTabSz="914400" rtl="0" eaLnBrk="1" fontAlgn="auto" latinLnBrk="0" hangingPunct="1">
              <a:lnSpc>
                <a:spcPct val="100000"/>
              </a:lnSpc>
              <a:spcBef>
                <a:spcPct val="0"/>
              </a:spcBef>
              <a:spcAft>
                <a:spcPts val="600"/>
              </a:spcAft>
              <a:buClrTx/>
              <a:buSzTx/>
              <a:buFontTx/>
              <a:buNone/>
              <a:tabLst/>
              <a:defRPr/>
            </a:pPr>
            <a:r>
              <a:rPr kumimoji="0" lang="pt-PT" sz="3300" b="0" i="0" strike="noStrike" kern="1200" cap="none" spc="0" normalizeH="0" baseline="0" noProof="0" dirty="0">
                <a:ln>
                  <a:noFill/>
                </a:ln>
                <a:solidFill>
                  <a:srgbClr val="FFFFCC"/>
                </a:solidFill>
                <a:effectLst/>
                <a:uLnTx/>
                <a:uFillTx/>
                <a:latin typeface="Arial Black" pitchFamily="34" charset="0"/>
                <a:ea typeface="+mj-ea"/>
                <a:cs typeface="+mj-cs"/>
              </a:rPr>
              <a:t>Humano</a:t>
            </a:r>
            <a:br>
              <a:rPr kumimoji="0" lang="pt-PT" sz="3300" b="0" i="0" u="none" strike="noStrike" kern="1200" cap="none" spc="0" normalizeH="0" baseline="0" noProof="0" dirty="0">
                <a:ln>
                  <a:noFill/>
                </a:ln>
                <a:solidFill>
                  <a:srgbClr val="FFFFCC"/>
                </a:solidFill>
                <a:effectLst/>
                <a:uLnTx/>
                <a:uFillTx/>
                <a:latin typeface="Arial Black" pitchFamily="34" charset="0"/>
                <a:ea typeface="+mj-ea"/>
                <a:cs typeface="+mj-cs"/>
              </a:rPr>
            </a:br>
            <a:endParaRPr kumimoji="0" lang="pt-PT" sz="3300" b="0" i="0" u="none" strike="noStrike" kern="1200" cap="none" spc="0" normalizeH="0" baseline="0" noProof="0" dirty="0">
              <a:ln>
                <a:noFill/>
              </a:ln>
              <a:solidFill>
                <a:srgbClr val="FFFFCC"/>
              </a:solidFill>
              <a:effectLst/>
              <a:uLnTx/>
              <a:uFillTx/>
              <a:latin typeface="Arial Black" pitchFamily="34" charset="0"/>
              <a:ea typeface="+mj-ea"/>
              <a:cs typeface="+mj-cs"/>
            </a:endParaRPr>
          </a:p>
        </p:txBody>
      </p:sp>
      <p:sp>
        <p:nvSpPr>
          <p:cNvPr id="9" name="Rectângulo 8"/>
          <p:cNvSpPr/>
          <p:nvPr/>
        </p:nvSpPr>
        <p:spPr>
          <a:xfrm>
            <a:off x="7045924" y="6202940"/>
            <a:ext cx="1812356" cy="369332"/>
          </a:xfrm>
          <a:prstGeom prst="rect">
            <a:avLst/>
          </a:prstGeom>
        </p:spPr>
        <p:txBody>
          <a:bodyPr wrap="none">
            <a:spAutoFit/>
          </a:bodyPr>
          <a:lstStyle/>
          <a:p>
            <a:pPr algn="ctr"/>
            <a:r>
              <a:rPr lang="pt-PT" b="1" dirty="0"/>
              <a:t>Ana Cristina </a:t>
            </a:r>
            <a:r>
              <a:rPr lang="pt-PT" b="1" dirty="0" err="1"/>
              <a:t>Arez</a:t>
            </a:r>
            <a:endParaRPr lang="pt-PT" b="1" dirty="0"/>
          </a:p>
        </p:txBody>
      </p:sp>
      <p:sp>
        <p:nvSpPr>
          <p:cNvPr id="10" name="Título 1"/>
          <p:cNvSpPr>
            <a:spLocks noGrp="1"/>
          </p:cNvSpPr>
          <p:nvPr>
            <p:ph type="title"/>
          </p:nvPr>
        </p:nvSpPr>
        <p:spPr>
          <a:xfrm>
            <a:off x="467544" y="1857364"/>
            <a:ext cx="8390736" cy="922114"/>
          </a:xfrm>
        </p:spPr>
        <p:txBody>
          <a:bodyPr>
            <a:noAutofit/>
          </a:bodyPr>
          <a:lstStyle/>
          <a:p>
            <a:pPr algn="l"/>
            <a:r>
              <a:rPr lang="pt-PT" sz="3200" b="1" dirty="0">
                <a:solidFill>
                  <a:schemeClr val="accent5">
                    <a:lumMod val="50000"/>
                  </a:schemeClr>
                </a:solidFill>
                <a:latin typeface="Calibri" panose="020F0502020204030204" pitchFamily="34" charset="0"/>
                <a:cs typeface="Arial" panose="020B0604020202020204" pitchFamily="34" charset="0"/>
              </a:rPr>
              <a:t>Tema 2. 	Aprendizagem</a:t>
            </a:r>
            <a:endParaRPr lang="pt-PT" sz="3200" b="1" dirty="0">
              <a:solidFill>
                <a:schemeClr val="accent5">
                  <a:lumMod val="50000"/>
                </a:schemeClr>
              </a:solidFill>
              <a:latin typeface="Calibri" panose="020F0502020204030204" pitchFamily="34" charset="0"/>
            </a:endParaRPr>
          </a:p>
        </p:txBody>
      </p:sp>
      <p:sp>
        <p:nvSpPr>
          <p:cNvPr id="11" name="Marcador de Posição de Conteúdo 2"/>
          <p:cNvSpPr>
            <a:spLocks noGrp="1"/>
          </p:cNvSpPr>
          <p:nvPr>
            <p:ph idx="1"/>
          </p:nvPr>
        </p:nvSpPr>
        <p:spPr>
          <a:xfrm>
            <a:off x="571472" y="3429000"/>
            <a:ext cx="7072362" cy="2357454"/>
          </a:xfrm>
        </p:spPr>
        <p:txBody>
          <a:bodyPr>
            <a:normAutofit/>
          </a:bodyPr>
          <a:lstStyle/>
          <a:p>
            <a:pPr marL="804863" lvl="1" indent="-347663" algn="just">
              <a:spcBef>
                <a:spcPts val="0"/>
              </a:spcBef>
              <a:spcAft>
                <a:spcPts val="600"/>
              </a:spcAft>
              <a:buFont typeface="Wingdings" panose="05000000000000000000" pitchFamily="2" charset="2"/>
              <a:buChar char="ü"/>
            </a:pPr>
            <a:r>
              <a:rPr lang="pt-PT" sz="2000" b="1" dirty="0">
                <a:latin typeface="Calibri" panose="020F0502020204030204" pitchFamily="34" charset="0"/>
                <a:cs typeface="Arial" panose="020B0604020202020204" pitchFamily="34" charset="0"/>
              </a:rPr>
              <a:t>Aprendizagem e desempenho</a:t>
            </a:r>
          </a:p>
          <a:p>
            <a:pPr marL="804863" lvl="1" indent="-347663" algn="just">
              <a:spcBef>
                <a:spcPts val="0"/>
              </a:spcBef>
              <a:spcAft>
                <a:spcPts val="600"/>
              </a:spcAft>
              <a:buFont typeface="Wingdings" panose="05000000000000000000" pitchFamily="2" charset="2"/>
              <a:buChar char="ü"/>
            </a:pPr>
            <a:r>
              <a:rPr lang="pt-PT" sz="2000" b="1" dirty="0">
                <a:latin typeface="Calibri" panose="020F0502020204030204" pitchFamily="34" charset="0"/>
                <a:cs typeface="Arial" panose="020B0604020202020204" pitchFamily="34" charset="0"/>
              </a:rPr>
              <a:t>Aprendizagem e memória</a:t>
            </a:r>
          </a:p>
          <a:p>
            <a:pPr marL="804863" lvl="1" indent="-347663" algn="just">
              <a:spcBef>
                <a:spcPts val="0"/>
              </a:spcBef>
              <a:spcAft>
                <a:spcPts val="600"/>
              </a:spcAft>
              <a:buFont typeface="Wingdings" panose="05000000000000000000" pitchFamily="2" charset="2"/>
              <a:buChar char="ü"/>
            </a:pPr>
            <a:r>
              <a:rPr lang="pt-PT" sz="2000" b="1" dirty="0">
                <a:latin typeface="Calibri" panose="020F0502020204030204" pitchFamily="34" charset="0"/>
                <a:cs typeface="Arial" panose="020B0604020202020204" pitchFamily="34" charset="0"/>
              </a:rPr>
              <a:t>Aquisição, retenção e </a:t>
            </a:r>
            <a:r>
              <a:rPr lang="pt-PT" sz="2000" b="1" i="1" dirty="0" err="1">
                <a:latin typeface="Calibri" panose="020F0502020204030204" pitchFamily="34" charset="0"/>
                <a:cs typeface="Arial" panose="020B0604020202020204" pitchFamily="34" charset="0"/>
              </a:rPr>
              <a:t>transfer</a:t>
            </a:r>
            <a:endParaRPr lang="pt-PT" sz="2000" b="1" i="1" dirty="0">
              <a:latin typeface="Calibri" panose="020F0502020204030204" pitchFamily="34" charset="0"/>
              <a:cs typeface="Arial" panose="020B0604020202020204" pitchFamily="34" charset="0"/>
            </a:endParaRPr>
          </a:p>
          <a:p>
            <a:pPr marL="804863" lvl="1" indent="-347663" algn="just">
              <a:spcBef>
                <a:spcPts val="0"/>
              </a:spcBef>
              <a:spcAft>
                <a:spcPts val="600"/>
              </a:spcAft>
              <a:buFont typeface="Wingdings" panose="05000000000000000000" pitchFamily="2" charset="2"/>
              <a:buChar char="ü"/>
            </a:pPr>
            <a:r>
              <a:rPr lang="pt-PT" sz="2000" b="1" dirty="0">
                <a:latin typeface="Calibri" panose="020F0502020204030204" pitchFamily="34" charset="0"/>
                <a:cs typeface="Arial" panose="020B0604020202020204" pitchFamily="34" charset="0"/>
              </a:rPr>
              <a:t>Curvas de aprendizagem</a:t>
            </a:r>
            <a:endParaRPr lang="pt-PT" sz="2000" b="1" i="1" dirty="0">
              <a:latin typeface="Calibri" panose="020F0502020204030204" pitchFamily="34" charset="0"/>
              <a:cs typeface="Arial" panose="020B0604020202020204" pitchFamily="34" charset="0"/>
            </a:endParaRPr>
          </a:p>
          <a:p>
            <a:pPr marL="804863" lvl="1" indent="-347663" algn="just">
              <a:spcBef>
                <a:spcPts val="0"/>
              </a:spcBef>
              <a:spcAft>
                <a:spcPts val="600"/>
              </a:spcAft>
              <a:buFont typeface="Wingdings" panose="05000000000000000000" pitchFamily="2" charset="2"/>
              <a:buChar char="ü"/>
            </a:pPr>
            <a:r>
              <a:rPr lang="pt-PT" sz="2000" b="1" dirty="0">
                <a:latin typeface="Calibri" panose="020F0502020204030204" pitchFamily="34" charset="0"/>
                <a:cs typeface="Arial" panose="020B0604020202020204" pitchFamily="34" charset="0"/>
              </a:rPr>
              <a:t>Retorno sobre o resultado</a:t>
            </a:r>
          </a:p>
          <a:p>
            <a:pPr marL="804863" lvl="1" indent="-347663" algn="just">
              <a:spcBef>
                <a:spcPts val="0"/>
              </a:spcBef>
              <a:spcAft>
                <a:spcPts val="600"/>
              </a:spcAft>
              <a:buFont typeface="Wingdings" panose="05000000000000000000" pitchFamily="2" charset="2"/>
              <a:buChar char="ü"/>
            </a:pPr>
            <a:r>
              <a:rPr lang="pt-PT" sz="2000" b="1" dirty="0">
                <a:latin typeface="Calibri" panose="020F0502020204030204" pitchFamily="34" charset="0"/>
                <a:cs typeface="Arial" panose="020B0604020202020204" pitchFamily="34" charset="0"/>
              </a:rPr>
              <a:t>Motivação para aprender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rgbClr val="B9EB67"/>
            </a:gs>
            <a:gs pos="50000">
              <a:srgbClr val="FFFFCC"/>
            </a:gs>
            <a:gs pos="100000">
              <a:srgbClr val="FFDF79"/>
            </a:gs>
          </a:gsLst>
          <a:lin ang="5400000" scaled="0"/>
        </a:gradFill>
        <a:effectLst/>
      </p:bgPr>
    </p:bg>
    <p:spTree>
      <p:nvGrpSpPr>
        <p:cNvPr id="1" name=""/>
        <p:cNvGrpSpPr/>
        <p:nvPr/>
      </p:nvGrpSpPr>
      <p:grpSpPr>
        <a:xfrm>
          <a:off x="0" y="0"/>
          <a:ext cx="0" cy="0"/>
          <a:chOff x="0" y="0"/>
          <a:chExt cx="0" cy="0"/>
        </a:xfrm>
      </p:grpSpPr>
      <p:sp>
        <p:nvSpPr>
          <p:cNvPr id="10" name="Título 1"/>
          <p:cNvSpPr>
            <a:spLocks noGrp="1"/>
          </p:cNvSpPr>
          <p:nvPr>
            <p:ph type="title"/>
          </p:nvPr>
        </p:nvSpPr>
        <p:spPr>
          <a:xfrm>
            <a:off x="500034" y="142852"/>
            <a:ext cx="8643966" cy="571504"/>
          </a:xfrm>
        </p:spPr>
        <p:txBody>
          <a:bodyPr>
            <a:noAutofit/>
          </a:bodyPr>
          <a:lstStyle/>
          <a:p>
            <a:pPr algn="l">
              <a:tabLst>
                <a:tab pos="355600" algn="l"/>
              </a:tabLst>
            </a:pPr>
            <a:r>
              <a:rPr lang="pt-PT" sz="2400" b="1" dirty="0">
                <a:solidFill>
                  <a:schemeClr val="accent5">
                    <a:lumMod val="50000"/>
                  </a:schemeClr>
                </a:solidFill>
                <a:latin typeface="Calibri" panose="020F0502020204030204" pitchFamily="34" charset="0"/>
                <a:cs typeface="Arial" panose="020B0604020202020204" pitchFamily="34" charset="0"/>
              </a:rPr>
              <a:t>2. Aprendizagem</a:t>
            </a:r>
            <a:endParaRPr lang="pt-PT" sz="2400" b="1" dirty="0">
              <a:solidFill>
                <a:schemeClr val="accent5">
                  <a:lumMod val="50000"/>
                </a:schemeClr>
              </a:solidFill>
              <a:latin typeface="Calibri" panose="020F0502020204030204" pitchFamily="34" charset="0"/>
            </a:endParaRPr>
          </a:p>
        </p:txBody>
      </p:sp>
      <p:sp>
        <p:nvSpPr>
          <p:cNvPr id="5" name="CaixaDeTexto 4"/>
          <p:cNvSpPr txBox="1"/>
          <p:nvPr/>
        </p:nvSpPr>
        <p:spPr>
          <a:xfrm>
            <a:off x="571472" y="1000108"/>
            <a:ext cx="3643338" cy="369332"/>
          </a:xfrm>
          <a:prstGeom prst="rect">
            <a:avLst/>
          </a:prstGeom>
          <a:solidFill>
            <a:srgbClr val="885538"/>
          </a:solidFill>
          <a:ln>
            <a:solidFill>
              <a:schemeClr val="tx2">
                <a:lumMod val="60000"/>
                <a:lumOff val="40000"/>
              </a:schemeClr>
            </a:solidFill>
          </a:ln>
        </p:spPr>
        <p:txBody>
          <a:bodyPr wrap="square" rtlCol="0">
            <a:spAutoFit/>
          </a:bodyPr>
          <a:lstStyle/>
          <a:p>
            <a:r>
              <a:rPr lang="pt-PT" b="1" dirty="0">
                <a:solidFill>
                  <a:schemeClr val="bg1"/>
                </a:solidFill>
              </a:rPr>
              <a:t>O QUE É APRENDER?</a:t>
            </a:r>
            <a:endParaRPr lang="pt-PT" dirty="0">
              <a:solidFill>
                <a:schemeClr val="bg1"/>
              </a:solidFill>
            </a:endParaRPr>
          </a:p>
        </p:txBody>
      </p:sp>
      <p:sp>
        <p:nvSpPr>
          <p:cNvPr id="7" name="CaixaDeTexto 6"/>
          <p:cNvSpPr txBox="1"/>
          <p:nvPr/>
        </p:nvSpPr>
        <p:spPr>
          <a:xfrm>
            <a:off x="500034" y="1785926"/>
            <a:ext cx="8286808" cy="1169551"/>
          </a:xfrm>
          <a:prstGeom prst="rect">
            <a:avLst/>
          </a:prstGeom>
          <a:noFill/>
        </p:spPr>
        <p:txBody>
          <a:bodyPr wrap="square" rtlCol="0">
            <a:spAutoFit/>
          </a:bodyPr>
          <a:lstStyle/>
          <a:p>
            <a:pPr>
              <a:lnSpc>
                <a:spcPts val="2100"/>
              </a:lnSpc>
              <a:tabLst>
                <a:tab pos="355600" algn="l"/>
              </a:tabLst>
            </a:pPr>
            <a:r>
              <a:rPr lang="pt-PT" sz="1600" dirty="0"/>
              <a:t>	A aprendizagem verifica-se quando um conjunto de transformações no comportamento apresenta uma certa </a:t>
            </a:r>
            <a:r>
              <a:rPr lang="pt-PT" sz="1600" b="1" dirty="0">
                <a:solidFill>
                  <a:srgbClr val="C00000"/>
                </a:solidFill>
              </a:rPr>
              <a:t>estabilidade</a:t>
            </a:r>
            <a:r>
              <a:rPr lang="pt-PT" sz="1600" dirty="0"/>
              <a:t> e </a:t>
            </a:r>
            <a:r>
              <a:rPr lang="pt-PT" sz="1600" b="1" dirty="0">
                <a:solidFill>
                  <a:srgbClr val="C00000"/>
                </a:solidFill>
              </a:rPr>
              <a:t>persistência</a:t>
            </a:r>
            <a:r>
              <a:rPr lang="pt-PT" sz="1600" dirty="0"/>
              <a:t>. </a:t>
            </a:r>
          </a:p>
          <a:p>
            <a:pPr>
              <a:lnSpc>
                <a:spcPts val="2100"/>
              </a:lnSpc>
              <a:tabLst>
                <a:tab pos="355600" algn="l"/>
              </a:tabLst>
            </a:pPr>
            <a:r>
              <a:rPr lang="pt-PT" sz="1600" dirty="0"/>
              <a:t>	Para que estas transformações sejam consideradas aprendizagem, </a:t>
            </a:r>
            <a:r>
              <a:rPr lang="pt-PT" sz="1600" b="1" dirty="0"/>
              <a:t>devem ser o resultado da prática </a:t>
            </a:r>
            <a:r>
              <a:rPr lang="pt-PT" sz="1600" dirty="0"/>
              <a:t>do indivíduo </a:t>
            </a:r>
            <a:r>
              <a:rPr lang="pt-PT" sz="1600" b="1" dirty="0"/>
              <a:t>ou representar uma consequência da estimulação </a:t>
            </a:r>
            <a:r>
              <a:rPr lang="pt-PT" sz="1600" dirty="0"/>
              <a:t>a que foi sujeito. </a:t>
            </a:r>
          </a:p>
        </p:txBody>
      </p:sp>
      <p:sp>
        <p:nvSpPr>
          <p:cNvPr id="12" name="CaixaDeTexto 11"/>
          <p:cNvSpPr txBox="1"/>
          <p:nvPr/>
        </p:nvSpPr>
        <p:spPr>
          <a:xfrm>
            <a:off x="571472" y="3143248"/>
            <a:ext cx="8286808" cy="1015663"/>
          </a:xfrm>
          <a:prstGeom prst="rect">
            <a:avLst/>
          </a:prstGeom>
          <a:noFill/>
          <a:ln w="19050">
            <a:noFill/>
          </a:ln>
        </p:spPr>
        <p:txBody>
          <a:bodyPr wrap="square" rtlCol="0">
            <a:spAutoFit/>
          </a:bodyPr>
          <a:lstStyle/>
          <a:p>
            <a:pPr>
              <a:lnSpc>
                <a:spcPts val="2400"/>
              </a:lnSpc>
              <a:tabLst>
                <a:tab pos="355600" algn="l"/>
              </a:tabLst>
            </a:pPr>
            <a:r>
              <a:rPr lang="pt-PT" sz="1600" dirty="0"/>
              <a:t>	Deste modo, é importante distinguir as adaptações que ocorrem por efeito do tempo, da degeneração ou do desuso, daquelas que são intencionalmente provocadas por condições de estimulação, ou por contextos facilitadores da modificação dos comportamentos.</a:t>
            </a:r>
          </a:p>
        </p:txBody>
      </p:sp>
      <p:sp>
        <p:nvSpPr>
          <p:cNvPr id="13" name="CaixaDeTexto 12"/>
          <p:cNvSpPr txBox="1"/>
          <p:nvPr/>
        </p:nvSpPr>
        <p:spPr>
          <a:xfrm>
            <a:off x="1071538" y="4714884"/>
            <a:ext cx="7000924" cy="1631216"/>
          </a:xfrm>
          <a:prstGeom prst="rect">
            <a:avLst/>
          </a:prstGeom>
          <a:solidFill>
            <a:schemeClr val="accent1">
              <a:lumMod val="20000"/>
              <a:lumOff val="80000"/>
            </a:schemeClr>
          </a:solidFill>
          <a:ln w="38100">
            <a:solidFill>
              <a:srgbClr val="885538"/>
            </a:solidFill>
          </a:ln>
        </p:spPr>
        <p:txBody>
          <a:bodyPr wrap="square" rtlCol="0">
            <a:spAutoFit/>
          </a:bodyPr>
          <a:lstStyle/>
          <a:p>
            <a:pPr algn="ctr">
              <a:lnSpc>
                <a:spcPts val="2400"/>
              </a:lnSpc>
              <a:tabLst>
                <a:tab pos="273050" algn="l"/>
              </a:tabLst>
            </a:pPr>
            <a:r>
              <a:rPr lang="pt-PT" b="1" dirty="0"/>
              <a:t>	</a:t>
            </a:r>
          </a:p>
          <a:p>
            <a:pPr algn="ctr">
              <a:lnSpc>
                <a:spcPts val="2400"/>
              </a:lnSpc>
              <a:tabLst>
                <a:tab pos="355600" algn="l"/>
              </a:tabLst>
            </a:pPr>
            <a:r>
              <a:rPr lang="pt-PT" b="1" dirty="0"/>
              <a:t>	As adaptações que consideramos como aprendizagens, requerem uma intencionalidade e beneficiam da organização explícita de condições mais adequadas.</a:t>
            </a:r>
          </a:p>
          <a:p>
            <a:pPr algn="ctr">
              <a:lnSpc>
                <a:spcPts val="2400"/>
              </a:lnSpc>
              <a:tabLst>
                <a:tab pos="273050" algn="l"/>
              </a:tabLst>
            </a:pPr>
            <a:endParaRPr lang="pt-PT" dirty="0"/>
          </a:p>
        </p:txBody>
      </p:sp>
      <p:sp>
        <p:nvSpPr>
          <p:cNvPr id="9" name="Seta para a direita 8"/>
          <p:cNvSpPr/>
          <p:nvPr/>
        </p:nvSpPr>
        <p:spPr>
          <a:xfrm>
            <a:off x="285720" y="3214686"/>
            <a:ext cx="500066" cy="285752"/>
          </a:xfrm>
          <a:prstGeom prst="rightArrow">
            <a:avLst/>
          </a:prstGeom>
          <a:solidFill>
            <a:srgbClr val="88553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2"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1000" fill="hold"/>
                                        <p:tgtEl>
                                          <p:spTgt spid="13"/>
                                        </p:tgtEl>
                                        <p:attrNameLst>
                                          <p:attrName>ppt_x</p:attrName>
                                        </p:attrNameLst>
                                      </p:cBhvr>
                                      <p:tavLst>
                                        <p:tav tm="0">
                                          <p:val>
                                            <p:strVal val="1+#ppt_w/2"/>
                                          </p:val>
                                        </p:tav>
                                        <p:tav tm="100000">
                                          <p:val>
                                            <p:strVal val="#ppt_x"/>
                                          </p:val>
                                        </p:tav>
                                      </p:tavLst>
                                    </p:anim>
                                    <p:anim calcmode="lin" valueType="num">
                                      <p:cBhvr additive="base">
                                        <p:cTn id="14" dur="1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rgbClr val="B9EB67"/>
            </a:gs>
            <a:gs pos="50000">
              <a:srgbClr val="FFFFCC"/>
            </a:gs>
            <a:gs pos="100000">
              <a:srgbClr val="FFDF79"/>
            </a:gs>
          </a:gsLst>
          <a:lin ang="5400000" scaled="0"/>
        </a:gradFill>
        <a:effectLst/>
      </p:bgPr>
    </p:bg>
    <p:spTree>
      <p:nvGrpSpPr>
        <p:cNvPr id="1" name=""/>
        <p:cNvGrpSpPr/>
        <p:nvPr/>
      </p:nvGrpSpPr>
      <p:grpSpPr>
        <a:xfrm>
          <a:off x="0" y="0"/>
          <a:ext cx="0" cy="0"/>
          <a:chOff x="0" y="0"/>
          <a:chExt cx="0" cy="0"/>
        </a:xfrm>
      </p:grpSpPr>
      <p:sp>
        <p:nvSpPr>
          <p:cNvPr id="10" name="Título 1"/>
          <p:cNvSpPr>
            <a:spLocks noGrp="1"/>
          </p:cNvSpPr>
          <p:nvPr>
            <p:ph type="title"/>
          </p:nvPr>
        </p:nvSpPr>
        <p:spPr>
          <a:xfrm>
            <a:off x="500034" y="71414"/>
            <a:ext cx="8643966" cy="571504"/>
          </a:xfrm>
        </p:spPr>
        <p:txBody>
          <a:bodyPr>
            <a:noAutofit/>
          </a:bodyPr>
          <a:lstStyle/>
          <a:p>
            <a:pPr algn="l">
              <a:tabLst>
                <a:tab pos="355600" algn="l"/>
              </a:tabLst>
            </a:pPr>
            <a:r>
              <a:rPr lang="pt-PT" sz="2400" b="1" dirty="0">
                <a:solidFill>
                  <a:schemeClr val="accent5">
                    <a:lumMod val="50000"/>
                  </a:schemeClr>
                </a:solidFill>
                <a:latin typeface="Calibri" panose="020F0502020204030204" pitchFamily="34" charset="0"/>
                <a:cs typeface="Arial" panose="020B0604020202020204" pitchFamily="34" charset="0"/>
              </a:rPr>
              <a:t>2. Aprendizagem</a:t>
            </a:r>
            <a:endParaRPr lang="pt-PT" sz="2400" b="1" dirty="0">
              <a:solidFill>
                <a:schemeClr val="accent5">
                  <a:lumMod val="50000"/>
                </a:schemeClr>
              </a:solidFill>
              <a:latin typeface="Calibri" panose="020F0502020204030204" pitchFamily="34" charset="0"/>
            </a:endParaRPr>
          </a:p>
        </p:txBody>
      </p:sp>
      <p:sp>
        <p:nvSpPr>
          <p:cNvPr id="5" name="CaixaDeTexto 4"/>
          <p:cNvSpPr txBox="1"/>
          <p:nvPr/>
        </p:nvSpPr>
        <p:spPr>
          <a:xfrm>
            <a:off x="571472" y="642918"/>
            <a:ext cx="3643338" cy="369332"/>
          </a:xfrm>
          <a:prstGeom prst="rect">
            <a:avLst/>
          </a:prstGeom>
          <a:solidFill>
            <a:srgbClr val="885538"/>
          </a:solidFill>
          <a:ln>
            <a:solidFill>
              <a:schemeClr val="tx2">
                <a:lumMod val="60000"/>
                <a:lumOff val="40000"/>
              </a:schemeClr>
            </a:solidFill>
          </a:ln>
        </p:spPr>
        <p:txBody>
          <a:bodyPr wrap="square" rtlCol="0">
            <a:spAutoFit/>
          </a:bodyPr>
          <a:lstStyle/>
          <a:p>
            <a:r>
              <a:rPr lang="pt-PT" b="1" dirty="0">
                <a:solidFill>
                  <a:schemeClr val="bg1"/>
                </a:solidFill>
              </a:rPr>
              <a:t>O QUE É APRENDER?</a:t>
            </a:r>
            <a:endParaRPr lang="pt-PT" dirty="0">
              <a:solidFill>
                <a:schemeClr val="bg1"/>
              </a:solidFill>
            </a:endParaRPr>
          </a:p>
        </p:txBody>
      </p:sp>
      <p:sp>
        <p:nvSpPr>
          <p:cNvPr id="7" name="CaixaDeTexto 6"/>
          <p:cNvSpPr txBox="1"/>
          <p:nvPr/>
        </p:nvSpPr>
        <p:spPr>
          <a:xfrm>
            <a:off x="500034" y="1285860"/>
            <a:ext cx="8286808" cy="2939266"/>
          </a:xfrm>
          <a:prstGeom prst="rect">
            <a:avLst/>
          </a:prstGeom>
          <a:noFill/>
        </p:spPr>
        <p:txBody>
          <a:bodyPr wrap="square" rtlCol="0">
            <a:spAutoFit/>
          </a:bodyPr>
          <a:lstStyle/>
          <a:p>
            <a:pPr>
              <a:lnSpc>
                <a:spcPts val="2100"/>
              </a:lnSpc>
              <a:spcAft>
                <a:spcPts val="600"/>
              </a:spcAft>
              <a:tabLst>
                <a:tab pos="355600" algn="l"/>
              </a:tabLst>
            </a:pPr>
            <a:r>
              <a:rPr lang="pt-PT" sz="1600" dirty="0"/>
              <a:t>	A aprendizagem é uma adaptação de longo prazo, e deve ser distinguida das adaptações ocasionais que todos os sistemas vivos fazem perante as constantes variações ambientais (ex. quando nos magoamos na mão dominante, e durante aquele período de tempo temos de utilizar mais a mão não dominante). </a:t>
            </a:r>
          </a:p>
          <a:p>
            <a:pPr>
              <a:lnSpc>
                <a:spcPts val="2100"/>
              </a:lnSpc>
              <a:spcAft>
                <a:spcPts val="600"/>
              </a:spcAft>
              <a:tabLst>
                <a:tab pos="355600" algn="l"/>
              </a:tabLst>
            </a:pPr>
            <a:r>
              <a:rPr lang="pt-PT" sz="1600" dirty="0"/>
              <a:t>	Essas adaptações de curta duração tendem a desaparecer quando desaparecem as circunstâncias específicas que as determinaram, enquanto as aprendizagens têm a particularidade de persistir ao longo do tempo. </a:t>
            </a:r>
          </a:p>
          <a:p>
            <a:pPr>
              <a:lnSpc>
                <a:spcPts val="2100"/>
              </a:lnSpc>
              <a:spcAft>
                <a:spcPts val="600"/>
              </a:spcAft>
              <a:tabLst>
                <a:tab pos="355600" algn="l"/>
              </a:tabLst>
            </a:pPr>
            <a:r>
              <a:rPr lang="pt-PT" sz="1600" dirty="0"/>
              <a:t>	Pretende-se que as aprendizagens persistam muito tempo, mas mantenham a capacidade de ajustamento às circunstâncias, reunindo duas </a:t>
            </a:r>
            <a:r>
              <a:rPr lang="pt-PT" sz="1600" b="1" dirty="0" err="1"/>
              <a:t>caraterísticas</a:t>
            </a:r>
            <a:r>
              <a:rPr lang="pt-PT" sz="1600" dirty="0"/>
              <a:t> que parecem quase contraditórias: a </a:t>
            </a:r>
            <a:r>
              <a:rPr lang="pt-PT" sz="1600" b="1" dirty="0">
                <a:solidFill>
                  <a:srgbClr val="C00000"/>
                </a:solidFill>
              </a:rPr>
              <a:t>estabilidade do comportamento </a:t>
            </a:r>
            <a:r>
              <a:rPr lang="pt-PT" sz="1600" dirty="0"/>
              <a:t>e a sua </a:t>
            </a:r>
            <a:r>
              <a:rPr lang="pt-PT" sz="1600" b="1" dirty="0">
                <a:solidFill>
                  <a:srgbClr val="C00000"/>
                </a:solidFill>
              </a:rPr>
              <a:t>plasticidade adaptativa</a:t>
            </a:r>
            <a:r>
              <a:rPr lang="pt-PT" sz="1600" dirty="0"/>
              <a:t>.</a:t>
            </a:r>
          </a:p>
        </p:txBody>
      </p:sp>
      <p:sp>
        <p:nvSpPr>
          <p:cNvPr id="12" name="CaixaDeTexto 11"/>
          <p:cNvSpPr txBox="1"/>
          <p:nvPr/>
        </p:nvSpPr>
        <p:spPr>
          <a:xfrm>
            <a:off x="571472" y="4429132"/>
            <a:ext cx="8215370" cy="2246769"/>
          </a:xfrm>
          <a:prstGeom prst="rect">
            <a:avLst/>
          </a:prstGeom>
          <a:noFill/>
          <a:ln w="19050">
            <a:noFill/>
          </a:ln>
        </p:spPr>
        <p:txBody>
          <a:bodyPr wrap="square" rtlCol="0">
            <a:spAutoFit/>
          </a:bodyPr>
          <a:lstStyle/>
          <a:p>
            <a:pPr>
              <a:lnSpc>
                <a:spcPts val="2400"/>
              </a:lnSpc>
              <a:tabLst>
                <a:tab pos="355600" algn="l"/>
              </a:tabLst>
            </a:pPr>
            <a:r>
              <a:rPr lang="pt-PT" sz="1600" dirty="0"/>
              <a:t>	</a:t>
            </a:r>
            <a:r>
              <a:rPr lang="pt-PT" sz="1600" b="1" u="sng" dirty="0">
                <a:solidFill>
                  <a:srgbClr val="0070C0"/>
                </a:solidFill>
              </a:rPr>
              <a:t>Estabilidade do comportamento</a:t>
            </a:r>
          </a:p>
          <a:p>
            <a:pPr>
              <a:lnSpc>
                <a:spcPts val="2400"/>
              </a:lnSpc>
              <a:tabLst>
                <a:tab pos="355600" algn="l"/>
              </a:tabLst>
            </a:pPr>
            <a:r>
              <a:rPr lang="pt-PT" sz="1600" b="1" dirty="0">
                <a:solidFill>
                  <a:srgbClr val="C00000"/>
                </a:solidFill>
              </a:rPr>
              <a:t>	</a:t>
            </a:r>
            <a:r>
              <a:rPr lang="pt-PT" sz="1600" dirty="0"/>
              <a:t>Quando se aprende, dão-se um conjunto de adaptações, internas e comportamentais, que vão permanecendo ao longo do tempo – neste caso falamos do </a:t>
            </a:r>
            <a:r>
              <a:rPr lang="pt-PT" sz="1600" b="1" dirty="0"/>
              <a:t>critério de retenção</a:t>
            </a:r>
            <a:r>
              <a:rPr lang="pt-PT" sz="1600" dirty="0"/>
              <a:t>. </a:t>
            </a:r>
          </a:p>
          <a:p>
            <a:pPr>
              <a:lnSpc>
                <a:spcPts val="2400"/>
              </a:lnSpc>
              <a:tabLst>
                <a:tab pos="355600" algn="l"/>
              </a:tabLst>
            </a:pPr>
            <a:endParaRPr lang="pt-PT" sz="1600" dirty="0"/>
          </a:p>
          <a:p>
            <a:pPr>
              <a:lnSpc>
                <a:spcPts val="2400"/>
              </a:lnSpc>
              <a:tabLst>
                <a:tab pos="355600" algn="l"/>
              </a:tabLst>
            </a:pPr>
            <a:r>
              <a:rPr lang="pt-PT" sz="1600" dirty="0"/>
              <a:t>	</a:t>
            </a:r>
            <a:r>
              <a:rPr lang="pt-PT" sz="1600" b="1" dirty="0">
                <a:solidFill>
                  <a:srgbClr val="C00000"/>
                </a:solidFill>
              </a:rPr>
              <a:t> </a:t>
            </a:r>
            <a:r>
              <a:rPr lang="pt-PT" sz="1600" b="1" u="sng" dirty="0">
                <a:solidFill>
                  <a:srgbClr val="0070C0"/>
                </a:solidFill>
              </a:rPr>
              <a:t>Plasticidade adaptativa</a:t>
            </a:r>
            <a:endParaRPr lang="pt-PT" sz="1600" u="sng" dirty="0">
              <a:solidFill>
                <a:srgbClr val="0070C0"/>
              </a:solidFill>
            </a:endParaRPr>
          </a:p>
          <a:p>
            <a:pPr>
              <a:lnSpc>
                <a:spcPts val="2400"/>
              </a:lnSpc>
              <a:tabLst>
                <a:tab pos="355600" algn="l"/>
              </a:tabLst>
            </a:pPr>
            <a:r>
              <a:rPr lang="pt-PT" sz="1600" dirty="0"/>
              <a:t>	Também se pretende que o que já se aprendeu seja ajustável e possa ser utilizado, quando necessário, em novas situações – neste caso falamos da capacidade de </a:t>
            </a:r>
            <a:r>
              <a:rPr lang="pt-PT" sz="1600" b="1" dirty="0" err="1"/>
              <a:t>transfer</a:t>
            </a:r>
            <a:r>
              <a:rPr lang="pt-PT" sz="1600" dirty="0"/>
              <a:t>.</a:t>
            </a:r>
          </a:p>
        </p:txBody>
      </p:sp>
      <p:sp>
        <p:nvSpPr>
          <p:cNvPr id="9" name="Seta para a direita 8"/>
          <p:cNvSpPr/>
          <p:nvPr/>
        </p:nvSpPr>
        <p:spPr>
          <a:xfrm>
            <a:off x="214282" y="4500570"/>
            <a:ext cx="500066" cy="285752"/>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rgbClr val="B9EB67"/>
            </a:gs>
            <a:gs pos="50000">
              <a:srgbClr val="FFFFCC"/>
            </a:gs>
            <a:gs pos="100000">
              <a:srgbClr val="FFDF79"/>
            </a:gs>
          </a:gsLst>
          <a:lin ang="5400000" scaled="0"/>
        </a:gra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duotone>
              <a:schemeClr val="accent2">
                <a:shade val="45000"/>
                <a:satMod val="135000"/>
              </a:schemeClr>
              <a:prstClr val="white"/>
            </a:duotone>
          </a:blip>
          <a:srcRect l="12867" r="17647"/>
          <a:stretch>
            <a:fillRect/>
          </a:stretch>
        </p:blipFill>
        <p:spPr bwMode="auto">
          <a:xfrm>
            <a:off x="6827556" y="0"/>
            <a:ext cx="2316476" cy="2500306"/>
          </a:xfrm>
          <a:prstGeom prst="rect">
            <a:avLst/>
          </a:prstGeom>
          <a:noFill/>
          <a:ln w="9525">
            <a:noFill/>
            <a:miter lim="800000"/>
            <a:headEnd/>
            <a:tailEnd/>
          </a:ln>
          <a:effectLst/>
        </p:spPr>
      </p:pic>
      <p:sp>
        <p:nvSpPr>
          <p:cNvPr id="10" name="Título 1"/>
          <p:cNvSpPr>
            <a:spLocks noGrp="1"/>
          </p:cNvSpPr>
          <p:nvPr>
            <p:ph type="title"/>
          </p:nvPr>
        </p:nvSpPr>
        <p:spPr>
          <a:xfrm>
            <a:off x="500034" y="71414"/>
            <a:ext cx="8643966" cy="571504"/>
          </a:xfrm>
        </p:spPr>
        <p:txBody>
          <a:bodyPr>
            <a:noAutofit/>
          </a:bodyPr>
          <a:lstStyle/>
          <a:p>
            <a:pPr algn="l">
              <a:tabLst>
                <a:tab pos="355600" algn="l"/>
              </a:tabLst>
            </a:pPr>
            <a:r>
              <a:rPr lang="pt-PT" sz="2400" b="1" dirty="0">
                <a:solidFill>
                  <a:schemeClr val="accent5">
                    <a:lumMod val="50000"/>
                  </a:schemeClr>
                </a:solidFill>
                <a:latin typeface="Calibri" panose="020F0502020204030204" pitchFamily="34" charset="0"/>
                <a:cs typeface="Arial" panose="020B0604020202020204" pitchFamily="34" charset="0"/>
              </a:rPr>
              <a:t>2. Aprendizagem</a:t>
            </a:r>
            <a:endParaRPr lang="pt-PT" sz="2400" b="1" dirty="0">
              <a:solidFill>
                <a:schemeClr val="accent5">
                  <a:lumMod val="50000"/>
                </a:schemeClr>
              </a:solidFill>
              <a:latin typeface="Calibri" panose="020F0502020204030204" pitchFamily="34" charset="0"/>
            </a:endParaRPr>
          </a:p>
        </p:txBody>
      </p:sp>
      <p:sp>
        <p:nvSpPr>
          <p:cNvPr id="5" name="CaixaDeTexto 4"/>
          <p:cNvSpPr txBox="1"/>
          <p:nvPr/>
        </p:nvSpPr>
        <p:spPr>
          <a:xfrm>
            <a:off x="571472" y="642918"/>
            <a:ext cx="3643338" cy="369332"/>
          </a:xfrm>
          <a:prstGeom prst="rect">
            <a:avLst/>
          </a:prstGeom>
          <a:solidFill>
            <a:srgbClr val="885538"/>
          </a:solidFill>
          <a:ln>
            <a:solidFill>
              <a:schemeClr val="tx2">
                <a:lumMod val="60000"/>
                <a:lumOff val="40000"/>
              </a:schemeClr>
            </a:solidFill>
          </a:ln>
        </p:spPr>
        <p:txBody>
          <a:bodyPr wrap="square" rtlCol="0">
            <a:spAutoFit/>
          </a:bodyPr>
          <a:lstStyle/>
          <a:p>
            <a:r>
              <a:rPr lang="pt-PT" b="1" dirty="0">
                <a:solidFill>
                  <a:schemeClr val="bg1"/>
                </a:solidFill>
              </a:rPr>
              <a:t>O QUE É APRENDER?</a:t>
            </a:r>
            <a:endParaRPr lang="pt-PT" dirty="0">
              <a:solidFill>
                <a:schemeClr val="bg1"/>
              </a:solidFill>
            </a:endParaRPr>
          </a:p>
        </p:txBody>
      </p:sp>
      <p:sp>
        <p:nvSpPr>
          <p:cNvPr id="12" name="CaixaDeTexto 11"/>
          <p:cNvSpPr txBox="1"/>
          <p:nvPr/>
        </p:nvSpPr>
        <p:spPr>
          <a:xfrm>
            <a:off x="142844" y="1285860"/>
            <a:ext cx="8215370" cy="3416320"/>
          </a:xfrm>
          <a:prstGeom prst="rect">
            <a:avLst/>
          </a:prstGeom>
          <a:noFill/>
          <a:ln w="19050">
            <a:noFill/>
          </a:ln>
        </p:spPr>
        <p:txBody>
          <a:bodyPr wrap="square" rtlCol="0">
            <a:spAutoFit/>
          </a:bodyPr>
          <a:lstStyle/>
          <a:p>
            <a:pPr>
              <a:lnSpc>
                <a:spcPts val="2400"/>
              </a:lnSpc>
              <a:tabLst>
                <a:tab pos="355600" algn="l"/>
              </a:tabLst>
            </a:pPr>
            <a:r>
              <a:rPr lang="pt-PT" sz="1700" dirty="0"/>
              <a:t>	</a:t>
            </a:r>
            <a:r>
              <a:rPr lang="pt-PT" sz="1700" dirty="0">
                <a:solidFill>
                  <a:srgbClr val="404042"/>
                </a:solidFill>
              </a:rPr>
              <a:t>As modificações estáveis do comportamento, que acontecem quando </a:t>
            </a:r>
          </a:p>
          <a:p>
            <a:pPr>
              <a:lnSpc>
                <a:spcPts val="2400"/>
              </a:lnSpc>
              <a:tabLst>
                <a:tab pos="355600" algn="l"/>
              </a:tabLst>
            </a:pPr>
            <a:r>
              <a:rPr lang="pt-PT" sz="1700" dirty="0">
                <a:solidFill>
                  <a:srgbClr val="404042"/>
                </a:solidFill>
              </a:rPr>
              <a:t>aprendemos, correspondem a alterações de processos internos. </a:t>
            </a:r>
          </a:p>
          <a:p>
            <a:pPr>
              <a:lnSpc>
                <a:spcPts val="2400"/>
              </a:lnSpc>
              <a:tabLst>
                <a:tab pos="355600" algn="l"/>
              </a:tabLst>
            </a:pPr>
            <a:r>
              <a:rPr lang="pt-PT" sz="1700" dirty="0">
                <a:solidFill>
                  <a:srgbClr val="404042"/>
                </a:solidFill>
              </a:rPr>
              <a:t>Aprender significa estabelecer novas ligações entre os neurónios, mas </a:t>
            </a:r>
          </a:p>
          <a:p>
            <a:pPr>
              <a:lnSpc>
                <a:spcPts val="2400"/>
              </a:lnSpc>
              <a:tabLst>
                <a:tab pos="355600" algn="l"/>
              </a:tabLst>
            </a:pPr>
            <a:r>
              <a:rPr lang="pt-PT" sz="1700" dirty="0">
                <a:solidFill>
                  <a:srgbClr val="404042"/>
                </a:solidFill>
              </a:rPr>
              <a:t>também fazer desaparecer outras já existentes (Melo, 2013). </a:t>
            </a:r>
          </a:p>
          <a:p>
            <a:pPr marR="44300">
              <a:tabLst>
                <a:tab pos="177800" algn="l"/>
              </a:tabLst>
            </a:pPr>
            <a:r>
              <a:rPr lang="pt-PT" sz="1700" dirty="0">
                <a:solidFill>
                  <a:srgbClr val="404042"/>
                </a:solidFill>
              </a:rPr>
              <a:t>	</a:t>
            </a:r>
          </a:p>
          <a:p>
            <a:pPr marR="44300">
              <a:tabLst>
                <a:tab pos="177800" algn="l"/>
              </a:tabLst>
            </a:pPr>
            <a:r>
              <a:rPr lang="pt-PT" sz="1700" dirty="0">
                <a:solidFill>
                  <a:srgbClr val="404042"/>
                </a:solidFill>
              </a:rPr>
              <a:t>	</a:t>
            </a:r>
            <a:r>
              <a:rPr lang="pt-PT" sz="1700" b="1" dirty="0">
                <a:solidFill>
                  <a:srgbClr val="404042"/>
                </a:solidFill>
              </a:rPr>
              <a:t>Quando se aprende, acontece a uma alteração funcional</a:t>
            </a:r>
            <a:r>
              <a:rPr lang="pt-PT" sz="1700" dirty="0">
                <a:solidFill>
                  <a:srgbClr val="404042"/>
                </a:solidFill>
              </a:rPr>
              <a:t>, e uma </a:t>
            </a:r>
          </a:p>
          <a:p>
            <a:pPr marR="44300">
              <a:tabLst>
                <a:tab pos="177800" algn="l"/>
              </a:tabLst>
            </a:pPr>
            <a:r>
              <a:rPr lang="pt-PT" sz="1700" dirty="0">
                <a:solidFill>
                  <a:srgbClr val="404042"/>
                </a:solidFill>
              </a:rPr>
              <a:t>consequente modificação do comportamento. Esta modificação  do comportamento </a:t>
            </a:r>
          </a:p>
          <a:p>
            <a:pPr marR="44300">
              <a:tabLst>
                <a:tab pos="177800" algn="l"/>
              </a:tabLst>
            </a:pPr>
            <a:r>
              <a:rPr lang="pt-PT" sz="1700" dirty="0">
                <a:solidFill>
                  <a:srgbClr val="404042"/>
                </a:solidFill>
              </a:rPr>
              <a:t>deve-se às seguintes alterações:</a:t>
            </a:r>
          </a:p>
          <a:p>
            <a:pPr marR="44300">
              <a:tabLst>
                <a:tab pos="177800" algn="l"/>
              </a:tabLst>
            </a:pPr>
            <a:endParaRPr lang="pt-PT" sz="1700" dirty="0">
              <a:solidFill>
                <a:srgbClr val="404042"/>
              </a:solidFill>
            </a:endParaRPr>
          </a:p>
          <a:p>
            <a:pPr marR="44300">
              <a:tabLst>
                <a:tab pos="177800" algn="l"/>
              </a:tabLst>
            </a:pPr>
            <a:r>
              <a:rPr lang="pt-PT" sz="1700" dirty="0">
                <a:solidFill>
                  <a:srgbClr val="404042"/>
                </a:solidFill>
              </a:rPr>
              <a:t>	- reorganizações do sistema nervoso;</a:t>
            </a:r>
          </a:p>
          <a:p>
            <a:pPr marR="44300">
              <a:tabLst>
                <a:tab pos="177800" algn="l"/>
              </a:tabLst>
            </a:pPr>
            <a:r>
              <a:rPr lang="pt-PT" sz="1700" dirty="0">
                <a:solidFill>
                  <a:srgbClr val="404042"/>
                </a:solidFill>
              </a:rPr>
              <a:t>	- modificações da capacidade de perceber a informação para organizar as </a:t>
            </a:r>
            <a:r>
              <a:rPr lang="pt-PT" sz="1700" dirty="0" err="1">
                <a:solidFill>
                  <a:srgbClr val="404042"/>
                </a:solidFill>
              </a:rPr>
              <a:t>ações</a:t>
            </a:r>
            <a:r>
              <a:rPr lang="pt-PT" sz="1700" dirty="0">
                <a:solidFill>
                  <a:srgbClr val="404042"/>
                </a:solidFill>
              </a:rPr>
              <a:t>;</a:t>
            </a:r>
          </a:p>
          <a:p>
            <a:pPr marR="44300">
              <a:tabLst>
                <a:tab pos="177800" algn="l"/>
              </a:tabLst>
            </a:pPr>
            <a:r>
              <a:rPr lang="pt-PT" sz="1700" dirty="0">
                <a:solidFill>
                  <a:srgbClr val="404042"/>
                </a:solidFill>
              </a:rPr>
              <a:t>	- criação de respostas </a:t>
            </a:r>
            <a:r>
              <a:rPr lang="pt-PT" sz="1700" dirty="0" err="1">
                <a:solidFill>
                  <a:srgbClr val="404042"/>
                </a:solidFill>
              </a:rPr>
              <a:t>neuromusculares</a:t>
            </a:r>
            <a:r>
              <a:rPr lang="pt-PT" sz="1700" dirty="0">
                <a:solidFill>
                  <a:srgbClr val="404042"/>
                </a:solidFill>
              </a:rPr>
              <a:t> mais eficazes. </a:t>
            </a:r>
            <a:endParaRPr lang="pt-PT" sz="1700" dirty="0"/>
          </a:p>
        </p:txBody>
      </p:sp>
      <p:sp>
        <p:nvSpPr>
          <p:cNvPr id="13" name="CaixaDeTexto 12"/>
          <p:cNvSpPr txBox="1"/>
          <p:nvPr/>
        </p:nvSpPr>
        <p:spPr>
          <a:xfrm>
            <a:off x="1000100" y="5072074"/>
            <a:ext cx="7000924" cy="1261884"/>
          </a:xfrm>
          <a:prstGeom prst="rect">
            <a:avLst/>
          </a:prstGeom>
          <a:solidFill>
            <a:schemeClr val="accent1">
              <a:lumMod val="20000"/>
              <a:lumOff val="80000"/>
            </a:schemeClr>
          </a:solidFill>
          <a:ln w="38100">
            <a:solidFill>
              <a:srgbClr val="885538"/>
            </a:solidFill>
          </a:ln>
        </p:spPr>
        <p:txBody>
          <a:bodyPr wrap="square" rtlCol="0">
            <a:spAutoFit/>
          </a:bodyPr>
          <a:lstStyle/>
          <a:p>
            <a:pPr algn="ctr">
              <a:lnSpc>
                <a:spcPts val="2400"/>
              </a:lnSpc>
              <a:tabLst>
                <a:tab pos="273050" algn="l"/>
              </a:tabLst>
            </a:pPr>
            <a:r>
              <a:rPr lang="pt-PT" b="1" dirty="0"/>
              <a:t>	</a:t>
            </a:r>
          </a:p>
          <a:p>
            <a:pPr marR="44300" algn="ctr">
              <a:tabLst>
                <a:tab pos="177800" algn="l"/>
              </a:tabLst>
            </a:pPr>
            <a:r>
              <a:rPr lang="pt-PT" b="1" dirty="0">
                <a:solidFill>
                  <a:srgbClr val="404042"/>
                </a:solidFill>
              </a:rPr>
              <a:t>	</a:t>
            </a:r>
            <a:r>
              <a:rPr lang="pt-PT" dirty="0">
                <a:solidFill>
                  <a:srgbClr val="404042"/>
                </a:solidFill>
              </a:rPr>
              <a:t>A aprendizagem, sendo um processo que é observado externamente, corresponde a processos internos em modificação.</a:t>
            </a:r>
            <a:endParaRPr lang="pt-PT" b="1" dirty="0"/>
          </a:p>
          <a:p>
            <a:pPr algn="ctr">
              <a:lnSpc>
                <a:spcPts val="2400"/>
              </a:lnSpc>
              <a:tabLst>
                <a:tab pos="273050" algn="l"/>
              </a:tabLst>
            </a:pPr>
            <a:endParaRPr lang="pt-P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2"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1000" fill="hold"/>
                                        <p:tgtEl>
                                          <p:spTgt spid="13"/>
                                        </p:tgtEl>
                                        <p:attrNameLst>
                                          <p:attrName>ppt_x</p:attrName>
                                        </p:attrNameLst>
                                      </p:cBhvr>
                                      <p:tavLst>
                                        <p:tav tm="0">
                                          <p:val>
                                            <p:strVal val="1+#ppt_w/2"/>
                                          </p:val>
                                        </p:tav>
                                        <p:tav tm="100000">
                                          <p:val>
                                            <p:strVal val="#ppt_x"/>
                                          </p:val>
                                        </p:tav>
                                      </p:tavLst>
                                    </p:anim>
                                    <p:anim calcmode="lin" valueType="num">
                                      <p:cBhvr additive="base">
                                        <p:cTn id="14" dur="1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AutoShape 4" descr="https://upload.wikimedia.org/wikipedia/commons/thumb/0/04/Diving_at_the_military_world_games%2C_2003.jpg/200px-Diving_at_the_military_world_games%2C_20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PT"/>
          </a:p>
        </p:txBody>
      </p:sp>
      <p:sp>
        <p:nvSpPr>
          <p:cNvPr id="7" name="CaixaDeTexto 6"/>
          <p:cNvSpPr txBox="1"/>
          <p:nvPr/>
        </p:nvSpPr>
        <p:spPr>
          <a:xfrm>
            <a:off x="-32" y="642918"/>
            <a:ext cx="4286280" cy="1272143"/>
          </a:xfrm>
          <a:prstGeom prst="rect">
            <a:avLst/>
          </a:prstGeom>
          <a:noFill/>
        </p:spPr>
        <p:txBody>
          <a:bodyPr wrap="square" rtlCol="0">
            <a:spAutoFit/>
          </a:bodyPr>
          <a:lstStyle/>
          <a:p>
            <a:pPr>
              <a:lnSpc>
                <a:spcPts val="2300"/>
              </a:lnSpc>
              <a:tabLst>
                <a:tab pos="177800" algn="l"/>
              </a:tabLst>
            </a:pPr>
            <a:r>
              <a:rPr lang="pt-PT" sz="1600" dirty="0"/>
              <a:t>	A aprendizagem tem frequentemente uma correspondência na alteração (positiva) da </a:t>
            </a:r>
            <a:r>
              <a:rPr lang="pt-PT" sz="1600" i="1" dirty="0"/>
              <a:t>performance</a:t>
            </a:r>
            <a:r>
              <a:rPr lang="pt-PT" sz="1600" dirty="0"/>
              <a:t>, mas, aprendizagem e </a:t>
            </a:r>
            <a:r>
              <a:rPr lang="pt-PT" sz="1600" i="1" dirty="0"/>
              <a:t>performance</a:t>
            </a:r>
            <a:r>
              <a:rPr lang="pt-PT" sz="1600" dirty="0"/>
              <a:t>, não são a mesma coisa. </a:t>
            </a:r>
            <a:endParaRPr lang="pt-PT" sz="1600" b="1" dirty="0">
              <a:solidFill>
                <a:schemeClr val="tx1">
                  <a:lumMod val="95000"/>
                  <a:lumOff val="5000"/>
                </a:schemeClr>
              </a:solidFill>
            </a:endParaRPr>
          </a:p>
        </p:txBody>
      </p:sp>
      <p:sp>
        <p:nvSpPr>
          <p:cNvPr id="8" name="CaixaDeTexto 7"/>
          <p:cNvSpPr txBox="1"/>
          <p:nvPr/>
        </p:nvSpPr>
        <p:spPr>
          <a:xfrm>
            <a:off x="4857752" y="2806975"/>
            <a:ext cx="4143404" cy="2336537"/>
          </a:xfrm>
          <a:prstGeom prst="rect">
            <a:avLst/>
          </a:prstGeom>
          <a:solidFill>
            <a:srgbClr val="FFFFCC"/>
          </a:solidFill>
          <a:ln w="38100">
            <a:solidFill>
              <a:schemeClr val="bg1">
                <a:lumMod val="50000"/>
              </a:schemeClr>
            </a:solidFill>
          </a:ln>
        </p:spPr>
        <p:txBody>
          <a:bodyPr wrap="square" rtlCol="0">
            <a:spAutoFit/>
          </a:bodyPr>
          <a:lstStyle/>
          <a:p>
            <a:pPr>
              <a:lnSpc>
                <a:spcPts val="2500"/>
              </a:lnSpc>
            </a:pPr>
            <a:r>
              <a:rPr lang="pt-PT" sz="1700" b="1" dirty="0">
                <a:latin typeface="Times New Roman" pitchFamily="18" charset="0"/>
                <a:cs typeface="Times New Roman" pitchFamily="18" charset="0"/>
              </a:rPr>
              <a:t>Desempenho</a:t>
            </a:r>
            <a:r>
              <a:rPr lang="pt-PT" sz="1700" b="1" i="1" dirty="0">
                <a:latin typeface="Times New Roman" pitchFamily="18" charset="0"/>
                <a:cs typeface="Times New Roman" pitchFamily="18" charset="0"/>
              </a:rPr>
              <a:t> </a:t>
            </a:r>
            <a:r>
              <a:rPr lang="pt-PT" sz="1700" b="1" dirty="0">
                <a:latin typeface="Times New Roman" pitchFamily="18" charset="0"/>
                <a:cs typeface="Times New Roman" pitchFamily="18" charset="0"/>
              </a:rPr>
              <a:t>ou</a:t>
            </a:r>
            <a:r>
              <a:rPr lang="pt-PT" sz="1700" b="1" i="1" dirty="0">
                <a:latin typeface="Times New Roman" pitchFamily="18" charset="0"/>
                <a:cs typeface="Times New Roman" pitchFamily="18" charset="0"/>
              </a:rPr>
              <a:t> Performance</a:t>
            </a:r>
          </a:p>
          <a:p>
            <a:pPr>
              <a:lnSpc>
                <a:spcPts val="2500"/>
              </a:lnSpc>
            </a:pPr>
            <a:endParaRPr lang="pt-PT" sz="1700" b="1" i="1" dirty="0">
              <a:latin typeface="Times New Roman" pitchFamily="18" charset="0"/>
              <a:cs typeface="Times New Roman" pitchFamily="18" charset="0"/>
            </a:endParaRPr>
          </a:p>
          <a:p>
            <a:pPr>
              <a:lnSpc>
                <a:spcPts val="2500"/>
              </a:lnSpc>
            </a:pPr>
            <a:r>
              <a:rPr lang="pt-PT" sz="1600" dirty="0">
                <a:latin typeface="Times New Roman" pitchFamily="18" charset="0"/>
                <a:cs typeface="Times New Roman" pitchFamily="18" charset="0"/>
              </a:rPr>
              <a:t>“É o </a:t>
            </a:r>
            <a:r>
              <a:rPr lang="pt-PT" sz="1600" b="1" u="sng" dirty="0">
                <a:latin typeface="Times New Roman" pitchFamily="18" charset="0"/>
                <a:cs typeface="Times New Roman" pitchFamily="18" charset="0"/>
              </a:rPr>
              <a:t>comportamento observável</a:t>
            </a:r>
            <a:r>
              <a:rPr lang="pt-PT" sz="1600" dirty="0">
                <a:latin typeface="Times New Roman" pitchFamily="18" charset="0"/>
                <a:cs typeface="Times New Roman" pitchFamily="18" charset="0"/>
              </a:rPr>
              <a:t>, no que se refere à execução de uma habilidade num determinado instante e numa determinada situação” (</a:t>
            </a:r>
            <a:r>
              <a:rPr lang="pt-PT" sz="1600" dirty="0" err="1">
                <a:latin typeface="Times New Roman" pitchFamily="18" charset="0"/>
                <a:cs typeface="Times New Roman" pitchFamily="18" charset="0"/>
              </a:rPr>
              <a:t>Maggil</a:t>
            </a:r>
            <a:r>
              <a:rPr lang="pt-PT" sz="1600" dirty="0">
                <a:latin typeface="Times New Roman" pitchFamily="18" charset="0"/>
                <a:cs typeface="Times New Roman" pitchFamily="18" charset="0"/>
              </a:rPr>
              <a:t>, 2000)</a:t>
            </a:r>
          </a:p>
          <a:p>
            <a:pPr>
              <a:lnSpc>
                <a:spcPts val="2500"/>
              </a:lnSpc>
              <a:tabLst>
                <a:tab pos="182563" algn="l"/>
              </a:tabLst>
            </a:pPr>
            <a:endParaRPr lang="pt-PT" sz="1700" dirty="0">
              <a:latin typeface="Times New Roman" pitchFamily="18" charset="0"/>
              <a:cs typeface="Times New Roman" pitchFamily="18" charset="0"/>
            </a:endParaRPr>
          </a:p>
        </p:txBody>
      </p:sp>
      <p:sp>
        <p:nvSpPr>
          <p:cNvPr id="9" name="Título 1"/>
          <p:cNvSpPr>
            <a:spLocks noGrp="1"/>
          </p:cNvSpPr>
          <p:nvPr>
            <p:ph type="title"/>
          </p:nvPr>
        </p:nvSpPr>
        <p:spPr>
          <a:xfrm>
            <a:off x="500034" y="-24"/>
            <a:ext cx="8643966" cy="571504"/>
          </a:xfrm>
        </p:spPr>
        <p:txBody>
          <a:bodyPr>
            <a:noAutofit/>
          </a:bodyPr>
          <a:lstStyle/>
          <a:p>
            <a:pPr algn="l">
              <a:tabLst>
                <a:tab pos="628650" algn="l"/>
              </a:tabLst>
            </a:pPr>
            <a:r>
              <a:rPr lang="pt-PT" sz="2400" b="1" dirty="0">
                <a:solidFill>
                  <a:schemeClr val="accent5">
                    <a:lumMod val="50000"/>
                  </a:schemeClr>
                </a:solidFill>
                <a:latin typeface="Calibri" panose="020F0502020204030204" pitchFamily="34" charset="0"/>
                <a:cs typeface="Arial" panose="020B0604020202020204" pitchFamily="34" charset="0"/>
              </a:rPr>
              <a:t>2.1. 	Aprendizagem e desempenho (</a:t>
            </a:r>
            <a:r>
              <a:rPr lang="pt-PT" sz="2400" b="1" i="1" dirty="0">
                <a:solidFill>
                  <a:schemeClr val="accent5">
                    <a:lumMod val="50000"/>
                  </a:schemeClr>
                </a:solidFill>
                <a:latin typeface="Calibri" panose="020F0502020204030204" pitchFamily="34" charset="0"/>
                <a:cs typeface="Arial" panose="020B0604020202020204" pitchFamily="34" charset="0"/>
              </a:rPr>
              <a:t>performance</a:t>
            </a:r>
            <a:r>
              <a:rPr lang="pt-PT" sz="2400" b="1" dirty="0">
                <a:solidFill>
                  <a:schemeClr val="accent5">
                    <a:lumMod val="50000"/>
                  </a:schemeClr>
                </a:solidFill>
                <a:latin typeface="Calibri" panose="020F0502020204030204" pitchFamily="34" charset="0"/>
                <a:cs typeface="Arial" panose="020B0604020202020204" pitchFamily="34" charset="0"/>
              </a:rPr>
              <a:t>)</a:t>
            </a:r>
            <a:endParaRPr lang="pt-PT" sz="2400" b="1" dirty="0">
              <a:solidFill>
                <a:schemeClr val="accent5">
                  <a:lumMod val="50000"/>
                </a:schemeClr>
              </a:solidFill>
              <a:latin typeface="Calibri" panose="020F0502020204030204" pitchFamily="34" charset="0"/>
            </a:endParaRPr>
          </a:p>
        </p:txBody>
      </p:sp>
      <p:sp>
        <p:nvSpPr>
          <p:cNvPr id="10" name="CaixaDeTexto 9"/>
          <p:cNvSpPr txBox="1"/>
          <p:nvPr/>
        </p:nvSpPr>
        <p:spPr>
          <a:xfrm>
            <a:off x="4643438" y="1299601"/>
            <a:ext cx="4714908" cy="1272143"/>
          </a:xfrm>
          <a:prstGeom prst="rect">
            <a:avLst/>
          </a:prstGeom>
          <a:noFill/>
        </p:spPr>
        <p:txBody>
          <a:bodyPr wrap="square" rtlCol="0">
            <a:spAutoFit/>
          </a:bodyPr>
          <a:lstStyle/>
          <a:p>
            <a:pPr>
              <a:lnSpc>
                <a:spcPts val="2300"/>
              </a:lnSpc>
              <a:tabLst>
                <a:tab pos="177800" algn="l"/>
              </a:tabLst>
            </a:pPr>
            <a:r>
              <a:rPr lang="pt-PT" sz="1600" dirty="0"/>
              <a:t>	 A  aprendizagem pode não corresponder imediatamente a uma alteração de </a:t>
            </a:r>
            <a:r>
              <a:rPr lang="pt-PT" sz="1600" i="1" dirty="0"/>
              <a:t>performance</a:t>
            </a:r>
            <a:r>
              <a:rPr lang="pt-PT" sz="1600" dirty="0"/>
              <a:t> e, muito frequentemente, a aprendizagem implica uma redução temporária do desempenho do indivíduo. </a:t>
            </a:r>
            <a:endParaRPr lang="pt-PT" sz="1600" b="1" dirty="0">
              <a:solidFill>
                <a:schemeClr val="tx1">
                  <a:lumMod val="95000"/>
                  <a:lumOff val="5000"/>
                </a:schemeClr>
              </a:solidFill>
            </a:endParaRPr>
          </a:p>
        </p:txBody>
      </p:sp>
      <p:sp>
        <p:nvSpPr>
          <p:cNvPr id="11" name="CaixaDeTexto 10"/>
          <p:cNvSpPr txBox="1"/>
          <p:nvPr/>
        </p:nvSpPr>
        <p:spPr>
          <a:xfrm>
            <a:off x="142844" y="2806975"/>
            <a:ext cx="4429156" cy="2336537"/>
          </a:xfrm>
          <a:prstGeom prst="rect">
            <a:avLst/>
          </a:prstGeom>
          <a:solidFill>
            <a:srgbClr val="FFFFCC"/>
          </a:solidFill>
          <a:ln w="38100">
            <a:solidFill>
              <a:schemeClr val="bg1">
                <a:lumMod val="50000"/>
              </a:schemeClr>
            </a:solidFill>
          </a:ln>
        </p:spPr>
        <p:txBody>
          <a:bodyPr wrap="square" rtlCol="0">
            <a:spAutoFit/>
          </a:bodyPr>
          <a:lstStyle/>
          <a:p>
            <a:pPr>
              <a:lnSpc>
                <a:spcPts val="2500"/>
              </a:lnSpc>
            </a:pPr>
            <a:r>
              <a:rPr lang="pt-PT" sz="1700" b="1" dirty="0">
                <a:latin typeface="Times New Roman" pitchFamily="18" charset="0"/>
                <a:cs typeface="Times New Roman" pitchFamily="18" charset="0"/>
              </a:rPr>
              <a:t>Aprendizagem</a:t>
            </a:r>
            <a:endParaRPr lang="pt-PT" sz="1700" b="1" i="1" dirty="0">
              <a:latin typeface="Times New Roman" pitchFamily="18" charset="0"/>
              <a:cs typeface="Times New Roman" pitchFamily="18" charset="0"/>
            </a:endParaRPr>
          </a:p>
          <a:p>
            <a:pPr>
              <a:lnSpc>
                <a:spcPts val="2500"/>
              </a:lnSpc>
            </a:pPr>
            <a:endParaRPr lang="pt-PT" sz="1700" b="1" i="1" dirty="0">
              <a:latin typeface="Times New Roman" pitchFamily="18" charset="0"/>
              <a:cs typeface="Times New Roman" pitchFamily="18" charset="0"/>
            </a:endParaRPr>
          </a:p>
          <a:p>
            <a:pPr>
              <a:lnSpc>
                <a:spcPts val="2500"/>
              </a:lnSpc>
            </a:pPr>
            <a:r>
              <a:rPr lang="pt-PT" sz="1600" dirty="0">
                <a:latin typeface="Times New Roman" pitchFamily="18" charset="0"/>
                <a:cs typeface="Times New Roman" pitchFamily="18" charset="0"/>
              </a:rPr>
              <a:t>É uma mudança na capacidade de uma pessoa ao executar uma tarefa, </a:t>
            </a:r>
            <a:r>
              <a:rPr lang="pt-PT" sz="1600" b="1" u="sng" dirty="0">
                <a:latin typeface="Times New Roman" pitchFamily="18" charset="0"/>
                <a:cs typeface="Times New Roman" pitchFamily="18" charset="0"/>
              </a:rPr>
              <a:t>envolvendo uma modificação no seu estado interno</a:t>
            </a:r>
            <a:r>
              <a:rPr lang="pt-PT" sz="1600" dirty="0">
                <a:latin typeface="Times New Roman" pitchFamily="18" charset="0"/>
                <a:cs typeface="Times New Roman" pitchFamily="18" charset="0"/>
              </a:rPr>
              <a:t>, que deve ser entendida a partir da observação do  seu comportamento ou do seu desempenho. (</a:t>
            </a:r>
            <a:r>
              <a:rPr lang="pt-PT" sz="1600" dirty="0" err="1">
                <a:latin typeface="Times New Roman" pitchFamily="18" charset="0"/>
                <a:cs typeface="Times New Roman" pitchFamily="18" charset="0"/>
              </a:rPr>
              <a:t>Maggil</a:t>
            </a:r>
            <a:r>
              <a:rPr lang="pt-PT" sz="1600" dirty="0">
                <a:latin typeface="Times New Roman" pitchFamily="18" charset="0"/>
                <a:cs typeface="Times New Roman" pitchFamily="18" charset="0"/>
              </a:rPr>
              <a:t>, 2000)</a:t>
            </a:r>
            <a:endParaRPr lang="pt-PT" sz="1700" dirty="0">
              <a:latin typeface="Times New Roman" pitchFamily="18" charset="0"/>
              <a:cs typeface="Times New Roman" pitchFamily="18" charset="0"/>
            </a:endParaRPr>
          </a:p>
        </p:txBody>
      </p:sp>
      <p:sp>
        <p:nvSpPr>
          <p:cNvPr id="12" name="CaixaDeTexto 11"/>
          <p:cNvSpPr txBox="1"/>
          <p:nvPr/>
        </p:nvSpPr>
        <p:spPr>
          <a:xfrm>
            <a:off x="142844" y="5629930"/>
            <a:ext cx="8858312" cy="682238"/>
          </a:xfrm>
          <a:prstGeom prst="rect">
            <a:avLst/>
          </a:prstGeom>
          <a:solidFill>
            <a:schemeClr val="bg1">
              <a:lumMod val="85000"/>
            </a:schemeClr>
          </a:solidFill>
          <a:ln w="28575">
            <a:solidFill>
              <a:schemeClr val="accent5">
                <a:lumMod val="75000"/>
              </a:schemeClr>
            </a:solidFill>
          </a:ln>
        </p:spPr>
        <p:txBody>
          <a:bodyPr wrap="square" rtlCol="0">
            <a:spAutoFit/>
          </a:bodyPr>
          <a:lstStyle/>
          <a:p>
            <a:pPr algn="ctr">
              <a:lnSpc>
                <a:spcPts val="2300"/>
              </a:lnSpc>
              <a:tabLst>
                <a:tab pos="177800" algn="l"/>
              </a:tabLst>
            </a:pPr>
            <a:r>
              <a:rPr lang="pt-PT" b="1" dirty="0">
                <a:solidFill>
                  <a:srgbClr val="885538"/>
                </a:solidFill>
                <a:latin typeface="Times New Roman" pitchFamily="18" charset="0"/>
                <a:cs typeface="Times New Roman" pitchFamily="18" charset="0"/>
              </a:rPr>
              <a:t>	 A aprendizagem é observável a partir da alteração da </a:t>
            </a:r>
            <a:r>
              <a:rPr lang="pt-PT" b="1" i="1" dirty="0">
                <a:solidFill>
                  <a:srgbClr val="885538"/>
                </a:solidFill>
                <a:latin typeface="Times New Roman" pitchFamily="18" charset="0"/>
                <a:cs typeface="Times New Roman" pitchFamily="18" charset="0"/>
              </a:rPr>
              <a:t>performance</a:t>
            </a:r>
            <a:r>
              <a:rPr lang="pt-PT" b="1" dirty="0">
                <a:solidFill>
                  <a:srgbClr val="885538"/>
                </a:solidFill>
                <a:latin typeface="Times New Roman" pitchFamily="18" charset="0"/>
                <a:cs typeface="Times New Roman" pitchFamily="18" charset="0"/>
              </a:rPr>
              <a:t>. No entanto, muitos </a:t>
            </a:r>
            <a:r>
              <a:rPr lang="pt-PT" b="1" dirty="0" err="1">
                <a:solidFill>
                  <a:srgbClr val="885538"/>
                </a:solidFill>
                <a:latin typeface="Times New Roman" pitchFamily="18" charset="0"/>
                <a:cs typeface="Times New Roman" pitchFamily="18" charset="0"/>
              </a:rPr>
              <a:t>fatores</a:t>
            </a:r>
            <a:r>
              <a:rPr lang="pt-PT" b="1" dirty="0">
                <a:solidFill>
                  <a:srgbClr val="885538"/>
                </a:solidFill>
                <a:latin typeface="Times New Roman" pitchFamily="18" charset="0"/>
                <a:cs typeface="Times New Roman" pitchFamily="18" charset="0"/>
              </a:rPr>
              <a:t> alteram a </a:t>
            </a:r>
            <a:r>
              <a:rPr lang="pt-PT" b="1" i="1" dirty="0">
                <a:solidFill>
                  <a:srgbClr val="885538"/>
                </a:solidFill>
                <a:latin typeface="Times New Roman" pitchFamily="18" charset="0"/>
                <a:cs typeface="Times New Roman" pitchFamily="18" charset="0"/>
              </a:rPr>
              <a:t>performance </a:t>
            </a:r>
            <a:r>
              <a:rPr lang="pt-PT" b="1" dirty="0">
                <a:solidFill>
                  <a:srgbClr val="885538"/>
                </a:solidFill>
                <a:latin typeface="Times New Roman" pitchFamily="18" charset="0"/>
                <a:cs typeface="Times New Roman" pitchFamily="18" charset="0"/>
              </a:rPr>
              <a:t>sem que sejam consequência da aprendizagem.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FFD757"/>
            </a:gs>
            <a:gs pos="50000">
              <a:schemeClr val="bg2">
                <a:lumMod val="9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5" name="CaixaDeTexto 4"/>
          <p:cNvSpPr txBox="1"/>
          <p:nvPr/>
        </p:nvSpPr>
        <p:spPr>
          <a:xfrm>
            <a:off x="6500794" y="6357958"/>
            <a:ext cx="2643206" cy="276999"/>
          </a:xfrm>
          <a:prstGeom prst="rect">
            <a:avLst/>
          </a:prstGeom>
          <a:noFill/>
        </p:spPr>
        <p:txBody>
          <a:bodyPr wrap="square" rtlCol="0">
            <a:spAutoFit/>
          </a:bodyPr>
          <a:lstStyle/>
          <a:p>
            <a:r>
              <a:rPr lang="pt-PT" sz="1200" dirty="0"/>
              <a:t>Manual de curso de treinadores, Grau I</a:t>
            </a:r>
          </a:p>
        </p:txBody>
      </p:sp>
      <p:sp>
        <p:nvSpPr>
          <p:cNvPr id="8" name="CaixaDeTexto 7"/>
          <p:cNvSpPr txBox="1"/>
          <p:nvPr/>
        </p:nvSpPr>
        <p:spPr>
          <a:xfrm>
            <a:off x="785786" y="785794"/>
            <a:ext cx="2000264" cy="338554"/>
          </a:xfrm>
          <a:prstGeom prst="rect">
            <a:avLst/>
          </a:prstGeom>
          <a:solidFill>
            <a:schemeClr val="accent5">
              <a:lumMod val="40000"/>
              <a:lumOff val="60000"/>
            </a:schemeClr>
          </a:solidFill>
          <a:ln>
            <a:solidFill>
              <a:schemeClr val="tx2">
                <a:lumMod val="60000"/>
                <a:lumOff val="40000"/>
              </a:schemeClr>
            </a:solidFill>
          </a:ln>
        </p:spPr>
        <p:txBody>
          <a:bodyPr wrap="square" rtlCol="0">
            <a:spAutoFit/>
          </a:bodyPr>
          <a:lstStyle/>
          <a:p>
            <a:pPr algn="just"/>
            <a:r>
              <a:rPr lang="pt-PT" sz="1600" b="1" dirty="0"/>
              <a:t>DESENVOLVIMENTO</a:t>
            </a:r>
            <a:endParaRPr lang="pt-PT" sz="1600" dirty="0"/>
          </a:p>
        </p:txBody>
      </p:sp>
      <p:sp>
        <p:nvSpPr>
          <p:cNvPr id="9" name="CaixaDeTexto 8"/>
          <p:cNvSpPr txBox="1"/>
          <p:nvPr/>
        </p:nvSpPr>
        <p:spPr>
          <a:xfrm>
            <a:off x="785786" y="1536174"/>
            <a:ext cx="7929618" cy="2000548"/>
          </a:xfrm>
          <a:prstGeom prst="rect">
            <a:avLst/>
          </a:prstGeom>
          <a:noFill/>
        </p:spPr>
        <p:txBody>
          <a:bodyPr wrap="square" rtlCol="0">
            <a:spAutoFit/>
          </a:bodyPr>
          <a:lstStyle/>
          <a:p>
            <a:pPr>
              <a:spcAft>
                <a:spcPts val="300"/>
              </a:spcAft>
              <a:tabLst>
                <a:tab pos="355600" algn="l"/>
              </a:tabLst>
            </a:pPr>
            <a:r>
              <a:rPr lang="pt-PT" sz="1700" dirty="0"/>
              <a:t>	O </a:t>
            </a:r>
            <a:r>
              <a:rPr lang="pt-PT" sz="1700" b="1" dirty="0">
                <a:solidFill>
                  <a:srgbClr val="C00000"/>
                </a:solidFill>
              </a:rPr>
              <a:t>desenvolvimento</a:t>
            </a:r>
            <a:r>
              <a:rPr lang="pt-PT" sz="1700" dirty="0"/>
              <a:t> é um processo </a:t>
            </a:r>
            <a:r>
              <a:rPr lang="pt-PT" sz="1700" u="sng" dirty="0"/>
              <a:t>biológico</a:t>
            </a:r>
            <a:r>
              <a:rPr lang="pt-PT" sz="1700" dirty="0"/>
              <a:t> (próprio dos seres vivos), </a:t>
            </a:r>
            <a:r>
              <a:rPr lang="pt-PT" sz="1700" u="sng" dirty="0"/>
              <a:t>psicológico</a:t>
            </a:r>
            <a:r>
              <a:rPr lang="pt-PT" sz="1700" dirty="0"/>
              <a:t> e </a:t>
            </a:r>
            <a:r>
              <a:rPr lang="pt-PT" sz="1700" u="sng" dirty="0"/>
              <a:t>social</a:t>
            </a:r>
            <a:r>
              <a:rPr lang="pt-PT" sz="1700" dirty="0"/>
              <a:t> que revela </a:t>
            </a:r>
            <a:r>
              <a:rPr lang="pt-PT" sz="1700" b="1" dirty="0"/>
              <a:t>o conjunto dos processos de transformação de um organismo ao longo da sua vida</a:t>
            </a:r>
            <a:r>
              <a:rPr lang="pt-PT" sz="1700" dirty="0"/>
              <a:t>. </a:t>
            </a:r>
          </a:p>
          <a:p>
            <a:pPr>
              <a:spcAft>
                <a:spcPts val="300"/>
              </a:spcAft>
              <a:tabLst>
                <a:tab pos="355600" algn="l"/>
              </a:tabLst>
            </a:pPr>
            <a:r>
              <a:rPr lang="pt-PT" sz="1700" dirty="0"/>
              <a:t>	</a:t>
            </a:r>
          </a:p>
          <a:p>
            <a:pPr>
              <a:spcAft>
                <a:spcPts val="300"/>
              </a:spcAft>
              <a:tabLst>
                <a:tab pos="355600" algn="l"/>
              </a:tabLst>
            </a:pPr>
            <a:r>
              <a:rPr lang="pt-PT" sz="1700" dirty="0"/>
              <a:t>	Como o </a:t>
            </a:r>
            <a:r>
              <a:rPr lang="pt-PT" sz="1700" b="1" dirty="0"/>
              <a:t>desenvolvimento humano </a:t>
            </a:r>
            <a:r>
              <a:rPr lang="pt-PT" sz="1700" dirty="0"/>
              <a:t>é, por natureza, </a:t>
            </a:r>
            <a:r>
              <a:rPr lang="pt-PT" sz="1700" b="1" dirty="0"/>
              <a:t>psicológico e social</a:t>
            </a:r>
            <a:r>
              <a:rPr lang="pt-PT" sz="1700" dirty="0"/>
              <a:t>, significa que estas dimensões do desenvolvimento interagem, produzindo uma notável complexidade e individualidade. </a:t>
            </a:r>
          </a:p>
        </p:txBody>
      </p:sp>
      <p:sp>
        <p:nvSpPr>
          <p:cNvPr id="11" name="CaixaDeTexto 10"/>
          <p:cNvSpPr txBox="1"/>
          <p:nvPr/>
        </p:nvSpPr>
        <p:spPr>
          <a:xfrm>
            <a:off x="642910" y="3929066"/>
            <a:ext cx="8072494" cy="1661993"/>
          </a:xfrm>
          <a:prstGeom prst="rect">
            <a:avLst/>
          </a:prstGeom>
          <a:solidFill>
            <a:srgbClr val="C6F7FE"/>
          </a:solidFill>
          <a:ln w="38100">
            <a:solidFill>
              <a:schemeClr val="accent1"/>
            </a:solidFill>
          </a:ln>
        </p:spPr>
        <p:txBody>
          <a:bodyPr wrap="square" rtlCol="0">
            <a:spAutoFit/>
          </a:bodyPr>
          <a:lstStyle/>
          <a:p>
            <a:pPr>
              <a:tabLst>
                <a:tab pos="355600" algn="l"/>
              </a:tabLst>
            </a:pPr>
            <a:r>
              <a:rPr lang="pt-PT" sz="1700" dirty="0"/>
              <a:t>	Por </a:t>
            </a:r>
            <a:r>
              <a:rPr lang="pt-PT" sz="1700" b="1" dirty="0">
                <a:solidFill>
                  <a:srgbClr val="C00000"/>
                </a:solidFill>
              </a:rPr>
              <a:t>desenvolvimento motor</a:t>
            </a:r>
            <a:r>
              <a:rPr lang="pt-PT" sz="1700" dirty="0">
                <a:solidFill>
                  <a:srgbClr val="C00000"/>
                </a:solidFill>
              </a:rPr>
              <a:t> </a:t>
            </a:r>
            <a:r>
              <a:rPr lang="pt-PT" sz="1700" dirty="0"/>
              <a:t>entende-se o conjunto das alterações comportamentais, dos movimentos (aquilo que é visível ao nível dos movimentos), mas também inclui as alterações que suportam essa mudança comportamental (crescimento, maturação e aprendizagem).</a:t>
            </a:r>
          </a:p>
          <a:p>
            <a:pPr>
              <a:tabLst>
                <a:tab pos="355600" algn="l"/>
              </a:tabLst>
            </a:pPr>
            <a:endParaRPr lang="pt-PT" sz="1700" dirty="0"/>
          </a:p>
          <a:p>
            <a:pPr>
              <a:tabLst>
                <a:tab pos="355600" algn="l"/>
              </a:tabLst>
            </a:pPr>
            <a:r>
              <a:rPr lang="pt-PT" sz="1700" dirty="0"/>
              <a:t>	</a:t>
            </a:r>
            <a:r>
              <a:rPr lang="pt-PT" sz="1700" b="1" dirty="0"/>
              <a:t>O desenvolvimento motor é muito dependente da maturação e da aprendizagem.</a:t>
            </a:r>
          </a:p>
        </p:txBody>
      </p:sp>
      <p:sp>
        <p:nvSpPr>
          <p:cNvPr id="13" name="Título 1"/>
          <p:cNvSpPr txBox="1">
            <a:spLocks/>
          </p:cNvSpPr>
          <p:nvPr/>
        </p:nvSpPr>
        <p:spPr>
          <a:xfrm>
            <a:off x="642942" y="142852"/>
            <a:ext cx="8286776" cy="500066"/>
          </a:xfrm>
          <a:prstGeom prst="rect">
            <a:avLst/>
          </a:prstGeom>
        </p:spPr>
        <p:txBody>
          <a:bodyPr vert="horz" lIns="91440" tIns="45720" rIns="91440" bIns="45720" rtlCol="0" anchor="ctr">
            <a:noAutofit/>
          </a:bodyPr>
          <a:lstStyle/>
          <a:p>
            <a:pPr marL="0" marR="0" lvl="1" indent="0" algn="l" defTabSz="914400" rtl="0" eaLnBrk="1" fontAlgn="auto" latinLnBrk="0" hangingPunct="1">
              <a:lnSpc>
                <a:spcPct val="100000"/>
              </a:lnSpc>
              <a:spcBef>
                <a:spcPct val="0"/>
              </a:spcBef>
              <a:spcAft>
                <a:spcPts val="0"/>
              </a:spcAft>
              <a:buClrTx/>
              <a:buSzTx/>
              <a:buFontTx/>
              <a:buNone/>
              <a:tabLst>
                <a:tab pos="628650" algn="l"/>
              </a:tabLst>
              <a:defRPr/>
            </a:pPr>
            <a:r>
              <a:rPr kumimoji="0" lang="pt-PT" sz="2400" b="1" i="0" u="none" strike="noStrike" kern="0" cap="none" spc="0" normalizeH="0" baseline="0" noProof="0">
                <a:ln>
                  <a:noFill/>
                </a:ln>
                <a:solidFill>
                  <a:schemeClr val="accent5">
                    <a:lumMod val="50000"/>
                  </a:schemeClr>
                </a:solidFill>
                <a:effectLst/>
                <a:uLnTx/>
                <a:uFillTx/>
                <a:latin typeface="Calibri" panose="020F0502020204030204" pitchFamily="34" charset="0"/>
                <a:cs typeface="Arial" panose="020B0604020202020204" pitchFamily="34" charset="0"/>
              </a:rPr>
              <a:t>1.1 	</a:t>
            </a:r>
            <a:r>
              <a:rPr kumimoji="0" lang="pt-PT" sz="2200" b="1" i="0" u="none" strike="noStrike" kern="0" cap="none" spc="0" normalizeH="0" baseline="0" noProof="0">
                <a:ln>
                  <a:noFill/>
                </a:ln>
                <a:solidFill>
                  <a:schemeClr val="accent5">
                    <a:lumMod val="50000"/>
                  </a:schemeClr>
                </a:solidFill>
                <a:effectLst/>
                <a:uLnTx/>
                <a:uFillTx/>
                <a:latin typeface="Calibri" panose="020F0502020204030204" pitchFamily="34" charset="0"/>
                <a:cs typeface="Arial" panose="020B0604020202020204" pitchFamily="34" charset="0"/>
              </a:rPr>
              <a:t>Desenvolvimento, maturação, crescimento e aprendizagem</a:t>
            </a:r>
            <a:endParaRPr kumimoji="0" lang="pt-PT" sz="2200" b="1" i="0" u="none" strike="noStrike" kern="0" cap="none" spc="0" normalizeH="0" baseline="0" noProof="0" dirty="0">
              <a:ln>
                <a:noFill/>
              </a:ln>
              <a:solidFill>
                <a:schemeClr val="accent5">
                  <a:lumMod val="50000"/>
                </a:schemeClr>
              </a:solidFill>
              <a:effectLst/>
              <a:uLnTx/>
              <a:uFillTx/>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AutoShape 4" descr="https://upload.wikimedia.org/wikipedia/commons/thumb/0/04/Diving_at_the_military_world_games%2C_2003.jpg/200px-Diving_at_the_military_world_games%2C_20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PT"/>
          </a:p>
        </p:txBody>
      </p:sp>
      <p:sp>
        <p:nvSpPr>
          <p:cNvPr id="7" name="CaixaDeTexto 6"/>
          <p:cNvSpPr txBox="1"/>
          <p:nvPr/>
        </p:nvSpPr>
        <p:spPr>
          <a:xfrm>
            <a:off x="500034" y="571480"/>
            <a:ext cx="8429684" cy="2503249"/>
          </a:xfrm>
          <a:prstGeom prst="rect">
            <a:avLst/>
          </a:prstGeom>
          <a:noFill/>
        </p:spPr>
        <p:txBody>
          <a:bodyPr wrap="square" rtlCol="0">
            <a:spAutoFit/>
          </a:bodyPr>
          <a:lstStyle/>
          <a:p>
            <a:pPr>
              <a:lnSpc>
                <a:spcPts val="2200"/>
              </a:lnSpc>
              <a:spcAft>
                <a:spcPts val="600"/>
              </a:spcAft>
              <a:tabLst>
                <a:tab pos="273050" algn="l"/>
              </a:tabLst>
            </a:pPr>
            <a:r>
              <a:rPr lang="pt-PT" sz="1600" dirty="0"/>
              <a:t>	O rendimento (desempenho ou </a:t>
            </a:r>
            <a:r>
              <a:rPr lang="pt-PT" sz="1600" i="1" dirty="0"/>
              <a:t>performance</a:t>
            </a:r>
            <a:r>
              <a:rPr lang="pt-PT" sz="1600" dirty="0"/>
              <a:t>) do atleta, além de depender da qualidade das aprendizagens, depende também de muitos </a:t>
            </a:r>
            <a:r>
              <a:rPr lang="pt-PT" sz="1600" dirty="0" err="1"/>
              <a:t>fatores</a:t>
            </a:r>
            <a:r>
              <a:rPr lang="pt-PT" sz="1600" dirty="0"/>
              <a:t> circunstanciais:</a:t>
            </a:r>
          </a:p>
          <a:p>
            <a:pPr>
              <a:lnSpc>
                <a:spcPts val="2200"/>
              </a:lnSpc>
              <a:spcAft>
                <a:spcPts val="600"/>
              </a:spcAft>
              <a:tabLst>
                <a:tab pos="273050" algn="l"/>
              </a:tabLst>
            </a:pPr>
            <a:r>
              <a:rPr lang="pt-PT" sz="1600" dirty="0"/>
              <a:t>	- do seu estado físico; da sua condição psicológica; das variáveis físicas (temperatura, clima, propriedades dos pisos, etc.), ou das variáveis sociais (público, comportamento </a:t>
            </a:r>
            <a:r>
              <a:rPr lang="pt-PT" sz="1600" dirty="0" err="1"/>
              <a:t>coletivo</a:t>
            </a:r>
            <a:r>
              <a:rPr lang="pt-PT" sz="1600" dirty="0"/>
              <a:t>, expectativas, etc.).</a:t>
            </a:r>
          </a:p>
          <a:p>
            <a:pPr>
              <a:lnSpc>
                <a:spcPts val="2200"/>
              </a:lnSpc>
              <a:spcAft>
                <a:spcPts val="600"/>
              </a:spcAft>
              <a:tabLst>
                <a:tab pos="273050" algn="l"/>
              </a:tabLst>
            </a:pPr>
            <a:r>
              <a:rPr lang="pt-PT" sz="1600" dirty="0"/>
              <a:t> 	Ainda que aprendizagem e </a:t>
            </a:r>
            <a:r>
              <a:rPr lang="pt-PT" sz="1600" i="1" dirty="0"/>
              <a:t>performance</a:t>
            </a:r>
            <a:r>
              <a:rPr lang="pt-PT" sz="1600" dirty="0"/>
              <a:t> estejam associadas, a performance depende de muitos outros </a:t>
            </a:r>
            <a:r>
              <a:rPr lang="pt-PT" sz="1600" dirty="0" err="1"/>
              <a:t>fatores</a:t>
            </a:r>
            <a:r>
              <a:rPr lang="pt-PT" sz="1600" dirty="0"/>
              <a:t> adicionais, pelo que não é </a:t>
            </a:r>
            <a:r>
              <a:rPr lang="pt-PT" sz="1600" dirty="0" err="1"/>
              <a:t>correto</a:t>
            </a:r>
            <a:r>
              <a:rPr lang="pt-PT" sz="1600" dirty="0"/>
              <a:t> fazer depender totalmente a avaliação da aprendizagem na medida </a:t>
            </a:r>
            <a:r>
              <a:rPr lang="pt-PT" sz="1600" dirty="0" err="1"/>
              <a:t>direta</a:t>
            </a:r>
            <a:r>
              <a:rPr lang="pt-PT" sz="1600" dirty="0"/>
              <a:t> da performance. </a:t>
            </a:r>
            <a:endParaRPr lang="pt-PT" sz="1600" b="1" dirty="0">
              <a:solidFill>
                <a:schemeClr val="tx1">
                  <a:lumMod val="95000"/>
                  <a:lumOff val="5000"/>
                </a:schemeClr>
              </a:solidFill>
            </a:endParaRPr>
          </a:p>
        </p:txBody>
      </p:sp>
      <p:sp>
        <p:nvSpPr>
          <p:cNvPr id="9" name="Título 1"/>
          <p:cNvSpPr>
            <a:spLocks noGrp="1"/>
          </p:cNvSpPr>
          <p:nvPr>
            <p:ph type="title"/>
          </p:nvPr>
        </p:nvSpPr>
        <p:spPr>
          <a:xfrm>
            <a:off x="500034" y="-24"/>
            <a:ext cx="8643966" cy="571504"/>
          </a:xfrm>
        </p:spPr>
        <p:txBody>
          <a:bodyPr>
            <a:noAutofit/>
          </a:bodyPr>
          <a:lstStyle/>
          <a:p>
            <a:pPr algn="l">
              <a:tabLst>
                <a:tab pos="628650" algn="l"/>
              </a:tabLst>
            </a:pPr>
            <a:r>
              <a:rPr lang="pt-PT" sz="2000" b="1" dirty="0">
                <a:solidFill>
                  <a:schemeClr val="accent5">
                    <a:lumMod val="50000"/>
                  </a:schemeClr>
                </a:solidFill>
                <a:latin typeface="Calibri" panose="020F0502020204030204" pitchFamily="34" charset="0"/>
                <a:cs typeface="Arial" panose="020B0604020202020204" pitchFamily="34" charset="0"/>
              </a:rPr>
              <a:t>2.1. 	Continuação</a:t>
            </a:r>
            <a:endParaRPr lang="pt-PT" sz="2000" b="1" dirty="0">
              <a:solidFill>
                <a:schemeClr val="accent5">
                  <a:lumMod val="50000"/>
                </a:schemeClr>
              </a:solidFill>
              <a:latin typeface="Calibri" panose="020F0502020204030204" pitchFamily="34" charset="0"/>
            </a:endParaRPr>
          </a:p>
        </p:txBody>
      </p:sp>
      <p:sp>
        <p:nvSpPr>
          <p:cNvPr id="13" name="CaixaDeTexto 12"/>
          <p:cNvSpPr txBox="1"/>
          <p:nvPr/>
        </p:nvSpPr>
        <p:spPr>
          <a:xfrm>
            <a:off x="0" y="3138730"/>
            <a:ext cx="9144000" cy="861774"/>
          </a:xfrm>
          <a:prstGeom prst="rect">
            <a:avLst/>
          </a:prstGeom>
          <a:solidFill>
            <a:schemeClr val="bg1">
              <a:lumMod val="75000"/>
            </a:schemeClr>
          </a:solidFill>
        </p:spPr>
        <p:txBody>
          <a:bodyPr wrap="square" rtlCol="0">
            <a:spAutoFit/>
          </a:bodyPr>
          <a:lstStyle/>
          <a:p>
            <a:pPr marR="410"/>
            <a:r>
              <a:rPr lang="pt-PT" sz="1700" b="1" dirty="0">
                <a:solidFill>
                  <a:srgbClr val="C00000"/>
                </a:solidFill>
              </a:rPr>
              <a:t>	</a:t>
            </a:r>
            <a:r>
              <a:rPr lang="pt-PT" sz="1700" dirty="0"/>
              <a:t>Muitas vezes, </a:t>
            </a:r>
            <a:r>
              <a:rPr lang="pt-PT" sz="1700" b="1" dirty="0">
                <a:solidFill>
                  <a:srgbClr val="C00000"/>
                </a:solidFill>
              </a:rPr>
              <a:t>a aprendizagem é um processo latente </a:t>
            </a:r>
            <a:r>
              <a:rPr lang="pt-PT" sz="1700" dirty="0"/>
              <a:t>(que não se vê) e a performance não permite a expressão de tudo o que se aprendeu - </a:t>
            </a:r>
            <a:r>
              <a:rPr lang="pt-PT" sz="1700" b="1" dirty="0"/>
              <a:t>p</a:t>
            </a:r>
            <a:r>
              <a:rPr lang="pt-PT" sz="1600" b="1" dirty="0"/>
              <a:t>or ex. quando não se consegue executar em competição aquilo que já se conseguia fazer em treino.</a:t>
            </a:r>
            <a:r>
              <a:rPr lang="pt-PT" sz="1600" dirty="0"/>
              <a:t> </a:t>
            </a:r>
            <a:endParaRPr lang="pt-PT" sz="1700" dirty="0"/>
          </a:p>
        </p:txBody>
      </p:sp>
      <p:pic>
        <p:nvPicPr>
          <p:cNvPr id="1026" name="Picture 2"/>
          <p:cNvPicPr>
            <a:picLocks noChangeAspect="1" noChangeArrowheads="1"/>
          </p:cNvPicPr>
          <p:nvPr/>
        </p:nvPicPr>
        <p:blipFill>
          <a:blip r:embed="rId2"/>
          <a:srcRect l="42826" t="27344" r="9407" b="37500"/>
          <a:stretch>
            <a:fillRect/>
          </a:stretch>
        </p:blipFill>
        <p:spPr bwMode="auto">
          <a:xfrm>
            <a:off x="1428728" y="4071942"/>
            <a:ext cx="6215106" cy="2571768"/>
          </a:xfrm>
          <a:prstGeom prst="rect">
            <a:avLst/>
          </a:prstGeom>
          <a:noFill/>
          <a:ln w="9525">
            <a:noFill/>
            <a:miter lim="800000"/>
            <a:headEnd/>
            <a:tailEnd/>
          </a:ln>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AutoShape 4" descr="https://upload.wikimedia.org/wikipedia/commons/thumb/0/04/Diving_at_the_military_world_games%2C_2003.jpg/200px-Diving_at_the_military_world_games%2C_20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PT"/>
          </a:p>
        </p:txBody>
      </p:sp>
      <p:sp>
        <p:nvSpPr>
          <p:cNvPr id="8" name="CaixaDeTexto 7"/>
          <p:cNvSpPr txBox="1"/>
          <p:nvPr/>
        </p:nvSpPr>
        <p:spPr>
          <a:xfrm>
            <a:off x="428596" y="2714620"/>
            <a:ext cx="8215370" cy="2413481"/>
          </a:xfrm>
          <a:prstGeom prst="rect">
            <a:avLst/>
          </a:prstGeom>
          <a:solidFill>
            <a:srgbClr val="FFFFCC"/>
          </a:solidFill>
          <a:ln w="38100">
            <a:solidFill>
              <a:srgbClr val="C00000"/>
            </a:solidFill>
          </a:ln>
        </p:spPr>
        <p:txBody>
          <a:bodyPr wrap="square" rtlCol="0">
            <a:spAutoFit/>
          </a:bodyPr>
          <a:lstStyle/>
          <a:p>
            <a:pPr>
              <a:lnSpc>
                <a:spcPts val="2500"/>
              </a:lnSpc>
              <a:spcAft>
                <a:spcPts val="600"/>
              </a:spcAft>
              <a:tabLst>
                <a:tab pos="182563" algn="l"/>
              </a:tabLst>
            </a:pPr>
            <a:r>
              <a:rPr lang="pt-PT" sz="1700" dirty="0">
                <a:latin typeface="Times New Roman" pitchFamily="18" charset="0"/>
                <a:cs typeface="Times New Roman" pitchFamily="18" charset="0"/>
              </a:rPr>
              <a:t>	É muito importante que o treinador perceba bem as diferenças entre aprendizagem e performance e que o consiga transmitir ao seu atleta, reduzindo-lhe a ansiedade quando ele não consegue produzir aquilo que se já conseguiu fazer, e ajudando-o a compreender-se e a compreender os seus próprios limites, sem entrar em desânimo;</a:t>
            </a:r>
          </a:p>
          <a:p>
            <a:pPr>
              <a:lnSpc>
                <a:spcPts val="2500"/>
              </a:lnSpc>
              <a:spcAft>
                <a:spcPts val="600"/>
              </a:spcAft>
              <a:tabLst>
                <a:tab pos="182563" algn="l"/>
              </a:tabLst>
            </a:pPr>
            <a:r>
              <a:rPr lang="pt-PT" sz="1700" dirty="0">
                <a:latin typeface="Times New Roman" pitchFamily="18" charset="0"/>
                <a:cs typeface="Times New Roman" pitchFamily="18" charset="0"/>
              </a:rPr>
              <a:t>	 Muitas das </a:t>
            </a:r>
            <a:r>
              <a:rPr lang="pt-PT" sz="1700" dirty="0" err="1">
                <a:latin typeface="Times New Roman" pitchFamily="18" charset="0"/>
                <a:cs typeface="Times New Roman" pitchFamily="18" charset="0"/>
              </a:rPr>
              <a:t>não-correspondências</a:t>
            </a:r>
            <a:r>
              <a:rPr lang="pt-PT" sz="1700" dirty="0">
                <a:latin typeface="Times New Roman" pitchFamily="18" charset="0"/>
                <a:cs typeface="Times New Roman" pitchFamily="18" charset="0"/>
              </a:rPr>
              <a:t> entre o que já se consegue fazer e o que </a:t>
            </a:r>
            <a:r>
              <a:rPr lang="pt-PT" sz="1700" dirty="0" err="1">
                <a:latin typeface="Times New Roman" pitchFamily="18" charset="0"/>
                <a:cs typeface="Times New Roman" pitchFamily="18" charset="0"/>
              </a:rPr>
              <a:t>efetivamente</a:t>
            </a:r>
            <a:r>
              <a:rPr lang="pt-PT" sz="1700" dirty="0">
                <a:latin typeface="Times New Roman" pitchFamily="18" charset="0"/>
                <a:cs typeface="Times New Roman" pitchFamily="18" charset="0"/>
              </a:rPr>
              <a:t> se faz, resultam por exemplo, de </a:t>
            </a:r>
            <a:r>
              <a:rPr lang="pt-PT" sz="1700" dirty="0" err="1">
                <a:latin typeface="Times New Roman" pitchFamily="18" charset="0"/>
                <a:cs typeface="Times New Roman" pitchFamily="18" charset="0"/>
              </a:rPr>
              <a:t>fatores</a:t>
            </a:r>
            <a:r>
              <a:rPr lang="pt-PT" sz="1700" dirty="0">
                <a:latin typeface="Times New Roman" pitchFamily="18" charset="0"/>
                <a:cs typeface="Times New Roman" pitchFamily="18" charset="0"/>
              </a:rPr>
              <a:t> pouco controláveis como o crescimento acelerado da adolescência.</a:t>
            </a:r>
          </a:p>
        </p:txBody>
      </p:sp>
      <p:sp>
        <p:nvSpPr>
          <p:cNvPr id="9" name="CaixaDeTexto 8"/>
          <p:cNvSpPr txBox="1"/>
          <p:nvPr/>
        </p:nvSpPr>
        <p:spPr>
          <a:xfrm>
            <a:off x="571472" y="1018744"/>
            <a:ext cx="1071570" cy="338554"/>
          </a:xfrm>
          <a:prstGeom prst="rect">
            <a:avLst/>
          </a:prstGeom>
          <a:noFill/>
          <a:ln>
            <a:solidFill>
              <a:srgbClr val="C00000"/>
            </a:solidFill>
          </a:ln>
        </p:spPr>
        <p:txBody>
          <a:bodyPr wrap="square" rtlCol="0">
            <a:spAutoFit/>
          </a:bodyPr>
          <a:lstStyle/>
          <a:p>
            <a:r>
              <a:rPr lang="pt-PT" sz="1600" b="1" dirty="0"/>
              <a:t>RESUMO:</a:t>
            </a:r>
          </a:p>
        </p:txBody>
      </p:sp>
      <p:sp>
        <p:nvSpPr>
          <p:cNvPr id="10" name="CaixaDeTexto 9"/>
          <p:cNvSpPr txBox="1"/>
          <p:nvPr/>
        </p:nvSpPr>
        <p:spPr>
          <a:xfrm>
            <a:off x="214282" y="1571612"/>
            <a:ext cx="8643998" cy="923330"/>
          </a:xfrm>
          <a:prstGeom prst="rect">
            <a:avLst/>
          </a:prstGeom>
          <a:solidFill>
            <a:schemeClr val="bg1">
              <a:lumMod val="85000"/>
            </a:schemeClr>
          </a:solidFill>
        </p:spPr>
        <p:txBody>
          <a:bodyPr wrap="square" rtlCol="0">
            <a:spAutoFit/>
          </a:bodyPr>
          <a:lstStyle/>
          <a:p>
            <a:pPr algn="ctr">
              <a:tabLst>
                <a:tab pos="177800" algn="l"/>
              </a:tabLst>
            </a:pPr>
            <a:r>
              <a:rPr lang="pt-PT" b="1" dirty="0">
                <a:solidFill>
                  <a:srgbClr val="C00000"/>
                </a:solidFill>
              </a:rPr>
              <a:t>	A aprendizagem não é um processo linear e infinito. </a:t>
            </a:r>
          </a:p>
          <a:p>
            <a:pPr algn="ctr">
              <a:tabLst>
                <a:tab pos="177800" algn="l"/>
              </a:tabLst>
            </a:pPr>
            <a:r>
              <a:rPr lang="pt-PT" b="1" dirty="0">
                <a:solidFill>
                  <a:srgbClr val="C00000"/>
                </a:solidFill>
              </a:rPr>
              <a:t>É um processo atribulado, com ganhos e perdas, muito diferenciado de indivíduo para indivíduo.</a:t>
            </a:r>
            <a:endParaRPr lang="pt-PT" dirty="0">
              <a:solidFill>
                <a:srgbClr val="C00000"/>
              </a:solidFill>
            </a:endParaRPr>
          </a:p>
        </p:txBody>
      </p:sp>
      <p:sp>
        <p:nvSpPr>
          <p:cNvPr id="11" name="Título 1"/>
          <p:cNvSpPr>
            <a:spLocks noGrp="1"/>
          </p:cNvSpPr>
          <p:nvPr>
            <p:ph type="title"/>
          </p:nvPr>
        </p:nvSpPr>
        <p:spPr>
          <a:xfrm>
            <a:off x="500034" y="214290"/>
            <a:ext cx="8643966" cy="571504"/>
          </a:xfrm>
        </p:spPr>
        <p:txBody>
          <a:bodyPr>
            <a:noAutofit/>
          </a:bodyPr>
          <a:lstStyle/>
          <a:p>
            <a:pPr algn="l">
              <a:tabLst>
                <a:tab pos="628650" algn="l"/>
              </a:tabLst>
            </a:pPr>
            <a:r>
              <a:rPr lang="pt-PT" sz="2000" b="1" dirty="0">
                <a:solidFill>
                  <a:schemeClr val="accent5">
                    <a:lumMod val="50000"/>
                  </a:schemeClr>
                </a:solidFill>
                <a:latin typeface="Calibri" panose="020F0502020204030204" pitchFamily="34" charset="0"/>
                <a:cs typeface="Arial" panose="020B0604020202020204" pitchFamily="34" charset="0"/>
              </a:rPr>
              <a:t>2.1. 	Continuação </a:t>
            </a:r>
            <a:endParaRPr lang="pt-PT" sz="2000" b="1" dirty="0">
              <a:solidFill>
                <a:schemeClr val="accent5">
                  <a:lumMod val="50000"/>
                </a:schemeClr>
              </a:solidFill>
              <a:latin typeface="Calibri" panose="020F0502020204030204" pitchFamily="34" charset="0"/>
            </a:endParaRPr>
          </a:p>
        </p:txBody>
      </p:sp>
      <p:sp>
        <p:nvSpPr>
          <p:cNvPr id="12" name="CaixaDeTexto 11"/>
          <p:cNvSpPr txBox="1"/>
          <p:nvPr/>
        </p:nvSpPr>
        <p:spPr>
          <a:xfrm>
            <a:off x="142844" y="5629930"/>
            <a:ext cx="8858312" cy="656590"/>
          </a:xfrm>
          <a:prstGeom prst="rect">
            <a:avLst/>
          </a:prstGeom>
          <a:solidFill>
            <a:schemeClr val="bg1">
              <a:lumMod val="85000"/>
            </a:schemeClr>
          </a:solidFill>
        </p:spPr>
        <p:txBody>
          <a:bodyPr wrap="square" rtlCol="0">
            <a:spAutoFit/>
          </a:bodyPr>
          <a:lstStyle/>
          <a:p>
            <a:pPr algn="ctr">
              <a:lnSpc>
                <a:spcPts val="2300"/>
              </a:lnSpc>
              <a:tabLst>
                <a:tab pos="177800" algn="l"/>
              </a:tabLst>
            </a:pPr>
            <a:r>
              <a:rPr lang="pt-PT" b="1" dirty="0">
                <a:solidFill>
                  <a:srgbClr val="885538"/>
                </a:solidFill>
                <a:latin typeface="Times New Roman" pitchFamily="18" charset="0"/>
                <a:cs typeface="Times New Roman" pitchFamily="18" charset="0"/>
              </a:rPr>
              <a:t>	 A aprendizagem é observável a partir da alteração da </a:t>
            </a:r>
            <a:r>
              <a:rPr lang="pt-PT" b="1" i="1" dirty="0">
                <a:solidFill>
                  <a:srgbClr val="885538"/>
                </a:solidFill>
                <a:latin typeface="Times New Roman" pitchFamily="18" charset="0"/>
                <a:cs typeface="Times New Roman" pitchFamily="18" charset="0"/>
              </a:rPr>
              <a:t>performance</a:t>
            </a:r>
            <a:r>
              <a:rPr lang="pt-PT" b="1" dirty="0">
                <a:solidFill>
                  <a:srgbClr val="885538"/>
                </a:solidFill>
                <a:latin typeface="Times New Roman" pitchFamily="18" charset="0"/>
                <a:cs typeface="Times New Roman" pitchFamily="18" charset="0"/>
              </a:rPr>
              <a:t>, mas muitos </a:t>
            </a:r>
            <a:r>
              <a:rPr lang="pt-PT" b="1" dirty="0" err="1">
                <a:solidFill>
                  <a:srgbClr val="885538"/>
                </a:solidFill>
                <a:latin typeface="Times New Roman" pitchFamily="18" charset="0"/>
                <a:cs typeface="Times New Roman" pitchFamily="18" charset="0"/>
              </a:rPr>
              <a:t>fatores</a:t>
            </a:r>
            <a:r>
              <a:rPr lang="pt-PT" b="1" dirty="0">
                <a:solidFill>
                  <a:srgbClr val="885538"/>
                </a:solidFill>
                <a:latin typeface="Times New Roman" pitchFamily="18" charset="0"/>
                <a:cs typeface="Times New Roman" pitchFamily="18" charset="0"/>
              </a:rPr>
              <a:t> alteram a segunda sem que sejam consequência da aprendizagem.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b="16667"/>
          <a:stretch>
            <a:fillRect/>
          </a:stretch>
        </p:blipFill>
        <p:spPr bwMode="auto">
          <a:xfrm>
            <a:off x="6996761" y="0"/>
            <a:ext cx="2147239" cy="1428736"/>
          </a:xfrm>
          <a:prstGeom prst="rect">
            <a:avLst/>
          </a:prstGeom>
          <a:noFill/>
          <a:ln w="9525">
            <a:noFill/>
            <a:miter lim="800000"/>
            <a:headEnd/>
            <a:tailEnd/>
          </a:ln>
          <a:effectLst/>
        </p:spPr>
      </p:pic>
      <p:sp>
        <p:nvSpPr>
          <p:cNvPr id="1028" name="AutoShape 4" descr="https://upload.wikimedia.org/wikipedia/commons/thumb/0/04/Diving_at_the_military_world_games%2C_2003.jpg/200px-Diving_at_the_military_world_games%2C_20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PT"/>
          </a:p>
        </p:txBody>
      </p:sp>
      <p:sp>
        <p:nvSpPr>
          <p:cNvPr id="10" name="CaixaDeTexto 9"/>
          <p:cNvSpPr txBox="1"/>
          <p:nvPr/>
        </p:nvSpPr>
        <p:spPr>
          <a:xfrm>
            <a:off x="357158" y="1160207"/>
            <a:ext cx="7929618" cy="2554545"/>
          </a:xfrm>
          <a:prstGeom prst="rect">
            <a:avLst/>
          </a:prstGeom>
          <a:noFill/>
        </p:spPr>
        <p:txBody>
          <a:bodyPr wrap="square" rtlCol="0">
            <a:spAutoFit/>
          </a:bodyPr>
          <a:lstStyle/>
          <a:p>
            <a:pPr>
              <a:lnSpc>
                <a:spcPts val="2100"/>
              </a:lnSpc>
              <a:tabLst>
                <a:tab pos="177800" algn="l"/>
              </a:tabLst>
            </a:pPr>
            <a:r>
              <a:rPr lang="pt-PT" sz="1600" dirty="0"/>
              <a:t>	Quando praticamos repetidamente uma </a:t>
            </a:r>
            <a:r>
              <a:rPr lang="pt-PT" sz="1600" dirty="0" err="1"/>
              <a:t>ação</a:t>
            </a:r>
            <a:r>
              <a:rPr lang="pt-PT" sz="1600" dirty="0"/>
              <a:t>, o que é típico da aprendizagem </a:t>
            </a:r>
          </a:p>
          <a:p>
            <a:pPr>
              <a:lnSpc>
                <a:spcPts val="2100"/>
              </a:lnSpc>
              <a:spcAft>
                <a:spcPts val="1200"/>
              </a:spcAft>
              <a:tabLst>
                <a:tab pos="177800" algn="l"/>
              </a:tabLst>
            </a:pPr>
            <a:r>
              <a:rPr lang="pt-PT" sz="1600" dirty="0"/>
              <a:t>de movimentos desportivos, forma-se um </a:t>
            </a:r>
            <a:r>
              <a:rPr lang="pt-PT" sz="1600" b="1" dirty="0">
                <a:solidFill>
                  <a:srgbClr val="C00000"/>
                </a:solidFill>
              </a:rPr>
              <a:t>esquema de </a:t>
            </a:r>
            <a:r>
              <a:rPr lang="pt-PT" sz="1600" b="1" dirty="0" err="1">
                <a:solidFill>
                  <a:srgbClr val="C00000"/>
                </a:solidFill>
              </a:rPr>
              <a:t>ação</a:t>
            </a:r>
            <a:r>
              <a:rPr lang="pt-PT" sz="1600" b="1" dirty="0">
                <a:solidFill>
                  <a:srgbClr val="C00000"/>
                </a:solidFill>
              </a:rPr>
              <a:t> </a:t>
            </a:r>
            <a:r>
              <a:rPr lang="pt-PT" sz="1600" dirty="0"/>
              <a:t>que </a:t>
            </a:r>
            <a:r>
              <a:rPr lang="pt-PT" sz="1600" u="sng" dirty="0"/>
              <a:t>é conservado em memória</a:t>
            </a:r>
            <a:r>
              <a:rPr lang="pt-PT" sz="1600" dirty="0"/>
              <a:t> e que pode ser reproduzido mais tarde. </a:t>
            </a:r>
          </a:p>
          <a:p>
            <a:pPr>
              <a:lnSpc>
                <a:spcPts val="2100"/>
              </a:lnSpc>
              <a:spcAft>
                <a:spcPts val="1200"/>
              </a:spcAft>
              <a:tabLst>
                <a:tab pos="177800" algn="l"/>
              </a:tabLst>
            </a:pPr>
            <a:r>
              <a:rPr lang="pt-PT" sz="1600" dirty="0"/>
              <a:t>	Infelizmente, a conservação de memórias de </a:t>
            </a:r>
            <a:r>
              <a:rPr lang="pt-PT" sz="1600" dirty="0" err="1"/>
              <a:t>ações</a:t>
            </a:r>
            <a:r>
              <a:rPr lang="pt-PT" sz="1600" dirty="0"/>
              <a:t> não permite que, depois de uma </a:t>
            </a:r>
            <a:r>
              <a:rPr lang="pt-PT" sz="1600" dirty="0" err="1"/>
              <a:t>ação</a:t>
            </a:r>
            <a:r>
              <a:rPr lang="pt-PT" sz="1600" dirty="0"/>
              <a:t> ser memorizada, ela permaneça indefinidamente na memória. </a:t>
            </a:r>
          </a:p>
          <a:p>
            <a:pPr>
              <a:lnSpc>
                <a:spcPts val="2100"/>
              </a:lnSpc>
              <a:spcAft>
                <a:spcPts val="1200"/>
              </a:spcAft>
              <a:tabLst>
                <a:tab pos="177800" algn="l"/>
              </a:tabLst>
            </a:pPr>
            <a:r>
              <a:rPr lang="pt-PT" sz="1600" dirty="0"/>
              <a:t>	O </a:t>
            </a:r>
            <a:r>
              <a:rPr lang="pt-PT" sz="1600" u="sng" dirty="0"/>
              <a:t>tempo danifica os esquemas que conservamos</a:t>
            </a:r>
            <a:r>
              <a:rPr lang="pt-PT" sz="1600" dirty="0"/>
              <a:t>, </a:t>
            </a:r>
            <a:r>
              <a:rPr lang="pt-PT" sz="1600" u="sng" dirty="0"/>
              <a:t>introduzindo a perda de detalhes e a incapacidade de conservar a </a:t>
            </a:r>
            <a:r>
              <a:rPr lang="pt-PT" sz="1600" u="sng" dirty="0" err="1"/>
              <a:t>ação</a:t>
            </a:r>
            <a:r>
              <a:rPr lang="pt-PT" sz="1600" u="sng" dirty="0"/>
              <a:t> no seu estado mais perfeito</a:t>
            </a:r>
            <a:r>
              <a:rPr lang="pt-PT" sz="1600" dirty="0"/>
              <a:t>, no entanto, a sua estrutura geral (o seu esquema) não é totalmente degradada por efeito de esquecimento.</a:t>
            </a:r>
          </a:p>
        </p:txBody>
      </p:sp>
      <p:sp>
        <p:nvSpPr>
          <p:cNvPr id="11" name="Título 1"/>
          <p:cNvSpPr>
            <a:spLocks noGrp="1"/>
          </p:cNvSpPr>
          <p:nvPr>
            <p:ph type="title"/>
          </p:nvPr>
        </p:nvSpPr>
        <p:spPr>
          <a:xfrm>
            <a:off x="500034" y="214290"/>
            <a:ext cx="8643966" cy="571504"/>
          </a:xfrm>
        </p:spPr>
        <p:txBody>
          <a:bodyPr>
            <a:noAutofit/>
          </a:bodyPr>
          <a:lstStyle/>
          <a:p>
            <a:pPr algn="l">
              <a:tabLst>
                <a:tab pos="628650" algn="l"/>
              </a:tabLst>
            </a:pPr>
            <a:r>
              <a:rPr lang="pt-PT" sz="2400" b="1" dirty="0">
                <a:solidFill>
                  <a:schemeClr val="accent5">
                    <a:lumMod val="50000"/>
                  </a:schemeClr>
                </a:solidFill>
                <a:latin typeface="Calibri" panose="020F0502020204030204" pitchFamily="34" charset="0"/>
                <a:cs typeface="Arial" panose="020B0604020202020204" pitchFamily="34" charset="0"/>
              </a:rPr>
              <a:t>2.2 	Aprendizagem e memória</a:t>
            </a:r>
            <a:endParaRPr lang="pt-PT" sz="2400" b="1" dirty="0">
              <a:solidFill>
                <a:schemeClr val="accent5">
                  <a:lumMod val="50000"/>
                </a:schemeClr>
              </a:solidFill>
              <a:latin typeface="Calibri" panose="020F0502020204030204" pitchFamily="34" charset="0"/>
            </a:endParaRPr>
          </a:p>
        </p:txBody>
      </p:sp>
      <p:pic>
        <p:nvPicPr>
          <p:cNvPr id="2051" name="Picture 3"/>
          <p:cNvPicPr>
            <a:picLocks noChangeAspect="1" noChangeArrowheads="1"/>
          </p:cNvPicPr>
          <p:nvPr/>
        </p:nvPicPr>
        <p:blipFill>
          <a:blip r:embed="rId3"/>
          <a:srcRect/>
          <a:stretch>
            <a:fillRect/>
          </a:stretch>
        </p:blipFill>
        <p:spPr bwMode="auto">
          <a:xfrm>
            <a:off x="142844" y="4429132"/>
            <a:ext cx="4168617" cy="1714512"/>
          </a:xfrm>
          <a:prstGeom prst="rect">
            <a:avLst/>
          </a:prstGeom>
          <a:noFill/>
          <a:ln w="9525">
            <a:noFill/>
            <a:miter lim="800000"/>
            <a:headEnd/>
            <a:tailEnd/>
          </a:ln>
          <a:effectLst/>
        </p:spPr>
      </p:pic>
      <p:sp>
        <p:nvSpPr>
          <p:cNvPr id="13" name="CaixaDeTexto 12"/>
          <p:cNvSpPr txBox="1"/>
          <p:nvPr/>
        </p:nvSpPr>
        <p:spPr>
          <a:xfrm>
            <a:off x="4429124" y="3857628"/>
            <a:ext cx="4714876" cy="2785378"/>
          </a:xfrm>
          <a:prstGeom prst="rect">
            <a:avLst/>
          </a:prstGeom>
          <a:noFill/>
        </p:spPr>
        <p:txBody>
          <a:bodyPr wrap="square" rtlCol="0">
            <a:spAutoFit/>
          </a:bodyPr>
          <a:lstStyle/>
          <a:p>
            <a:pPr>
              <a:spcAft>
                <a:spcPts val="600"/>
              </a:spcAft>
              <a:tabLst>
                <a:tab pos="180975" algn="l"/>
              </a:tabLst>
            </a:pPr>
            <a:r>
              <a:rPr lang="pt-PT" sz="1600" dirty="0"/>
              <a:t>	A ideia de que memorizamos classes ou categorias de </a:t>
            </a:r>
            <a:r>
              <a:rPr lang="pt-PT" sz="1600" dirty="0" err="1"/>
              <a:t>ação</a:t>
            </a:r>
            <a:r>
              <a:rPr lang="pt-PT" sz="1600" dirty="0"/>
              <a:t> é confirmada na noção de </a:t>
            </a:r>
            <a:r>
              <a:rPr lang="pt-PT" sz="1600" b="1" dirty="0">
                <a:solidFill>
                  <a:srgbClr val="C00000"/>
                </a:solidFill>
              </a:rPr>
              <a:t>esquema motor</a:t>
            </a:r>
            <a:r>
              <a:rPr lang="pt-PT" sz="1600" dirty="0"/>
              <a:t>.</a:t>
            </a:r>
            <a:r>
              <a:rPr lang="pt-PT" sz="1600" b="1" dirty="0">
                <a:solidFill>
                  <a:srgbClr val="C00000"/>
                </a:solidFill>
              </a:rPr>
              <a:t>  </a:t>
            </a:r>
          </a:p>
          <a:p>
            <a:pPr>
              <a:spcAft>
                <a:spcPts val="600"/>
              </a:spcAft>
              <a:tabLst>
                <a:tab pos="180975" algn="l"/>
              </a:tabLst>
            </a:pPr>
            <a:r>
              <a:rPr lang="pt-PT" sz="1600" dirty="0"/>
              <a:t>O</a:t>
            </a:r>
            <a:r>
              <a:rPr lang="pt-PT" sz="1600" b="1" dirty="0"/>
              <a:t> esquema motor</a:t>
            </a:r>
            <a:r>
              <a:rPr lang="pt-PT" sz="1600" dirty="0"/>
              <a:t>, é</a:t>
            </a:r>
            <a:r>
              <a:rPr lang="pt-PT" sz="1600" b="1" dirty="0"/>
              <a:t> </a:t>
            </a:r>
            <a:r>
              <a:rPr lang="pt-PT" sz="1600" dirty="0"/>
              <a:t>uma estrutura </a:t>
            </a:r>
            <a:r>
              <a:rPr lang="pt-PT" sz="1600" dirty="0" err="1"/>
              <a:t>abstrata</a:t>
            </a:r>
            <a:r>
              <a:rPr lang="pt-PT" sz="1600" dirty="0"/>
              <a:t> de informação relativa a movimentos, que integra movimentos semelhantes, mas nenhum deles em particular.</a:t>
            </a:r>
          </a:p>
          <a:p>
            <a:pPr>
              <a:spcAft>
                <a:spcPts val="600"/>
              </a:spcAft>
              <a:tabLst>
                <a:tab pos="180975" algn="l"/>
              </a:tabLst>
            </a:pPr>
            <a:r>
              <a:rPr lang="pt-PT" sz="1600" dirty="0"/>
              <a:t>Ex: memorizamos o esquema genérico do “andar”, e não, todos os tipos possíveis de andar.</a:t>
            </a:r>
          </a:p>
          <a:p>
            <a:pPr>
              <a:spcAft>
                <a:spcPts val="600"/>
              </a:spcAft>
              <a:tabLst>
                <a:tab pos="180975" algn="l"/>
              </a:tabLst>
            </a:pPr>
            <a:r>
              <a:rPr lang="pt-PT" sz="1500" dirty="0">
                <a:hlinkClick r:id="rId4"/>
              </a:rPr>
              <a:t>https://www.youtube.com/watch?v=OADdSdhf8jM</a:t>
            </a:r>
            <a:endParaRPr lang="pt-PT" sz="1500" dirty="0"/>
          </a:p>
          <a:p>
            <a:pPr>
              <a:spcAft>
                <a:spcPts val="600"/>
              </a:spcAft>
              <a:tabLst>
                <a:tab pos="180975" algn="l"/>
              </a:tabLst>
            </a:pPr>
            <a:r>
              <a:rPr lang="pt-PT" sz="1200" dirty="0"/>
              <a:t>(Laboratório de comportamento motor, </a:t>
            </a:r>
            <a:r>
              <a:rPr lang="pt-PT" sz="1200" dirty="0" err="1"/>
              <a:t>FMH</a:t>
            </a:r>
            <a:r>
              <a:rPr lang="pt-PT" sz="1200" dirty="0"/>
              <a: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AutoShape 4" descr="https://upload.wikimedia.org/wikipedia/commons/thumb/0/04/Diving_at_the_military_world_games%2C_2003.jpg/200px-Diving_at_the_military_world_games%2C_20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PT"/>
          </a:p>
        </p:txBody>
      </p:sp>
      <p:sp>
        <p:nvSpPr>
          <p:cNvPr id="8" name="CaixaDeTexto 7"/>
          <p:cNvSpPr txBox="1"/>
          <p:nvPr/>
        </p:nvSpPr>
        <p:spPr>
          <a:xfrm>
            <a:off x="357158" y="4786322"/>
            <a:ext cx="8501122" cy="1738938"/>
          </a:xfrm>
          <a:prstGeom prst="rect">
            <a:avLst/>
          </a:prstGeom>
          <a:solidFill>
            <a:srgbClr val="FFFFCC"/>
          </a:solidFill>
          <a:ln w="38100">
            <a:solidFill>
              <a:srgbClr val="C00000"/>
            </a:solidFill>
          </a:ln>
        </p:spPr>
        <p:txBody>
          <a:bodyPr wrap="square" rtlCol="0">
            <a:spAutoFit/>
          </a:bodyPr>
          <a:lstStyle/>
          <a:p>
            <a:pPr>
              <a:spcAft>
                <a:spcPts val="600"/>
              </a:spcAft>
              <a:tabLst>
                <a:tab pos="180975" algn="l"/>
              </a:tabLst>
            </a:pPr>
            <a:r>
              <a:rPr lang="pt-PT" sz="1700" dirty="0">
                <a:latin typeface="Times New Roman" pitchFamily="18" charset="0"/>
                <a:cs typeface="Times New Roman" pitchFamily="18" charset="0"/>
              </a:rPr>
              <a:t>	</a:t>
            </a:r>
            <a:r>
              <a:rPr lang="pt-PT" sz="1600" dirty="0">
                <a:latin typeface="Times New Roman" pitchFamily="18" charset="0"/>
                <a:cs typeface="Times New Roman" pitchFamily="18" charset="0"/>
              </a:rPr>
              <a:t>A </a:t>
            </a:r>
            <a:r>
              <a:rPr lang="pt-PT" sz="1600" b="1" dirty="0">
                <a:latin typeface="Times New Roman" pitchFamily="18" charset="0"/>
                <a:cs typeface="Times New Roman" pitchFamily="18" charset="0"/>
              </a:rPr>
              <a:t>memória de um movimento</a:t>
            </a:r>
            <a:r>
              <a:rPr lang="pt-PT" sz="1600" dirty="0">
                <a:latin typeface="Times New Roman" pitchFamily="18" charset="0"/>
                <a:cs typeface="Times New Roman" pitchFamily="18" charset="0"/>
              </a:rPr>
              <a:t>, ou seja, a estabilidade e a qualidade de uma </a:t>
            </a:r>
            <a:r>
              <a:rPr lang="pt-PT" sz="1600" dirty="0" err="1">
                <a:latin typeface="Times New Roman" pitchFamily="18" charset="0"/>
                <a:cs typeface="Times New Roman" pitchFamily="18" charset="0"/>
              </a:rPr>
              <a:t>ação</a:t>
            </a:r>
            <a:r>
              <a:rPr lang="pt-PT" sz="1600" dirty="0">
                <a:latin typeface="Times New Roman" pitchFamily="18" charset="0"/>
                <a:cs typeface="Times New Roman" pitchFamily="18" charset="0"/>
              </a:rPr>
              <a:t>, </a:t>
            </a:r>
            <a:r>
              <a:rPr lang="pt-PT" sz="1600" b="1" dirty="0">
                <a:latin typeface="Times New Roman" pitchFamily="18" charset="0"/>
                <a:cs typeface="Times New Roman" pitchFamily="18" charset="0"/>
              </a:rPr>
              <a:t>depende da quantidade de prática</a:t>
            </a:r>
            <a:r>
              <a:rPr lang="pt-PT" sz="1600" dirty="0">
                <a:latin typeface="Times New Roman" pitchFamily="18" charset="0"/>
                <a:cs typeface="Times New Roman" pitchFamily="18" charset="0"/>
              </a:rPr>
              <a:t> ou do número de repetições. </a:t>
            </a:r>
          </a:p>
          <a:p>
            <a:pPr>
              <a:spcAft>
                <a:spcPts val="600"/>
              </a:spcAft>
              <a:tabLst>
                <a:tab pos="180975" algn="l"/>
              </a:tabLst>
            </a:pPr>
            <a:r>
              <a:rPr lang="pt-PT" sz="1600" dirty="0">
                <a:latin typeface="Times New Roman" pitchFamily="18" charset="0"/>
                <a:cs typeface="Times New Roman" pitchFamily="18" charset="0"/>
              </a:rPr>
              <a:t>	Isto significa que, </a:t>
            </a:r>
            <a:r>
              <a:rPr lang="pt-PT" sz="1600" b="1" dirty="0">
                <a:latin typeface="Times New Roman" pitchFamily="18" charset="0"/>
                <a:cs typeface="Times New Roman" pitchFamily="18" charset="0"/>
              </a:rPr>
              <a:t>quando praticamos mais tempo uma </a:t>
            </a:r>
            <a:r>
              <a:rPr lang="pt-PT" sz="1600" b="1" dirty="0" err="1">
                <a:latin typeface="Times New Roman" pitchFamily="18" charset="0"/>
                <a:cs typeface="Times New Roman" pitchFamily="18" charset="0"/>
              </a:rPr>
              <a:t>ação</a:t>
            </a:r>
            <a:r>
              <a:rPr lang="pt-PT" sz="1600" dirty="0">
                <a:latin typeface="Times New Roman" pitchFamily="18" charset="0"/>
                <a:cs typeface="Times New Roman" pitchFamily="18" charset="0"/>
              </a:rPr>
              <a:t>, </a:t>
            </a:r>
            <a:r>
              <a:rPr lang="pt-PT" sz="1600" b="1" dirty="0">
                <a:latin typeface="Times New Roman" pitchFamily="18" charset="0"/>
                <a:cs typeface="Times New Roman" pitchFamily="18" charset="0"/>
              </a:rPr>
              <a:t>temos maior probabilidade de estabilizá-la enquanto resposta</a:t>
            </a:r>
            <a:r>
              <a:rPr lang="pt-PT" sz="1600" dirty="0">
                <a:latin typeface="Times New Roman" pitchFamily="18" charset="0"/>
                <a:cs typeface="Times New Roman" pitchFamily="18" charset="0"/>
              </a:rPr>
              <a:t>. </a:t>
            </a:r>
          </a:p>
          <a:p>
            <a:pPr>
              <a:spcAft>
                <a:spcPts val="600"/>
              </a:spcAft>
              <a:tabLst>
                <a:tab pos="180975" algn="l"/>
              </a:tabLst>
            </a:pPr>
            <a:r>
              <a:rPr lang="pt-PT" sz="1600" dirty="0">
                <a:latin typeface="Times New Roman" pitchFamily="18" charset="0"/>
                <a:cs typeface="Times New Roman" pitchFamily="18" charset="0"/>
              </a:rPr>
              <a:t>	</a:t>
            </a:r>
            <a:r>
              <a:rPr lang="pt-PT" sz="1600" b="1" dirty="0">
                <a:solidFill>
                  <a:srgbClr val="0070C0"/>
                </a:solidFill>
                <a:latin typeface="Times New Roman" pitchFamily="18" charset="0"/>
                <a:cs typeface="Times New Roman" pitchFamily="18" charset="0"/>
              </a:rPr>
              <a:t>Assim, de todos os </a:t>
            </a:r>
            <a:r>
              <a:rPr lang="pt-PT" sz="1600" b="1" dirty="0" err="1">
                <a:solidFill>
                  <a:srgbClr val="0070C0"/>
                </a:solidFill>
                <a:latin typeface="Times New Roman" pitchFamily="18" charset="0"/>
                <a:cs typeface="Times New Roman" pitchFamily="18" charset="0"/>
              </a:rPr>
              <a:t>fatores</a:t>
            </a:r>
            <a:r>
              <a:rPr lang="pt-PT" sz="1600" b="1" dirty="0">
                <a:solidFill>
                  <a:srgbClr val="0070C0"/>
                </a:solidFill>
                <a:latin typeface="Times New Roman" pitchFamily="18" charset="0"/>
                <a:cs typeface="Times New Roman" pitchFamily="18" charset="0"/>
              </a:rPr>
              <a:t> que influenciam a aprendizagem de movimento, </a:t>
            </a:r>
            <a:r>
              <a:rPr lang="pt-PT" sz="1600" b="1" u="sng" dirty="0">
                <a:solidFill>
                  <a:srgbClr val="0070C0"/>
                </a:solidFill>
                <a:latin typeface="Times New Roman" pitchFamily="18" charset="0"/>
                <a:cs typeface="Times New Roman" pitchFamily="18" charset="0"/>
              </a:rPr>
              <a:t>a quantidade de prática</a:t>
            </a:r>
            <a:r>
              <a:rPr lang="pt-PT" sz="1600" b="1" dirty="0">
                <a:solidFill>
                  <a:srgbClr val="0070C0"/>
                </a:solidFill>
                <a:latin typeface="Times New Roman" pitchFamily="18" charset="0"/>
                <a:cs typeface="Times New Roman" pitchFamily="18" charset="0"/>
              </a:rPr>
              <a:t> tem sido considerada como </a:t>
            </a:r>
            <a:r>
              <a:rPr lang="pt-PT" sz="1600" b="1" u="sng" dirty="0">
                <a:solidFill>
                  <a:srgbClr val="0070C0"/>
                </a:solidFill>
                <a:latin typeface="Times New Roman" pitchFamily="18" charset="0"/>
                <a:cs typeface="Times New Roman" pitchFamily="18" charset="0"/>
              </a:rPr>
              <a:t>o </a:t>
            </a:r>
            <a:r>
              <a:rPr lang="pt-PT" sz="1600" b="1" u="sng" dirty="0" err="1">
                <a:solidFill>
                  <a:srgbClr val="0070C0"/>
                </a:solidFill>
                <a:latin typeface="Times New Roman" pitchFamily="18" charset="0"/>
                <a:cs typeface="Times New Roman" pitchFamily="18" charset="0"/>
              </a:rPr>
              <a:t>fator</a:t>
            </a:r>
            <a:r>
              <a:rPr lang="pt-PT" sz="1600" b="1" u="sng" dirty="0">
                <a:solidFill>
                  <a:srgbClr val="0070C0"/>
                </a:solidFill>
                <a:latin typeface="Times New Roman" pitchFamily="18" charset="0"/>
                <a:cs typeface="Times New Roman" pitchFamily="18" charset="0"/>
              </a:rPr>
              <a:t> mais determinante da qualidade da aprendizagem</a:t>
            </a:r>
            <a:r>
              <a:rPr lang="pt-PT" sz="1600" b="1" dirty="0">
                <a:solidFill>
                  <a:srgbClr val="0070C0"/>
                </a:solidFill>
                <a:latin typeface="Times New Roman" pitchFamily="18" charset="0"/>
                <a:cs typeface="Times New Roman" pitchFamily="18" charset="0"/>
              </a:rPr>
              <a:t>.</a:t>
            </a:r>
          </a:p>
        </p:txBody>
      </p:sp>
      <p:sp>
        <p:nvSpPr>
          <p:cNvPr id="10" name="CaixaDeTexto 9"/>
          <p:cNvSpPr txBox="1"/>
          <p:nvPr/>
        </p:nvSpPr>
        <p:spPr>
          <a:xfrm>
            <a:off x="857224" y="714356"/>
            <a:ext cx="7786742" cy="362022"/>
          </a:xfrm>
          <a:prstGeom prst="rect">
            <a:avLst/>
          </a:prstGeom>
          <a:solidFill>
            <a:schemeClr val="bg1">
              <a:lumMod val="85000"/>
            </a:schemeClr>
          </a:solidFill>
        </p:spPr>
        <p:txBody>
          <a:bodyPr wrap="square" rtlCol="0">
            <a:spAutoFit/>
          </a:bodyPr>
          <a:lstStyle/>
          <a:p>
            <a:pPr>
              <a:lnSpc>
                <a:spcPts val="2100"/>
              </a:lnSpc>
              <a:tabLst>
                <a:tab pos="177800" algn="l"/>
              </a:tabLst>
            </a:pPr>
            <a:r>
              <a:rPr lang="pt-PT" sz="1600" dirty="0"/>
              <a:t>	 </a:t>
            </a:r>
            <a:r>
              <a:rPr lang="pt-PT" sz="2000" b="1" dirty="0">
                <a:solidFill>
                  <a:srgbClr val="0070C0"/>
                </a:solidFill>
              </a:rPr>
              <a:t>Por que é que algumas aprendizagens parecem durar para sempre?</a:t>
            </a:r>
            <a:endParaRPr lang="pt-PT" sz="1600" dirty="0"/>
          </a:p>
        </p:txBody>
      </p:sp>
      <p:sp>
        <p:nvSpPr>
          <p:cNvPr id="11" name="Título 1"/>
          <p:cNvSpPr>
            <a:spLocks noGrp="1"/>
          </p:cNvSpPr>
          <p:nvPr>
            <p:ph type="title"/>
          </p:nvPr>
        </p:nvSpPr>
        <p:spPr>
          <a:xfrm>
            <a:off x="500034" y="-24"/>
            <a:ext cx="8643966" cy="571504"/>
          </a:xfrm>
        </p:spPr>
        <p:txBody>
          <a:bodyPr>
            <a:noAutofit/>
          </a:bodyPr>
          <a:lstStyle/>
          <a:p>
            <a:pPr algn="l">
              <a:tabLst>
                <a:tab pos="628650" algn="l"/>
              </a:tabLst>
            </a:pPr>
            <a:r>
              <a:rPr lang="pt-PT" sz="2000" b="1" dirty="0">
                <a:solidFill>
                  <a:schemeClr val="accent5">
                    <a:lumMod val="50000"/>
                  </a:schemeClr>
                </a:solidFill>
                <a:latin typeface="Calibri" panose="020F0502020204030204" pitchFamily="34" charset="0"/>
                <a:cs typeface="Arial" panose="020B0604020202020204" pitchFamily="34" charset="0"/>
              </a:rPr>
              <a:t>2.2 	 Continuação</a:t>
            </a:r>
            <a:endParaRPr lang="pt-PT" sz="2000" b="1" dirty="0">
              <a:solidFill>
                <a:schemeClr val="accent5">
                  <a:lumMod val="50000"/>
                </a:schemeClr>
              </a:solidFill>
              <a:latin typeface="Calibri" panose="020F0502020204030204" pitchFamily="34" charset="0"/>
            </a:endParaRPr>
          </a:p>
        </p:txBody>
      </p:sp>
      <p:pic>
        <p:nvPicPr>
          <p:cNvPr id="3074" name="Picture 2"/>
          <p:cNvPicPr>
            <a:picLocks noChangeAspect="1" noChangeArrowheads="1"/>
          </p:cNvPicPr>
          <p:nvPr/>
        </p:nvPicPr>
        <p:blipFill>
          <a:blip r:embed="rId2"/>
          <a:srcRect l="38194" r="11111"/>
          <a:stretch>
            <a:fillRect/>
          </a:stretch>
        </p:blipFill>
        <p:spPr bwMode="auto">
          <a:xfrm>
            <a:off x="285720" y="1428736"/>
            <a:ext cx="2491603" cy="3071834"/>
          </a:xfrm>
          <a:prstGeom prst="rect">
            <a:avLst/>
          </a:prstGeom>
          <a:noFill/>
          <a:ln w="9525">
            <a:solidFill>
              <a:srgbClr val="C00000"/>
            </a:solidFill>
            <a:miter lim="800000"/>
            <a:headEnd/>
            <a:tailEnd/>
          </a:ln>
          <a:effectLst/>
        </p:spPr>
      </p:pic>
      <p:sp>
        <p:nvSpPr>
          <p:cNvPr id="14" name="CaixaDeTexto 13"/>
          <p:cNvSpPr txBox="1"/>
          <p:nvPr/>
        </p:nvSpPr>
        <p:spPr>
          <a:xfrm>
            <a:off x="3214678" y="1357298"/>
            <a:ext cx="5786478" cy="2693045"/>
          </a:xfrm>
          <a:prstGeom prst="rect">
            <a:avLst/>
          </a:prstGeom>
          <a:noFill/>
        </p:spPr>
        <p:txBody>
          <a:bodyPr wrap="square" rtlCol="0">
            <a:spAutoFit/>
          </a:bodyPr>
          <a:lstStyle/>
          <a:p>
            <a:pPr>
              <a:spcAft>
                <a:spcPts val="600"/>
              </a:spcAft>
              <a:tabLst>
                <a:tab pos="180975" algn="l"/>
              </a:tabLst>
            </a:pPr>
            <a:r>
              <a:rPr lang="pt-PT" sz="1600" dirty="0">
                <a:latin typeface="Times New Roman" pitchFamily="18" charset="0"/>
                <a:cs typeface="Times New Roman" pitchFamily="18" charset="0"/>
              </a:rPr>
              <a:t>	Na realidade, </a:t>
            </a:r>
            <a:r>
              <a:rPr lang="pt-PT" sz="1600" u="sng" dirty="0">
                <a:latin typeface="Times New Roman" pitchFamily="18" charset="0"/>
                <a:cs typeface="Times New Roman" pitchFamily="18" charset="0"/>
              </a:rPr>
              <a:t>o que se mantém na memória é o esquema </a:t>
            </a:r>
            <a:r>
              <a:rPr lang="pt-PT" sz="1600" dirty="0">
                <a:latin typeface="Times New Roman" pitchFamily="18" charset="0"/>
                <a:cs typeface="Times New Roman" pitchFamily="18" charset="0"/>
              </a:rPr>
              <a:t>e não os detalhes de operacionalização </a:t>
            </a:r>
            <a:r>
              <a:rPr lang="pt-PT" sz="1600" dirty="0" err="1">
                <a:latin typeface="Times New Roman" pitchFamily="18" charset="0"/>
                <a:cs typeface="Times New Roman" pitchFamily="18" charset="0"/>
              </a:rPr>
              <a:t>neuromuscular</a:t>
            </a:r>
            <a:r>
              <a:rPr lang="pt-PT" sz="1600" dirty="0">
                <a:latin typeface="Times New Roman" pitchFamily="18" charset="0"/>
                <a:cs typeface="Times New Roman" pitchFamily="18" charset="0"/>
              </a:rPr>
              <a:t> da resposta. </a:t>
            </a:r>
          </a:p>
          <a:p>
            <a:pPr>
              <a:spcAft>
                <a:spcPts val="1200"/>
              </a:spcAft>
              <a:tabLst>
                <a:tab pos="180975" algn="l"/>
              </a:tabLst>
            </a:pPr>
            <a:r>
              <a:rPr lang="pt-PT" sz="1600" dirty="0">
                <a:latin typeface="Times New Roman" pitchFamily="18" charset="0"/>
                <a:cs typeface="Times New Roman" pitchFamily="18" charset="0"/>
              </a:rPr>
              <a:t>	A  </a:t>
            </a:r>
            <a:r>
              <a:rPr lang="pt-PT" sz="1600" dirty="0" err="1">
                <a:latin typeface="Times New Roman" pitchFamily="18" charset="0"/>
                <a:cs typeface="Times New Roman" pitchFamily="18" charset="0"/>
              </a:rPr>
              <a:t>conceção</a:t>
            </a:r>
            <a:r>
              <a:rPr lang="pt-PT" sz="1600" dirty="0">
                <a:latin typeface="Times New Roman" pitchFamily="18" charset="0"/>
                <a:cs typeface="Times New Roman" pitchFamily="18" charset="0"/>
              </a:rPr>
              <a:t> da aprendizagem enquanto formação de esquemas ajuda a entender duas situações:</a:t>
            </a:r>
          </a:p>
          <a:p>
            <a:pPr marL="342900" indent="-342900">
              <a:spcAft>
                <a:spcPts val="1200"/>
              </a:spcAft>
              <a:buClr>
                <a:srgbClr val="C00000"/>
              </a:buClr>
              <a:buAutoNum type="alphaLcParenR"/>
              <a:tabLst>
                <a:tab pos="180975" algn="l"/>
                <a:tab pos="361950" algn="l"/>
              </a:tabLst>
            </a:pPr>
            <a:r>
              <a:rPr lang="pt-PT" sz="1600" dirty="0">
                <a:latin typeface="Times New Roman" pitchFamily="18" charset="0"/>
                <a:cs typeface="Times New Roman" pitchFamily="18" charset="0"/>
              </a:rPr>
              <a:t>por que é com pequenas quantidades de prática podemos recuperar facilmente o desempenho numa </a:t>
            </a:r>
            <a:r>
              <a:rPr lang="pt-PT" sz="1600" dirty="0" err="1">
                <a:latin typeface="Times New Roman" pitchFamily="18" charset="0"/>
                <a:cs typeface="Times New Roman" pitchFamily="18" charset="0"/>
              </a:rPr>
              <a:t>ação</a:t>
            </a:r>
            <a:r>
              <a:rPr lang="pt-PT" sz="1600" dirty="0">
                <a:latin typeface="Times New Roman" pitchFamily="18" charset="0"/>
                <a:cs typeface="Times New Roman" pitchFamily="18" charset="0"/>
              </a:rPr>
              <a:t> que não realizamos há muito tempo, e em que éramos competentes. </a:t>
            </a:r>
          </a:p>
          <a:p>
            <a:pPr marL="342900" indent="-342900">
              <a:spcAft>
                <a:spcPts val="1200"/>
              </a:spcAft>
              <a:buClr>
                <a:srgbClr val="C00000"/>
              </a:buClr>
              <a:buAutoNum type="alphaLcParenR"/>
              <a:tabLst>
                <a:tab pos="180975" algn="l"/>
                <a:tab pos="361950" algn="l"/>
              </a:tabLst>
            </a:pPr>
            <a:r>
              <a:rPr lang="pt-PT" sz="1600" dirty="0">
                <a:latin typeface="Times New Roman" pitchFamily="18" charset="0"/>
                <a:cs typeface="Times New Roman" pitchFamily="18" charset="0"/>
              </a:rPr>
              <a:t>por que é que é tão difícil modificar a estrutura de uma resposta motora, depois de esta se ter consolidado por efeito da prática.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AutoShape 4" descr="https://upload.wikimedia.org/wikipedia/commons/thumb/0/04/Diving_at_the_military_world_games%2C_2003.jpg/200px-Diving_at_the_military_world_games%2C_20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PT"/>
          </a:p>
        </p:txBody>
      </p:sp>
      <p:sp>
        <p:nvSpPr>
          <p:cNvPr id="10" name="CaixaDeTexto 9"/>
          <p:cNvSpPr txBox="1"/>
          <p:nvPr/>
        </p:nvSpPr>
        <p:spPr>
          <a:xfrm>
            <a:off x="285720" y="1000108"/>
            <a:ext cx="8501122" cy="361637"/>
          </a:xfrm>
          <a:prstGeom prst="rect">
            <a:avLst/>
          </a:prstGeom>
          <a:noFill/>
        </p:spPr>
        <p:txBody>
          <a:bodyPr wrap="square" rtlCol="0">
            <a:spAutoFit/>
          </a:bodyPr>
          <a:lstStyle/>
          <a:p>
            <a:pPr>
              <a:lnSpc>
                <a:spcPts val="2100"/>
              </a:lnSpc>
              <a:tabLst>
                <a:tab pos="177800" algn="l"/>
              </a:tabLst>
            </a:pPr>
            <a:r>
              <a:rPr lang="pt-PT" dirty="0"/>
              <a:t>	</a:t>
            </a:r>
            <a:r>
              <a:rPr lang="pt-PT" b="1" dirty="0"/>
              <a:t>Dimensões ou componentes da aprendizagem: a </a:t>
            </a:r>
            <a:r>
              <a:rPr lang="pt-PT" b="1" dirty="0">
                <a:solidFill>
                  <a:srgbClr val="C00000"/>
                </a:solidFill>
              </a:rPr>
              <a:t>aquisição</a:t>
            </a:r>
            <a:r>
              <a:rPr lang="pt-PT" b="1" dirty="0"/>
              <a:t>, a </a:t>
            </a:r>
            <a:r>
              <a:rPr lang="pt-PT" b="1" dirty="0">
                <a:solidFill>
                  <a:srgbClr val="C00000"/>
                </a:solidFill>
              </a:rPr>
              <a:t>retenção</a:t>
            </a:r>
            <a:r>
              <a:rPr lang="pt-PT" b="1" dirty="0"/>
              <a:t> e o </a:t>
            </a:r>
            <a:r>
              <a:rPr lang="pt-PT" b="1" i="1" dirty="0" err="1">
                <a:solidFill>
                  <a:srgbClr val="C00000"/>
                </a:solidFill>
              </a:rPr>
              <a:t>transfer</a:t>
            </a:r>
            <a:r>
              <a:rPr lang="pt-PT" b="1" dirty="0"/>
              <a:t>.  </a:t>
            </a:r>
          </a:p>
        </p:txBody>
      </p:sp>
      <p:sp>
        <p:nvSpPr>
          <p:cNvPr id="11" name="Título 1"/>
          <p:cNvSpPr>
            <a:spLocks noGrp="1"/>
          </p:cNvSpPr>
          <p:nvPr>
            <p:ph type="title"/>
          </p:nvPr>
        </p:nvSpPr>
        <p:spPr>
          <a:xfrm>
            <a:off x="500034" y="214290"/>
            <a:ext cx="8643966" cy="571504"/>
          </a:xfrm>
        </p:spPr>
        <p:txBody>
          <a:bodyPr>
            <a:noAutofit/>
          </a:bodyPr>
          <a:lstStyle/>
          <a:p>
            <a:pPr algn="l">
              <a:tabLst>
                <a:tab pos="628650" algn="l"/>
              </a:tabLst>
            </a:pPr>
            <a:r>
              <a:rPr lang="pt-PT" sz="2400" b="1" dirty="0">
                <a:solidFill>
                  <a:schemeClr val="accent5">
                    <a:lumMod val="50000"/>
                  </a:schemeClr>
                </a:solidFill>
                <a:latin typeface="Calibri" panose="020F0502020204030204" pitchFamily="34" charset="0"/>
                <a:cs typeface="Arial" panose="020B0604020202020204" pitchFamily="34" charset="0"/>
              </a:rPr>
              <a:t>2.3 	Aquisição, retenção e </a:t>
            </a:r>
            <a:r>
              <a:rPr lang="pt-PT" sz="2400" b="1" i="1" dirty="0" err="1">
                <a:solidFill>
                  <a:schemeClr val="accent5">
                    <a:lumMod val="50000"/>
                  </a:schemeClr>
                </a:solidFill>
                <a:latin typeface="Calibri" panose="020F0502020204030204" pitchFamily="34" charset="0"/>
                <a:cs typeface="Arial" panose="020B0604020202020204" pitchFamily="34" charset="0"/>
              </a:rPr>
              <a:t>transfer</a:t>
            </a:r>
            <a:endParaRPr lang="pt-PT" sz="2400" b="1" dirty="0">
              <a:solidFill>
                <a:schemeClr val="accent5">
                  <a:lumMod val="50000"/>
                </a:schemeClr>
              </a:solidFill>
              <a:latin typeface="Calibri" panose="020F0502020204030204" pitchFamily="34" charset="0"/>
            </a:endParaRPr>
          </a:p>
        </p:txBody>
      </p:sp>
      <p:sp>
        <p:nvSpPr>
          <p:cNvPr id="13" name="CaixaDeTexto 12"/>
          <p:cNvSpPr txBox="1"/>
          <p:nvPr/>
        </p:nvSpPr>
        <p:spPr>
          <a:xfrm>
            <a:off x="5072066" y="4000504"/>
            <a:ext cx="3857652" cy="2054409"/>
          </a:xfrm>
          <a:prstGeom prst="rect">
            <a:avLst/>
          </a:prstGeom>
          <a:noFill/>
        </p:spPr>
        <p:txBody>
          <a:bodyPr wrap="square" rtlCol="0">
            <a:spAutoFit/>
          </a:bodyPr>
          <a:lstStyle/>
          <a:p>
            <a:pPr>
              <a:lnSpc>
                <a:spcPts val="2100"/>
              </a:lnSpc>
              <a:spcAft>
                <a:spcPts val="600"/>
              </a:spcAft>
              <a:tabLst>
                <a:tab pos="180975" algn="l"/>
              </a:tabLst>
            </a:pPr>
            <a:r>
              <a:rPr lang="pt-PT" sz="1600" dirty="0"/>
              <a:t>	 A retenção é um </a:t>
            </a:r>
            <a:r>
              <a:rPr lang="pt-PT" sz="1600" dirty="0" err="1"/>
              <a:t>aspeto</a:t>
            </a:r>
            <a:r>
              <a:rPr lang="pt-PT" sz="1600" dirty="0"/>
              <a:t> a considerar na organização do ensino, quando a </a:t>
            </a:r>
            <a:r>
              <a:rPr lang="pt-PT" sz="1600" dirty="0" err="1"/>
              <a:t>atividade</a:t>
            </a:r>
            <a:r>
              <a:rPr lang="pt-PT" sz="1600" dirty="0"/>
              <a:t> desportiva inclui a aprendizagem de diferentes tipos de movimentos especializados, cada um com o seu próprio processo evolutivo de aprendizagem.</a:t>
            </a:r>
          </a:p>
          <a:p>
            <a:pPr>
              <a:lnSpc>
                <a:spcPts val="2100"/>
              </a:lnSpc>
              <a:spcAft>
                <a:spcPts val="600"/>
              </a:spcAft>
              <a:tabLst>
                <a:tab pos="180975" algn="l"/>
              </a:tabLst>
            </a:pPr>
            <a:endParaRPr lang="pt-PT" sz="1600" dirty="0"/>
          </a:p>
        </p:txBody>
      </p:sp>
      <p:sp>
        <p:nvSpPr>
          <p:cNvPr id="8" name="CaixaDeTexto 7"/>
          <p:cNvSpPr txBox="1"/>
          <p:nvPr/>
        </p:nvSpPr>
        <p:spPr>
          <a:xfrm>
            <a:off x="214282" y="1643050"/>
            <a:ext cx="3929090" cy="2015936"/>
          </a:xfrm>
          <a:prstGeom prst="rect">
            <a:avLst/>
          </a:prstGeom>
          <a:solidFill>
            <a:srgbClr val="FFFFCC"/>
          </a:solidFill>
          <a:ln w="38100">
            <a:solidFill>
              <a:schemeClr val="bg1">
                <a:lumMod val="50000"/>
              </a:schemeClr>
            </a:solidFill>
          </a:ln>
        </p:spPr>
        <p:txBody>
          <a:bodyPr wrap="square" rtlCol="0">
            <a:spAutoFit/>
          </a:bodyPr>
          <a:lstStyle/>
          <a:p>
            <a:pPr>
              <a:lnSpc>
                <a:spcPts val="2500"/>
              </a:lnSpc>
            </a:pPr>
            <a:r>
              <a:rPr lang="pt-PT" sz="1700" b="1" dirty="0">
                <a:latin typeface="Times New Roman" pitchFamily="18" charset="0"/>
                <a:cs typeface="Times New Roman" pitchFamily="18" charset="0"/>
              </a:rPr>
              <a:t>Aquisição:</a:t>
            </a:r>
            <a:endParaRPr lang="pt-PT" sz="1700" b="1" i="1" dirty="0">
              <a:latin typeface="Times New Roman" pitchFamily="18" charset="0"/>
              <a:cs typeface="Times New Roman" pitchFamily="18" charset="0"/>
            </a:endParaRPr>
          </a:p>
          <a:p>
            <a:pPr>
              <a:lnSpc>
                <a:spcPts val="2500"/>
              </a:lnSpc>
            </a:pPr>
            <a:endParaRPr lang="pt-PT" sz="1700" b="1" i="1" dirty="0">
              <a:latin typeface="Times New Roman" pitchFamily="18" charset="0"/>
              <a:cs typeface="Times New Roman" pitchFamily="18" charset="0"/>
            </a:endParaRPr>
          </a:p>
          <a:p>
            <a:pPr>
              <a:lnSpc>
                <a:spcPts val="2500"/>
              </a:lnSpc>
            </a:pPr>
            <a:r>
              <a:rPr lang="pt-PT" sz="1600" dirty="0"/>
              <a:t>É a transformação da resposta enquanto praticamos ou repetimos um determinado movimento e corresponde ao efeito imediato da aprendizagem.</a:t>
            </a:r>
            <a:endParaRPr lang="pt-PT" sz="1700" dirty="0">
              <a:latin typeface="Times New Roman" pitchFamily="18" charset="0"/>
              <a:cs typeface="Times New Roman" pitchFamily="18" charset="0"/>
            </a:endParaRPr>
          </a:p>
        </p:txBody>
      </p:sp>
      <p:sp>
        <p:nvSpPr>
          <p:cNvPr id="9" name="CaixaDeTexto 8"/>
          <p:cNvSpPr txBox="1"/>
          <p:nvPr/>
        </p:nvSpPr>
        <p:spPr>
          <a:xfrm>
            <a:off x="4357686" y="1643050"/>
            <a:ext cx="4572032" cy="2246769"/>
          </a:xfrm>
          <a:prstGeom prst="rect">
            <a:avLst/>
          </a:prstGeom>
          <a:noFill/>
        </p:spPr>
        <p:txBody>
          <a:bodyPr wrap="square" rtlCol="0">
            <a:spAutoFit/>
          </a:bodyPr>
          <a:lstStyle/>
          <a:p>
            <a:pPr indent="180975">
              <a:lnSpc>
                <a:spcPts val="2100"/>
              </a:lnSpc>
            </a:pPr>
            <a:r>
              <a:rPr lang="pt-PT" sz="1600" dirty="0"/>
              <a:t>Durante a aprendizagem, o treinador e o atleta podem ir fazendo registos da performance para </a:t>
            </a:r>
            <a:r>
              <a:rPr lang="pt-PT" sz="1600" dirty="0" err="1"/>
              <a:t>caraterizar</a:t>
            </a:r>
            <a:r>
              <a:rPr lang="pt-PT" sz="1600" dirty="0"/>
              <a:t> a progressão e obter uma </a:t>
            </a:r>
            <a:r>
              <a:rPr lang="pt-PT" sz="1600" dirty="0">
                <a:solidFill>
                  <a:srgbClr val="0070C0"/>
                </a:solidFill>
              </a:rPr>
              <a:t>curva de aprendizagem</a:t>
            </a:r>
            <a:r>
              <a:rPr lang="pt-PT" sz="1600" dirty="0"/>
              <a:t>.</a:t>
            </a:r>
          </a:p>
          <a:p>
            <a:pPr indent="180975">
              <a:lnSpc>
                <a:spcPts val="2100"/>
              </a:lnSpc>
            </a:pPr>
            <a:endParaRPr lang="pt-PT" sz="1600" dirty="0"/>
          </a:p>
          <a:p>
            <a:pPr indent="180975">
              <a:lnSpc>
                <a:spcPts val="2100"/>
              </a:lnSpc>
            </a:pPr>
            <a:r>
              <a:rPr lang="pt-PT" sz="1600" dirty="0"/>
              <a:t>Por ex.: ir registando a distância obtida num salto, a cada tentativa; a proximidade ao alvo, no tiro; ou a distância atingida pela bola no golfe.  </a:t>
            </a:r>
          </a:p>
        </p:txBody>
      </p:sp>
      <p:sp>
        <p:nvSpPr>
          <p:cNvPr id="12" name="CaixaDeTexto 11"/>
          <p:cNvSpPr txBox="1"/>
          <p:nvPr/>
        </p:nvSpPr>
        <p:spPr>
          <a:xfrm>
            <a:off x="214282" y="4071942"/>
            <a:ext cx="4714908" cy="2210862"/>
          </a:xfrm>
          <a:prstGeom prst="rect">
            <a:avLst/>
          </a:prstGeom>
          <a:solidFill>
            <a:schemeClr val="bg1">
              <a:lumMod val="50000"/>
            </a:schemeClr>
          </a:solidFill>
          <a:ln w="57150">
            <a:solidFill>
              <a:srgbClr val="FFFFCC"/>
            </a:solidFill>
          </a:ln>
        </p:spPr>
        <p:txBody>
          <a:bodyPr wrap="square" rtlCol="0">
            <a:spAutoFit/>
          </a:bodyPr>
          <a:lstStyle/>
          <a:p>
            <a:pPr>
              <a:lnSpc>
                <a:spcPts val="2500"/>
              </a:lnSpc>
            </a:pPr>
            <a:r>
              <a:rPr lang="pt-PT" sz="1700" b="1" dirty="0">
                <a:solidFill>
                  <a:schemeClr val="bg1"/>
                </a:solidFill>
                <a:latin typeface="Times New Roman" pitchFamily="18" charset="0"/>
                <a:cs typeface="Times New Roman" pitchFamily="18" charset="0"/>
              </a:rPr>
              <a:t>Retenção:</a:t>
            </a:r>
            <a:endParaRPr lang="pt-PT" sz="1700" b="1" i="1" dirty="0">
              <a:solidFill>
                <a:schemeClr val="bg1"/>
              </a:solidFill>
              <a:latin typeface="Times New Roman" pitchFamily="18" charset="0"/>
              <a:cs typeface="Times New Roman" pitchFamily="18" charset="0"/>
            </a:endParaRPr>
          </a:p>
          <a:p>
            <a:pPr>
              <a:lnSpc>
                <a:spcPts val="2500"/>
              </a:lnSpc>
            </a:pPr>
            <a:endParaRPr lang="pt-PT" sz="1700" b="1" i="1" dirty="0">
              <a:solidFill>
                <a:schemeClr val="bg1"/>
              </a:solidFill>
              <a:latin typeface="Times New Roman" pitchFamily="18" charset="0"/>
              <a:cs typeface="Times New Roman" pitchFamily="18" charset="0"/>
            </a:endParaRPr>
          </a:p>
          <a:p>
            <a:r>
              <a:rPr lang="pt-PT" sz="1600" dirty="0">
                <a:solidFill>
                  <a:schemeClr val="bg1"/>
                </a:solidFill>
              </a:rPr>
              <a:t>Capacidade de manter efeitos da prática passado algum tempo sem realizar uma determinada acção. </a:t>
            </a:r>
          </a:p>
          <a:p>
            <a:r>
              <a:rPr lang="pt-PT" sz="1600" dirty="0">
                <a:solidFill>
                  <a:schemeClr val="bg1"/>
                </a:solidFill>
              </a:rPr>
              <a:t>Quanto menos esquecimento, maior é a retenção. </a:t>
            </a:r>
          </a:p>
          <a:p>
            <a:r>
              <a:rPr lang="pt-PT" sz="1600" dirty="0">
                <a:solidFill>
                  <a:schemeClr val="bg1"/>
                </a:solidFill>
              </a:rPr>
              <a:t>A retenção tanto pode estar relacionada com o estado do praticante no princípio da sessão seguinte, como pode incluir intervalos sem prática, mais prolongados.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AutoShape 4" descr="https://upload.wikimedia.org/wikipedia/commons/thumb/0/04/Diving_at_the_military_world_games%2C_2003.jpg/200px-Diving_at_the_military_world_games%2C_20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PT"/>
          </a:p>
        </p:txBody>
      </p:sp>
      <p:sp>
        <p:nvSpPr>
          <p:cNvPr id="10" name="CaixaDeTexto 9"/>
          <p:cNvSpPr txBox="1"/>
          <p:nvPr/>
        </p:nvSpPr>
        <p:spPr>
          <a:xfrm>
            <a:off x="285720" y="714356"/>
            <a:ext cx="8501122" cy="361637"/>
          </a:xfrm>
          <a:prstGeom prst="rect">
            <a:avLst/>
          </a:prstGeom>
          <a:noFill/>
        </p:spPr>
        <p:txBody>
          <a:bodyPr wrap="square" rtlCol="0">
            <a:spAutoFit/>
          </a:bodyPr>
          <a:lstStyle/>
          <a:p>
            <a:pPr>
              <a:lnSpc>
                <a:spcPts val="2100"/>
              </a:lnSpc>
              <a:tabLst>
                <a:tab pos="177800" algn="l"/>
              </a:tabLst>
            </a:pPr>
            <a:r>
              <a:rPr lang="pt-PT" dirty="0"/>
              <a:t>	</a:t>
            </a:r>
            <a:r>
              <a:rPr lang="pt-PT" b="1" dirty="0"/>
              <a:t>Dimensões ou componentes da aprendizagem: a </a:t>
            </a:r>
            <a:r>
              <a:rPr lang="pt-PT" b="1" dirty="0">
                <a:solidFill>
                  <a:srgbClr val="C00000"/>
                </a:solidFill>
              </a:rPr>
              <a:t>aquisição</a:t>
            </a:r>
            <a:r>
              <a:rPr lang="pt-PT" b="1" dirty="0"/>
              <a:t>, a </a:t>
            </a:r>
            <a:r>
              <a:rPr lang="pt-PT" b="1" dirty="0">
                <a:solidFill>
                  <a:srgbClr val="C00000"/>
                </a:solidFill>
              </a:rPr>
              <a:t>retenção</a:t>
            </a:r>
            <a:r>
              <a:rPr lang="pt-PT" b="1" dirty="0"/>
              <a:t> e o </a:t>
            </a:r>
            <a:r>
              <a:rPr lang="pt-PT" b="1" i="1" dirty="0" err="1">
                <a:solidFill>
                  <a:srgbClr val="C00000"/>
                </a:solidFill>
              </a:rPr>
              <a:t>transfer</a:t>
            </a:r>
            <a:r>
              <a:rPr lang="pt-PT" b="1" dirty="0"/>
              <a:t>.  </a:t>
            </a:r>
          </a:p>
        </p:txBody>
      </p:sp>
      <p:sp>
        <p:nvSpPr>
          <p:cNvPr id="11" name="Título 1"/>
          <p:cNvSpPr>
            <a:spLocks noGrp="1"/>
          </p:cNvSpPr>
          <p:nvPr>
            <p:ph type="title"/>
          </p:nvPr>
        </p:nvSpPr>
        <p:spPr>
          <a:xfrm>
            <a:off x="500034" y="-24"/>
            <a:ext cx="8643966" cy="571504"/>
          </a:xfrm>
        </p:spPr>
        <p:txBody>
          <a:bodyPr>
            <a:noAutofit/>
          </a:bodyPr>
          <a:lstStyle/>
          <a:p>
            <a:pPr algn="l">
              <a:tabLst>
                <a:tab pos="628650" algn="l"/>
              </a:tabLst>
            </a:pPr>
            <a:r>
              <a:rPr lang="pt-PT" sz="2400" b="1" dirty="0">
                <a:solidFill>
                  <a:schemeClr val="accent5">
                    <a:lumMod val="50000"/>
                  </a:schemeClr>
                </a:solidFill>
                <a:latin typeface="Calibri" panose="020F0502020204030204" pitchFamily="34" charset="0"/>
                <a:cs typeface="Arial" panose="020B0604020202020204" pitchFamily="34" charset="0"/>
              </a:rPr>
              <a:t>2.3 	Continuação</a:t>
            </a:r>
            <a:endParaRPr lang="pt-PT" sz="2400" b="1" dirty="0">
              <a:solidFill>
                <a:schemeClr val="accent5">
                  <a:lumMod val="50000"/>
                </a:schemeClr>
              </a:solidFill>
              <a:latin typeface="Calibri" panose="020F0502020204030204" pitchFamily="34" charset="0"/>
            </a:endParaRPr>
          </a:p>
        </p:txBody>
      </p:sp>
      <p:sp>
        <p:nvSpPr>
          <p:cNvPr id="13" name="CaixaDeTexto 12"/>
          <p:cNvSpPr txBox="1"/>
          <p:nvPr/>
        </p:nvSpPr>
        <p:spPr>
          <a:xfrm>
            <a:off x="285720" y="3786190"/>
            <a:ext cx="8501122" cy="2746906"/>
          </a:xfrm>
          <a:prstGeom prst="rect">
            <a:avLst/>
          </a:prstGeom>
          <a:noFill/>
        </p:spPr>
        <p:txBody>
          <a:bodyPr wrap="square" rtlCol="0">
            <a:spAutoFit/>
          </a:bodyPr>
          <a:lstStyle/>
          <a:p>
            <a:pPr>
              <a:lnSpc>
                <a:spcPts val="2100"/>
              </a:lnSpc>
              <a:spcAft>
                <a:spcPts val="600"/>
              </a:spcAft>
              <a:tabLst>
                <a:tab pos="180975" algn="l"/>
              </a:tabLst>
            </a:pPr>
            <a:r>
              <a:rPr lang="pt-PT" sz="1600" dirty="0"/>
              <a:t>	 </a:t>
            </a:r>
            <a:r>
              <a:rPr lang="pt-PT" sz="1600" b="1" dirty="0"/>
              <a:t>O </a:t>
            </a:r>
            <a:r>
              <a:rPr lang="pt-PT" sz="1600" b="1" i="1" dirty="0" err="1"/>
              <a:t>transfer</a:t>
            </a:r>
            <a:r>
              <a:rPr lang="pt-PT" sz="1600" b="1" dirty="0"/>
              <a:t> entre habilidades é maior quando elas partilham mais elementos idênticos</a:t>
            </a:r>
            <a:r>
              <a:rPr lang="pt-PT" sz="1600" dirty="0"/>
              <a:t>. </a:t>
            </a:r>
          </a:p>
          <a:p>
            <a:pPr>
              <a:lnSpc>
                <a:spcPts val="2100"/>
              </a:lnSpc>
              <a:spcAft>
                <a:spcPts val="600"/>
              </a:spcAft>
              <a:tabLst>
                <a:tab pos="180975" algn="l"/>
              </a:tabLst>
            </a:pPr>
            <a:r>
              <a:rPr lang="pt-PT" sz="1600" dirty="0"/>
              <a:t>	Este facto é muito útil em treino desportivo, permitindo associar de forma inteligente processos de aprendizagem de tarefas relacionadas, com efeitos positivos para as duas tarefas.</a:t>
            </a:r>
          </a:p>
          <a:p>
            <a:pPr>
              <a:lnSpc>
                <a:spcPts val="2100"/>
              </a:lnSpc>
              <a:spcAft>
                <a:spcPts val="600"/>
              </a:spcAft>
              <a:tabLst>
                <a:tab pos="180975" algn="l"/>
              </a:tabLst>
            </a:pPr>
            <a:r>
              <a:rPr lang="pt-PT" sz="1600" dirty="0"/>
              <a:t>	É também muito importante na organização das fases de iniciação desportiva. O conceito de </a:t>
            </a:r>
            <a:r>
              <a:rPr lang="pt-PT" sz="1600" i="1" dirty="0" err="1"/>
              <a:t>transfer</a:t>
            </a:r>
            <a:r>
              <a:rPr lang="pt-PT" sz="1600" i="1" dirty="0"/>
              <a:t> </a:t>
            </a:r>
            <a:r>
              <a:rPr lang="pt-PT" sz="1600" dirty="0"/>
              <a:t>explica porque é que é importante ensinar uma base geral de habilidades, antes de se aprofundarem detalhadamente certos movimentos através do treino especializado. </a:t>
            </a:r>
          </a:p>
          <a:p>
            <a:pPr>
              <a:lnSpc>
                <a:spcPts val="2100"/>
              </a:lnSpc>
              <a:spcAft>
                <a:spcPts val="600"/>
              </a:spcAft>
              <a:tabLst>
                <a:tab pos="180975" algn="l"/>
              </a:tabLst>
            </a:pPr>
            <a:r>
              <a:rPr lang="pt-PT" sz="1600" dirty="0"/>
              <a:t>	O princípio fundamental de uma </a:t>
            </a:r>
            <a:r>
              <a:rPr lang="pt-PT" sz="1600" b="1" dirty="0"/>
              <a:t>educação desportiva</a:t>
            </a:r>
            <a:r>
              <a:rPr lang="pt-PT" sz="1600" dirty="0"/>
              <a:t> é o da </a:t>
            </a:r>
            <a:r>
              <a:rPr lang="pt-PT" sz="1600" b="1" dirty="0"/>
              <a:t>criação adequada de uma base alargada de movimentos, </a:t>
            </a:r>
            <a:r>
              <a:rPr lang="pt-PT" sz="1600" dirty="0"/>
              <a:t>durante a infância,</a:t>
            </a:r>
            <a:r>
              <a:rPr lang="pt-PT" sz="1600" b="1" dirty="0"/>
              <a:t> baseada numa </a:t>
            </a:r>
            <a:r>
              <a:rPr lang="pt-PT" sz="1600" b="1" dirty="0" err="1"/>
              <a:t>conceção</a:t>
            </a:r>
            <a:r>
              <a:rPr lang="pt-PT" sz="1600" b="1" dirty="0"/>
              <a:t> geral de </a:t>
            </a:r>
            <a:r>
              <a:rPr lang="pt-PT" sz="1600" b="1" i="1" dirty="0" err="1"/>
              <a:t>transfer</a:t>
            </a:r>
            <a:r>
              <a:rPr lang="pt-PT" sz="1600" dirty="0"/>
              <a:t>, para mais tarde poder </a:t>
            </a:r>
            <a:r>
              <a:rPr lang="pt-PT" sz="1600" b="1" dirty="0"/>
              <a:t>progredir para movimentos especializados e mais complexos.  </a:t>
            </a:r>
          </a:p>
        </p:txBody>
      </p:sp>
      <p:sp>
        <p:nvSpPr>
          <p:cNvPr id="8" name="CaixaDeTexto 7"/>
          <p:cNvSpPr txBox="1"/>
          <p:nvPr/>
        </p:nvSpPr>
        <p:spPr>
          <a:xfrm>
            <a:off x="285720" y="1357298"/>
            <a:ext cx="8501122" cy="2298065"/>
          </a:xfrm>
          <a:prstGeom prst="rect">
            <a:avLst/>
          </a:prstGeom>
          <a:solidFill>
            <a:srgbClr val="FFFFCC"/>
          </a:solidFill>
          <a:ln w="38100">
            <a:solidFill>
              <a:schemeClr val="bg1">
                <a:lumMod val="50000"/>
              </a:schemeClr>
            </a:solidFill>
          </a:ln>
        </p:spPr>
        <p:txBody>
          <a:bodyPr wrap="square" rtlCol="0">
            <a:spAutoFit/>
          </a:bodyPr>
          <a:lstStyle/>
          <a:p>
            <a:pPr>
              <a:lnSpc>
                <a:spcPts val="2500"/>
              </a:lnSpc>
            </a:pPr>
            <a:r>
              <a:rPr lang="pt-PT" b="1" i="1" dirty="0" err="1">
                <a:latin typeface="Times New Roman" pitchFamily="18" charset="0"/>
                <a:cs typeface="Times New Roman" pitchFamily="18" charset="0"/>
              </a:rPr>
              <a:t>Transfer</a:t>
            </a:r>
            <a:r>
              <a:rPr lang="pt-PT" sz="1700" b="1" dirty="0">
                <a:latin typeface="Times New Roman" pitchFamily="18" charset="0"/>
                <a:cs typeface="Times New Roman" pitchFamily="18" charset="0"/>
              </a:rPr>
              <a:t>:</a:t>
            </a:r>
          </a:p>
          <a:p>
            <a:pPr>
              <a:lnSpc>
                <a:spcPts val="2500"/>
              </a:lnSpc>
            </a:pPr>
            <a:endParaRPr lang="pt-PT" sz="1700" b="1" i="1" dirty="0">
              <a:latin typeface="Times New Roman" pitchFamily="18" charset="0"/>
              <a:cs typeface="Times New Roman" pitchFamily="18" charset="0"/>
            </a:endParaRPr>
          </a:p>
          <a:p>
            <a:pPr indent="180975">
              <a:lnSpc>
                <a:spcPts val="2200"/>
              </a:lnSpc>
              <a:spcAft>
                <a:spcPts val="600"/>
              </a:spcAft>
            </a:pPr>
            <a:r>
              <a:rPr lang="pt-PT" sz="1600" dirty="0"/>
              <a:t>O</a:t>
            </a:r>
            <a:r>
              <a:rPr lang="pt-PT" sz="1600" i="1" dirty="0"/>
              <a:t> </a:t>
            </a:r>
            <a:r>
              <a:rPr lang="pt-PT" sz="1600" i="1" dirty="0" err="1"/>
              <a:t>transfer</a:t>
            </a:r>
            <a:r>
              <a:rPr lang="pt-PT" sz="1600" dirty="0"/>
              <a:t> é uma manifestação da adaptabilidade da aprendizagem a outras situações. </a:t>
            </a:r>
          </a:p>
          <a:p>
            <a:pPr indent="180975">
              <a:lnSpc>
                <a:spcPts val="2200"/>
              </a:lnSpc>
              <a:spcAft>
                <a:spcPts val="600"/>
              </a:spcAft>
            </a:pPr>
            <a:r>
              <a:rPr lang="pt-PT" sz="1600" dirty="0"/>
              <a:t>O </a:t>
            </a:r>
            <a:r>
              <a:rPr lang="pt-PT" sz="1600" i="1" dirty="0" err="1"/>
              <a:t>transfer</a:t>
            </a:r>
            <a:r>
              <a:rPr lang="pt-PT" sz="1600" dirty="0"/>
              <a:t> representa a capacidade de beneficiar uma aprendizagem, pela prática específica noutra aprendizagem. Ex. aprender a lançar uma bola de ténis, para mais tarde aplicar ao lançamento do dardo.</a:t>
            </a:r>
          </a:p>
          <a:p>
            <a:pPr indent="180975">
              <a:lnSpc>
                <a:spcPts val="2200"/>
              </a:lnSpc>
              <a:spcAft>
                <a:spcPts val="600"/>
              </a:spcAft>
            </a:pPr>
            <a:r>
              <a:rPr lang="pt-PT" sz="1600" dirty="0"/>
              <a:t> Quanto mais semelhantes são as tarefas, maior é o </a:t>
            </a:r>
            <a:r>
              <a:rPr lang="pt-PT" sz="1600" i="1" dirty="0" err="1"/>
              <a:t>transfer</a:t>
            </a:r>
            <a:r>
              <a:rPr lang="pt-PT" sz="1600" i="1" dirty="0"/>
              <a:t> </a:t>
            </a:r>
            <a:r>
              <a:rPr lang="pt-PT" sz="1600" dirty="0"/>
              <a:t>entre elas</a:t>
            </a:r>
            <a:r>
              <a:rPr lang="pt-PT" sz="1600" i="1" dirty="0"/>
              <a:t>.</a:t>
            </a:r>
            <a:r>
              <a:rPr lang="pt-PT" sz="1600" dirty="0"/>
              <a:t>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AutoShape 4" descr="https://upload.wikimedia.org/wikipedia/commons/thumb/0/04/Diving_at_the_military_world_games%2C_2003.jpg/200px-Diving_at_the_military_world_games%2C_20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PT"/>
          </a:p>
        </p:txBody>
      </p:sp>
      <p:sp>
        <p:nvSpPr>
          <p:cNvPr id="11" name="Título 1"/>
          <p:cNvSpPr>
            <a:spLocks noGrp="1"/>
          </p:cNvSpPr>
          <p:nvPr>
            <p:ph type="title"/>
          </p:nvPr>
        </p:nvSpPr>
        <p:spPr>
          <a:xfrm>
            <a:off x="500034" y="-24"/>
            <a:ext cx="8643966" cy="571504"/>
          </a:xfrm>
        </p:spPr>
        <p:txBody>
          <a:bodyPr>
            <a:noAutofit/>
          </a:bodyPr>
          <a:lstStyle/>
          <a:p>
            <a:pPr algn="l">
              <a:tabLst>
                <a:tab pos="628650" algn="l"/>
              </a:tabLst>
            </a:pPr>
            <a:r>
              <a:rPr lang="pt-PT" sz="2400" b="1" dirty="0">
                <a:solidFill>
                  <a:schemeClr val="accent5">
                    <a:lumMod val="50000"/>
                  </a:schemeClr>
                </a:solidFill>
                <a:latin typeface="Calibri" panose="020F0502020204030204" pitchFamily="34" charset="0"/>
                <a:cs typeface="Arial" panose="020B0604020202020204" pitchFamily="34" charset="0"/>
              </a:rPr>
              <a:t>2.3 	Continuação</a:t>
            </a:r>
            <a:endParaRPr lang="pt-PT" sz="2400" b="1" dirty="0">
              <a:solidFill>
                <a:schemeClr val="accent5">
                  <a:lumMod val="50000"/>
                </a:schemeClr>
              </a:solidFill>
              <a:latin typeface="Calibri" panose="020F0502020204030204" pitchFamily="34" charset="0"/>
            </a:endParaRPr>
          </a:p>
        </p:txBody>
      </p:sp>
      <p:sp>
        <p:nvSpPr>
          <p:cNvPr id="13" name="CaixaDeTexto 12"/>
          <p:cNvSpPr txBox="1"/>
          <p:nvPr/>
        </p:nvSpPr>
        <p:spPr>
          <a:xfrm>
            <a:off x="-32" y="1357298"/>
            <a:ext cx="3429024" cy="1400383"/>
          </a:xfrm>
          <a:prstGeom prst="rect">
            <a:avLst/>
          </a:prstGeom>
          <a:noFill/>
        </p:spPr>
        <p:txBody>
          <a:bodyPr wrap="square" rtlCol="0">
            <a:spAutoFit/>
          </a:bodyPr>
          <a:lstStyle/>
          <a:p>
            <a:pPr>
              <a:lnSpc>
                <a:spcPts val="2100"/>
              </a:lnSpc>
              <a:spcAft>
                <a:spcPts val="600"/>
              </a:spcAft>
              <a:tabLst>
                <a:tab pos="180975" algn="l"/>
              </a:tabLst>
            </a:pPr>
            <a:r>
              <a:rPr lang="pt-PT" sz="1600" dirty="0"/>
              <a:t>	O princípio do </a:t>
            </a:r>
            <a:r>
              <a:rPr lang="pt-PT" sz="1600" b="1" i="1" dirty="0" err="1"/>
              <a:t>transfer</a:t>
            </a:r>
            <a:r>
              <a:rPr lang="pt-PT" sz="1600" b="1" dirty="0"/>
              <a:t> </a:t>
            </a:r>
            <a:r>
              <a:rPr lang="pt-PT" sz="1600" dirty="0"/>
              <a:t>está </a:t>
            </a:r>
          </a:p>
          <a:p>
            <a:pPr>
              <a:lnSpc>
                <a:spcPts val="2100"/>
              </a:lnSpc>
              <a:spcAft>
                <a:spcPts val="600"/>
              </a:spcAft>
              <a:tabLst>
                <a:tab pos="180975" algn="l"/>
              </a:tabLst>
            </a:pPr>
            <a:r>
              <a:rPr lang="pt-PT" sz="1600" dirty="0"/>
              <a:t>na base das </a:t>
            </a:r>
            <a:r>
              <a:rPr lang="pt-PT" sz="1600" b="1" dirty="0"/>
              <a:t>Progressões pedagógicas.</a:t>
            </a:r>
          </a:p>
          <a:p>
            <a:pPr>
              <a:lnSpc>
                <a:spcPts val="2100"/>
              </a:lnSpc>
              <a:spcAft>
                <a:spcPts val="600"/>
              </a:spcAft>
              <a:tabLst>
                <a:tab pos="180975" algn="l"/>
              </a:tabLst>
            </a:pPr>
            <a:r>
              <a:rPr lang="pt-PT" sz="1600" b="1" dirty="0"/>
              <a:t>	</a:t>
            </a:r>
          </a:p>
          <a:p>
            <a:pPr>
              <a:lnSpc>
                <a:spcPts val="2100"/>
              </a:lnSpc>
              <a:spcAft>
                <a:spcPts val="600"/>
              </a:spcAft>
              <a:tabLst>
                <a:tab pos="180975" algn="l"/>
              </a:tabLst>
            </a:pPr>
            <a:r>
              <a:rPr lang="pt-PT" sz="1600" b="1" dirty="0"/>
              <a:t>Ex. Ensinar o salto de cavalo</a:t>
            </a:r>
            <a:endParaRPr lang="pt-PT" sz="1600" dirty="0"/>
          </a:p>
        </p:txBody>
      </p:sp>
      <p:sp>
        <p:nvSpPr>
          <p:cNvPr id="8" name="CaixaDeTexto 7"/>
          <p:cNvSpPr txBox="1"/>
          <p:nvPr/>
        </p:nvSpPr>
        <p:spPr>
          <a:xfrm>
            <a:off x="285720" y="714356"/>
            <a:ext cx="1143008" cy="412934"/>
          </a:xfrm>
          <a:prstGeom prst="rect">
            <a:avLst/>
          </a:prstGeom>
          <a:solidFill>
            <a:srgbClr val="FFFFCC"/>
          </a:solidFill>
          <a:ln w="38100">
            <a:solidFill>
              <a:schemeClr val="bg1">
                <a:lumMod val="50000"/>
              </a:schemeClr>
            </a:solidFill>
          </a:ln>
        </p:spPr>
        <p:txBody>
          <a:bodyPr wrap="square" rtlCol="0">
            <a:spAutoFit/>
          </a:bodyPr>
          <a:lstStyle/>
          <a:p>
            <a:pPr>
              <a:lnSpc>
                <a:spcPts val="2500"/>
              </a:lnSpc>
            </a:pPr>
            <a:r>
              <a:rPr lang="pt-PT" b="1" i="1" dirty="0" err="1">
                <a:latin typeface="Times New Roman" pitchFamily="18" charset="0"/>
                <a:cs typeface="Times New Roman" pitchFamily="18" charset="0"/>
              </a:rPr>
              <a:t>Transfer</a:t>
            </a:r>
            <a:r>
              <a:rPr lang="pt-PT" sz="1700" b="1" dirty="0">
                <a:latin typeface="Times New Roman" pitchFamily="18" charset="0"/>
                <a:cs typeface="Times New Roman" pitchFamily="18" charset="0"/>
              </a:rPr>
              <a:t>:</a:t>
            </a:r>
            <a:endParaRPr lang="pt-PT" sz="1700" b="1" i="1" dirty="0">
              <a:latin typeface="Times New Roman" pitchFamily="18" charset="0"/>
              <a:cs typeface="Times New Roman" pitchFamily="18" charset="0"/>
            </a:endParaRPr>
          </a:p>
        </p:txBody>
      </p:sp>
      <p:pic>
        <p:nvPicPr>
          <p:cNvPr id="1029" name="Picture 5"/>
          <p:cNvPicPr>
            <a:picLocks noChangeAspect="1" noChangeArrowheads="1"/>
          </p:cNvPicPr>
          <p:nvPr/>
        </p:nvPicPr>
        <p:blipFill>
          <a:blip r:embed="rId2"/>
          <a:srcRect l="13177" t="24414" r="47291" b="11132"/>
          <a:stretch>
            <a:fillRect/>
          </a:stretch>
        </p:blipFill>
        <p:spPr bwMode="auto">
          <a:xfrm>
            <a:off x="3286116" y="500042"/>
            <a:ext cx="5857884" cy="5369727"/>
          </a:xfrm>
          <a:prstGeom prst="rect">
            <a:avLst/>
          </a:prstGeom>
          <a:noFill/>
          <a:ln w="9525">
            <a:noFill/>
            <a:miter lim="800000"/>
            <a:headEnd/>
            <a:tailEnd/>
          </a:ln>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AutoShape 4" descr="https://upload.wikimedia.org/wikipedia/commons/thumb/0/04/Diving_at_the_military_world_games%2C_2003.jpg/200px-Diving_at_the_military_world_games%2C_20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PT"/>
          </a:p>
        </p:txBody>
      </p:sp>
      <p:sp>
        <p:nvSpPr>
          <p:cNvPr id="10" name="CaixaDeTexto 9"/>
          <p:cNvSpPr txBox="1"/>
          <p:nvPr/>
        </p:nvSpPr>
        <p:spPr>
          <a:xfrm>
            <a:off x="285720" y="571480"/>
            <a:ext cx="8501122" cy="2246769"/>
          </a:xfrm>
          <a:prstGeom prst="rect">
            <a:avLst/>
          </a:prstGeom>
          <a:noFill/>
        </p:spPr>
        <p:txBody>
          <a:bodyPr wrap="square" rtlCol="0">
            <a:spAutoFit/>
          </a:bodyPr>
          <a:lstStyle/>
          <a:p>
            <a:pPr marL="0" lvl="1" indent="177800">
              <a:lnSpc>
                <a:spcPts val="2100"/>
              </a:lnSpc>
            </a:pPr>
            <a:r>
              <a:rPr lang="pt-PT" sz="1600" dirty="0"/>
              <a:t>São representações gráficas da variação da </a:t>
            </a:r>
            <a:r>
              <a:rPr lang="pt-PT" sz="1600" i="1" dirty="0"/>
              <a:t>performance </a:t>
            </a:r>
            <a:r>
              <a:rPr lang="pt-PT" sz="1600" dirty="0"/>
              <a:t>ao longo de uma prática durante o processo de </a:t>
            </a:r>
            <a:r>
              <a:rPr lang="pt-PT" sz="1600" dirty="0">
                <a:solidFill>
                  <a:srgbClr val="0070C0"/>
                </a:solidFill>
              </a:rPr>
              <a:t>aquisição </a:t>
            </a:r>
            <a:r>
              <a:rPr lang="pt-PT" sz="1600" dirty="0"/>
              <a:t>da aprendizagem. </a:t>
            </a:r>
          </a:p>
          <a:p>
            <a:pPr marL="0" lvl="1" indent="177800">
              <a:lnSpc>
                <a:spcPts val="2100"/>
              </a:lnSpc>
            </a:pPr>
            <a:endParaRPr lang="pt-PT" sz="1600" dirty="0"/>
          </a:p>
          <a:p>
            <a:pPr marL="0" lvl="1" indent="177800">
              <a:lnSpc>
                <a:spcPts val="2100"/>
              </a:lnSpc>
            </a:pPr>
            <a:r>
              <a:rPr lang="pt-PT" sz="1600" dirty="0"/>
              <a:t>A curva de aprendizagem é, na realidade, uma curva de </a:t>
            </a:r>
            <a:r>
              <a:rPr lang="pt-PT" sz="1600" i="1" dirty="0"/>
              <a:t>performance</a:t>
            </a:r>
            <a:r>
              <a:rPr lang="pt-PT" sz="1600" dirty="0"/>
              <a:t>. A sua análise permite observar a evolução do aprendiz e </a:t>
            </a:r>
            <a:r>
              <a:rPr lang="pt-PT" sz="1600" dirty="0" err="1"/>
              <a:t>detetar</a:t>
            </a:r>
            <a:r>
              <a:rPr lang="pt-PT" sz="1600" dirty="0"/>
              <a:t> períodos de estabilização. </a:t>
            </a:r>
          </a:p>
          <a:p>
            <a:pPr marL="0" lvl="1" indent="177800">
              <a:lnSpc>
                <a:spcPts val="2100"/>
              </a:lnSpc>
            </a:pPr>
            <a:r>
              <a:rPr lang="pt-PT" sz="1600" dirty="0"/>
              <a:t>A curva de aprendizagem pode ser produzida com o valor absoluto em cada ensaio, ou com o erro ou desvio em relação ao alvo. </a:t>
            </a:r>
          </a:p>
          <a:p>
            <a:pPr marL="0" lvl="1" indent="177800">
              <a:lnSpc>
                <a:spcPts val="2100"/>
              </a:lnSpc>
            </a:pPr>
            <a:r>
              <a:rPr lang="pt-PT" sz="1600" dirty="0"/>
              <a:t>Podem ser elaboradas curvas para grupos ou para indivíduos. </a:t>
            </a:r>
            <a:r>
              <a:rPr lang="pt-PT" b="1" dirty="0"/>
              <a:t> </a:t>
            </a:r>
          </a:p>
        </p:txBody>
      </p:sp>
      <p:sp>
        <p:nvSpPr>
          <p:cNvPr id="11" name="Título 1"/>
          <p:cNvSpPr>
            <a:spLocks noGrp="1"/>
          </p:cNvSpPr>
          <p:nvPr>
            <p:ph type="title"/>
          </p:nvPr>
        </p:nvSpPr>
        <p:spPr>
          <a:xfrm>
            <a:off x="500034" y="-24"/>
            <a:ext cx="8643966" cy="571504"/>
          </a:xfrm>
        </p:spPr>
        <p:txBody>
          <a:bodyPr>
            <a:noAutofit/>
          </a:bodyPr>
          <a:lstStyle/>
          <a:p>
            <a:pPr algn="l">
              <a:tabLst>
                <a:tab pos="628650" algn="l"/>
              </a:tabLst>
            </a:pPr>
            <a:r>
              <a:rPr lang="pt-PT" sz="2400" b="1" dirty="0">
                <a:solidFill>
                  <a:schemeClr val="accent5">
                    <a:lumMod val="50000"/>
                  </a:schemeClr>
                </a:solidFill>
                <a:latin typeface="Calibri" panose="020F0502020204030204" pitchFamily="34" charset="0"/>
                <a:cs typeface="Arial" panose="020B0604020202020204" pitchFamily="34" charset="0"/>
              </a:rPr>
              <a:t>2.4 	Curvas de aprendizagem</a:t>
            </a:r>
            <a:endParaRPr lang="pt-PT" sz="2400" b="1" dirty="0">
              <a:solidFill>
                <a:schemeClr val="accent5">
                  <a:lumMod val="50000"/>
                </a:schemeClr>
              </a:solidFill>
              <a:latin typeface="Calibri" panose="020F0502020204030204" pitchFamily="34" charset="0"/>
            </a:endParaRPr>
          </a:p>
        </p:txBody>
      </p:sp>
      <p:sp>
        <p:nvSpPr>
          <p:cNvPr id="5" name="CaixaDeTexto 4"/>
          <p:cNvSpPr txBox="1"/>
          <p:nvPr/>
        </p:nvSpPr>
        <p:spPr>
          <a:xfrm>
            <a:off x="357158" y="3143248"/>
            <a:ext cx="3500462" cy="2323713"/>
          </a:xfrm>
          <a:prstGeom prst="rect">
            <a:avLst/>
          </a:prstGeom>
          <a:solidFill>
            <a:srgbClr val="E6AF00"/>
          </a:solidFill>
        </p:spPr>
        <p:txBody>
          <a:bodyPr wrap="square" rtlCol="0">
            <a:spAutoFit/>
          </a:bodyPr>
          <a:lstStyle/>
          <a:p>
            <a:pPr>
              <a:spcAft>
                <a:spcPts val="600"/>
              </a:spcAft>
            </a:pPr>
            <a:r>
              <a:rPr lang="pt-PT" sz="1500" dirty="0"/>
              <a:t>O processo de aprendizagem é altamente individualizado e a forma das curvas de aprendizagem é também muito variada.</a:t>
            </a:r>
          </a:p>
          <a:p>
            <a:pPr>
              <a:spcAft>
                <a:spcPts val="600"/>
              </a:spcAft>
            </a:pPr>
            <a:r>
              <a:rPr lang="pt-PT" sz="1500" dirty="0"/>
              <a:t>Não devem ser utilizadas como elementos de comparação entre indivíduos. </a:t>
            </a:r>
          </a:p>
          <a:p>
            <a:pPr>
              <a:spcAft>
                <a:spcPts val="600"/>
              </a:spcAft>
            </a:pPr>
            <a:r>
              <a:rPr lang="pt-PT" sz="1500" dirty="0"/>
              <a:t>São essenciais quando se colocam condições de aprendizagem inicial de uma tarefa ou quando é necessário proceder a reestruturações profundas do movimento.</a:t>
            </a:r>
          </a:p>
        </p:txBody>
      </p:sp>
      <p:pic>
        <p:nvPicPr>
          <p:cNvPr id="3074" name="Picture 51831"/>
          <p:cNvPicPr>
            <a:picLocks noChangeAspect="1" noChangeArrowheads="1"/>
          </p:cNvPicPr>
          <p:nvPr/>
        </p:nvPicPr>
        <p:blipFill>
          <a:blip r:embed="rId2"/>
          <a:srcRect/>
          <a:stretch>
            <a:fillRect/>
          </a:stretch>
        </p:blipFill>
        <p:spPr bwMode="auto">
          <a:xfrm>
            <a:off x="4929190" y="3143248"/>
            <a:ext cx="4143372" cy="3571900"/>
          </a:xfrm>
          <a:prstGeom prst="rect">
            <a:avLst/>
          </a:prstGeom>
          <a:noFill/>
          <a:ln w="9525">
            <a:solidFill>
              <a:srgbClr val="885538"/>
            </a:solidFill>
            <a:miter lim="800000"/>
            <a:headEnd/>
            <a:tailEnd/>
          </a:ln>
        </p:spPr>
      </p:pic>
      <p:sp>
        <p:nvSpPr>
          <p:cNvPr id="7" name="CaixaDeTexto 6"/>
          <p:cNvSpPr txBox="1"/>
          <p:nvPr/>
        </p:nvSpPr>
        <p:spPr>
          <a:xfrm>
            <a:off x="6286512" y="2357430"/>
            <a:ext cx="3143272" cy="646331"/>
          </a:xfrm>
          <a:prstGeom prst="rect">
            <a:avLst/>
          </a:prstGeom>
          <a:noFill/>
        </p:spPr>
        <p:txBody>
          <a:bodyPr wrap="square" rtlCol="0">
            <a:spAutoFit/>
          </a:bodyPr>
          <a:lstStyle/>
          <a:p>
            <a:r>
              <a:rPr lang="pt-PT" sz="1200" b="1" dirty="0"/>
              <a:t>FIGURA -</a:t>
            </a:r>
            <a:r>
              <a:rPr lang="pt-PT" sz="1200" dirty="0"/>
              <a:t> Diversas formas de curva de aprendizagem  (</a:t>
            </a:r>
            <a:r>
              <a:rPr lang="pt-PT" sz="1200" i="1" dirty="0" err="1"/>
              <a:t>in</a:t>
            </a:r>
            <a:r>
              <a:rPr lang="pt-PT" sz="1200" dirty="0"/>
              <a:t> Godinho, Mendes, Melo, Matos &amp; Barreiros, 2005), </a:t>
            </a:r>
          </a:p>
        </p:txBody>
      </p:sp>
      <p:sp>
        <p:nvSpPr>
          <p:cNvPr id="8" name="CaixaDeTexto 7"/>
          <p:cNvSpPr txBox="1"/>
          <p:nvPr/>
        </p:nvSpPr>
        <p:spPr>
          <a:xfrm>
            <a:off x="2214546" y="6438149"/>
            <a:ext cx="2786082" cy="276999"/>
          </a:xfrm>
          <a:prstGeom prst="rect">
            <a:avLst/>
          </a:prstGeom>
          <a:noFill/>
        </p:spPr>
        <p:txBody>
          <a:bodyPr wrap="square" rtlCol="0">
            <a:spAutoFit/>
          </a:bodyPr>
          <a:lstStyle/>
          <a:p>
            <a:r>
              <a:rPr lang="pt-PT" sz="1200" dirty="0"/>
              <a:t>(Manual do curso de treinadores Grau I)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AutoShape 4" descr="https://upload.wikimedia.org/wikipedia/commons/thumb/0/04/Diving_at_the_military_world_games%2C_2003.jpg/200px-Diving_at_the_military_world_games%2C_20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PT"/>
          </a:p>
        </p:txBody>
      </p:sp>
      <p:sp>
        <p:nvSpPr>
          <p:cNvPr id="10" name="CaixaDeTexto 9"/>
          <p:cNvSpPr txBox="1"/>
          <p:nvPr/>
        </p:nvSpPr>
        <p:spPr>
          <a:xfrm>
            <a:off x="285720" y="642918"/>
            <a:ext cx="8501122" cy="1169551"/>
          </a:xfrm>
          <a:prstGeom prst="rect">
            <a:avLst/>
          </a:prstGeom>
          <a:noFill/>
          <a:ln w="38100">
            <a:solidFill>
              <a:srgbClr val="885538"/>
            </a:solidFill>
          </a:ln>
        </p:spPr>
        <p:txBody>
          <a:bodyPr wrap="square" rtlCol="0">
            <a:spAutoFit/>
          </a:bodyPr>
          <a:lstStyle/>
          <a:p>
            <a:pPr marL="0" lvl="1" indent="177800">
              <a:lnSpc>
                <a:spcPts val="2100"/>
              </a:lnSpc>
            </a:pPr>
            <a:r>
              <a:rPr lang="pt-PT" sz="1700" dirty="0"/>
              <a:t>É muito frequente que a </a:t>
            </a:r>
            <a:r>
              <a:rPr lang="pt-PT" sz="1700" dirty="0">
                <a:solidFill>
                  <a:srgbClr val="0070C0"/>
                </a:solidFill>
              </a:rPr>
              <a:t>progressão na aprendizagem seja mais rápida no início</a:t>
            </a:r>
            <a:r>
              <a:rPr lang="pt-PT" sz="1700" dirty="0"/>
              <a:t> do que em fases mais adiantadas. </a:t>
            </a:r>
          </a:p>
          <a:p>
            <a:pPr marL="0" lvl="1" indent="177800">
              <a:lnSpc>
                <a:spcPts val="2100"/>
              </a:lnSpc>
            </a:pPr>
            <a:r>
              <a:rPr lang="pt-PT" sz="1700" dirty="0"/>
              <a:t>Todo o desportista conhece este efeito porque os progressos iniciais são rápidos o que necessariamente não se conseguirá manter mais tarde. </a:t>
            </a:r>
          </a:p>
        </p:txBody>
      </p:sp>
      <p:sp>
        <p:nvSpPr>
          <p:cNvPr id="11" name="Título 1"/>
          <p:cNvSpPr>
            <a:spLocks noGrp="1"/>
          </p:cNvSpPr>
          <p:nvPr>
            <p:ph type="title"/>
          </p:nvPr>
        </p:nvSpPr>
        <p:spPr>
          <a:xfrm>
            <a:off x="500034" y="-24"/>
            <a:ext cx="8643966" cy="500066"/>
          </a:xfrm>
        </p:spPr>
        <p:txBody>
          <a:bodyPr>
            <a:noAutofit/>
          </a:bodyPr>
          <a:lstStyle/>
          <a:p>
            <a:pPr algn="l">
              <a:tabLst>
                <a:tab pos="628650" algn="l"/>
              </a:tabLst>
            </a:pPr>
            <a:r>
              <a:rPr lang="pt-PT" sz="2000" b="1" dirty="0">
                <a:solidFill>
                  <a:schemeClr val="accent5">
                    <a:lumMod val="50000"/>
                  </a:schemeClr>
                </a:solidFill>
                <a:latin typeface="Calibri" panose="020F0502020204030204" pitchFamily="34" charset="0"/>
                <a:cs typeface="Arial" panose="020B0604020202020204" pitchFamily="34" charset="0"/>
              </a:rPr>
              <a:t>2.4 	 Continuação</a:t>
            </a:r>
            <a:endParaRPr lang="pt-PT" sz="2000" b="1" dirty="0">
              <a:solidFill>
                <a:schemeClr val="accent5">
                  <a:lumMod val="50000"/>
                </a:schemeClr>
              </a:solidFill>
              <a:latin typeface="Calibri" panose="020F0502020204030204" pitchFamily="34" charset="0"/>
            </a:endParaRPr>
          </a:p>
        </p:txBody>
      </p:sp>
      <p:sp>
        <p:nvSpPr>
          <p:cNvPr id="14" name="CaixaDeTexto 13"/>
          <p:cNvSpPr txBox="1"/>
          <p:nvPr/>
        </p:nvSpPr>
        <p:spPr>
          <a:xfrm>
            <a:off x="285720" y="2200535"/>
            <a:ext cx="3643338" cy="1323439"/>
          </a:xfrm>
          <a:prstGeom prst="rect">
            <a:avLst/>
          </a:prstGeom>
          <a:solidFill>
            <a:srgbClr val="FFFFCC"/>
          </a:solidFill>
          <a:ln w="28575">
            <a:solidFill>
              <a:srgbClr val="885538"/>
            </a:solidFill>
          </a:ln>
        </p:spPr>
        <p:txBody>
          <a:bodyPr wrap="square" rtlCol="0">
            <a:spAutoFit/>
          </a:bodyPr>
          <a:lstStyle/>
          <a:p>
            <a:pPr>
              <a:tabLst>
                <a:tab pos="177800" algn="l"/>
              </a:tabLst>
            </a:pPr>
            <a:r>
              <a:rPr lang="pt-PT" sz="1600" dirty="0">
                <a:latin typeface="Times New Roman" pitchFamily="18" charset="0"/>
                <a:cs typeface="Times New Roman" pitchFamily="18" charset="0"/>
              </a:rPr>
              <a:t>	O fenómeno de </a:t>
            </a:r>
            <a:r>
              <a:rPr lang="pt-PT" sz="1600" dirty="0">
                <a:solidFill>
                  <a:srgbClr val="0070C0"/>
                </a:solidFill>
                <a:latin typeface="Times New Roman" pitchFamily="18" charset="0"/>
                <a:cs typeface="Times New Roman" pitchFamily="18" charset="0"/>
              </a:rPr>
              <a:t>estabilização  progressiva do rendimento  </a:t>
            </a:r>
            <a:r>
              <a:rPr lang="pt-PT" sz="1600" dirty="0">
                <a:latin typeface="Times New Roman" pitchFamily="18" charset="0"/>
                <a:cs typeface="Times New Roman" pitchFamily="18" charset="0"/>
              </a:rPr>
              <a:t>- </a:t>
            </a:r>
            <a:r>
              <a:rPr lang="pt-PT" sz="1600" b="1" i="1" dirty="0" err="1">
                <a:solidFill>
                  <a:srgbClr val="C00000"/>
                </a:solidFill>
                <a:latin typeface="Times New Roman" pitchFamily="18" charset="0"/>
                <a:cs typeface="Times New Roman" pitchFamily="18" charset="0"/>
              </a:rPr>
              <a:t>plateau</a:t>
            </a:r>
            <a:r>
              <a:rPr lang="pt-PT" sz="1600" dirty="0">
                <a:latin typeface="Times New Roman" pitchFamily="18" charset="0"/>
                <a:cs typeface="Times New Roman" pitchFamily="18" charset="0"/>
              </a:rPr>
              <a:t>,</a:t>
            </a:r>
            <a:r>
              <a:rPr lang="pt-PT" sz="1600" i="1" dirty="0">
                <a:solidFill>
                  <a:srgbClr val="C00000"/>
                </a:solidFill>
                <a:latin typeface="Times New Roman" pitchFamily="18" charset="0"/>
                <a:cs typeface="Times New Roman" pitchFamily="18" charset="0"/>
              </a:rPr>
              <a:t> </a:t>
            </a:r>
            <a:r>
              <a:rPr lang="pt-PT" sz="1600" dirty="0">
                <a:latin typeface="Times New Roman" pitchFamily="18" charset="0"/>
                <a:cs typeface="Times New Roman" pitchFamily="18" charset="0"/>
              </a:rPr>
              <a:t>conduz muito frequentemente à desistência e abandono, mas deve ser encarado como natural.</a:t>
            </a:r>
          </a:p>
        </p:txBody>
      </p:sp>
      <p:pic>
        <p:nvPicPr>
          <p:cNvPr id="4098" name="Picture 2"/>
          <p:cNvPicPr>
            <a:picLocks noChangeAspect="1" noChangeArrowheads="1"/>
          </p:cNvPicPr>
          <p:nvPr/>
        </p:nvPicPr>
        <p:blipFill>
          <a:blip r:embed="rId2" cstate="print">
            <a:lum bright="10000"/>
          </a:blip>
          <a:srcRect l="6528" t="6878" r="5752" b="14815"/>
          <a:stretch>
            <a:fillRect/>
          </a:stretch>
        </p:blipFill>
        <p:spPr bwMode="auto">
          <a:xfrm rot="10800000">
            <a:off x="4143372" y="2200535"/>
            <a:ext cx="4929222" cy="3300167"/>
          </a:xfrm>
          <a:prstGeom prst="rect">
            <a:avLst/>
          </a:prstGeom>
          <a:noFill/>
          <a:ln w="9525">
            <a:noFill/>
            <a:miter lim="800000"/>
            <a:headEnd/>
            <a:tailEnd/>
          </a:ln>
          <a:effectLst/>
        </p:spPr>
      </p:pic>
      <p:sp>
        <p:nvSpPr>
          <p:cNvPr id="15" name="CaixaDeTexto 14"/>
          <p:cNvSpPr txBox="1"/>
          <p:nvPr/>
        </p:nvSpPr>
        <p:spPr>
          <a:xfrm>
            <a:off x="6357950" y="2271974"/>
            <a:ext cx="2232000" cy="292388"/>
          </a:xfrm>
          <a:prstGeom prst="rect">
            <a:avLst/>
          </a:prstGeom>
          <a:solidFill>
            <a:schemeClr val="bg1"/>
          </a:solidFill>
        </p:spPr>
        <p:txBody>
          <a:bodyPr wrap="square" rtlCol="0">
            <a:spAutoFit/>
          </a:bodyPr>
          <a:lstStyle/>
          <a:p>
            <a:pPr algn="ctr"/>
            <a:r>
              <a:rPr lang="pt-PT" sz="1300" b="1" dirty="0">
                <a:solidFill>
                  <a:srgbClr val="C00000"/>
                </a:solidFill>
              </a:rPr>
              <a:t>Fase de estabilidade - </a:t>
            </a:r>
            <a:r>
              <a:rPr lang="pt-PT" sz="1300" b="1" i="1" dirty="0" err="1"/>
              <a:t>plateau</a:t>
            </a:r>
            <a:endParaRPr lang="pt-PT" sz="1300" b="1" dirty="0">
              <a:solidFill>
                <a:srgbClr val="C00000"/>
              </a:solidFill>
            </a:endParaRPr>
          </a:p>
        </p:txBody>
      </p:sp>
      <p:sp>
        <p:nvSpPr>
          <p:cNvPr id="16" name="CaixaDeTexto 15"/>
          <p:cNvSpPr txBox="1"/>
          <p:nvPr/>
        </p:nvSpPr>
        <p:spPr>
          <a:xfrm>
            <a:off x="4500562" y="2343412"/>
            <a:ext cx="1764000" cy="288000"/>
          </a:xfrm>
          <a:prstGeom prst="rect">
            <a:avLst/>
          </a:prstGeom>
          <a:solidFill>
            <a:schemeClr val="bg1"/>
          </a:solidFill>
        </p:spPr>
        <p:txBody>
          <a:bodyPr wrap="square" rtlCol="0">
            <a:spAutoFit/>
          </a:bodyPr>
          <a:lstStyle/>
          <a:p>
            <a:pPr algn="ctr"/>
            <a:r>
              <a:rPr lang="pt-PT" sz="1200" b="1" dirty="0">
                <a:solidFill>
                  <a:srgbClr val="0070C0"/>
                </a:solidFill>
              </a:rPr>
              <a:t>Fase de  aprendizagem</a:t>
            </a:r>
          </a:p>
        </p:txBody>
      </p:sp>
      <p:sp>
        <p:nvSpPr>
          <p:cNvPr id="12" name="CaixaDeTexto 11"/>
          <p:cNvSpPr txBox="1"/>
          <p:nvPr/>
        </p:nvSpPr>
        <p:spPr>
          <a:xfrm>
            <a:off x="214282" y="3978196"/>
            <a:ext cx="3857652" cy="2308324"/>
          </a:xfrm>
          <a:prstGeom prst="rect">
            <a:avLst/>
          </a:prstGeom>
          <a:noFill/>
          <a:ln w="38100">
            <a:solidFill>
              <a:srgbClr val="885538"/>
            </a:solidFill>
          </a:ln>
        </p:spPr>
        <p:txBody>
          <a:bodyPr wrap="square" rtlCol="0">
            <a:spAutoFit/>
          </a:bodyPr>
          <a:lstStyle/>
          <a:p>
            <a:pPr>
              <a:tabLst>
                <a:tab pos="177800" algn="l"/>
              </a:tabLst>
            </a:pPr>
            <a:r>
              <a:rPr lang="pt-PT" sz="1600" b="1" i="1" dirty="0">
                <a:solidFill>
                  <a:srgbClr val="C00000"/>
                </a:solidFill>
              </a:rPr>
              <a:t>	</a:t>
            </a:r>
            <a:r>
              <a:rPr lang="pt-PT" sz="1600" b="1" i="1" dirty="0" err="1">
                <a:solidFill>
                  <a:srgbClr val="C00000"/>
                </a:solidFill>
              </a:rPr>
              <a:t>PLATEAU</a:t>
            </a:r>
            <a:r>
              <a:rPr lang="pt-PT" sz="1600" b="1" dirty="0">
                <a:solidFill>
                  <a:srgbClr val="C00000"/>
                </a:solidFill>
              </a:rPr>
              <a:t> DE APRENDIZAGEM</a:t>
            </a:r>
            <a:endParaRPr lang="pt-PT" sz="1600" dirty="0">
              <a:solidFill>
                <a:srgbClr val="C00000"/>
              </a:solidFill>
            </a:endParaRPr>
          </a:p>
          <a:p>
            <a:pPr>
              <a:tabLst>
                <a:tab pos="177800" algn="l"/>
              </a:tabLst>
            </a:pPr>
            <a:endParaRPr lang="pt-PT" sz="1600" dirty="0"/>
          </a:p>
          <a:p>
            <a:pPr>
              <a:tabLst>
                <a:tab pos="177800" algn="l"/>
              </a:tabLst>
            </a:pPr>
            <a:r>
              <a:rPr lang="pt-PT" sz="1600" dirty="0"/>
              <a:t>	As curvas de aprendizagem têm frequentemente períodos de estabilidade, em que o progresso não é visível. </a:t>
            </a:r>
          </a:p>
          <a:p>
            <a:pPr>
              <a:tabLst>
                <a:tab pos="177800" algn="l"/>
              </a:tabLst>
            </a:pPr>
            <a:r>
              <a:rPr lang="pt-PT" sz="1600" dirty="0"/>
              <a:t>	Isto não significa necessariamente que não esteja a ocorrer aprendizagem, mas sim que ela pode não se manifestar através da </a:t>
            </a:r>
            <a:r>
              <a:rPr lang="pt-PT" sz="1600" i="1" dirty="0"/>
              <a:t>performance</a:t>
            </a:r>
            <a:r>
              <a:rPr lang="pt-PT" sz="1600" dirty="0"/>
              <a:t>.</a:t>
            </a:r>
          </a:p>
        </p:txBody>
      </p:sp>
      <p:sp>
        <p:nvSpPr>
          <p:cNvPr id="13" name="CaixaDeTexto 12"/>
          <p:cNvSpPr txBox="1"/>
          <p:nvPr/>
        </p:nvSpPr>
        <p:spPr>
          <a:xfrm>
            <a:off x="6357950" y="5550115"/>
            <a:ext cx="2571768" cy="307777"/>
          </a:xfrm>
          <a:prstGeom prst="rect">
            <a:avLst/>
          </a:prstGeom>
          <a:noFill/>
        </p:spPr>
        <p:txBody>
          <a:bodyPr wrap="square" rtlCol="0">
            <a:spAutoFit/>
          </a:bodyPr>
          <a:lstStyle/>
          <a:p>
            <a:r>
              <a:rPr lang="pt-PT" sz="1400" dirty="0"/>
              <a:t>(</a:t>
            </a:r>
            <a:r>
              <a:rPr lang="pt-PT" sz="1400" i="1" dirty="0" err="1"/>
              <a:t>in</a:t>
            </a:r>
            <a:r>
              <a:rPr lang="pt-PT" sz="1400" dirty="0"/>
              <a:t> Barreiros &amp; Passos, 2013)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AutoShape 4" descr="https://upload.wikimedia.org/wikipedia/commons/thumb/0/04/Diving_at_the_military_world_games%2C_2003.jpg/200px-Diving_at_the_military_world_games%2C_20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PT"/>
          </a:p>
        </p:txBody>
      </p:sp>
      <p:sp>
        <p:nvSpPr>
          <p:cNvPr id="11" name="Título 1"/>
          <p:cNvSpPr>
            <a:spLocks noGrp="1"/>
          </p:cNvSpPr>
          <p:nvPr>
            <p:ph type="title"/>
          </p:nvPr>
        </p:nvSpPr>
        <p:spPr>
          <a:xfrm>
            <a:off x="500034" y="-24"/>
            <a:ext cx="8643966" cy="428628"/>
          </a:xfrm>
        </p:spPr>
        <p:txBody>
          <a:bodyPr>
            <a:noAutofit/>
          </a:bodyPr>
          <a:lstStyle/>
          <a:p>
            <a:pPr algn="l">
              <a:tabLst>
                <a:tab pos="628650" algn="l"/>
              </a:tabLst>
            </a:pPr>
            <a:r>
              <a:rPr lang="pt-PT" sz="2000" b="1" dirty="0">
                <a:solidFill>
                  <a:schemeClr val="accent5">
                    <a:lumMod val="50000"/>
                  </a:schemeClr>
                </a:solidFill>
                <a:latin typeface="Calibri" panose="020F0502020204030204" pitchFamily="34" charset="0"/>
                <a:cs typeface="Arial" panose="020B0604020202020204" pitchFamily="34" charset="0"/>
              </a:rPr>
              <a:t>2.4 	 Continuação</a:t>
            </a:r>
            <a:endParaRPr lang="pt-PT" sz="2000" b="1" dirty="0">
              <a:solidFill>
                <a:schemeClr val="accent5">
                  <a:lumMod val="50000"/>
                </a:schemeClr>
              </a:solidFill>
              <a:latin typeface="Calibri" panose="020F0502020204030204" pitchFamily="34" charset="0"/>
            </a:endParaRPr>
          </a:p>
        </p:txBody>
      </p:sp>
      <p:sp>
        <p:nvSpPr>
          <p:cNvPr id="14" name="CaixaDeTexto 13"/>
          <p:cNvSpPr txBox="1"/>
          <p:nvPr/>
        </p:nvSpPr>
        <p:spPr>
          <a:xfrm>
            <a:off x="214282" y="5423616"/>
            <a:ext cx="3786214" cy="1277273"/>
          </a:xfrm>
          <a:prstGeom prst="rect">
            <a:avLst/>
          </a:prstGeom>
          <a:solidFill>
            <a:srgbClr val="FFFFCC"/>
          </a:solidFill>
          <a:ln w="28575">
            <a:solidFill>
              <a:srgbClr val="885538"/>
            </a:solidFill>
          </a:ln>
        </p:spPr>
        <p:txBody>
          <a:bodyPr wrap="square" rtlCol="0">
            <a:spAutoFit/>
          </a:bodyPr>
          <a:lstStyle/>
          <a:p>
            <a:r>
              <a:rPr lang="pt-PT" sz="1600" b="1" dirty="0">
                <a:latin typeface="Times New Roman" pitchFamily="18" charset="0"/>
                <a:cs typeface="Times New Roman" pitchFamily="18" charset="0"/>
              </a:rPr>
              <a:t>Tarefa simples</a:t>
            </a:r>
            <a:r>
              <a:rPr lang="pt-PT" sz="1600" dirty="0">
                <a:latin typeface="Times New Roman" pitchFamily="18" charset="0"/>
                <a:cs typeface="Times New Roman" pitchFamily="18" charset="0"/>
              </a:rPr>
              <a:t>: </a:t>
            </a:r>
          </a:p>
          <a:p>
            <a:endParaRPr lang="pt-PT" sz="1600" dirty="0">
              <a:latin typeface="Times New Roman" pitchFamily="18" charset="0"/>
              <a:cs typeface="Times New Roman" pitchFamily="18" charset="0"/>
            </a:endParaRPr>
          </a:p>
          <a:p>
            <a:r>
              <a:rPr lang="pt-PT" sz="1500" dirty="0">
                <a:latin typeface="Times New Roman" pitchFamily="18" charset="0"/>
                <a:cs typeface="Times New Roman" pitchFamily="18" charset="0"/>
              </a:rPr>
              <a:t>Evolução rápida, seguida de estabilização da resposta. A estabilização da execução é visível, já não se observam melhorias na </a:t>
            </a:r>
            <a:r>
              <a:rPr lang="pt-PT" sz="1500" i="1" dirty="0">
                <a:latin typeface="Times New Roman" pitchFamily="18" charset="0"/>
                <a:cs typeface="Times New Roman" pitchFamily="18" charset="0"/>
              </a:rPr>
              <a:t>performance</a:t>
            </a:r>
            <a:r>
              <a:rPr lang="pt-PT" sz="1500" dirty="0">
                <a:latin typeface="Times New Roman" pitchFamily="18" charset="0"/>
                <a:cs typeface="Times New Roman" pitchFamily="18" charset="0"/>
              </a:rPr>
              <a:t>.</a:t>
            </a:r>
          </a:p>
        </p:txBody>
      </p:sp>
      <p:pic>
        <p:nvPicPr>
          <p:cNvPr id="5122" name="Picture 2" descr="C:\Documents and Settings\HP\Os meus documentos\Downloads\IMG_20200520_191519.jpg"/>
          <p:cNvPicPr>
            <a:picLocks noChangeAspect="1" noChangeArrowheads="1"/>
          </p:cNvPicPr>
          <p:nvPr/>
        </p:nvPicPr>
        <p:blipFill>
          <a:blip r:embed="rId2" cstate="print">
            <a:lum bright="20000"/>
          </a:blip>
          <a:srcRect t="30711" b="24404"/>
          <a:stretch>
            <a:fillRect/>
          </a:stretch>
        </p:blipFill>
        <p:spPr bwMode="auto">
          <a:xfrm>
            <a:off x="991767" y="2643182"/>
            <a:ext cx="7002947" cy="2571768"/>
          </a:xfrm>
          <a:prstGeom prst="rect">
            <a:avLst/>
          </a:prstGeom>
          <a:noFill/>
          <a:ln>
            <a:solidFill>
              <a:schemeClr val="tx1"/>
            </a:solidFill>
          </a:ln>
        </p:spPr>
      </p:pic>
      <p:sp>
        <p:nvSpPr>
          <p:cNvPr id="15" name="CaixaDeTexto 14"/>
          <p:cNvSpPr txBox="1"/>
          <p:nvPr/>
        </p:nvSpPr>
        <p:spPr>
          <a:xfrm>
            <a:off x="2143108" y="2779422"/>
            <a:ext cx="2000264" cy="292388"/>
          </a:xfrm>
          <a:prstGeom prst="rect">
            <a:avLst/>
          </a:prstGeom>
          <a:solidFill>
            <a:schemeClr val="bg1"/>
          </a:solidFill>
        </p:spPr>
        <p:txBody>
          <a:bodyPr wrap="square" rtlCol="0">
            <a:spAutoFit/>
          </a:bodyPr>
          <a:lstStyle/>
          <a:p>
            <a:pPr algn="ctr"/>
            <a:r>
              <a:rPr lang="pt-PT" sz="1300" b="1" dirty="0">
                <a:solidFill>
                  <a:srgbClr val="C00000"/>
                </a:solidFill>
              </a:rPr>
              <a:t>Estabilidade da execução</a:t>
            </a:r>
          </a:p>
        </p:txBody>
      </p:sp>
      <p:sp>
        <p:nvSpPr>
          <p:cNvPr id="12" name="CaixaDeTexto 11"/>
          <p:cNvSpPr txBox="1"/>
          <p:nvPr/>
        </p:nvSpPr>
        <p:spPr>
          <a:xfrm>
            <a:off x="4643438" y="5391709"/>
            <a:ext cx="4214842" cy="1277273"/>
          </a:xfrm>
          <a:prstGeom prst="rect">
            <a:avLst/>
          </a:prstGeom>
          <a:solidFill>
            <a:srgbClr val="FFFFCC"/>
          </a:solidFill>
          <a:ln w="28575">
            <a:solidFill>
              <a:srgbClr val="885538"/>
            </a:solidFill>
          </a:ln>
        </p:spPr>
        <p:txBody>
          <a:bodyPr wrap="square" rtlCol="0">
            <a:spAutoFit/>
          </a:bodyPr>
          <a:lstStyle/>
          <a:p>
            <a:r>
              <a:rPr lang="pt-PT" sz="1600" b="1" dirty="0">
                <a:latin typeface="Times New Roman" pitchFamily="18" charset="0"/>
                <a:cs typeface="Times New Roman" pitchFamily="18" charset="0"/>
              </a:rPr>
              <a:t>Tarefa complexa</a:t>
            </a:r>
            <a:r>
              <a:rPr lang="pt-PT" sz="1600" dirty="0">
                <a:latin typeface="Times New Roman" pitchFamily="18" charset="0"/>
                <a:cs typeface="Times New Roman" pitchFamily="18" charset="0"/>
              </a:rPr>
              <a:t>: </a:t>
            </a:r>
          </a:p>
          <a:p>
            <a:endParaRPr lang="pt-PT" sz="1600" dirty="0">
              <a:latin typeface="Times New Roman" pitchFamily="18" charset="0"/>
              <a:cs typeface="Times New Roman" pitchFamily="18" charset="0"/>
            </a:endParaRPr>
          </a:p>
          <a:p>
            <a:r>
              <a:rPr lang="pt-PT" sz="1500" dirty="0">
                <a:latin typeface="Times New Roman" pitchFamily="18" charset="0"/>
                <a:cs typeface="Times New Roman" pitchFamily="18" charset="0"/>
              </a:rPr>
              <a:t>Numa fase inicial não se observam progressos, sendo necessário algum tempo até serem visíveis. A partir daí existe muito espaço para progredir.</a:t>
            </a:r>
          </a:p>
        </p:txBody>
      </p:sp>
      <p:sp>
        <p:nvSpPr>
          <p:cNvPr id="16" name="CaixaDeTexto 15"/>
          <p:cNvSpPr txBox="1"/>
          <p:nvPr/>
        </p:nvSpPr>
        <p:spPr>
          <a:xfrm>
            <a:off x="491042" y="3714752"/>
            <a:ext cx="1152000" cy="288000"/>
          </a:xfrm>
          <a:prstGeom prst="rect">
            <a:avLst/>
          </a:prstGeom>
          <a:solidFill>
            <a:schemeClr val="bg1"/>
          </a:solidFill>
        </p:spPr>
        <p:txBody>
          <a:bodyPr wrap="square" rtlCol="0">
            <a:spAutoFit/>
          </a:bodyPr>
          <a:lstStyle/>
          <a:p>
            <a:pPr algn="ctr"/>
            <a:r>
              <a:rPr lang="pt-PT" sz="1200" b="1" dirty="0">
                <a:solidFill>
                  <a:srgbClr val="0070C0"/>
                </a:solidFill>
              </a:rPr>
              <a:t>Aprendizagem</a:t>
            </a:r>
          </a:p>
        </p:txBody>
      </p:sp>
      <p:sp>
        <p:nvSpPr>
          <p:cNvPr id="13" name="CaixaDeTexto 12"/>
          <p:cNvSpPr txBox="1"/>
          <p:nvPr/>
        </p:nvSpPr>
        <p:spPr>
          <a:xfrm>
            <a:off x="4643438" y="4779686"/>
            <a:ext cx="1908000" cy="292388"/>
          </a:xfrm>
          <a:prstGeom prst="rect">
            <a:avLst/>
          </a:prstGeom>
          <a:solidFill>
            <a:schemeClr val="bg1"/>
          </a:solidFill>
        </p:spPr>
        <p:txBody>
          <a:bodyPr wrap="square" rtlCol="0">
            <a:spAutoFit/>
          </a:bodyPr>
          <a:lstStyle/>
          <a:p>
            <a:pPr algn="ctr"/>
            <a:r>
              <a:rPr lang="pt-PT" sz="1300" b="1" dirty="0">
                <a:solidFill>
                  <a:srgbClr val="C00000"/>
                </a:solidFill>
              </a:rPr>
              <a:t>Estabilidade da execução</a:t>
            </a:r>
          </a:p>
        </p:txBody>
      </p:sp>
      <p:sp>
        <p:nvSpPr>
          <p:cNvPr id="18" name="CaixaDeTexto 17"/>
          <p:cNvSpPr txBox="1"/>
          <p:nvPr/>
        </p:nvSpPr>
        <p:spPr>
          <a:xfrm>
            <a:off x="6715140" y="3786190"/>
            <a:ext cx="1152000" cy="288000"/>
          </a:xfrm>
          <a:prstGeom prst="rect">
            <a:avLst/>
          </a:prstGeom>
          <a:solidFill>
            <a:schemeClr val="bg1"/>
          </a:solidFill>
        </p:spPr>
        <p:txBody>
          <a:bodyPr wrap="square" rtlCol="0">
            <a:spAutoFit/>
          </a:bodyPr>
          <a:lstStyle/>
          <a:p>
            <a:pPr algn="ctr"/>
            <a:r>
              <a:rPr lang="pt-PT" sz="1200" b="1" dirty="0">
                <a:solidFill>
                  <a:srgbClr val="0070C0"/>
                </a:solidFill>
              </a:rPr>
              <a:t>Aprendizagem</a:t>
            </a:r>
          </a:p>
        </p:txBody>
      </p:sp>
      <p:sp>
        <p:nvSpPr>
          <p:cNvPr id="19" name="CaixaDeTexto 18"/>
          <p:cNvSpPr txBox="1"/>
          <p:nvPr/>
        </p:nvSpPr>
        <p:spPr>
          <a:xfrm>
            <a:off x="3286116" y="5357826"/>
            <a:ext cx="2857520" cy="323165"/>
          </a:xfrm>
          <a:prstGeom prst="rect">
            <a:avLst/>
          </a:prstGeom>
          <a:noFill/>
        </p:spPr>
        <p:txBody>
          <a:bodyPr wrap="square" rtlCol="0">
            <a:spAutoFit/>
          </a:bodyPr>
          <a:lstStyle/>
          <a:p>
            <a:pPr>
              <a:tabLst>
                <a:tab pos="177800" algn="l"/>
              </a:tabLst>
            </a:pPr>
            <a:r>
              <a:rPr lang="pt-PT" sz="1500" dirty="0"/>
              <a:t>	</a:t>
            </a:r>
          </a:p>
        </p:txBody>
      </p:sp>
      <p:sp>
        <p:nvSpPr>
          <p:cNvPr id="10" name="CaixaDeTexto 9"/>
          <p:cNvSpPr txBox="1"/>
          <p:nvPr/>
        </p:nvSpPr>
        <p:spPr>
          <a:xfrm>
            <a:off x="285720" y="428604"/>
            <a:ext cx="8501122" cy="2123658"/>
          </a:xfrm>
          <a:prstGeom prst="rect">
            <a:avLst/>
          </a:prstGeom>
          <a:noFill/>
          <a:ln w="38100">
            <a:solidFill>
              <a:srgbClr val="885538"/>
            </a:solidFill>
          </a:ln>
        </p:spPr>
        <p:txBody>
          <a:bodyPr wrap="square" rtlCol="0">
            <a:spAutoFit/>
          </a:bodyPr>
          <a:lstStyle/>
          <a:p>
            <a:pPr>
              <a:spcAft>
                <a:spcPts val="1200"/>
              </a:spcAft>
              <a:tabLst>
                <a:tab pos="177800" algn="l"/>
              </a:tabLst>
            </a:pPr>
            <a:r>
              <a:rPr lang="pt-PT" sz="1600" dirty="0"/>
              <a:t>	Uma tarefa simples é aprendida rapidamente. Depois disso a </a:t>
            </a:r>
            <a:r>
              <a:rPr lang="pt-PT" sz="1600" i="1" dirty="0"/>
              <a:t>performance</a:t>
            </a:r>
            <a:r>
              <a:rPr lang="pt-PT" sz="1600" dirty="0"/>
              <a:t> estabiliza, pois já não é possível realizar a tarefa com mais eficiência - </a:t>
            </a:r>
            <a:r>
              <a:rPr lang="pt-PT" sz="1600" b="1" dirty="0">
                <a:solidFill>
                  <a:srgbClr val="0070C0"/>
                </a:solidFill>
              </a:rPr>
              <a:t>efeito de teto</a:t>
            </a:r>
            <a:r>
              <a:rPr lang="pt-PT" sz="1600" dirty="0"/>
              <a:t>. 	</a:t>
            </a:r>
          </a:p>
          <a:p>
            <a:pPr>
              <a:spcAft>
                <a:spcPts val="1200"/>
              </a:spcAft>
              <a:tabLst>
                <a:tab pos="177800" algn="l"/>
              </a:tabLst>
            </a:pPr>
            <a:r>
              <a:rPr lang="pt-PT" sz="1600" dirty="0"/>
              <a:t>	Quando as tarefas a aprender são mais complexas, a evolução inicial pode ser mais lenta, verificando-se um aumento maior da evolução a partir de um certo nível de resposta. </a:t>
            </a:r>
          </a:p>
          <a:p>
            <a:pPr>
              <a:spcAft>
                <a:spcPts val="1200"/>
              </a:spcAft>
              <a:tabLst>
                <a:tab pos="177800" algn="l"/>
              </a:tabLst>
            </a:pPr>
            <a:r>
              <a:rPr lang="pt-PT" sz="1600" dirty="0"/>
              <a:t>	Podem ocorrer variações muito grandes entre aprendizes e entre tarefas, logo, tem de se ter em conta as </a:t>
            </a:r>
            <a:r>
              <a:rPr lang="pt-PT" sz="1600" dirty="0" err="1"/>
              <a:t>caraterísticas</a:t>
            </a:r>
            <a:r>
              <a:rPr lang="pt-PT" sz="1600" dirty="0"/>
              <a:t> do aprendiz, como o seu passado e experiência, a sua idade ou </a:t>
            </a:r>
            <a:r>
              <a:rPr lang="pt-PT" sz="1600" dirty="0" err="1"/>
              <a:t>fatores</a:t>
            </a:r>
            <a:r>
              <a:rPr lang="pt-PT" sz="1600" dirty="0"/>
              <a:t> motivacionais. </a:t>
            </a:r>
          </a:p>
        </p:txBody>
      </p:sp>
      <p:sp>
        <p:nvSpPr>
          <p:cNvPr id="17" name="CaixaDeTexto 16"/>
          <p:cNvSpPr txBox="1"/>
          <p:nvPr/>
        </p:nvSpPr>
        <p:spPr>
          <a:xfrm>
            <a:off x="7215206" y="5143512"/>
            <a:ext cx="2571768" cy="276999"/>
          </a:xfrm>
          <a:prstGeom prst="rect">
            <a:avLst/>
          </a:prstGeom>
          <a:noFill/>
        </p:spPr>
        <p:txBody>
          <a:bodyPr wrap="square" rtlCol="0">
            <a:spAutoFit/>
          </a:bodyPr>
          <a:lstStyle/>
          <a:p>
            <a:r>
              <a:rPr lang="pt-PT" sz="1200" dirty="0"/>
              <a:t>(</a:t>
            </a:r>
            <a:r>
              <a:rPr lang="pt-PT" sz="1200" i="1" dirty="0" err="1"/>
              <a:t>in</a:t>
            </a:r>
            <a:r>
              <a:rPr lang="pt-PT" sz="1200" dirty="0"/>
              <a:t> Barreiros &amp; Passos, 2013)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FFE389"/>
            </a:gs>
            <a:gs pos="50000">
              <a:schemeClr val="bg2">
                <a:lumMod val="9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5" name="CaixaDeTexto 4"/>
          <p:cNvSpPr txBox="1"/>
          <p:nvPr/>
        </p:nvSpPr>
        <p:spPr>
          <a:xfrm>
            <a:off x="6286512" y="6357958"/>
            <a:ext cx="2643206" cy="276999"/>
          </a:xfrm>
          <a:prstGeom prst="rect">
            <a:avLst/>
          </a:prstGeom>
          <a:noFill/>
        </p:spPr>
        <p:txBody>
          <a:bodyPr wrap="square" rtlCol="0">
            <a:spAutoFit/>
          </a:bodyPr>
          <a:lstStyle/>
          <a:p>
            <a:r>
              <a:rPr lang="pt-PT" sz="1200" dirty="0"/>
              <a:t>Manual de curso de treinadores, Grau I</a:t>
            </a:r>
          </a:p>
        </p:txBody>
      </p:sp>
      <p:sp>
        <p:nvSpPr>
          <p:cNvPr id="8" name="CaixaDeTexto 7"/>
          <p:cNvSpPr txBox="1"/>
          <p:nvPr/>
        </p:nvSpPr>
        <p:spPr>
          <a:xfrm>
            <a:off x="785786" y="785794"/>
            <a:ext cx="2000264" cy="338554"/>
          </a:xfrm>
          <a:prstGeom prst="rect">
            <a:avLst/>
          </a:prstGeom>
          <a:solidFill>
            <a:srgbClr val="B9EB67"/>
          </a:solidFill>
          <a:ln>
            <a:solidFill>
              <a:schemeClr val="tx2">
                <a:lumMod val="60000"/>
                <a:lumOff val="40000"/>
              </a:schemeClr>
            </a:solidFill>
          </a:ln>
        </p:spPr>
        <p:txBody>
          <a:bodyPr wrap="square" rtlCol="0">
            <a:spAutoFit/>
          </a:bodyPr>
          <a:lstStyle/>
          <a:p>
            <a:pPr algn="just"/>
            <a:r>
              <a:rPr lang="pt-PT" sz="1600" b="1" dirty="0"/>
              <a:t>CRESCIMENTO</a:t>
            </a:r>
            <a:endParaRPr lang="pt-PT" sz="1600" dirty="0"/>
          </a:p>
        </p:txBody>
      </p:sp>
      <p:sp>
        <p:nvSpPr>
          <p:cNvPr id="9" name="CaixaDeTexto 8"/>
          <p:cNvSpPr txBox="1"/>
          <p:nvPr/>
        </p:nvSpPr>
        <p:spPr>
          <a:xfrm>
            <a:off x="714348" y="1500174"/>
            <a:ext cx="7929618" cy="1723549"/>
          </a:xfrm>
          <a:prstGeom prst="rect">
            <a:avLst/>
          </a:prstGeom>
          <a:noFill/>
        </p:spPr>
        <p:txBody>
          <a:bodyPr wrap="square" rtlCol="0">
            <a:spAutoFit/>
          </a:bodyPr>
          <a:lstStyle/>
          <a:p>
            <a:pPr>
              <a:spcAft>
                <a:spcPts val="600"/>
              </a:spcAft>
              <a:tabLst>
                <a:tab pos="355600" algn="l"/>
              </a:tabLst>
            </a:pPr>
            <a:r>
              <a:rPr lang="pt-PT" sz="1600" dirty="0"/>
              <a:t>	O </a:t>
            </a:r>
            <a:r>
              <a:rPr lang="pt-PT" sz="1600" b="1" dirty="0">
                <a:solidFill>
                  <a:srgbClr val="C00000"/>
                </a:solidFill>
              </a:rPr>
              <a:t>crescimento </a:t>
            </a:r>
            <a:r>
              <a:rPr lang="pt-PT" sz="1600" dirty="0"/>
              <a:t>significa as transformações morfológicas (da forma), tanto nas dimensões corporais (peso e altura) como na proporcionalidade e na composição corporal (massa gorda vs. massa magra), que resultam no aumento do tamanho do corpo, ou de algumas áreas específicas, ao longo do tempo.</a:t>
            </a:r>
          </a:p>
          <a:p>
            <a:pPr>
              <a:spcAft>
                <a:spcPts val="600"/>
              </a:spcAft>
              <a:tabLst>
                <a:tab pos="355600" algn="l"/>
              </a:tabLst>
            </a:pPr>
            <a:r>
              <a:rPr lang="pt-PT" sz="1600" dirty="0"/>
              <a:t>	</a:t>
            </a:r>
          </a:p>
          <a:p>
            <a:pPr>
              <a:spcAft>
                <a:spcPts val="600"/>
              </a:spcAft>
              <a:tabLst>
                <a:tab pos="355600" algn="l"/>
              </a:tabLst>
            </a:pPr>
            <a:r>
              <a:rPr lang="pt-PT" sz="1600" dirty="0"/>
              <a:t>	O crescimento pode ser </a:t>
            </a:r>
            <a:r>
              <a:rPr lang="pt-PT" sz="1600" dirty="0" err="1"/>
              <a:t>objeto</a:t>
            </a:r>
            <a:r>
              <a:rPr lang="pt-PT" sz="1600" dirty="0"/>
              <a:t> de medida precisa.</a:t>
            </a:r>
          </a:p>
        </p:txBody>
      </p:sp>
      <p:sp>
        <p:nvSpPr>
          <p:cNvPr id="11" name="CaixaDeTexto 10"/>
          <p:cNvSpPr txBox="1"/>
          <p:nvPr/>
        </p:nvSpPr>
        <p:spPr>
          <a:xfrm>
            <a:off x="642910" y="3693644"/>
            <a:ext cx="8072494" cy="2054409"/>
          </a:xfrm>
          <a:prstGeom prst="rect">
            <a:avLst/>
          </a:prstGeom>
          <a:solidFill>
            <a:srgbClr val="B9EB67"/>
          </a:solidFill>
          <a:ln w="38100">
            <a:solidFill>
              <a:schemeClr val="accent1"/>
            </a:solidFill>
          </a:ln>
        </p:spPr>
        <p:txBody>
          <a:bodyPr wrap="square" rtlCol="0">
            <a:spAutoFit/>
          </a:bodyPr>
          <a:lstStyle/>
          <a:p>
            <a:pPr>
              <a:lnSpc>
                <a:spcPct val="150000"/>
              </a:lnSpc>
              <a:tabLst>
                <a:tab pos="355600" algn="l"/>
              </a:tabLst>
            </a:pPr>
            <a:r>
              <a:rPr lang="pt-PT" sz="1700" dirty="0"/>
              <a:t>	</a:t>
            </a:r>
            <a:r>
              <a:rPr lang="pt-PT" sz="1700" dirty="0">
                <a:solidFill>
                  <a:srgbClr val="000000"/>
                </a:solidFill>
              </a:rPr>
              <a:t>O</a:t>
            </a:r>
            <a:r>
              <a:rPr lang="pt-PT" sz="1700" b="1" dirty="0">
                <a:solidFill>
                  <a:srgbClr val="C00000"/>
                </a:solidFill>
              </a:rPr>
              <a:t> crescimento </a:t>
            </a:r>
            <a:r>
              <a:rPr lang="pt-PT" sz="1700" b="1" dirty="0">
                <a:solidFill>
                  <a:srgbClr val="000000"/>
                </a:solidFill>
              </a:rPr>
              <a:t>não é homogéneo ao longo da vida, </a:t>
            </a:r>
            <a:r>
              <a:rPr lang="pt-PT" sz="1700" dirty="0">
                <a:solidFill>
                  <a:srgbClr val="000000"/>
                </a:solidFill>
              </a:rPr>
              <a:t>existindo períodos de crescimento </a:t>
            </a:r>
            <a:r>
              <a:rPr lang="pt-PT" sz="1700" b="1" dirty="0">
                <a:solidFill>
                  <a:srgbClr val="000000"/>
                </a:solidFill>
              </a:rPr>
              <a:t>mais </a:t>
            </a:r>
            <a:r>
              <a:rPr lang="pt-PT" sz="1700" dirty="0">
                <a:solidFill>
                  <a:srgbClr val="000000"/>
                </a:solidFill>
              </a:rPr>
              <a:t>rápido e períodos de crescimento </a:t>
            </a:r>
            <a:r>
              <a:rPr lang="pt-PT" sz="1700" b="1" dirty="0">
                <a:solidFill>
                  <a:srgbClr val="000000"/>
                </a:solidFill>
              </a:rPr>
              <a:t>mais lento. </a:t>
            </a:r>
            <a:r>
              <a:rPr lang="pt-PT" sz="1700" dirty="0">
                <a:solidFill>
                  <a:srgbClr val="000000"/>
                </a:solidFill>
              </a:rPr>
              <a:t>Estes momentos acompanham</a:t>
            </a:r>
            <a:r>
              <a:rPr lang="pt-PT" sz="1700" b="1" dirty="0">
                <a:solidFill>
                  <a:srgbClr val="000000"/>
                </a:solidFill>
              </a:rPr>
              <a:t> transformações hormonais </a:t>
            </a:r>
            <a:r>
              <a:rPr lang="pt-PT" sz="1700" dirty="0">
                <a:solidFill>
                  <a:srgbClr val="000000"/>
                </a:solidFill>
              </a:rPr>
              <a:t>complexas</a:t>
            </a:r>
            <a:r>
              <a:rPr lang="pt-PT" sz="1700" b="1" dirty="0">
                <a:solidFill>
                  <a:srgbClr val="000000"/>
                </a:solidFill>
              </a:rPr>
              <a:t>, </a:t>
            </a:r>
            <a:r>
              <a:rPr lang="pt-PT" sz="1700" dirty="0">
                <a:solidFill>
                  <a:srgbClr val="000000"/>
                </a:solidFill>
              </a:rPr>
              <a:t>que resultam num </a:t>
            </a:r>
            <a:r>
              <a:rPr lang="pt-PT" sz="1700" b="1" dirty="0">
                <a:solidFill>
                  <a:srgbClr val="000000"/>
                </a:solidFill>
              </a:rPr>
              <a:t>percurso assimétrico </a:t>
            </a:r>
            <a:r>
              <a:rPr lang="pt-PT" sz="1700" dirty="0">
                <a:solidFill>
                  <a:srgbClr val="000000"/>
                </a:solidFill>
              </a:rPr>
              <a:t>(desigual), com momentos decisivos de grande crescimentos, e momentos de maior estabilidade. </a:t>
            </a:r>
            <a:endParaRPr lang="pt-PT" sz="1700" dirty="0"/>
          </a:p>
        </p:txBody>
      </p:sp>
      <p:sp>
        <p:nvSpPr>
          <p:cNvPr id="12" name="Título 1"/>
          <p:cNvSpPr txBox="1">
            <a:spLocks/>
          </p:cNvSpPr>
          <p:nvPr/>
        </p:nvSpPr>
        <p:spPr>
          <a:xfrm>
            <a:off x="642942" y="142852"/>
            <a:ext cx="8286776" cy="500066"/>
          </a:xfrm>
          <a:prstGeom prst="rect">
            <a:avLst/>
          </a:prstGeom>
        </p:spPr>
        <p:txBody>
          <a:bodyPr vert="horz" lIns="91440" tIns="45720" rIns="91440" bIns="45720" rtlCol="0" anchor="ctr">
            <a:noAutofit/>
          </a:bodyPr>
          <a:lstStyle/>
          <a:p>
            <a:pPr marL="0" marR="0" lvl="1" indent="0" algn="l" defTabSz="914400" rtl="0" eaLnBrk="1" fontAlgn="auto" latinLnBrk="0" hangingPunct="1">
              <a:lnSpc>
                <a:spcPct val="100000"/>
              </a:lnSpc>
              <a:spcBef>
                <a:spcPct val="0"/>
              </a:spcBef>
              <a:spcAft>
                <a:spcPts val="0"/>
              </a:spcAft>
              <a:buClrTx/>
              <a:buSzTx/>
              <a:buFontTx/>
              <a:buNone/>
              <a:tabLst>
                <a:tab pos="628650" algn="l"/>
              </a:tabLst>
              <a:defRPr/>
            </a:pPr>
            <a:r>
              <a:rPr kumimoji="0" lang="pt-PT" sz="2400" b="1" i="0" u="none" strike="noStrike" kern="0" cap="none" spc="0" normalizeH="0" baseline="0" noProof="0" dirty="0">
                <a:ln>
                  <a:noFill/>
                </a:ln>
                <a:solidFill>
                  <a:schemeClr val="accent5">
                    <a:lumMod val="50000"/>
                  </a:schemeClr>
                </a:solidFill>
                <a:effectLst/>
                <a:uLnTx/>
                <a:uFillTx/>
                <a:latin typeface="Calibri" panose="020F0502020204030204" pitchFamily="34" charset="0"/>
                <a:cs typeface="Arial" panose="020B0604020202020204" pitchFamily="34" charset="0"/>
              </a:rPr>
              <a:t>1.1 	</a:t>
            </a:r>
            <a:r>
              <a:rPr kumimoji="0" lang="pt-PT" sz="2200" b="1" i="0" u="none" strike="noStrike" kern="0" cap="none" spc="0" normalizeH="0" baseline="0" noProof="0" dirty="0">
                <a:ln>
                  <a:noFill/>
                </a:ln>
                <a:solidFill>
                  <a:schemeClr val="accent5">
                    <a:lumMod val="50000"/>
                  </a:schemeClr>
                </a:solidFill>
                <a:effectLst/>
                <a:uLnTx/>
                <a:uFillTx/>
                <a:latin typeface="Calibri" panose="020F0502020204030204" pitchFamily="34" charset="0"/>
                <a:cs typeface="Arial" panose="020B0604020202020204" pitchFamily="34" charset="0"/>
              </a:rPr>
              <a:t>Desenvolvimento, maturação, crescimento e aprendizagem</a:t>
            </a:r>
            <a:endParaRPr kumimoji="0" lang="pt-PT" sz="2200" b="1" i="0" u="none" strike="noStrike" kern="0" cap="none" spc="0" normalizeH="0" baseline="0" noProof="0" dirty="0">
              <a:ln>
                <a:noFill/>
              </a:ln>
              <a:solidFill>
                <a:schemeClr val="accent5">
                  <a:lumMod val="50000"/>
                </a:schemeClr>
              </a:solidFill>
              <a:effectLst/>
              <a:uLnTx/>
              <a:uFillTx/>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1833"/>
          <p:cNvPicPr>
            <a:picLocks noChangeAspect="1" noChangeArrowheads="1"/>
          </p:cNvPicPr>
          <p:nvPr/>
        </p:nvPicPr>
        <p:blipFill>
          <a:blip r:embed="rId2"/>
          <a:srcRect/>
          <a:stretch>
            <a:fillRect/>
          </a:stretch>
        </p:blipFill>
        <p:spPr bwMode="auto">
          <a:xfrm>
            <a:off x="4929190" y="249010"/>
            <a:ext cx="4143403" cy="3567743"/>
          </a:xfrm>
          <a:prstGeom prst="rect">
            <a:avLst/>
          </a:prstGeom>
          <a:noFill/>
          <a:ln w="9525">
            <a:solidFill>
              <a:srgbClr val="885538"/>
            </a:solidFill>
            <a:miter lim="800000"/>
            <a:headEnd/>
            <a:tailEnd/>
          </a:ln>
        </p:spPr>
      </p:pic>
      <p:sp>
        <p:nvSpPr>
          <p:cNvPr id="1028" name="AutoShape 4" descr="https://upload.wikimedia.org/wikipedia/commons/thumb/0/04/Diving_at_the_military_world_games%2C_2003.jpg/200px-Diving_at_the_military_world_games%2C_20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PT"/>
          </a:p>
        </p:txBody>
      </p:sp>
      <p:sp>
        <p:nvSpPr>
          <p:cNvPr id="11" name="Título 1"/>
          <p:cNvSpPr>
            <a:spLocks noGrp="1"/>
          </p:cNvSpPr>
          <p:nvPr>
            <p:ph type="title"/>
          </p:nvPr>
        </p:nvSpPr>
        <p:spPr>
          <a:xfrm>
            <a:off x="500034" y="-24"/>
            <a:ext cx="8643966" cy="428628"/>
          </a:xfrm>
        </p:spPr>
        <p:txBody>
          <a:bodyPr>
            <a:noAutofit/>
          </a:bodyPr>
          <a:lstStyle/>
          <a:p>
            <a:pPr algn="l">
              <a:tabLst>
                <a:tab pos="628650" algn="l"/>
              </a:tabLst>
            </a:pPr>
            <a:r>
              <a:rPr lang="pt-PT" sz="2000" b="1" dirty="0">
                <a:solidFill>
                  <a:schemeClr val="accent5">
                    <a:lumMod val="50000"/>
                  </a:schemeClr>
                </a:solidFill>
                <a:latin typeface="Calibri" panose="020F0502020204030204" pitchFamily="34" charset="0"/>
                <a:cs typeface="Arial" panose="020B0604020202020204" pitchFamily="34" charset="0"/>
              </a:rPr>
              <a:t>2.4 	Continuação</a:t>
            </a:r>
            <a:endParaRPr lang="pt-PT" sz="2000" b="1" dirty="0">
              <a:solidFill>
                <a:schemeClr val="accent5">
                  <a:lumMod val="50000"/>
                </a:schemeClr>
              </a:solidFill>
              <a:latin typeface="Calibri" panose="020F0502020204030204" pitchFamily="34" charset="0"/>
            </a:endParaRPr>
          </a:p>
        </p:txBody>
      </p:sp>
      <p:sp>
        <p:nvSpPr>
          <p:cNvPr id="19" name="CaixaDeTexto 18"/>
          <p:cNvSpPr txBox="1"/>
          <p:nvPr/>
        </p:nvSpPr>
        <p:spPr>
          <a:xfrm>
            <a:off x="3286116" y="5357826"/>
            <a:ext cx="2857520" cy="323165"/>
          </a:xfrm>
          <a:prstGeom prst="rect">
            <a:avLst/>
          </a:prstGeom>
          <a:noFill/>
        </p:spPr>
        <p:txBody>
          <a:bodyPr wrap="square" rtlCol="0">
            <a:spAutoFit/>
          </a:bodyPr>
          <a:lstStyle/>
          <a:p>
            <a:pPr>
              <a:tabLst>
                <a:tab pos="177800" algn="l"/>
              </a:tabLst>
            </a:pPr>
            <a:r>
              <a:rPr lang="pt-PT" sz="1500" dirty="0"/>
              <a:t>	</a:t>
            </a:r>
          </a:p>
        </p:txBody>
      </p:sp>
      <p:sp>
        <p:nvSpPr>
          <p:cNvPr id="17" name="CaixaDeTexto 16"/>
          <p:cNvSpPr txBox="1"/>
          <p:nvPr/>
        </p:nvSpPr>
        <p:spPr>
          <a:xfrm>
            <a:off x="-32" y="500042"/>
            <a:ext cx="5072098" cy="369332"/>
          </a:xfrm>
          <a:prstGeom prst="rect">
            <a:avLst/>
          </a:prstGeom>
          <a:noFill/>
        </p:spPr>
        <p:txBody>
          <a:bodyPr wrap="square" rtlCol="0">
            <a:spAutoFit/>
          </a:bodyPr>
          <a:lstStyle/>
          <a:p>
            <a:r>
              <a:rPr lang="pt-PT" b="1" dirty="0">
                <a:solidFill>
                  <a:srgbClr val="885538"/>
                </a:solidFill>
              </a:rPr>
              <a:t>Efeitos frequentes nas curvas de aprendizagem:</a:t>
            </a:r>
          </a:p>
        </p:txBody>
      </p:sp>
      <p:sp>
        <p:nvSpPr>
          <p:cNvPr id="13" name="CaixaDeTexto 12"/>
          <p:cNvSpPr txBox="1"/>
          <p:nvPr/>
        </p:nvSpPr>
        <p:spPr>
          <a:xfrm>
            <a:off x="-32" y="928670"/>
            <a:ext cx="4857784" cy="3193182"/>
          </a:xfrm>
          <a:prstGeom prst="rect">
            <a:avLst/>
          </a:prstGeom>
          <a:noFill/>
        </p:spPr>
        <p:txBody>
          <a:bodyPr wrap="square" rtlCol="0">
            <a:spAutoFit/>
          </a:bodyPr>
          <a:lstStyle/>
          <a:p>
            <a:pPr marL="177800" indent="177800">
              <a:spcAft>
                <a:spcPts val="600"/>
              </a:spcAft>
            </a:pPr>
            <a:r>
              <a:rPr lang="pt-PT" sz="1600" b="1" i="1" dirty="0">
                <a:solidFill>
                  <a:srgbClr val="C00000"/>
                </a:solidFill>
              </a:rPr>
              <a:t>TIPOS DE </a:t>
            </a:r>
            <a:r>
              <a:rPr lang="pt-PT" sz="1600" b="1" i="1" dirty="0" err="1">
                <a:solidFill>
                  <a:srgbClr val="C00000"/>
                </a:solidFill>
              </a:rPr>
              <a:t>PLATEAU</a:t>
            </a:r>
            <a:r>
              <a:rPr lang="pt-PT" sz="1600" b="1" i="1" dirty="0">
                <a:solidFill>
                  <a:srgbClr val="C00000"/>
                </a:solidFill>
              </a:rPr>
              <a:t>:</a:t>
            </a:r>
            <a:endParaRPr lang="pt-PT" sz="1600" b="1" dirty="0">
              <a:solidFill>
                <a:srgbClr val="C00000"/>
              </a:solidFill>
            </a:endParaRPr>
          </a:p>
          <a:p>
            <a:pPr marL="177800" indent="177800">
              <a:spcAft>
                <a:spcPts val="600"/>
              </a:spcAft>
              <a:buAutoNum type="alphaLcParenR"/>
            </a:pPr>
            <a:r>
              <a:rPr lang="pt-PT" b="1" dirty="0">
                <a:solidFill>
                  <a:srgbClr val="0070C0"/>
                </a:solidFill>
              </a:rPr>
              <a:t> Efeito de teto</a:t>
            </a:r>
            <a:endParaRPr lang="pt-PT" b="1" dirty="0">
              <a:solidFill>
                <a:srgbClr val="C00000"/>
              </a:solidFill>
            </a:endParaRPr>
          </a:p>
          <a:p>
            <a:pPr marL="177800" indent="177800">
              <a:lnSpc>
                <a:spcPts val="2100"/>
              </a:lnSpc>
              <a:tabLst>
                <a:tab pos="177800" algn="l"/>
              </a:tabLst>
            </a:pPr>
            <a:r>
              <a:rPr lang="pt-PT" sz="1600" dirty="0">
                <a:latin typeface="Times New Roman" pitchFamily="18" charset="0"/>
                <a:cs typeface="Times New Roman" pitchFamily="18" charset="0"/>
              </a:rPr>
              <a:t>A progressão é limitada por um teto de desempenho que se manifesta sistematicamente. </a:t>
            </a:r>
          </a:p>
          <a:p>
            <a:pPr marL="177800" indent="177800">
              <a:lnSpc>
                <a:spcPts val="2100"/>
              </a:lnSpc>
              <a:tabLst>
                <a:tab pos="177800" algn="l"/>
              </a:tabLst>
            </a:pPr>
            <a:r>
              <a:rPr lang="pt-PT" sz="1600" u="sng" dirty="0">
                <a:latin typeface="Times New Roman" pitchFamily="18" charset="0"/>
                <a:cs typeface="Times New Roman" pitchFamily="18" charset="0"/>
              </a:rPr>
              <a:t>Causas possíveis</a:t>
            </a:r>
            <a:r>
              <a:rPr lang="pt-PT" sz="1600" dirty="0">
                <a:latin typeface="Times New Roman" pitchFamily="18" charset="0"/>
                <a:cs typeface="Times New Roman" pitchFamily="18" charset="0"/>
              </a:rPr>
              <a:t>:</a:t>
            </a:r>
          </a:p>
          <a:p>
            <a:pPr marL="177800" indent="177800">
              <a:lnSpc>
                <a:spcPts val="2100"/>
              </a:lnSpc>
              <a:buFontTx/>
              <a:buChar char="-"/>
            </a:pPr>
            <a:r>
              <a:rPr lang="pt-PT" sz="1600" dirty="0">
                <a:latin typeface="Times New Roman" pitchFamily="18" charset="0"/>
                <a:cs typeface="Times New Roman" pitchFamily="18" charset="0"/>
              </a:rPr>
              <a:t>a habilidade é muito simples e já não há possibilidade de evoluir mais. </a:t>
            </a:r>
          </a:p>
          <a:p>
            <a:pPr marL="177800" indent="177800">
              <a:lnSpc>
                <a:spcPts val="2100"/>
              </a:lnSpc>
              <a:buFontTx/>
              <a:buChar char="-"/>
            </a:pPr>
            <a:r>
              <a:rPr lang="pt-PT" sz="1600" dirty="0">
                <a:latin typeface="Times New Roman" pitchFamily="18" charset="0"/>
                <a:cs typeface="Times New Roman" pitchFamily="18" charset="0"/>
              </a:rPr>
              <a:t> limitação das capacidades ou dos </a:t>
            </a:r>
            <a:r>
              <a:rPr lang="pt-PT" sz="1600" dirty="0" err="1">
                <a:latin typeface="Times New Roman" pitchFamily="18" charset="0"/>
                <a:cs typeface="Times New Roman" pitchFamily="18" charset="0"/>
              </a:rPr>
              <a:t>fatores</a:t>
            </a:r>
            <a:r>
              <a:rPr lang="pt-PT" sz="1600" dirty="0">
                <a:latin typeface="Times New Roman" pitchFamily="18" charset="0"/>
                <a:cs typeface="Times New Roman" pitchFamily="18" charset="0"/>
              </a:rPr>
              <a:t> de execução  do atleta. Ex. o atleta atingiu as suas capacidades máximas ou tem limitações físicas ou funcionais.</a:t>
            </a:r>
          </a:p>
        </p:txBody>
      </p:sp>
      <p:sp>
        <p:nvSpPr>
          <p:cNvPr id="16" name="CaixaDeTexto 15"/>
          <p:cNvSpPr txBox="1"/>
          <p:nvPr/>
        </p:nvSpPr>
        <p:spPr>
          <a:xfrm>
            <a:off x="-32" y="4071942"/>
            <a:ext cx="8858312" cy="2685351"/>
          </a:xfrm>
          <a:prstGeom prst="rect">
            <a:avLst/>
          </a:prstGeom>
          <a:noFill/>
        </p:spPr>
        <p:txBody>
          <a:bodyPr wrap="square" rtlCol="0">
            <a:spAutoFit/>
          </a:bodyPr>
          <a:lstStyle/>
          <a:p>
            <a:pPr marL="177800" indent="177800">
              <a:spcAft>
                <a:spcPts val="600"/>
              </a:spcAft>
            </a:pPr>
            <a:r>
              <a:rPr lang="pt-PT" b="1" dirty="0">
                <a:solidFill>
                  <a:srgbClr val="0070C0"/>
                </a:solidFill>
              </a:rPr>
              <a:t>b) Efeito de solo</a:t>
            </a:r>
            <a:endParaRPr lang="pt-PT" b="1" dirty="0">
              <a:solidFill>
                <a:srgbClr val="C00000"/>
              </a:solidFill>
            </a:endParaRPr>
          </a:p>
          <a:p>
            <a:pPr marL="177800" indent="177800">
              <a:lnSpc>
                <a:spcPts val="2100"/>
              </a:lnSpc>
            </a:pPr>
            <a:r>
              <a:rPr lang="pt-PT" sz="1600" dirty="0">
                <a:latin typeface="Times New Roman" pitchFamily="18" charset="0"/>
                <a:cs typeface="Times New Roman" pitchFamily="18" charset="0"/>
              </a:rPr>
              <a:t>A  performance é sempre baixa, sem que se consiga </a:t>
            </a:r>
            <a:r>
              <a:rPr lang="pt-PT" sz="1600" dirty="0" err="1">
                <a:latin typeface="Times New Roman" pitchFamily="18" charset="0"/>
                <a:cs typeface="Times New Roman" pitchFamily="18" charset="0"/>
              </a:rPr>
              <a:t>detetar</a:t>
            </a:r>
            <a:r>
              <a:rPr lang="pt-PT" sz="1600" dirty="0">
                <a:latin typeface="Times New Roman" pitchFamily="18" charset="0"/>
                <a:cs typeface="Times New Roman" pitchFamily="18" charset="0"/>
              </a:rPr>
              <a:t> margem de progressão.</a:t>
            </a:r>
          </a:p>
          <a:p>
            <a:pPr marL="177800" indent="177800">
              <a:lnSpc>
                <a:spcPts val="2100"/>
              </a:lnSpc>
            </a:pPr>
            <a:endParaRPr lang="pt-PT" sz="1600" dirty="0">
              <a:latin typeface="Times New Roman" pitchFamily="18" charset="0"/>
              <a:cs typeface="Times New Roman" pitchFamily="18" charset="0"/>
            </a:endParaRPr>
          </a:p>
          <a:p>
            <a:pPr marL="177800" indent="177800">
              <a:spcAft>
                <a:spcPts val="600"/>
              </a:spcAft>
            </a:pPr>
            <a:r>
              <a:rPr lang="pt-PT" b="1" dirty="0">
                <a:solidFill>
                  <a:srgbClr val="0070C0"/>
                </a:solidFill>
              </a:rPr>
              <a:t>c) Plataformas de estabilização ou de desempenho</a:t>
            </a:r>
            <a:endParaRPr lang="pt-PT" b="1" dirty="0">
              <a:solidFill>
                <a:srgbClr val="C00000"/>
              </a:solidFill>
            </a:endParaRPr>
          </a:p>
          <a:p>
            <a:pPr marL="177800" indent="177800">
              <a:lnSpc>
                <a:spcPts val="2100"/>
              </a:lnSpc>
            </a:pPr>
            <a:r>
              <a:rPr lang="pt-PT" sz="1600" dirty="0">
                <a:latin typeface="Times New Roman" pitchFamily="18" charset="0"/>
                <a:cs typeface="Times New Roman" pitchFamily="18" charset="0"/>
              </a:rPr>
              <a:t>São fases de estabilização durante a curva que podem </a:t>
            </a:r>
            <a:r>
              <a:rPr lang="pt-PT" sz="1600" dirty="0" err="1">
                <a:latin typeface="Times New Roman" pitchFamily="18" charset="0"/>
                <a:cs typeface="Times New Roman" pitchFamily="18" charset="0"/>
              </a:rPr>
              <a:t>refletir</a:t>
            </a:r>
            <a:r>
              <a:rPr lang="pt-PT" sz="1600" dirty="0">
                <a:latin typeface="Times New Roman" pitchFamily="18" charset="0"/>
                <a:cs typeface="Times New Roman" pitchFamily="18" charset="0"/>
              </a:rPr>
              <a:t> a presença de </a:t>
            </a:r>
            <a:r>
              <a:rPr lang="pt-PT" sz="1600" dirty="0" err="1">
                <a:latin typeface="Times New Roman" pitchFamily="18" charset="0"/>
                <a:cs typeface="Times New Roman" pitchFamily="18" charset="0"/>
              </a:rPr>
              <a:t>fatores</a:t>
            </a:r>
            <a:r>
              <a:rPr lang="pt-PT" sz="1600" dirty="0">
                <a:latin typeface="Times New Roman" pitchFamily="18" charset="0"/>
                <a:cs typeface="Times New Roman" pitchFamily="18" charset="0"/>
              </a:rPr>
              <a:t> de limitação da </a:t>
            </a:r>
            <a:r>
              <a:rPr lang="pt-PT" sz="1600" i="1" dirty="0">
                <a:latin typeface="Times New Roman" pitchFamily="18" charset="0"/>
                <a:cs typeface="Times New Roman" pitchFamily="18" charset="0"/>
              </a:rPr>
              <a:t>performance</a:t>
            </a:r>
            <a:r>
              <a:rPr lang="pt-PT" sz="1600" dirty="0">
                <a:latin typeface="Times New Roman" pitchFamily="18" charset="0"/>
                <a:cs typeface="Times New Roman" pitchFamily="18" charset="0"/>
              </a:rPr>
              <a:t> ou reorganizações profundas e latentes da aprendizagem. Podem corresponder a </a:t>
            </a:r>
            <a:r>
              <a:rPr lang="pt-PT" sz="1600" u="sng" dirty="0">
                <a:latin typeface="Times New Roman" pitchFamily="18" charset="0"/>
                <a:cs typeface="Times New Roman" pitchFamily="18" charset="0"/>
              </a:rPr>
              <a:t>uma reorganização interna que  limita temporariamente a progressão do aprendiz </a:t>
            </a:r>
            <a:r>
              <a:rPr lang="pt-PT" sz="1600" dirty="0">
                <a:latin typeface="Times New Roman" pitchFamily="18" charset="0"/>
                <a:cs typeface="Times New Roman" pitchFamily="18" charset="0"/>
              </a:rPr>
              <a:t>(ex. o crescimento acelerado na adolescência), onde a qualidade do movimento ou da </a:t>
            </a:r>
            <a:r>
              <a:rPr lang="pt-PT" sz="1600" i="1" dirty="0">
                <a:latin typeface="Times New Roman" pitchFamily="18" charset="0"/>
                <a:cs typeface="Times New Roman" pitchFamily="18" charset="0"/>
              </a:rPr>
              <a:t>performance</a:t>
            </a:r>
            <a:r>
              <a:rPr lang="pt-PT" sz="1600" dirty="0">
                <a:latin typeface="Times New Roman" pitchFamily="18" charset="0"/>
                <a:cs typeface="Times New Roman" pitchFamily="18" charset="0"/>
              </a:rPr>
              <a:t> não pode ser </a:t>
            </a:r>
            <a:r>
              <a:rPr lang="pt-PT" sz="1600" b="1" dirty="0">
                <a:latin typeface="Times New Roman" pitchFamily="18" charset="0"/>
                <a:cs typeface="Times New Roman" pitchFamily="18" charset="0"/>
              </a:rPr>
              <a:t>temporariamente</a:t>
            </a:r>
            <a:r>
              <a:rPr lang="pt-PT" sz="1600" dirty="0">
                <a:latin typeface="Times New Roman" pitchFamily="18" charset="0"/>
                <a:cs typeface="Times New Roman" pitchFamily="18" charset="0"/>
              </a:rPr>
              <a:t> observável. </a:t>
            </a:r>
          </a:p>
        </p:txBody>
      </p:sp>
      <p:sp>
        <p:nvSpPr>
          <p:cNvPr id="18" name="CaixaDeTexto 17"/>
          <p:cNvSpPr txBox="1"/>
          <p:nvPr/>
        </p:nvSpPr>
        <p:spPr>
          <a:xfrm>
            <a:off x="6500826" y="3937819"/>
            <a:ext cx="2786082" cy="276999"/>
          </a:xfrm>
          <a:prstGeom prst="rect">
            <a:avLst/>
          </a:prstGeom>
          <a:noFill/>
        </p:spPr>
        <p:txBody>
          <a:bodyPr wrap="square" rtlCol="0">
            <a:spAutoFit/>
          </a:bodyPr>
          <a:lstStyle/>
          <a:p>
            <a:r>
              <a:rPr lang="pt-PT" sz="1200" dirty="0"/>
              <a:t>(Manual do curso de treinadores Grau I)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1833"/>
          <p:cNvPicPr>
            <a:picLocks noChangeAspect="1" noChangeArrowheads="1"/>
          </p:cNvPicPr>
          <p:nvPr/>
        </p:nvPicPr>
        <p:blipFill>
          <a:blip r:embed="rId2"/>
          <a:srcRect/>
          <a:stretch>
            <a:fillRect/>
          </a:stretch>
        </p:blipFill>
        <p:spPr bwMode="auto">
          <a:xfrm>
            <a:off x="4929190" y="97381"/>
            <a:ext cx="4143403" cy="3567743"/>
          </a:xfrm>
          <a:prstGeom prst="rect">
            <a:avLst/>
          </a:prstGeom>
          <a:noFill/>
          <a:ln w="9525">
            <a:solidFill>
              <a:srgbClr val="885538"/>
            </a:solidFill>
            <a:miter lim="800000"/>
            <a:headEnd/>
            <a:tailEnd/>
          </a:ln>
        </p:spPr>
      </p:pic>
      <p:sp>
        <p:nvSpPr>
          <p:cNvPr id="1028" name="AutoShape 4" descr="https://upload.wikimedia.org/wikipedia/commons/thumb/0/04/Diving_at_the_military_world_games%2C_2003.jpg/200px-Diving_at_the_military_world_games%2C_20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PT"/>
          </a:p>
        </p:txBody>
      </p:sp>
      <p:sp>
        <p:nvSpPr>
          <p:cNvPr id="11" name="Título 1"/>
          <p:cNvSpPr>
            <a:spLocks noGrp="1"/>
          </p:cNvSpPr>
          <p:nvPr>
            <p:ph type="title"/>
          </p:nvPr>
        </p:nvSpPr>
        <p:spPr>
          <a:xfrm>
            <a:off x="500034" y="-24"/>
            <a:ext cx="8643966" cy="428628"/>
          </a:xfrm>
        </p:spPr>
        <p:txBody>
          <a:bodyPr>
            <a:noAutofit/>
          </a:bodyPr>
          <a:lstStyle/>
          <a:p>
            <a:pPr algn="l">
              <a:tabLst>
                <a:tab pos="628650" algn="l"/>
              </a:tabLst>
            </a:pPr>
            <a:r>
              <a:rPr lang="pt-PT" sz="2000" b="1" dirty="0">
                <a:solidFill>
                  <a:schemeClr val="accent5">
                    <a:lumMod val="50000"/>
                  </a:schemeClr>
                </a:solidFill>
                <a:latin typeface="Calibri" panose="020F0502020204030204" pitchFamily="34" charset="0"/>
                <a:cs typeface="Arial" panose="020B0604020202020204" pitchFamily="34" charset="0"/>
              </a:rPr>
              <a:t>2.4 	Continuação</a:t>
            </a:r>
            <a:endParaRPr lang="pt-PT" sz="2000" b="1" dirty="0">
              <a:solidFill>
                <a:schemeClr val="accent5">
                  <a:lumMod val="50000"/>
                </a:schemeClr>
              </a:solidFill>
              <a:latin typeface="Calibri" panose="020F0502020204030204" pitchFamily="34" charset="0"/>
            </a:endParaRPr>
          </a:p>
        </p:txBody>
      </p:sp>
      <p:sp>
        <p:nvSpPr>
          <p:cNvPr id="17" name="CaixaDeTexto 16"/>
          <p:cNvSpPr txBox="1"/>
          <p:nvPr/>
        </p:nvSpPr>
        <p:spPr>
          <a:xfrm>
            <a:off x="500034" y="500042"/>
            <a:ext cx="2357454" cy="369332"/>
          </a:xfrm>
          <a:prstGeom prst="rect">
            <a:avLst/>
          </a:prstGeom>
          <a:noFill/>
        </p:spPr>
        <p:txBody>
          <a:bodyPr wrap="square" rtlCol="0">
            <a:spAutoFit/>
          </a:bodyPr>
          <a:lstStyle/>
          <a:p>
            <a:r>
              <a:rPr lang="pt-PT" b="1" dirty="0">
                <a:solidFill>
                  <a:srgbClr val="885538"/>
                </a:solidFill>
              </a:rPr>
              <a:t>Decisões do treinador: </a:t>
            </a:r>
          </a:p>
        </p:txBody>
      </p:sp>
      <p:sp>
        <p:nvSpPr>
          <p:cNvPr id="13" name="CaixaDeTexto 12"/>
          <p:cNvSpPr txBox="1"/>
          <p:nvPr/>
        </p:nvSpPr>
        <p:spPr>
          <a:xfrm>
            <a:off x="-32" y="1000108"/>
            <a:ext cx="4857784" cy="881010"/>
          </a:xfrm>
          <a:prstGeom prst="rect">
            <a:avLst/>
          </a:prstGeom>
          <a:noFill/>
        </p:spPr>
        <p:txBody>
          <a:bodyPr wrap="square" rtlCol="0">
            <a:spAutoFit/>
          </a:bodyPr>
          <a:lstStyle/>
          <a:p>
            <a:pPr indent="177800">
              <a:lnSpc>
                <a:spcPts val="2100"/>
              </a:lnSpc>
            </a:pPr>
            <a:r>
              <a:rPr lang="pt-PT" sz="1600" dirty="0">
                <a:latin typeface="Times New Roman" pitchFamily="18" charset="0"/>
                <a:cs typeface="Times New Roman" pitchFamily="18" charset="0"/>
              </a:rPr>
              <a:t>Estes efeitos exprimem fenómenos diferentes, frequentemente com causas e justificações complexas que devem ser interpretados pelo treinador.</a:t>
            </a:r>
          </a:p>
        </p:txBody>
      </p:sp>
      <p:sp>
        <p:nvSpPr>
          <p:cNvPr id="16" name="CaixaDeTexto 15"/>
          <p:cNvSpPr txBox="1"/>
          <p:nvPr/>
        </p:nvSpPr>
        <p:spPr>
          <a:xfrm>
            <a:off x="0" y="2000240"/>
            <a:ext cx="4857752" cy="3185487"/>
          </a:xfrm>
          <a:prstGeom prst="rect">
            <a:avLst/>
          </a:prstGeom>
          <a:noFill/>
        </p:spPr>
        <p:txBody>
          <a:bodyPr wrap="square" rtlCol="0">
            <a:spAutoFit/>
          </a:bodyPr>
          <a:lstStyle/>
          <a:p>
            <a:pPr marL="177800" indent="177800">
              <a:spcAft>
                <a:spcPts val="600"/>
              </a:spcAft>
            </a:pPr>
            <a:r>
              <a:rPr lang="pt-PT" b="1" dirty="0">
                <a:solidFill>
                  <a:srgbClr val="0070C0"/>
                </a:solidFill>
              </a:rPr>
              <a:t>a) Efeito de teto</a:t>
            </a:r>
            <a:endParaRPr lang="pt-PT" b="1" dirty="0">
              <a:solidFill>
                <a:srgbClr val="C00000"/>
              </a:solidFill>
            </a:endParaRPr>
          </a:p>
          <a:p>
            <a:pPr marL="177800" indent="177800">
              <a:lnSpc>
                <a:spcPts val="2100"/>
              </a:lnSpc>
            </a:pPr>
            <a:r>
              <a:rPr lang="pt-PT" sz="1600" dirty="0">
                <a:latin typeface="Times New Roman" pitchFamily="18" charset="0"/>
                <a:cs typeface="Times New Roman" pitchFamily="18" charset="0"/>
              </a:rPr>
              <a:t>Perante este efeito, o treinador pode ter de fazer uma  alteração de </a:t>
            </a:r>
            <a:r>
              <a:rPr lang="pt-PT" sz="1600" dirty="0" err="1">
                <a:latin typeface="Times New Roman" pitchFamily="18" charset="0"/>
                <a:cs typeface="Times New Roman" pitchFamily="18" charset="0"/>
              </a:rPr>
              <a:t>objetivos</a:t>
            </a:r>
            <a:r>
              <a:rPr lang="pt-PT" sz="1600" dirty="0">
                <a:latin typeface="Times New Roman" pitchFamily="18" charset="0"/>
                <a:cs typeface="Times New Roman" pitchFamily="18" charset="0"/>
              </a:rPr>
              <a:t> para evitar a desmotivação do atleta.</a:t>
            </a:r>
          </a:p>
          <a:p>
            <a:pPr marL="177800" indent="177800">
              <a:lnSpc>
                <a:spcPts val="2100"/>
              </a:lnSpc>
            </a:pPr>
            <a:endParaRPr lang="pt-PT" sz="1600" dirty="0">
              <a:latin typeface="Times New Roman" pitchFamily="18" charset="0"/>
              <a:cs typeface="Times New Roman" pitchFamily="18" charset="0"/>
            </a:endParaRPr>
          </a:p>
          <a:p>
            <a:pPr marL="177800" indent="177800">
              <a:spcAft>
                <a:spcPts val="600"/>
              </a:spcAft>
            </a:pPr>
            <a:r>
              <a:rPr lang="pt-PT" b="1" dirty="0">
                <a:solidFill>
                  <a:srgbClr val="0070C0"/>
                </a:solidFill>
              </a:rPr>
              <a:t>b) Efeito de solo</a:t>
            </a:r>
            <a:endParaRPr lang="pt-PT" b="1" dirty="0">
              <a:solidFill>
                <a:srgbClr val="C00000"/>
              </a:solidFill>
            </a:endParaRPr>
          </a:p>
          <a:p>
            <a:pPr marL="177800" indent="177800">
              <a:spcAft>
                <a:spcPts val="600"/>
              </a:spcAft>
            </a:pPr>
            <a:r>
              <a:rPr lang="pt-PT" sz="1600" dirty="0">
                <a:latin typeface="Times New Roman" pitchFamily="18" charset="0"/>
                <a:cs typeface="Times New Roman" pitchFamily="18" charset="0"/>
              </a:rPr>
              <a:t>Perante este efeito, é recomendável que o treinador simplifique a tarefa a aprender, para permitir a progressão do aprendiz e ajudar a instalar um clima de confiança.</a:t>
            </a:r>
          </a:p>
          <a:p>
            <a:pPr marL="177800" indent="177800">
              <a:spcAft>
                <a:spcPts val="600"/>
              </a:spcAft>
            </a:pPr>
            <a:endParaRPr lang="pt-PT" sz="1600" dirty="0">
              <a:latin typeface="Times New Roman" pitchFamily="18" charset="0"/>
              <a:cs typeface="Times New Roman" pitchFamily="18" charset="0"/>
            </a:endParaRPr>
          </a:p>
        </p:txBody>
      </p:sp>
      <p:sp>
        <p:nvSpPr>
          <p:cNvPr id="18" name="CaixaDeTexto 17"/>
          <p:cNvSpPr txBox="1"/>
          <p:nvPr/>
        </p:nvSpPr>
        <p:spPr>
          <a:xfrm>
            <a:off x="6357918" y="3786190"/>
            <a:ext cx="2786082" cy="276999"/>
          </a:xfrm>
          <a:prstGeom prst="rect">
            <a:avLst/>
          </a:prstGeom>
          <a:noFill/>
        </p:spPr>
        <p:txBody>
          <a:bodyPr wrap="square" rtlCol="0">
            <a:spAutoFit/>
          </a:bodyPr>
          <a:lstStyle/>
          <a:p>
            <a:r>
              <a:rPr lang="pt-PT" sz="1200" dirty="0"/>
              <a:t>(Manual do curso de treinadores Grau I) </a:t>
            </a:r>
          </a:p>
        </p:txBody>
      </p:sp>
      <p:sp>
        <p:nvSpPr>
          <p:cNvPr id="10" name="CaixaDeTexto 9"/>
          <p:cNvSpPr txBox="1"/>
          <p:nvPr/>
        </p:nvSpPr>
        <p:spPr>
          <a:xfrm>
            <a:off x="-32" y="5000636"/>
            <a:ext cx="8858312" cy="1538883"/>
          </a:xfrm>
          <a:prstGeom prst="rect">
            <a:avLst/>
          </a:prstGeom>
          <a:noFill/>
        </p:spPr>
        <p:txBody>
          <a:bodyPr wrap="square" rtlCol="0">
            <a:spAutoFit/>
          </a:bodyPr>
          <a:lstStyle/>
          <a:p>
            <a:pPr marL="177800" indent="177800">
              <a:spcAft>
                <a:spcPts val="600"/>
              </a:spcAft>
            </a:pPr>
            <a:r>
              <a:rPr lang="pt-PT" b="1" dirty="0">
                <a:solidFill>
                  <a:srgbClr val="0070C0"/>
                </a:solidFill>
              </a:rPr>
              <a:t>c) Plataformas de estabilização</a:t>
            </a:r>
            <a:endParaRPr lang="pt-PT" b="1" dirty="0">
              <a:solidFill>
                <a:srgbClr val="C00000"/>
              </a:solidFill>
            </a:endParaRPr>
          </a:p>
          <a:p>
            <a:pPr marL="177800" indent="177800">
              <a:spcAft>
                <a:spcPts val="600"/>
              </a:spcAft>
              <a:tabLst>
                <a:tab pos="0" algn="l"/>
              </a:tabLst>
            </a:pPr>
            <a:r>
              <a:rPr lang="pt-PT" sz="1600" dirty="0">
                <a:solidFill>
                  <a:srgbClr val="000000"/>
                </a:solidFill>
                <a:latin typeface="Times New Roman"/>
              </a:rPr>
              <a:t>O treinador deve ter principalmente em atenção a duração desta fase de estabilização da </a:t>
            </a:r>
            <a:r>
              <a:rPr lang="pt-PT" sz="1600" i="1" dirty="0">
                <a:solidFill>
                  <a:srgbClr val="000000"/>
                </a:solidFill>
                <a:latin typeface="Times New Roman"/>
              </a:rPr>
              <a:t>performance. </a:t>
            </a:r>
            <a:r>
              <a:rPr lang="pt-PT" sz="1600" dirty="0">
                <a:solidFill>
                  <a:srgbClr val="000000"/>
                </a:solidFill>
                <a:latin typeface="Times New Roman"/>
              </a:rPr>
              <a:t>Estes efeitos exigem uma atenção muito especial para a </a:t>
            </a:r>
            <a:r>
              <a:rPr lang="pt-PT" sz="1600" dirty="0" err="1">
                <a:solidFill>
                  <a:srgbClr val="000000"/>
                </a:solidFill>
                <a:latin typeface="Times New Roman"/>
              </a:rPr>
              <a:t>deteção</a:t>
            </a:r>
            <a:r>
              <a:rPr lang="pt-PT" sz="1600" dirty="0">
                <a:solidFill>
                  <a:srgbClr val="000000"/>
                </a:solidFill>
                <a:latin typeface="Times New Roman"/>
              </a:rPr>
              <a:t> de </a:t>
            </a:r>
            <a:r>
              <a:rPr lang="pt-PT" sz="1600" dirty="0" err="1">
                <a:solidFill>
                  <a:srgbClr val="000000"/>
                </a:solidFill>
                <a:latin typeface="Times New Roman"/>
              </a:rPr>
              <a:t>fatores</a:t>
            </a:r>
            <a:r>
              <a:rPr lang="pt-PT" sz="1600" dirty="0">
                <a:solidFill>
                  <a:srgbClr val="000000"/>
                </a:solidFill>
                <a:latin typeface="Times New Roman"/>
              </a:rPr>
              <a:t> temporários de limitação que podem, ou não, ser removidos.</a:t>
            </a:r>
          </a:p>
          <a:p>
            <a:endParaRPr lang="pt-PT"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AutoShape 4" descr="https://upload.wikimedia.org/wikipedia/commons/thumb/0/04/Diving_at_the_military_world_games%2C_2003.jpg/200px-Diving_at_the_military_world_games%2C_20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PT"/>
          </a:p>
        </p:txBody>
      </p:sp>
      <p:sp>
        <p:nvSpPr>
          <p:cNvPr id="11" name="Título 1"/>
          <p:cNvSpPr>
            <a:spLocks noGrp="1"/>
          </p:cNvSpPr>
          <p:nvPr>
            <p:ph type="title"/>
          </p:nvPr>
        </p:nvSpPr>
        <p:spPr>
          <a:xfrm>
            <a:off x="500034" y="-24"/>
            <a:ext cx="8643966" cy="428628"/>
          </a:xfrm>
        </p:spPr>
        <p:txBody>
          <a:bodyPr>
            <a:noAutofit/>
          </a:bodyPr>
          <a:lstStyle/>
          <a:p>
            <a:pPr algn="l">
              <a:tabLst>
                <a:tab pos="628650" algn="l"/>
              </a:tabLst>
            </a:pPr>
            <a:r>
              <a:rPr lang="pt-PT" sz="2000" b="1" dirty="0">
                <a:solidFill>
                  <a:schemeClr val="accent5">
                    <a:lumMod val="50000"/>
                  </a:schemeClr>
                </a:solidFill>
                <a:latin typeface="Calibri" panose="020F0502020204030204" pitchFamily="34" charset="0"/>
                <a:cs typeface="Arial" panose="020B0604020202020204" pitchFamily="34" charset="0"/>
              </a:rPr>
              <a:t>2.5 	Informação de retorno sobre o resultado (</a:t>
            </a:r>
            <a:r>
              <a:rPr lang="pt-PT" sz="2000" b="1" dirty="0" err="1">
                <a:solidFill>
                  <a:schemeClr val="accent5">
                    <a:lumMod val="50000"/>
                  </a:schemeClr>
                </a:solidFill>
                <a:latin typeface="Calibri" panose="020F0502020204030204" pitchFamily="34" charset="0"/>
                <a:cs typeface="Arial" panose="020B0604020202020204" pitchFamily="34" charset="0"/>
              </a:rPr>
              <a:t>IRR</a:t>
            </a:r>
            <a:r>
              <a:rPr lang="pt-PT" sz="2000" b="1" dirty="0">
                <a:solidFill>
                  <a:schemeClr val="accent5">
                    <a:lumMod val="50000"/>
                  </a:schemeClr>
                </a:solidFill>
                <a:latin typeface="Calibri" panose="020F0502020204030204" pitchFamily="34" charset="0"/>
                <a:cs typeface="Arial" panose="020B0604020202020204" pitchFamily="34" charset="0"/>
              </a:rPr>
              <a:t>)	 ou </a:t>
            </a:r>
            <a:r>
              <a:rPr lang="pt-PT" sz="2000" b="1" i="1" dirty="0">
                <a:solidFill>
                  <a:schemeClr val="accent5">
                    <a:lumMod val="50000"/>
                  </a:schemeClr>
                </a:solidFill>
                <a:latin typeface="Calibri" panose="020F0502020204030204" pitchFamily="34" charset="0"/>
                <a:cs typeface="Arial" panose="020B0604020202020204" pitchFamily="34" charset="0"/>
              </a:rPr>
              <a:t>feedback</a:t>
            </a:r>
            <a:endParaRPr lang="pt-PT" sz="2000" b="1" dirty="0">
              <a:solidFill>
                <a:schemeClr val="accent5">
                  <a:lumMod val="50000"/>
                </a:schemeClr>
              </a:solidFill>
              <a:latin typeface="Calibri" panose="020F0502020204030204" pitchFamily="34" charset="0"/>
            </a:endParaRPr>
          </a:p>
        </p:txBody>
      </p:sp>
      <p:sp>
        <p:nvSpPr>
          <p:cNvPr id="13" name="CaixaDeTexto 12"/>
          <p:cNvSpPr txBox="1"/>
          <p:nvPr/>
        </p:nvSpPr>
        <p:spPr>
          <a:xfrm>
            <a:off x="500034" y="571480"/>
            <a:ext cx="8215370" cy="1169551"/>
          </a:xfrm>
          <a:prstGeom prst="rect">
            <a:avLst/>
          </a:prstGeom>
          <a:solidFill>
            <a:srgbClr val="F8B308"/>
          </a:solidFill>
          <a:ln w="57150">
            <a:solidFill>
              <a:srgbClr val="885538"/>
            </a:solidFill>
          </a:ln>
        </p:spPr>
        <p:txBody>
          <a:bodyPr wrap="square" rtlCol="0">
            <a:spAutoFit/>
          </a:bodyPr>
          <a:lstStyle/>
          <a:p>
            <a:pPr indent="177800" algn="ctr">
              <a:lnSpc>
                <a:spcPts val="2100"/>
              </a:lnSpc>
            </a:pPr>
            <a:r>
              <a:rPr lang="pt-PT" sz="2000" b="1" dirty="0">
                <a:solidFill>
                  <a:schemeClr val="bg1"/>
                </a:solidFill>
                <a:latin typeface="Times New Roman" pitchFamily="18" charset="0"/>
                <a:cs typeface="Times New Roman" pitchFamily="18" charset="0"/>
              </a:rPr>
              <a:t>Só aprendemos quando conseguimos alterar a realização anterior</a:t>
            </a:r>
            <a:r>
              <a:rPr lang="pt-PT" b="1" dirty="0">
                <a:solidFill>
                  <a:schemeClr val="bg1"/>
                </a:solidFill>
                <a:latin typeface="Times New Roman" pitchFamily="18" charset="0"/>
                <a:cs typeface="Times New Roman" pitchFamily="18" charset="0"/>
              </a:rPr>
              <a:t>.</a:t>
            </a:r>
            <a:r>
              <a:rPr lang="pt-PT" dirty="0">
                <a:latin typeface="Times New Roman" pitchFamily="18" charset="0"/>
                <a:cs typeface="Times New Roman" pitchFamily="18" charset="0"/>
              </a:rPr>
              <a:t> </a:t>
            </a:r>
          </a:p>
          <a:p>
            <a:pPr indent="177800" algn="ctr">
              <a:lnSpc>
                <a:spcPts val="2100"/>
              </a:lnSpc>
            </a:pPr>
            <a:endParaRPr lang="pt-PT" sz="1600" dirty="0">
              <a:latin typeface="Times New Roman" pitchFamily="18" charset="0"/>
              <a:cs typeface="Times New Roman" pitchFamily="18" charset="0"/>
            </a:endParaRPr>
          </a:p>
          <a:p>
            <a:pPr indent="177800" algn="ctr">
              <a:lnSpc>
                <a:spcPts val="2100"/>
              </a:lnSpc>
            </a:pPr>
            <a:r>
              <a:rPr lang="pt-PT" sz="1600" dirty="0">
                <a:latin typeface="Times New Roman" pitchFamily="18" charset="0"/>
                <a:cs typeface="Times New Roman" pitchFamily="18" charset="0"/>
              </a:rPr>
              <a:t>Para alterar uma execução, precisamos de informação. O feedback ou informação de retorno sobre o resultado é uma parte importante dessa informação.</a:t>
            </a:r>
          </a:p>
        </p:txBody>
      </p:sp>
      <p:sp>
        <p:nvSpPr>
          <p:cNvPr id="16" name="CaixaDeTexto 15"/>
          <p:cNvSpPr txBox="1"/>
          <p:nvPr/>
        </p:nvSpPr>
        <p:spPr>
          <a:xfrm>
            <a:off x="-32" y="1839574"/>
            <a:ext cx="9144032" cy="1446550"/>
          </a:xfrm>
          <a:prstGeom prst="rect">
            <a:avLst/>
          </a:prstGeom>
          <a:noFill/>
        </p:spPr>
        <p:txBody>
          <a:bodyPr wrap="square" rtlCol="0">
            <a:spAutoFit/>
          </a:bodyPr>
          <a:lstStyle/>
          <a:p>
            <a:pPr marL="177800" indent="177800">
              <a:spcAft>
                <a:spcPts val="600"/>
              </a:spcAft>
            </a:pPr>
            <a:r>
              <a:rPr lang="pt-PT" b="1" dirty="0" err="1">
                <a:solidFill>
                  <a:srgbClr val="885538"/>
                </a:solidFill>
              </a:rPr>
              <a:t>IRR</a:t>
            </a:r>
            <a:r>
              <a:rPr lang="pt-PT" b="1" dirty="0">
                <a:solidFill>
                  <a:srgbClr val="885538"/>
                </a:solidFill>
              </a:rPr>
              <a:t>:</a:t>
            </a:r>
          </a:p>
          <a:p>
            <a:pPr marL="177800" indent="177800">
              <a:spcAft>
                <a:spcPts val="600"/>
              </a:spcAft>
            </a:pPr>
            <a:r>
              <a:rPr lang="pt-PT" sz="1500" dirty="0"/>
              <a:t>Informação que permite ao sujeito regular a </a:t>
            </a:r>
            <a:r>
              <a:rPr lang="pt-PT" sz="1500" dirty="0" err="1"/>
              <a:t>ação</a:t>
            </a:r>
            <a:r>
              <a:rPr lang="pt-PT" sz="1500" dirty="0"/>
              <a:t> produzida, oferecendo informação sobre a sua qualidade e o seu sucesso. Permite, ainda, a avaliação do grau de cumprimento dos </a:t>
            </a:r>
            <a:r>
              <a:rPr lang="pt-PT" sz="1500" dirty="0" err="1"/>
              <a:t>objetivos</a:t>
            </a:r>
            <a:r>
              <a:rPr lang="pt-PT" sz="1500" dirty="0"/>
              <a:t> propostos, ou seja, a comparação entre o que se executou e o que se pretendia executar .</a:t>
            </a:r>
          </a:p>
          <a:p>
            <a:pPr marL="177800" indent="177800">
              <a:spcAft>
                <a:spcPts val="600"/>
              </a:spcAft>
            </a:pPr>
            <a:r>
              <a:rPr lang="pt-PT" sz="1500" b="1" dirty="0"/>
              <a:t>Depois da quantidade de prática, a </a:t>
            </a:r>
            <a:r>
              <a:rPr lang="pt-PT" sz="1500" b="1" dirty="0" err="1"/>
              <a:t>IRR</a:t>
            </a:r>
            <a:r>
              <a:rPr lang="pt-PT" sz="1500" b="1" dirty="0"/>
              <a:t> parece ser o elemento mais decisivo na aprendizagem. </a:t>
            </a:r>
          </a:p>
        </p:txBody>
      </p:sp>
      <p:sp>
        <p:nvSpPr>
          <p:cNvPr id="18" name="CaixaDeTexto 17"/>
          <p:cNvSpPr txBox="1"/>
          <p:nvPr/>
        </p:nvSpPr>
        <p:spPr>
          <a:xfrm>
            <a:off x="6357918" y="1857364"/>
            <a:ext cx="2786082" cy="276999"/>
          </a:xfrm>
          <a:prstGeom prst="rect">
            <a:avLst/>
          </a:prstGeom>
          <a:noFill/>
        </p:spPr>
        <p:txBody>
          <a:bodyPr wrap="square" rtlCol="0">
            <a:spAutoFit/>
          </a:bodyPr>
          <a:lstStyle/>
          <a:p>
            <a:r>
              <a:rPr lang="pt-PT" sz="1200" dirty="0"/>
              <a:t>(Manual do curso de treinadores Grau I) </a:t>
            </a:r>
          </a:p>
        </p:txBody>
      </p:sp>
      <p:sp>
        <p:nvSpPr>
          <p:cNvPr id="7" name="CaixaDeTexto 6"/>
          <p:cNvSpPr txBox="1"/>
          <p:nvPr/>
        </p:nvSpPr>
        <p:spPr>
          <a:xfrm>
            <a:off x="71406" y="4804958"/>
            <a:ext cx="1714512" cy="338554"/>
          </a:xfrm>
          <a:prstGeom prst="rect">
            <a:avLst/>
          </a:prstGeom>
          <a:noFill/>
          <a:ln>
            <a:solidFill>
              <a:srgbClr val="C00000"/>
            </a:solidFill>
          </a:ln>
        </p:spPr>
        <p:txBody>
          <a:bodyPr wrap="square" rtlCol="0">
            <a:spAutoFit/>
          </a:bodyPr>
          <a:lstStyle/>
          <a:p>
            <a:r>
              <a:rPr lang="pt-PT" sz="1600" b="1" dirty="0"/>
              <a:t>Dimensões da </a:t>
            </a:r>
            <a:r>
              <a:rPr lang="pt-PT" sz="1600" b="1" dirty="0" err="1"/>
              <a:t>IRR</a:t>
            </a:r>
            <a:endParaRPr lang="pt-PT" sz="1600" b="1" dirty="0"/>
          </a:p>
        </p:txBody>
      </p:sp>
      <p:pic>
        <p:nvPicPr>
          <p:cNvPr id="1026" name="Picture 2"/>
          <p:cNvPicPr>
            <a:picLocks noChangeAspect="1" noChangeArrowheads="1"/>
          </p:cNvPicPr>
          <p:nvPr/>
        </p:nvPicPr>
        <p:blipFill>
          <a:blip r:embed="rId2"/>
          <a:srcRect l="19217" t="23437" r="19234" b="21875"/>
          <a:stretch>
            <a:fillRect/>
          </a:stretch>
        </p:blipFill>
        <p:spPr bwMode="auto">
          <a:xfrm>
            <a:off x="1928794" y="3357583"/>
            <a:ext cx="6858048" cy="3429003"/>
          </a:xfrm>
          <a:prstGeom prst="rect">
            <a:avLst/>
          </a:prstGeom>
          <a:noFill/>
          <a:ln w="9525">
            <a:solidFill>
              <a:srgbClr val="885538"/>
            </a:solidFill>
            <a:miter lim="800000"/>
            <a:headEnd/>
            <a:tailEnd/>
          </a:ln>
          <a:effec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AutoShape 4" descr="https://upload.wikimedia.org/wikipedia/commons/thumb/0/04/Diving_at_the_military_world_games%2C_2003.jpg/200px-Diving_at_the_military_world_games%2C_20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PT"/>
          </a:p>
        </p:txBody>
      </p:sp>
      <p:sp>
        <p:nvSpPr>
          <p:cNvPr id="11" name="Título 1"/>
          <p:cNvSpPr>
            <a:spLocks noGrp="1"/>
          </p:cNvSpPr>
          <p:nvPr>
            <p:ph type="title"/>
          </p:nvPr>
        </p:nvSpPr>
        <p:spPr>
          <a:xfrm>
            <a:off x="500034" y="71414"/>
            <a:ext cx="8643966" cy="428628"/>
          </a:xfrm>
        </p:spPr>
        <p:txBody>
          <a:bodyPr>
            <a:noAutofit/>
          </a:bodyPr>
          <a:lstStyle/>
          <a:p>
            <a:pPr algn="l">
              <a:tabLst>
                <a:tab pos="628650" algn="l"/>
              </a:tabLst>
            </a:pPr>
            <a:r>
              <a:rPr lang="pt-PT" sz="2000" b="1" dirty="0">
                <a:solidFill>
                  <a:schemeClr val="accent5">
                    <a:lumMod val="50000"/>
                  </a:schemeClr>
                </a:solidFill>
                <a:latin typeface="Calibri" panose="020F0502020204030204" pitchFamily="34" charset="0"/>
                <a:cs typeface="Arial" panose="020B0604020202020204" pitchFamily="34" charset="0"/>
              </a:rPr>
              <a:t>2.5 	Informação de retorno sobre o resultado (</a:t>
            </a:r>
            <a:r>
              <a:rPr lang="pt-PT" sz="2000" b="1" dirty="0" err="1">
                <a:solidFill>
                  <a:schemeClr val="accent5">
                    <a:lumMod val="50000"/>
                  </a:schemeClr>
                </a:solidFill>
                <a:latin typeface="Calibri" panose="020F0502020204030204" pitchFamily="34" charset="0"/>
                <a:cs typeface="Arial" panose="020B0604020202020204" pitchFamily="34" charset="0"/>
              </a:rPr>
              <a:t>IRR</a:t>
            </a:r>
            <a:r>
              <a:rPr lang="pt-PT" sz="2000" b="1" dirty="0">
                <a:solidFill>
                  <a:schemeClr val="accent5">
                    <a:lumMod val="50000"/>
                  </a:schemeClr>
                </a:solidFill>
                <a:latin typeface="Calibri" panose="020F0502020204030204" pitchFamily="34" charset="0"/>
                <a:cs typeface="Arial" panose="020B0604020202020204" pitchFamily="34" charset="0"/>
              </a:rPr>
              <a:t>)	 ou </a:t>
            </a:r>
            <a:r>
              <a:rPr lang="pt-PT" sz="2000" b="1" i="1" dirty="0">
                <a:solidFill>
                  <a:schemeClr val="accent5">
                    <a:lumMod val="50000"/>
                  </a:schemeClr>
                </a:solidFill>
                <a:latin typeface="Calibri" panose="020F0502020204030204" pitchFamily="34" charset="0"/>
                <a:cs typeface="Arial" panose="020B0604020202020204" pitchFamily="34" charset="0"/>
              </a:rPr>
              <a:t>feedback</a:t>
            </a:r>
            <a:endParaRPr lang="pt-PT" sz="2000" b="1" dirty="0">
              <a:solidFill>
                <a:schemeClr val="accent5">
                  <a:lumMod val="50000"/>
                </a:schemeClr>
              </a:solidFill>
              <a:latin typeface="Calibri" panose="020F0502020204030204" pitchFamily="34" charset="0"/>
            </a:endParaRPr>
          </a:p>
        </p:txBody>
      </p:sp>
      <p:sp>
        <p:nvSpPr>
          <p:cNvPr id="16" name="CaixaDeTexto 15"/>
          <p:cNvSpPr txBox="1"/>
          <p:nvPr/>
        </p:nvSpPr>
        <p:spPr>
          <a:xfrm>
            <a:off x="71406" y="1285860"/>
            <a:ext cx="8786842" cy="5432256"/>
          </a:xfrm>
          <a:prstGeom prst="rect">
            <a:avLst/>
          </a:prstGeom>
          <a:noFill/>
        </p:spPr>
        <p:txBody>
          <a:bodyPr wrap="square" rtlCol="0">
            <a:spAutoFit/>
          </a:bodyPr>
          <a:lstStyle/>
          <a:p>
            <a:pPr marL="355600" indent="-260350">
              <a:spcAft>
                <a:spcPts val="1800"/>
              </a:spcAft>
              <a:buClr>
                <a:schemeClr val="accent6">
                  <a:lumMod val="75000"/>
                </a:schemeClr>
              </a:buClr>
              <a:buFont typeface="Wingdings" pitchFamily="2" charset="2"/>
              <a:buChar char="v"/>
            </a:pPr>
            <a:r>
              <a:rPr lang="pt-PT" sz="1700" dirty="0">
                <a:latin typeface="Times New Roman" pitchFamily="18" charset="0"/>
                <a:cs typeface="Times New Roman" pitchFamily="18" charset="0"/>
              </a:rPr>
              <a:t>Os aprendizes muito novos e muito velhos são mais lentos a processar informação, o que reduz a possibilidade de utilizar </a:t>
            </a:r>
            <a:r>
              <a:rPr lang="pt-PT" sz="1700" dirty="0" err="1">
                <a:latin typeface="Times New Roman" pitchFamily="18" charset="0"/>
                <a:cs typeface="Times New Roman" pitchFamily="18" charset="0"/>
              </a:rPr>
              <a:t>IRR</a:t>
            </a:r>
            <a:r>
              <a:rPr lang="pt-PT" sz="1700" dirty="0">
                <a:latin typeface="Times New Roman" pitchFamily="18" charset="0"/>
                <a:cs typeface="Times New Roman" pitchFamily="18" charset="0"/>
              </a:rPr>
              <a:t> concomitante (</a:t>
            </a:r>
            <a:r>
              <a:rPr lang="pt-PT" sz="1700" dirty="0" err="1">
                <a:latin typeface="Times New Roman" pitchFamily="18" charset="0"/>
                <a:cs typeface="Times New Roman" pitchFamily="18" charset="0"/>
              </a:rPr>
              <a:t>IRR</a:t>
            </a:r>
            <a:r>
              <a:rPr lang="pt-PT" sz="1700" dirty="0">
                <a:latin typeface="Times New Roman" pitchFamily="18" charset="0"/>
                <a:cs typeface="Times New Roman" pitchFamily="18" charset="0"/>
              </a:rPr>
              <a:t> recebida simultaneamente à </a:t>
            </a:r>
            <a:r>
              <a:rPr lang="pt-PT" sz="1700" dirty="0" err="1">
                <a:latin typeface="Times New Roman" pitchFamily="18" charset="0"/>
                <a:cs typeface="Times New Roman" pitchFamily="18" charset="0"/>
              </a:rPr>
              <a:t>ação</a:t>
            </a:r>
            <a:r>
              <a:rPr lang="pt-PT" sz="1700" dirty="0">
                <a:latin typeface="Times New Roman" pitchFamily="18" charset="0"/>
                <a:cs typeface="Times New Roman" pitchFamily="18" charset="0"/>
              </a:rPr>
              <a:t>).</a:t>
            </a:r>
          </a:p>
          <a:p>
            <a:pPr marL="355600" indent="-260350">
              <a:spcAft>
                <a:spcPts val="1800"/>
              </a:spcAft>
              <a:buClr>
                <a:schemeClr val="accent6">
                  <a:lumMod val="75000"/>
                </a:schemeClr>
              </a:buClr>
              <a:buFont typeface="Wingdings" pitchFamily="2" charset="2"/>
              <a:buChar char="v"/>
            </a:pPr>
            <a:r>
              <a:rPr lang="pt-PT" sz="1700" b="1" dirty="0">
                <a:latin typeface="Times New Roman" pitchFamily="18" charset="0"/>
                <a:cs typeface="Times New Roman" pitchFamily="18" charset="0"/>
              </a:rPr>
              <a:t>Não é produtivo fornecer grandes quantidades de informação nem informação muito detalhada</a:t>
            </a:r>
            <a:r>
              <a:rPr lang="pt-PT" sz="1700" dirty="0">
                <a:latin typeface="Times New Roman" pitchFamily="18" charset="0"/>
                <a:cs typeface="Times New Roman" pitchFamily="18" charset="0"/>
              </a:rPr>
              <a:t>, já que o organismo pode não ser capaz de a processar. </a:t>
            </a:r>
          </a:p>
          <a:p>
            <a:pPr marL="355600" indent="-260350">
              <a:spcAft>
                <a:spcPts val="1800"/>
              </a:spcAft>
              <a:buClr>
                <a:schemeClr val="accent6">
                  <a:lumMod val="75000"/>
                </a:schemeClr>
              </a:buClr>
            </a:pPr>
            <a:r>
              <a:rPr lang="pt-PT" sz="1700" dirty="0">
                <a:latin typeface="Times New Roman" pitchFamily="18" charset="0"/>
                <a:cs typeface="Times New Roman" pitchFamily="18" charset="0"/>
              </a:rPr>
              <a:t>	É recomendável que a precisão da informação não seja excessiva, sobretudo quando se trata de aprendizes em fase inicial, crianças, ou indivíduos com limitações sensoriais ou cognitivas na capacidade de tratar informação.</a:t>
            </a:r>
          </a:p>
          <a:p>
            <a:pPr marL="355600" indent="-260350">
              <a:spcAft>
                <a:spcPts val="1800"/>
              </a:spcAft>
              <a:buClr>
                <a:schemeClr val="accent6">
                  <a:lumMod val="75000"/>
                </a:schemeClr>
              </a:buClr>
              <a:buFont typeface="Wingdings" pitchFamily="2" charset="2"/>
              <a:buChar char="v"/>
            </a:pPr>
            <a:r>
              <a:rPr lang="pt-PT" sz="1700" dirty="0">
                <a:latin typeface="Times New Roman" pitchFamily="18" charset="0"/>
                <a:cs typeface="Times New Roman" pitchFamily="18" charset="0"/>
              </a:rPr>
              <a:t>A informação deve ser dada de vez em quando, e não, sempre que há uma execução. Se a informação for excessiva, cria-se uma dependência; se for suficiente, cria-se uma atitude </a:t>
            </a:r>
            <a:r>
              <a:rPr lang="pt-PT" sz="1700" dirty="0" err="1">
                <a:latin typeface="Times New Roman" pitchFamily="18" charset="0"/>
                <a:cs typeface="Times New Roman" pitchFamily="18" charset="0"/>
              </a:rPr>
              <a:t>ativa</a:t>
            </a:r>
            <a:r>
              <a:rPr lang="pt-PT" sz="1700" dirty="0">
                <a:latin typeface="Times New Roman" pitchFamily="18" charset="0"/>
                <a:cs typeface="Times New Roman" pitchFamily="18" charset="0"/>
              </a:rPr>
              <a:t> de processamento de informação (obrigando o atleta a </a:t>
            </a:r>
            <a:r>
              <a:rPr lang="pt-PT" sz="1700" dirty="0" err="1">
                <a:latin typeface="Times New Roman" pitchFamily="18" charset="0"/>
                <a:cs typeface="Times New Roman" pitchFamily="18" charset="0"/>
              </a:rPr>
              <a:t>refletir</a:t>
            </a:r>
            <a:r>
              <a:rPr lang="pt-PT" sz="1700" dirty="0">
                <a:latin typeface="Times New Roman" pitchFamily="18" charset="0"/>
                <a:cs typeface="Times New Roman" pitchFamily="18" charset="0"/>
              </a:rPr>
              <a:t> sobre a sua própria execução).</a:t>
            </a:r>
          </a:p>
          <a:p>
            <a:pPr marL="355600" indent="-260350">
              <a:spcAft>
                <a:spcPts val="1800"/>
              </a:spcAft>
              <a:buClr>
                <a:schemeClr val="accent6">
                  <a:lumMod val="75000"/>
                </a:schemeClr>
              </a:buClr>
              <a:buFont typeface="Wingdings" pitchFamily="2" charset="2"/>
              <a:buChar char="v"/>
            </a:pPr>
            <a:r>
              <a:rPr lang="pt-PT" sz="1700" dirty="0">
                <a:latin typeface="Times New Roman" pitchFamily="18" charset="0"/>
                <a:cs typeface="Times New Roman" pitchFamily="18" charset="0"/>
              </a:rPr>
              <a:t>Quando a </a:t>
            </a:r>
            <a:r>
              <a:rPr lang="pt-PT" sz="1700" dirty="0" err="1">
                <a:latin typeface="Times New Roman" pitchFamily="18" charset="0"/>
                <a:cs typeface="Times New Roman" pitchFamily="18" charset="0"/>
              </a:rPr>
              <a:t>IRR</a:t>
            </a:r>
            <a:r>
              <a:rPr lang="pt-PT" sz="1700" dirty="0">
                <a:latin typeface="Times New Roman" pitchFamily="18" charset="0"/>
                <a:cs typeface="Times New Roman" pitchFamily="18" charset="0"/>
              </a:rPr>
              <a:t> é dada logo após a execução (quando é muito próxima da </a:t>
            </a:r>
            <a:r>
              <a:rPr lang="pt-PT" sz="1700" dirty="0" err="1">
                <a:latin typeface="Times New Roman" pitchFamily="18" charset="0"/>
                <a:cs typeface="Times New Roman" pitchFamily="18" charset="0"/>
              </a:rPr>
              <a:t>ação</a:t>
            </a:r>
            <a:r>
              <a:rPr lang="pt-PT" sz="1700" dirty="0">
                <a:latin typeface="Times New Roman" pitchFamily="18" charset="0"/>
                <a:cs typeface="Times New Roman" pitchFamily="18" charset="0"/>
              </a:rPr>
              <a:t>), o processamento da informação pode não permitir a plena comparação entre o pretendido, o </a:t>
            </a:r>
            <a:r>
              <a:rPr lang="pt-PT" sz="1700" dirty="0" err="1">
                <a:latin typeface="Times New Roman" pitchFamily="18" charset="0"/>
                <a:cs typeface="Times New Roman" pitchFamily="18" charset="0"/>
              </a:rPr>
              <a:t>efetuado</a:t>
            </a:r>
            <a:r>
              <a:rPr lang="pt-PT" sz="1700" dirty="0">
                <a:latin typeface="Times New Roman" pitchFamily="18" charset="0"/>
                <a:cs typeface="Times New Roman" pitchFamily="18" charset="0"/>
              </a:rPr>
              <a:t> e a </a:t>
            </a:r>
            <a:r>
              <a:rPr lang="pt-PT" sz="1700" dirty="0" err="1">
                <a:latin typeface="Times New Roman" pitchFamily="18" charset="0"/>
                <a:cs typeface="Times New Roman" pitchFamily="18" charset="0"/>
              </a:rPr>
              <a:t>IRR</a:t>
            </a:r>
            <a:r>
              <a:rPr lang="pt-PT" sz="1700" dirty="0">
                <a:latin typeface="Times New Roman" pitchFamily="18" charset="0"/>
                <a:cs typeface="Times New Roman" pitchFamily="18" charset="0"/>
              </a:rPr>
              <a:t>. </a:t>
            </a:r>
          </a:p>
          <a:p>
            <a:pPr marL="355600" indent="-260350">
              <a:spcAft>
                <a:spcPts val="1800"/>
              </a:spcAft>
              <a:buClr>
                <a:schemeClr val="accent6">
                  <a:lumMod val="75000"/>
                </a:schemeClr>
              </a:buClr>
            </a:pPr>
            <a:r>
              <a:rPr lang="pt-PT" sz="1700" dirty="0">
                <a:latin typeface="Times New Roman" pitchFamily="18" charset="0"/>
                <a:cs typeface="Times New Roman" pitchFamily="18" charset="0"/>
              </a:rPr>
              <a:t>	Assim, </a:t>
            </a:r>
            <a:r>
              <a:rPr lang="pt-PT" sz="1700" b="1" dirty="0">
                <a:latin typeface="Times New Roman" pitchFamily="18" charset="0"/>
                <a:cs typeface="Times New Roman" pitchFamily="18" charset="0"/>
              </a:rPr>
              <a:t>existe alguma vantagem em atrasar ligeiramente a </a:t>
            </a:r>
            <a:r>
              <a:rPr lang="pt-PT" sz="1700" b="1" dirty="0" err="1">
                <a:latin typeface="Times New Roman" pitchFamily="18" charset="0"/>
                <a:cs typeface="Times New Roman" pitchFamily="18" charset="0"/>
              </a:rPr>
              <a:t>IRR</a:t>
            </a:r>
            <a:r>
              <a:rPr lang="pt-PT" sz="1700" dirty="0">
                <a:latin typeface="Times New Roman" pitchFamily="18" charset="0"/>
                <a:cs typeface="Times New Roman" pitchFamily="18" charset="0"/>
              </a:rPr>
              <a:t>, de modo a que ela se sobreponha a uma </a:t>
            </a:r>
            <a:r>
              <a:rPr lang="pt-PT" sz="1700" dirty="0" err="1">
                <a:latin typeface="Times New Roman" pitchFamily="18" charset="0"/>
                <a:cs typeface="Times New Roman" pitchFamily="18" charset="0"/>
              </a:rPr>
              <a:t>perceção</a:t>
            </a:r>
            <a:r>
              <a:rPr lang="pt-PT" sz="1700" dirty="0">
                <a:latin typeface="Times New Roman" pitchFamily="18" charset="0"/>
                <a:cs typeface="Times New Roman" pitchFamily="18" charset="0"/>
              </a:rPr>
              <a:t> do indivíduo baseada na informação que ele próprio foi capaz de perceber.</a:t>
            </a:r>
          </a:p>
        </p:txBody>
      </p:sp>
      <p:sp>
        <p:nvSpPr>
          <p:cNvPr id="18" name="CaixaDeTexto 17"/>
          <p:cNvSpPr txBox="1"/>
          <p:nvPr/>
        </p:nvSpPr>
        <p:spPr>
          <a:xfrm>
            <a:off x="6357918" y="6581025"/>
            <a:ext cx="2786082" cy="276999"/>
          </a:xfrm>
          <a:prstGeom prst="rect">
            <a:avLst/>
          </a:prstGeom>
          <a:noFill/>
        </p:spPr>
        <p:txBody>
          <a:bodyPr wrap="square" rtlCol="0">
            <a:spAutoFit/>
          </a:bodyPr>
          <a:lstStyle/>
          <a:p>
            <a:r>
              <a:rPr lang="pt-PT" sz="1200" dirty="0"/>
              <a:t>(Manual do curso de treinadores Grau I) </a:t>
            </a:r>
          </a:p>
        </p:txBody>
      </p:sp>
      <p:sp>
        <p:nvSpPr>
          <p:cNvPr id="12" name="CaixaDeTexto 11"/>
          <p:cNvSpPr txBox="1"/>
          <p:nvPr/>
        </p:nvSpPr>
        <p:spPr>
          <a:xfrm>
            <a:off x="571472" y="781347"/>
            <a:ext cx="6072230" cy="361637"/>
          </a:xfrm>
          <a:prstGeom prst="rect">
            <a:avLst/>
          </a:prstGeom>
          <a:solidFill>
            <a:srgbClr val="F8B308"/>
          </a:solidFill>
          <a:ln w="57150">
            <a:solidFill>
              <a:srgbClr val="885538"/>
            </a:solidFill>
          </a:ln>
        </p:spPr>
        <p:txBody>
          <a:bodyPr wrap="square" rtlCol="0">
            <a:spAutoFit/>
          </a:bodyPr>
          <a:lstStyle/>
          <a:p>
            <a:pPr indent="177800">
              <a:lnSpc>
                <a:spcPts val="2100"/>
              </a:lnSpc>
            </a:pPr>
            <a:r>
              <a:rPr lang="pt-PT" sz="2000" b="1" dirty="0">
                <a:solidFill>
                  <a:schemeClr val="bg1"/>
                </a:solidFill>
              </a:rPr>
              <a:t>Cuidados a ter no processo de </a:t>
            </a:r>
            <a:r>
              <a:rPr lang="pt-PT" sz="2000" b="1" dirty="0" err="1">
                <a:solidFill>
                  <a:schemeClr val="bg1"/>
                </a:solidFill>
              </a:rPr>
              <a:t>ensino-aprendizagem</a:t>
            </a:r>
            <a:endParaRPr lang="pt-PT" sz="1600" dirty="0">
              <a:latin typeface="Times New Roman" pitchFamily="18" charset="0"/>
              <a:cs typeface="Times New Roman"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AutoShape 4" descr="https://upload.wikimedia.org/wikipedia/commons/thumb/0/04/Diving_at_the_military_world_games%2C_2003.jpg/200px-Diving_at_the_military_world_games%2C_20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PT"/>
          </a:p>
        </p:txBody>
      </p:sp>
      <p:sp>
        <p:nvSpPr>
          <p:cNvPr id="11" name="Título 1"/>
          <p:cNvSpPr>
            <a:spLocks noGrp="1"/>
          </p:cNvSpPr>
          <p:nvPr>
            <p:ph type="title"/>
          </p:nvPr>
        </p:nvSpPr>
        <p:spPr>
          <a:xfrm>
            <a:off x="500034" y="-24"/>
            <a:ext cx="8643966" cy="428628"/>
          </a:xfrm>
        </p:spPr>
        <p:txBody>
          <a:bodyPr>
            <a:noAutofit/>
          </a:bodyPr>
          <a:lstStyle/>
          <a:p>
            <a:pPr algn="l">
              <a:tabLst>
                <a:tab pos="628650" algn="l"/>
              </a:tabLst>
            </a:pPr>
            <a:r>
              <a:rPr lang="pt-PT" sz="2000" b="1" dirty="0">
                <a:solidFill>
                  <a:schemeClr val="accent5">
                    <a:lumMod val="50000"/>
                  </a:schemeClr>
                </a:solidFill>
                <a:latin typeface="Calibri" panose="020F0502020204030204" pitchFamily="34" charset="0"/>
                <a:cs typeface="Arial" panose="020B0604020202020204" pitchFamily="34" charset="0"/>
              </a:rPr>
              <a:t>2.5 	Informação de retorno sobre o resultado (</a:t>
            </a:r>
            <a:r>
              <a:rPr lang="pt-PT" sz="2000" b="1" dirty="0" err="1">
                <a:solidFill>
                  <a:schemeClr val="accent5">
                    <a:lumMod val="50000"/>
                  </a:schemeClr>
                </a:solidFill>
                <a:latin typeface="Calibri" panose="020F0502020204030204" pitchFamily="34" charset="0"/>
                <a:cs typeface="Arial" panose="020B0604020202020204" pitchFamily="34" charset="0"/>
              </a:rPr>
              <a:t>IRR</a:t>
            </a:r>
            <a:r>
              <a:rPr lang="pt-PT" sz="2000" b="1" dirty="0">
                <a:solidFill>
                  <a:schemeClr val="accent5">
                    <a:lumMod val="50000"/>
                  </a:schemeClr>
                </a:solidFill>
                <a:latin typeface="Calibri" panose="020F0502020204030204" pitchFamily="34" charset="0"/>
                <a:cs typeface="Arial" panose="020B0604020202020204" pitchFamily="34" charset="0"/>
              </a:rPr>
              <a:t>)	 ou </a:t>
            </a:r>
            <a:r>
              <a:rPr lang="pt-PT" sz="2000" b="1" i="1" dirty="0">
                <a:solidFill>
                  <a:schemeClr val="accent5">
                    <a:lumMod val="50000"/>
                  </a:schemeClr>
                </a:solidFill>
                <a:latin typeface="Calibri" panose="020F0502020204030204" pitchFamily="34" charset="0"/>
                <a:cs typeface="Arial" panose="020B0604020202020204" pitchFamily="34" charset="0"/>
              </a:rPr>
              <a:t>feedback</a:t>
            </a:r>
            <a:endParaRPr lang="pt-PT" sz="2000" b="1" dirty="0">
              <a:solidFill>
                <a:schemeClr val="accent5">
                  <a:lumMod val="50000"/>
                </a:schemeClr>
              </a:solidFill>
              <a:latin typeface="Calibri" panose="020F0502020204030204" pitchFamily="34" charset="0"/>
            </a:endParaRPr>
          </a:p>
        </p:txBody>
      </p:sp>
      <p:sp>
        <p:nvSpPr>
          <p:cNvPr id="16" name="CaixaDeTexto 15"/>
          <p:cNvSpPr txBox="1"/>
          <p:nvPr/>
        </p:nvSpPr>
        <p:spPr>
          <a:xfrm>
            <a:off x="71406" y="1687519"/>
            <a:ext cx="8643998" cy="3893374"/>
          </a:xfrm>
          <a:prstGeom prst="rect">
            <a:avLst/>
          </a:prstGeom>
          <a:noFill/>
        </p:spPr>
        <p:txBody>
          <a:bodyPr wrap="square" rtlCol="0">
            <a:spAutoFit/>
          </a:bodyPr>
          <a:lstStyle/>
          <a:p>
            <a:pPr marL="355600" indent="-260350">
              <a:spcAft>
                <a:spcPts val="1800"/>
              </a:spcAft>
              <a:buClr>
                <a:schemeClr val="accent6">
                  <a:lumMod val="75000"/>
                </a:schemeClr>
              </a:buClr>
              <a:buFont typeface="Wingdings" pitchFamily="2" charset="2"/>
              <a:buChar char="v"/>
            </a:pPr>
            <a:r>
              <a:rPr lang="pt-PT" sz="1700" dirty="0">
                <a:latin typeface="Times New Roman" pitchFamily="18" charset="0"/>
                <a:cs typeface="Times New Roman" pitchFamily="18" charset="0"/>
              </a:rPr>
              <a:t>A </a:t>
            </a:r>
            <a:r>
              <a:rPr lang="pt-PT" sz="1700" b="1" dirty="0" err="1">
                <a:latin typeface="Times New Roman" pitchFamily="18" charset="0"/>
                <a:cs typeface="Times New Roman" pitchFamily="18" charset="0"/>
              </a:rPr>
              <a:t>IRR</a:t>
            </a:r>
            <a:r>
              <a:rPr lang="pt-PT" sz="1700" b="1" dirty="0">
                <a:latin typeface="Times New Roman" pitchFamily="18" charset="0"/>
                <a:cs typeface="Times New Roman" pitchFamily="18" charset="0"/>
              </a:rPr>
              <a:t> compactada é útil</a:t>
            </a:r>
            <a:r>
              <a:rPr lang="pt-PT" sz="1700" dirty="0">
                <a:latin typeface="Times New Roman" pitchFamily="18" charset="0"/>
                <a:cs typeface="Times New Roman" pitchFamily="18" charset="0"/>
              </a:rPr>
              <a:t>. Na </a:t>
            </a:r>
            <a:r>
              <a:rPr lang="pt-PT" sz="1700" dirty="0" err="1">
                <a:latin typeface="Times New Roman" pitchFamily="18" charset="0"/>
                <a:cs typeface="Times New Roman" pitchFamily="18" charset="0"/>
              </a:rPr>
              <a:t>IRR</a:t>
            </a:r>
            <a:r>
              <a:rPr lang="pt-PT" sz="1700" dirty="0">
                <a:latin typeface="Times New Roman" pitchFamily="18" charset="0"/>
                <a:cs typeface="Times New Roman" pitchFamily="18" charset="0"/>
              </a:rPr>
              <a:t> compactada a informação é fornecida depois de um conjunto de repetições da </a:t>
            </a:r>
            <a:r>
              <a:rPr lang="pt-PT" sz="1700" dirty="0" err="1">
                <a:latin typeface="Times New Roman" pitchFamily="18" charset="0"/>
                <a:cs typeface="Times New Roman" pitchFamily="18" charset="0"/>
              </a:rPr>
              <a:t>ação</a:t>
            </a:r>
            <a:r>
              <a:rPr lang="pt-PT" sz="1700" dirty="0">
                <a:latin typeface="Times New Roman" pitchFamily="18" charset="0"/>
                <a:cs typeface="Times New Roman" pitchFamily="18" charset="0"/>
              </a:rPr>
              <a:t>. Neste caso a informação que é dada é o resumo da execução de um conjunto de </a:t>
            </a:r>
            <a:r>
              <a:rPr lang="pt-PT" sz="1700" dirty="0" err="1">
                <a:latin typeface="Times New Roman" pitchFamily="18" charset="0"/>
                <a:cs typeface="Times New Roman" pitchFamily="18" charset="0"/>
              </a:rPr>
              <a:t>ações</a:t>
            </a:r>
            <a:r>
              <a:rPr lang="pt-PT" sz="1700" dirty="0">
                <a:latin typeface="Times New Roman" pitchFamily="18" charset="0"/>
                <a:cs typeface="Times New Roman" pitchFamily="18" charset="0"/>
              </a:rPr>
              <a:t> e não apenas de uma </a:t>
            </a:r>
            <a:r>
              <a:rPr lang="pt-PT" sz="1700" dirty="0" err="1">
                <a:latin typeface="Times New Roman" pitchFamily="18" charset="0"/>
                <a:cs typeface="Times New Roman" pitchFamily="18" charset="0"/>
              </a:rPr>
              <a:t>ação</a:t>
            </a:r>
            <a:r>
              <a:rPr lang="pt-PT" sz="1700" dirty="0">
                <a:latin typeface="Times New Roman" pitchFamily="18" charset="0"/>
                <a:cs typeface="Times New Roman" pitchFamily="18" charset="0"/>
              </a:rPr>
              <a:t>. </a:t>
            </a:r>
          </a:p>
          <a:p>
            <a:pPr marL="355600" indent="-260350">
              <a:spcAft>
                <a:spcPts val="1800"/>
              </a:spcAft>
              <a:buClr>
                <a:schemeClr val="accent6">
                  <a:lumMod val="75000"/>
                </a:schemeClr>
              </a:buClr>
            </a:pPr>
            <a:r>
              <a:rPr lang="pt-PT" sz="1700" dirty="0">
                <a:latin typeface="Times New Roman" pitchFamily="18" charset="0"/>
                <a:cs typeface="Times New Roman" pitchFamily="18" charset="0"/>
              </a:rPr>
              <a:t>	Este tipo de </a:t>
            </a:r>
            <a:r>
              <a:rPr lang="pt-PT" sz="1700" dirty="0" err="1">
                <a:latin typeface="Times New Roman" pitchFamily="18" charset="0"/>
                <a:cs typeface="Times New Roman" pitchFamily="18" charset="0"/>
              </a:rPr>
              <a:t>IRR</a:t>
            </a:r>
            <a:r>
              <a:rPr lang="pt-PT" sz="1700" dirty="0">
                <a:latin typeface="Times New Roman" pitchFamily="18" charset="0"/>
                <a:cs typeface="Times New Roman" pitchFamily="18" charset="0"/>
              </a:rPr>
              <a:t> resume a informação mais importante e, quando </a:t>
            </a:r>
            <a:r>
              <a:rPr lang="pt-PT" sz="1700" dirty="0" err="1">
                <a:latin typeface="Times New Roman" pitchFamily="18" charset="0"/>
                <a:cs typeface="Times New Roman" pitchFamily="18" charset="0"/>
              </a:rPr>
              <a:t>corretamente</a:t>
            </a:r>
            <a:r>
              <a:rPr lang="pt-PT" sz="1700" dirty="0">
                <a:latin typeface="Times New Roman" pitchFamily="18" charset="0"/>
                <a:cs typeface="Times New Roman" pitchFamily="18" charset="0"/>
              </a:rPr>
              <a:t> apresentada, pode ter efeitos muito positivos na aprendizagem.</a:t>
            </a:r>
          </a:p>
          <a:p>
            <a:pPr marL="355600" indent="-260350">
              <a:spcAft>
                <a:spcPts val="1800"/>
              </a:spcAft>
              <a:buClr>
                <a:schemeClr val="accent6">
                  <a:lumMod val="75000"/>
                </a:schemeClr>
              </a:buClr>
              <a:buFont typeface="Wingdings" pitchFamily="2" charset="2"/>
              <a:buChar char="v"/>
            </a:pPr>
            <a:r>
              <a:rPr lang="pt-PT" sz="1700" b="1" dirty="0">
                <a:latin typeface="Times New Roman" pitchFamily="18" charset="0"/>
                <a:cs typeface="Times New Roman" pitchFamily="18" charset="0"/>
              </a:rPr>
              <a:t>O que deve acontecer entre a execução de uma </a:t>
            </a:r>
            <a:r>
              <a:rPr lang="pt-PT" sz="1700" b="1" dirty="0" err="1">
                <a:latin typeface="Times New Roman" pitchFamily="18" charset="0"/>
                <a:cs typeface="Times New Roman" pitchFamily="18" charset="0"/>
              </a:rPr>
              <a:t>ação</a:t>
            </a:r>
            <a:r>
              <a:rPr lang="pt-PT" sz="1700" b="1" dirty="0">
                <a:latin typeface="Times New Roman" pitchFamily="18" charset="0"/>
                <a:cs typeface="Times New Roman" pitchFamily="18" charset="0"/>
              </a:rPr>
              <a:t> e a </a:t>
            </a:r>
            <a:r>
              <a:rPr lang="pt-PT" sz="1700" b="1" dirty="0" err="1">
                <a:latin typeface="Times New Roman" pitchFamily="18" charset="0"/>
                <a:cs typeface="Times New Roman" pitchFamily="18" charset="0"/>
              </a:rPr>
              <a:t>IRR</a:t>
            </a:r>
            <a:r>
              <a:rPr lang="pt-PT" sz="1700" b="1" dirty="0">
                <a:latin typeface="Times New Roman" pitchFamily="18" charset="0"/>
                <a:cs typeface="Times New Roman" pitchFamily="18" charset="0"/>
              </a:rPr>
              <a:t>?</a:t>
            </a:r>
          </a:p>
          <a:p>
            <a:pPr marL="355600" indent="-260350">
              <a:spcAft>
                <a:spcPts val="1800"/>
              </a:spcAft>
              <a:buClr>
                <a:schemeClr val="accent6">
                  <a:lumMod val="75000"/>
                </a:schemeClr>
              </a:buClr>
            </a:pPr>
            <a:r>
              <a:rPr lang="pt-PT" sz="1700" b="1" dirty="0">
                <a:latin typeface="Times New Roman" pitchFamily="18" charset="0"/>
                <a:cs typeface="Times New Roman" pitchFamily="18" charset="0"/>
              </a:rPr>
              <a:t>	</a:t>
            </a:r>
            <a:r>
              <a:rPr lang="pt-PT" sz="1700" dirty="0">
                <a:latin typeface="Times New Roman" pitchFamily="18" charset="0"/>
                <a:cs typeface="Times New Roman" pitchFamily="18" charset="0"/>
              </a:rPr>
              <a:t>O preenchimento deste tempo com informação pouco importante tem mostrado resultados negativos, quase como se forçasse o esquecimento antes de apresentar a informação sobre o resultado. </a:t>
            </a:r>
          </a:p>
          <a:p>
            <a:pPr marL="355600" indent="-260350">
              <a:spcAft>
                <a:spcPts val="1800"/>
              </a:spcAft>
              <a:buClr>
                <a:schemeClr val="accent6">
                  <a:lumMod val="75000"/>
                </a:schemeClr>
              </a:buClr>
            </a:pPr>
            <a:r>
              <a:rPr lang="pt-PT" sz="1700" dirty="0">
                <a:latin typeface="Times New Roman" pitchFamily="18" charset="0"/>
                <a:cs typeface="Times New Roman" pitchFamily="18" charset="0"/>
              </a:rPr>
              <a:t>	Pensa-se que a </a:t>
            </a:r>
            <a:r>
              <a:rPr lang="pt-PT" sz="1700" b="1" dirty="0">
                <a:latin typeface="Times New Roman" pitchFamily="18" charset="0"/>
                <a:cs typeface="Times New Roman" pitchFamily="18" charset="0"/>
              </a:rPr>
              <a:t>solicitação de estimativas sobre o resultado tem um efeito positivo na aprendizagem</a:t>
            </a:r>
            <a:r>
              <a:rPr lang="pt-PT" sz="1700" dirty="0">
                <a:latin typeface="Times New Roman" pitchFamily="18" charset="0"/>
                <a:cs typeface="Times New Roman" pitchFamily="18" charset="0"/>
              </a:rPr>
              <a:t>. Este esforço pode ajudar a tirar partido da </a:t>
            </a:r>
            <a:r>
              <a:rPr lang="pt-PT" sz="1700" dirty="0" err="1">
                <a:latin typeface="Times New Roman" pitchFamily="18" charset="0"/>
                <a:cs typeface="Times New Roman" pitchFamily="18" charset="0"/>
              </a:rPr>
              <a:t>IRR</a:t>
            </a:r>
            <a:r>
              <a:rPr lang="pt-PT" sz="1700" dirty="0">
                <a:latin typeface="Times New Roman" pitchFamily="18" charset="0"/>
                <a:cs typeface="Times New Roman" pitchFamily="18" charset="0"/>
              </a:rPr>
              <a:t>, quando ela é apresentada.</a:t>
            </a:r>
          </a:p>
        </p:txBody>
      </p:sp>
      <p:sp>
        <p:nvSpPr>
          <p:cNvPr id="18" name="CaixaDeTexto 17"/>
          <p:cNvSpPr txBox="1"/>
          <p:nvPr/>
        </p:nvSpPr>
        <p:spPr>
          <a:xfrm>
            <a:off x="6357918" y="5795207"/>
            <a:ext cx="2786082" cy="276999"/>
          </a:xfrm>
          <a:prstGeom prst="rect">
            <a:avLst/>
          </a:prstGeom>
          <a:noFill/>
        </p:spPr>
        <p:txBody>
          <a:bodyPr wrap="square" rtlCol="0">
            <a:spAutoFit/>
          </a:bodyPr>
          <a:lstStyle/>
          <a:p>
            <a:r>
              <a:rPr lang="pt-PT" sz="1200" dirty="0"/>
              <a:t>(Manual do curso de treinadores Grau I) </a:t>
            </a:r>
          </a:p>
        </p:txBody>
      </p:sp>
      <p:sp>
        <p:nvSpPr>
          <p:cNvPr id="12" name="CaixaDeTexto 11"/>
          <p:cNvSpPr txBox="1"/>
          <p:nvPr/>
        </p:nvSpPr>
        <p:spPr>
          <a:xfrm>
            <a:off x="571472" y="709909"/>
            <a:ext cx="6072230" cy="361637"/>
          </a:xfrm>
          <a:prstGeom prst="rect">
            <a:avLst/>
          </a:prstGeom>
          <a:solidFill>
            <a:srgbClr val="F8B308"/>
          </a:solidFill>
          <a:ln w="57150">
            <a:solidFill>
              <a:srgbClr val="885538"/>
            </a:solidFill>
          </a:ln>
        </p:spPr>
        <p:txBody>
          <a:bodyPr wrap="square" rtlCol="0">
            <a:spAutoFit/>
          </a:bodyPr>
          <a:lstStyle/>
          <a:p>
            <a:pPr indent="177800">
              <a:lnSpc>
                <a:spcPts val="2100"/>
              </a:lnSpc>
            </a:pPr>
            <a:r>
              <a:rPr lang="pt-PT" sz="2000" b="1" dirty="0">
                <a:solidFill>
                  <a:schemeClr val="bg1"/>
                </a:solidFill>
              </a:rPr>
              <a:t>Cuidados a ter no processo de </a:t>
            </a:r>
            <a:r>
              <a:rPr lang="pt-PT" sz="2000" b="1" dirty="0" err="1">
                <a:solidFill>
                  <a:schemeClr val="bg1"/>
                </a:solidFill>
              </a:rPr>
              <a:t>ensino-aprendizagem</a:t>
            </a:r>
            <a:endParaRPr lang="pt-PT" sz="1600" dirty="0">
              <a:latin typeface="Times New Roman" pitchFamily="18" charset="0"/>
              <a:cs typeface="Times New Roman" pitchFamily="18"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AutoShape 4" descr="https://upload.wikimedia.org/wikipedia/commons/thumb/0/04/Diving_at_the_military_world_games%2C_2003.jpg/200px-Diving_at_the_military_world_games%2C_20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PT"/>
          </a:p>
        </p:txBody>
      </p:sp>
      <p:sp>
        <p:nvSpPr>
          <p:cNvPr id="11" name="Título 1"/>
          <p:cNvSpPr>
            <a:spLocks noGrp="1"/>
          </p:cNvSpPr>
          <p:nvPr>
            <p:ph type="title"/>
          </p:nvPr>
        </p:nvSpPr>
        <p:spPr>
          <a:xfrm>
            <a:off x="500034" y="-24"/>
            <a:ext cx="8643966" cy="500066"/>
          </a:xfrm>
        </p:spPr>
        <p:txBody>
          <a:bodyPr>
            <a:noAutofit/>
          </a:bodyPr>
          <a:lstStyle/>
          <a:p>
            <a:pPr algn="l">
              <a:tabLst>
                <a:tab pos="628650" algn="l"/>
              </a:tabLst>
            </a:pPr>
            <a:r>
              <a:rPr lang="pt-PT" sz="2000" b="1" dirty="0">
                <a:solidFill>
                  <a:schemeClr val="accent5">
                    <a:lumMod val="50000"/>
                  </a:schemeClr>
                </a:solidFill>
                <a:latin typeface="Calibri" panose="020F0502020204030204" pitchFamily="34" charset="0"/>
                <a:cs typeface="Arial" panose="020B0604020202020204" pitchFamily="34" charset="0"/>
              </a:rPr>
              <a:t>2.6 	Motivação para aprender</a:t>
            </a:r>
            <a:endParaRPr lang="pt-PT" sz="2000" b="1" dirty="0">
              <a:solidFill>
                <a:schemeClr val="accent5">
                  <a:lumMod val="50000"/>
                </a:schemeClr>
              </a:solidFill>
              <a:latin typeface="Calibri" panose="020F0502020204030204" pitchFamily="34" charset="0"/>
            </a:endParaRPr>
          </a:p>
        </p:txBody>
      </p:sp>
      <p:sp>
        <p:nvSpPr>
          <p:cNvPr id="16" name="CaixaDeTexto 15"/>
          <p:cNvSpPr txBox="1"/>
          <p:nvPr/>
        </p:nvSpPr>
        <p:spPr>
          <a:xfrm>
            <a:off x="428596" y="571480"/>
            <a:ext cx="8358246" cy="6447919"/>
          </a:xfrm>
          <a:prstGeom prst="rect">
            <a:avLst/>
          </a:prstGeom>
          <a:noFill/>
        </p:spPr>
        <p:txBody>
          <a:bodyPr wrap="square" rtlCol="0">
            <a:spAutoFit/>
          </a:bodyPr>
          <a:lstStyle/>
          <a:p>
            <a:pPr marL="355600" indent="-260350" algn="ctr">
              <a:spcAft>
                <a:spcPts val="1800"/>
              </a:spcAft>
              <a:buClr>
                <a:schemeClr val="accent6">
                  <a:lumMod val="75000"/>
                </a:schemeClr>
              </a:buClr>
            </a:pPr>
            <a:r>
              <a:rPr lang="pt-PT" sz="1700" dirty="0">
                <a:solidFill>
                  <a:srgbClr val="0070C0"/>
                </a:solidFill>
                <a:latin typeface="Times New Roman" pitchFamily="18" charset="0"/>
                <a:cs typeface="Times New Roman" pitchFamily="18" charset="0"/>
              </a:rPr>
              <a:t> </a:t>
            </a:r>
            <a:r>
              <a:rPr lang="pt-PT" sz="1700" b="1" dirty="0">
                <a:solidFill>
                  <a:srgbClr val="885538"/>
                </a:solidFill>
                <a:latin typeface="Times New Roman" pitchFamily="18" charset="0"/>
                <a:cs typeface="Times New Roman" pitchFamily="18" charset="0"/>
              </a:rPr>
              <a:t>Aprende-se melhor quando se quer aprender, o que explica que a motivação é de maior importância no processo de aprendizagem. </a:t>
            </a:r>
          </a:p>
          <a:p>
            <a:pPr marL="355600" indent="-260350" algn="ctr">
              <a:spcAft>
                <a:spcPts val="1800"/>
              </a:spcAft>
              <a:buClr>
                <a:schemeClr val="accent6">
                  <a:lumMod val="75000"/>
                </a:schemeClr>
              </a:buClr>
            </a:pPr>
            <a:r>
              <a:rPr lang="pt-PT" sz="1700" b="1" u="sng" dirty="0">
                <a:solidFill>
                  <a:srgbClr val="0070C0"/>
                </a:solidFill>
                <a:latin typeface="Times New Roman" pitchFamily="18" charset="0"/>
                <a:cs typeface="Times New Roman" pitchFamily="18" charset="0"/>
              </a:rPr>
              <a:t>Sem a motivação não é possível aprender</a:t>
            </a:r>
            <a:r>
              <a:rPr lang="pt-PT" sz="1700" b="1" dirty="0">
                <a:solidFill>
                  <a:srgbClr val="0070C0"/>
                </a:solidFill>
                <a:latin typeface="Times New Roman" pitchFamily="18" charset="0"/>
                <a:cs typeface="Times New Roman" pitchFamily="18" charset="0"/>
              </a:rPr>
              <a:t>.</a:t>
            </a:r>
            <a:r>
              <a:rPr lang="pt-PT" sz="1700" b="1" u="sng" dirty="0">
                <a:solidFill>
                  <a:srgbClr val="0070C0"/>
                </a:solidFill>
                <a:latin typeface="Times New Roman" pitchFamily="18" charset="0"/>
                <a:cs typeface="Times New Roman" pitchFamily="18" charset="0"/>
              </a:rPr>
              <a:t> </a:t>
            </a:r>
            <a:endParaRPr lang="pt-PT" sz="1700" u="sng" dirty="0">
              <a:solidFill>
                <a:srgbClr val="0070C0"/>
              </a:solidFill>
              <a:latin typeface="Times New Roman" pitchFamily="18" charset="0"/>
              <a:cs typeface="Times New Roman" pitchFamily="18" charset="0"/>
            </a:endParaRPr>
          </a:p>
          <a:p>
            <a:pPr marL="355600" indent="-260350">
              <a:spcAft>
                <a:spcPts val="1500"/>
              </a:spcAft>
              <a:buClr>
                <a:schemeClr val="accent6">
                  <a:lumMod val="75000"/>
                </a:schemeClr>
              </a:buClr>
              <a:buFont typeface="Wingdings" pitchFamily="2" charset="2"/>
              <a:buChar char="v"/>
            </a:pPr>
            <a:r>
              <a:rPr lang="pt-PT" sz="1700" dirty="0">
                <a:latin typeface="Times New Roman" pitchFamily="18" charset="0"/>
                <a:cs typeface="Times New Roman" pitchFamily="18" charset="0"/>
              </a:rPr>
              <a:t>Em geral, um aprendiz consegue prever o efeito positivo do que vai aprender, o que vai ser uma grande ajuda para que ele possa de facto aprender. Contudo, nem todos conseguem fazer isto.  </a:t>
            </a:r>
          </a:p>
          <a:p>
            <a:pPr marL="355600" indent="-260350">
              <a:spcAft>
                <a:spcPts val="1500"/>
              </a:spcAft>
              <a:buClr>
                <a:schemeClr val="accent6">
                  <a:lumMod val="75000"/>
                </a:schemeClr>
              </a:buClr>
            </a:pPr>
            <a:r>
              <a:rPr lang="pt-PT" sz="1700" dirty="0">
                <a:latin typeface="Times New Roman" pitchFamily="18" charset="0"/>
                <a:cs typeface="Times New Roman" pitchFamily="18" charset="0"/>
              </a:rPr>
              <a:t>	Esta é a situação de muitas crianças e jovens a quem não se consegue explicar o benefício de cada aprendizagem. Nestes casos, </a:t>
            </a:r>
            <a:r>
              <a:rPr lang="pt-PT" sz="1700" b="1" dirty="0">
                <a:latin typeface="Times New Roman" pitchFamily="18" charset="0"/>
                <a:cs typeface="Times New Roman" pitchFamily="18" charset="0"/>
              </a:rPr>
              <a:t>é preciso que os </a:t>
            </a:r>
            <a:r>
              <a:rPr lang="pt-PT" sz="1700" b="1" dirty="0" err="1">
                <a:latin typeface="Times New Roman" pitchFamily="18" charset="0"/>
                <a:cs typeface="Times New Roman" pitchFamily="18" charset="0"/>
              </a:rPr>
              <a:t>objetivos</a:t>
            </a:r>
            <a:r>
              <a:rPr lang="pt-PT" sz="1700" b="1" dirty="0">
                <a:latin typeface="Times New Roman" pitchFamily="18" charset="0"/>
                <a:cs typeface="Times New Roman" pitchFamily="18" charset="0"/>
              </a:rPr>
              <a:t> sejam explicados do ponto de vista da criança ou do adolescente</a:t>
            </a:r>
            <a:r>
              <a:rPr lang="pt-PT" sz="1700" dirty="0">
                <a:latin typeface="Times New Roman" pitchFamily="18" charset="0"/>
                <a:cs typeface="Times New Roman" pitchFamily="18" charset="0"/>
              </a:rPr>
              <a:t>, para que ganhem significado funcional.</a:t>
            </a:r>
          </a:p>
          <a:p>
            <a:pPr marL="355600" indent="-260350">
              <a:spcAft>
                <a:spcPts val="1500"/>
              </a:spcAft>
              <a:buClr>
                <a:schemeClr val="accent6">
                  <a:lumMod val="75000"/>
                </a:schemeClr>
              </a:buClr>
              <a:buFont typeface="Wingdings" pitchFamily="2" charset="2"/>
              <a:buChar char="v"/>
            </a:pPr>
            <a:r>
              <a:rPr lang="pt-PT" sz="1700" dirty="0">
                <a:latin typeface="Times New Roman" pitchFamily="18" charset="0"/>
                <a:cs typeface="Times New Roman" pitchFamily="18" charset="0"/>
              </a:rPr>
              <a:t>As melhores formas de motivar para aprender são: deixar que os aprendizes </a:t>
            </a:r>
            <a:r>
              <a:rPr lang="pt-PT" sz="1700" b="1" dirty="0">
                <a:latin typeface="Times New Roman" pitchFamily="18" charset="0"/>
                <a:cs typeface="Times New Roman" pitchFamily="18" charset="0"/>
              </a:rPr>
              <a:t>escolham as suas próprias </a:t>
            </a:r>
            <a:r>
              <a:rPr lang="pt-PT" sz="1700" b="1" dirty="0" err="1">
                <a:latin typeface="Times New Roman" pitchFamily="18" charset="0"/>
                <a:cs typeface="Times New Roman" pitchFamily="18" charset="0"/>
              </a:rPr>
              <a:t>atividades</a:t>
            </a:r>
            <a:r>
              <a:rPr lang="pt-PT" sz="1700" dirty="0">
                <a:latin typeface="Times New Roman" pitchFamily="18" charset="0"/>
                <a:cs typeface="Times New Roman" pitchFamily="18" charset="0"/>
              </a:rPr>
              <a:t> e </a:t>
            </a:r>
            <a:r>
              <a:rPr lang="pt-PT" sz="1700" b="1" dirty="0">
                <a:latin typeface="Times New Roman" pitchFamily="18" charset="0"/>
                <a:cs typeface="Times New Roman" pitchFamily="18" charset="0"/>
              </a:rPr>
              <a:t>estabelecer  </a:t>
            </a:r>
            <a:r>
              <a:rPr lang="pt-PT" sz="1700" b="1" dirty="0" err="1">
                <a:latin typeface="Times New Roman" pitchFamily="18" charset="0"/>
                <a:cs typeface="Times New Roman" pitchFamily="18" charset="0"/>
              </a:rPr>
              <a:t>objetivos</a:t>
            </a:r>
            <a:r>
              <a:rPr lang="pt-PT" sz="1700" b="1" dirty="0">
                <a:latin typeface="Times New Roman" pitchFamily="18" charset="0"/>
                <a:cs typeface="Times New Roman" pitchFamily="18" charset="0"/>
              </a:rPr>
              <a:t> realistas e ajustados às suas capacidades.</a:t>
            </a:r>
          </a:p>
          <a:p>
            <a:pPr marL="355600" indent="-260350">
              <a:spcAft>
                <a:spcPts val="1500"/>
              </a:spcAft>
              <a:buClr>
                <a:schemeClr val="accent6">
                  <a:lumMod val="75000"/>
                </a:schemeClr>
              </a:buClr>
            </a:pPr>
            <a:r>
              <a:rPr lang="pt-PT" sz="1700" dirty="0">
                <a:latin typeface="Times New Roman" pitchFamily="18" charset="0"/>
                <a:cs typeface="Times New Roman" pitchFamily="18" charset="0"/>
              </a:rPr>
              <a:t>	Por outro lado, a evolução nas aprendizagens, a noção de que estão a progredir, a materialização do sucesso através de prémios ou outros, e a concretização dos níveis de expectativa, são essenciais para manter o aprendiz empenhado nas tarefas de aprendizagem. </a:t>
            </a:r>
          </a:p>
          <a:p>
            <a:pPr marL="355600" indent="-260350">
              <a:spcAft>
                <a:spcPts val="1500"/>
              </a:spcAft>
              <a:buClr>
                <a:schemeClr val="accent6">
                  <a:lumMod val="75000"/>
                </a:schemeClr>
              </a:buClr>
              <a:buFont typeface="Wingdings" pitchFamily="2" charset="2"/>
              <a:buChar char="v"/>
            </a:pPr>
            <a:r>
              <a:rPr lang="pt-PT" sz="1700" dirty="0">
                <a:latin typeface="Times New Roman" pitchFamily="18" charset="0"/>
                <a:cs typeface="Times New Roman" pitchFamily="18" charset="0"/>
              </a:rPr>
              <a:t>A </a:t>
            </a:r>
            <a:r>
              <a:rPr lang="pt-PT" sz="1700" b="1" dirty="0">
                <a:latin typeface="Times New Roman" pitchFamily="18" charset="0"/>
                <a:cs typeface="Times New Roman" pitchFamily="18" charset="0"/>
              </a:rPr>
              <a:t>valorização das aquisições </a:t>
            </a:r>
            <a:r>
              <a:rPr lang="pt-PT" sz="1700" dirty="0">
                <a:latin typeface="Times New Roman" pitchFamily="18" charset="0"/>
                <a:cs typeface="Times New Roman" pitchFamily="18" charset="0"/>
              </a:rPr>
              <a:t>durante a aprendizagem e o </a:t>
            </a:r>
            <a:r>
              <a:rPr lang="pt-PT" sz="1700" b="1" dirty="0">
                <a:latin typeface="Times New Roman" pitchFamily="18" charset="0"/>
                <a:cs typeface="Times New Roman" pitchFamily="18" charset="0"/>
              </a:rPr>
              <a:t>reforço do comportamento adequado</a:t>
            </a:r>
            <a:r>
              <a:rPr lang="pt-PT" sz="1700" dirty="0">
                <a:latin typeface="Times New Roman" pitchFamily="18" charset="0"/>
                <a:cs typeface="Times New Roman" pitchFamily="18" charset="0"/>
              </a:rPr>
              <a:t> são outras formas de manter o aprendiz centrado no seu próprio processo de evolução.</a:t>
            </a:r>
          </a:p>
        </p:txBody>
      </p:sp>
      <p:sp>
        <p:nvSpPr>
          <p:cNvPr id="18" name="CaixaDeTexto 17"/>
          <p:cNvSpPr txBox="1"/>
          <p:nvPr/>
        </p:nvSpPr>
        <p:spPr>
          <a:xfrm>
            <a:off x="6357918" y="6581025"/>
            <a:ext cx="2786082" cy="276999"/>
          </a:xfrm>
          <a:prstGeom prst="rect">
            <a:avLst/>
          </a:prstGeom>
          <a:noFill/>
        </p:spPr>
        <p:txBody>
          <a:bodyPr wrap="square" rtlCol="0">
            <a:spAutoFit/>
          </a:bodyPr>
          <a:lstStyle/>
          <a:p>
            <a:r>
              <a:rPr lang="pt-PT" sz="1200" dirty="0"/>
              <a:t>(Manual do curso de treinadores Grau I)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40000"/>
                <a:lumOff val="60000"/>
              </a:schemeClr>
            </a:gs>
            <a:gs pos="50000">
              <a:schemeClr val="accent6">
                <a:lumMod val="60000"/>
                <a:lumOff val="4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1028" name="AutoShape 4" descr="https://upload.wikimedia.org/wikipedia/commons/thumb/0/04/Diving_at_the_military_world_games%2C_2003.jpg/200px-Diving_at_the_military_world_games%2C_20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PT"/>
          </a:p>
        </p:txBody>
      </p:sp>
      <p:sp>
        <p:nvSpPr>
          <p:cNvPr id="16" name="CaixaDeTexto 15"/>
          <p:cNvSpPr txBox="1"/>
          <p:nvPr/>
        </p:nvSpPr>
        <p:spPr>
          <a:xfrm>
            <a:off x="642910" y="2357430"/>
            <a:ext cx="7715304" cy="2890471"/>
          </a:xfrm>
          <a:prstGeom prst="rect">
            <a:avLst/>
          </a:prstGeom>
          <a:noFill/>
        </p:spPr>
        <p:txBody>
          <a:bodyPr wrap="square" rtlCol="0">
            <a:spAutoFit/>
          </a:bodyPr>
          <a:lstStyle/>
          <a:p>
            <a:pPr>
              <a:lnSpc>
                <a:spcPts val="2300"/>
              </a:lnSpc>
              <a:spcAft>
                <a:spcPts val="1200"/>
              </a:spcAft>
              <a:tabLst>
                <a:tab pos="361950" algn="l"/>
              </a:tabLst>
            </a:pPr>
            <a:r>
              <a:rPr lang="pt-PT" dirty="0">
                <a:latin typeface="Times New Roman" pitchFamily="18" charset="0"/>
                <a:cs typeface="Times New Roman" pitchFamily="18" charset="0"/>
              </a:rPr>
              <a:t>	Muitas condições influenciam a qualidade das aprendizagens. Entre estas estão a quantidade de prática e a sua distribuição temporal. </a:t>
            </a:r>
          </a:p>
          <a:p>
            <a:pPr>
              <a:lnSpc>
                <a:spcPts val="2300"/>
              </a:lnSpc>
              <a:spcAft>
                <a:spcPts val="1200"/>
              </a:spcAft>
              <a:tabLst>
                <a:tab pos="361950" algn="l"/>
              </a:tabLst>
            </a:pPr>
            <a:r>
              <a:rPr lang="pt-PT" dirty="0">
                <a:latin typeface="Times New Roman" pitchFamily="18" charset="0"/>
                <a:cs typeface="Times New Roman" pitchFamily="18" charset="0"/>
              </a:rPr>
              <a:t>	É importante variar as condições de prática para fomentar melhor </a:t>
            </a:r>
            <a:r>
              <a:rPr lang="pt-PT" dirty="0" err="1">
                <a:latin typeface="Times New Roman" pitchFamily="18" charset="0"/>
                <a:cs typeface="Times New Roman" pitchFamily="18" charset="0"/>
              </a:rPr>
              <a:t>transfer</a:t>
            </a:r>
            <a:r>
              <a:rPr lang="pt-PT" dirty="0">
                <a:latin typeface="Times New Roman" pitchFamily="18" charset="0"/>
                <a:cs typeface="Times New Roman" pitchFamily="18" charset="0"/>
              </a:rPr>
              <a:t> e ajudar à retenção. </a:t>
            </a:r>
          </a:p>
          <a:p>
            <a:pPr>
              <a:lnSpc>
                <a:spcPts val="2300"/>
              </a:lnSpc>
              <a:spcAft>
                <a:spcPts val="1200"/>
              </a:spcAft>
              <a:tabLst>
                <a:tab pos="361950" algn="l"/>
              </a:tabLst>
            </a:pPr>
            <a:r>
              <a:rPr lang="pt-PT" dirty="0">
                <a:latin typeface="Times New Roman" pitchFamily="18" charset="0"/>
                <a:cs typeface="Times New Roman" pitchFamily="18" charset="0"/>
              </a:rPr>
              <a:t>	A informação de retorno sobre o resultado é uma variável da maior importância e pode ser manipulada de muitas formas. </a:t>
            </a:r>
          </a:p>
          <a:p>
            <a:pPr>
              <a:lnSpc>
                <a:spcPts val="2300"/>
              </a:lnSpc>
              <a:spcAft>
                <a:spcPts val="1200"/>
              </a:spcAft>
              <a:tabLst>
                <a:tab pos="361950" algn="l"/>
              </a:tabLst>
            </a:pPr>
            <a:r>
              <a:rPr lang="pt-PT" dirty="0">
                <a:latin typeface="Times New Roman" pitchFamily="18" charset="0"/>
                <a:cs typeface="Times New Roman" pitchFamily="18" charset="0"/>
              </a:rPr>
              <a:t>	É importante assegurar que os </a:t>
            </a:r>
            <a:r>
              <a:rPr lang="pt-PT" dirty="0" err="1">
                <a:latin typeface="Times New Roman" pitchFamily="18" charset="0"/>
                <a:cs typeface="Times New Roman" pitchFamily="18" charset="0"/>
              </a:rPr>
              <a:t>objetivos</a:t>
            </a:r>
            <a:r>
              <a:rPr lang="pt-PT" dirty="0">
                <a:latin typeface="Times New Roman" pitchFamily="18" charset="0"/>
                <a:cs typeface="Times New Roman" pitchFamily="18" charset="0"/>
              </a:rPr>
              <a:t> de aprendizagem e a dificuldade das tarefas de aprendizagem mantêm um nível adequado de motivação para aprender.</a:t>
            </a:r>
            <a:endParaRPr lang="pt-PT" dirty="0">
              <a:latin typeface="Arial Narrow" pitchFamily="34" charset="0"/>
            </a:endParaRPr>
          </a:p>
        </p:txBody>
      </p:sp>
      <p:sp>
        <p:nvSpPr>
          <p:cNvPr id="6" name="Rectângulo 5"/>
          <p:cNvSpPr/>
          <p:nvPr/>
        </p:nvSpPr>
        <p:spPr>
          <a:xfrm>
            <a:off x="285720" y="214290"/>
            <a:ext cx="8072494" cy="523220"/>
          </a:xfrm>
          <a:prstGeom prst="rect">
            <a:avLst/>
          </a:prstGeom>
        </p:spPr>
        <p:txBody>
          <a:bodyPr wrap="square">
            <a:spAutoFit/>
          </a:bodyPr>
          <a:lstStyle/>
          <a:p>
            <a:pPr marL="182880" lvl="0">
              <a:spcBef>
                <a:spcPct val="0"/>
              </a:spcBef>
              <a:spcAft>
                <a:spcPts val="600"/>
              </a:spcAft>
              <a:defRPr/>
            </a:pPr>
            <a:r>
              <a:rPr lang="pt-PT" sz="2800" dirty="0">
                <a:solidFill>
                  <a:srgbClr val="FFFFCC"/>
                </a:solidFill>
                <a:latin typeface="Arial Black" pitchFamily="34" charset="0"/>
              </a:rPr>
              <a:t>Aprendizagem</a:t>
            </a:r>
            <a:endParaRPr lang="pt-PT" sz="2800" dirty="0"/>
          </a:p>
        </p:txBody>
      </p:sp>
      <p:sp>
        <p:nvSpPr>
          <p:cNvPr id="7" name="CaixaDeTexto 6"/>
          <p:cNvSpPr txBox="1"/>
          <p:nvPr/>
        </p:nvSpPr>
        <p:spPr>
          <a:xfrm>
            <a:off x="571472" y="1571612"/>
            <a:ext cx="1714512" cy="338554"/>
          </a:xfrm>
          <a:prstGeom prst="rect">
            <a:avLst/>
          </a:prstGeom>
          <a:noFill/>
          <a:ln>
            <a:solidFill>
              <a:srgbClr val="885538"/>
            </a:solidFill>
          </a:ln>
        </p:spPr>
        <p:txBody>
          <a:bodyPr wrap="square" rtlCol="0">
            <a:spAutoFit/>
          </a:bodyPr>
          <a:lstStyle/>
          <a:p>
            <a:r>
              <a:rPr lang="pt-PT" sz="1600" b="1" dirty="0"/>
              <a:t>CONCLUSÕES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FFD757"/>
            </a:gs>
            <a:gs pos="50000">
              <a:schemeClr val="bg2">
                <a:lumMod val="9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10" name="Título 1"/>
          <p:cNvSpPr>
            <a:spLocks noGrp="1"/>
          </p:cNvSpPr>
          <p:nvPr>
            <p:ph type="title"/>
          </p:nvPr>
        </p:nvSpPr>
        <p:spPr>
          <a:xfrm>
            <a:off x="642942" y="142852"/>
            <a:ext cx="8286776" cy="500066"/>
          </a:xfrm>
        </p:spPr>
        <p:txBody>
          <a:bodyPr>
            <a:noAutofit/>
          </a:bodyPr>
          <a:lstStyle/>
          <a:p>
            <a:pPr lvl="1" algn="l" rtl="0">
              <a:spcBef>
                <a:spcPct val="0"/>
              </a:spcBef>
              <a:tabLst>
                <a:tab pos="628650" algn="l"/>
              </a:tabLst>
            </a:pPr>
            <a:r>
              <a:rPr lang="pt-PT" sz="2400" b="1" dirty="0">
                <a:solidFill>
                  <a:schemeClr val="accent5">
                    <a:lumMod val="50000"/>
                  </a:schemeClr>
                </a:solidFill>
                <a:latin typeface="Calibri" panose="020F0502020204030204" pitchFamily="34" charset="0"/>
                <a:cs typeface="Arial" panose="020B0604020202020204" pitchFamily="34" charset="0"/>
              </a:rPr>
              <a:t>1.1 	</a:t>
            </a:r>
            <a:r>
              <a:rPr lang="pt-PT" sz="2200" b="1" dirty="0">
                <a:solidFill>
                  <a:schemeClr val="accent5">
                    <a:lumMod val="50000"/>
                  </a:schemeClr>
                </a:solidFill>
                <a:latin typeface="Calibri" panose="020F0502020204030204" pitchFamily="34" charset="0"/>
                <a:cs typeface="Arial" panose="020B0604020202020204" pitchFamily="34" charset="0"/>
              </a:rPr>
              <a:t>Desenvolvimento, maturação, crescimento e aprendizagem</a:t>
            </a:r>
            <a:endParaRPr lang="pt-PT" sz="2200" b="1" dirty="0">
              <a:solidFill>
                <a:schemeClr val="accent5">
                  <a:lumMod val="50000"/>
                </a:schemeClr>
              </a:solidFill>
              <a:latin typeface="Calibri" panose="020F0502020204030204" pitchFamily="34" charset="0"/>
            </a:endParaRPr>
          </a:p>
        </p:txBody>
      </p:sp>
      <p:sp>
        <p:nvSpPr>
          <p:cNvPr id="5" name="CaixaDeTexto 4"/>
          <p:cNvSpPr txBox="1"/>
          <p:nvPr/>
        </p:nvSpPr>
        <p:spPr>
          <a:xfrm>
            <a:off x="6357950" y="6143644"/>
            <a:ext cx="2643206" cy="276999"/>
          </a:xfrm>
          <a:prstGeom prst="rect">
            <a:avLst/>
          </a:prstGeom>
          <a:noFill/>
        </p:spPr>
        <p:txBody>
          <a:bodyPr wrap="square" rtlCol="0">
            <a:spAutoFit/>
          </a:bodyPr>
          <a:lstStyle/>
          <a:p>
            <a:r>
              <a:rPr lang="pt-PT" sz="1200" dirty="0"/>
              <a:t>Manual de curso de treinadores, Grau I</a:t>
            </a:r>
          </a:p>
        </p:txBody>
      </p:sp>
      <p:sp>
        <p:nvSpPr>
          <p:cNvPr id="8" name="CaixaDeTexto 7"/>
          <p:cNvSpPr txBox="1"/>
          <p:nvPr/>
        </p:nvSpPr>
        <p:spPr>
          <a:xfrm>
            <a:off x="785786" y="785794"/>
            <a:ext cx="2000264" cy="338554"/>
          </a:xfrm>
          <a:prstGeom prst="rect">
            <a:avLst/>
          </a:prstGeom>
          <a:solidFill>
            <a:schemeClr val="accent2">
              <a:lumMod val="20000"/>
              <a:lumOff val="80000"/>
            </a:schemeClr>
          </a:solidFill>
          <a:ln>
            <a:solidFill>
              <a:schemeClr val="tx2">
                <a:lumMod val="60000"/>
                <a:lumOff val="40000"/>
              </a:schemeClr>
            </a:solidFill>
          </a:ln>
        </p:spPr>
        <p:txBody>
          <a:bodyPr wrap="square" rtlCol="0">
            <a:spAutoFit/>
          </a:bodyPr>
          <a:lstStyle/>
          <a:p>
            <a:pPr algn="just"/>
            <a:r>
              <a:rPr lang="pt-PT" sz="1600" b="1" dirty="0"/>
              <a:t>MATURAÇÃO</a:t>
            </a:r>
            <a:endParaRPr lang="pt-PT" sz="1600" dirty="0"/>
          </a:p>
        </p:txBody>
      </p:sp>
      <p:sp>
        <p:nvSpPr>
          <p:cNvPr id="9" name="CaixaDeTexto 8"/>
          <p:cNvSpPr txBox="1"/>
          <p:nvPr/>
        </p:nvSpPr>
        <p:spPr>
          <a:xfrm>
            <a:off x="785786" y="1500175"/>
            <a:ext cx="7929618" cy="2759730"/>
          </a:xfrm>
          <a:prstGeom prst="rect">
            <a:avLst/>
          </a:prstGeom>
          <a:noFill/>
        </p:spPr>
        <p:txBody>
          <a:bodyPr wrap="square" rtlCol="0">
            <a:spAutoFit/>
          </a:bodyPr>
          <a:lstStyle/>
          <a:p>
            <a:pPr>
              <a:spcAft>
                <a:spcPts val="800"/>
              </a:spcAft>
              <a:tabLst>
                <a:tab pos="355600" algn="l"/>
              </a:tabLst>
            </a:pPr>
            <a:r>
              <a:rPr lang="pt-PT" sz="1600" dirty="0"/>
              <a:t>	A </a:t>
            </a:r>
            <a:r>
              <a:rPr lang="pt-PT" sz="1600" b="1" dirty="0">
                <a:solidFill>
                  <a:srgbClr val="C00000"/>
                </a:solidFill>
              </a:rPr>
              <a:t>maturação</a:t>
            </a:r>
            <a:r>
              <a:rPr lang="pt-PT" sz="1600" dirty="0">
                <a:solidFill>
                  <a:srgbClr val="C00000"/>
                </a:solidFill>
              </a:rPr>
              <a:t> </a:t>
            </a:r>
            <a:r>
              <a:rPr lang="pt-PT" sz="1600" dirty="0"/>
              <a:t>é um processo fisiológico que acontece ao longo do tempo até que os órgãos e sistemas atinjam a sua máxima potencialidade. Estas alterações fisiológicas (ao nível do funcionamento) dependem muito da genética do indivíduo.</a:t>
            </a:r>
          </a:p>
          <a:p>
            <a:pPr>
              <a:spcAft>
                <a:spcPts val="800"/>
              </a:spcAft>
              <a:tabLst>
                <a:tab pos="355600" algn="l"/>
              </a:tabLst>
            </a:pPr>
            <a:r>
              <a:rPr lang="pt-PT" sz="1600" dirty="0"/>
              <a:t>	Quando se fala de maturação, fala-se de processos específicos de determinado sistema, como a maturação nervosa, a maturação óssea ou a maturação dentária. </a:t>
            </a:r>
            <a:r>
              <a:rPr lang="pt-PT" sz="1600" b="1" dirty="0"/>
              <a:t>Os diferentes sistemas orgânicos têm ritmos de maturação diferentes</a:t>
            </a:r>
            <a:r>
              <a:rPr lang="pt-PT" sz="1600" dirty="0"/>
              <a:t>, no entanto, parecem ter entre si um mecanismo de regulação </a:t>
            </a:r>
            <a:r>
              <a:rPr lang="pt-PT" sz="1600" dirty="0" err="1"/>
              <a:t>coletiva</a:t>
            </a:r>
            <a:r>
              <a:rPr lang="pt-PT" sz="1600" dirty="0"/>
              <a:t> que, em última análise, é a garantia da harmonia total do organismo. </a:t>
            </a:r>
          </a:p>
          <a:p>
            <a:pPr>
              <a:spcAft>
                <a:spcPts val="800"/>
              </a:spcAft>
              <a:tabLst>
                <a:tab pos="355600" algn="l"/>
              </a:tabLst>
            </a:pPr>
            <a:r>
              <a:rPr lang="pt-PT" sz="1600" dirty="0"/>
              <a:t>	A </a:t>
            </a:r>
            <a:r>
              <a:rPr lang="pt-PT" sz="1600" b="1" dirty="0"/>
              <a:t>maturação muscular, óssea e nervosa </a:t>
            </a:r>
            <a:r>
              <a:rPr lang="pt-PT" sz="1600" dirty="0"/>
              <a:t>(nervos que fazem a ligação entre o sistema nervoso e os músculos) são muito importantes na </a:t>
            </a:r>
            <a:r>
              <a:rPr lang="pt-PT" sz="1600" b="1" dirty="0"/>
              <a:t>produção de movimentos</a:t>
            </a:r>
            <a:r>
              <a:rPr lang="pt-PT" sz="1600" dirty="0"/>
              <a:t>.</a:t>
            </a:r>
            <a:r>
              <a:rPr lang="pt-PT" sz="1600" b="1" dirty="0"/>
              <a:t>	</a:t>
            </a:r>
            <a:endParaRPr lang="pt-PT" sz="1600" dirty="0"/>
          </a:p>
        </p:txBody>
      </p:sp>
      <p:sp>
        <p:nvSpPr>
          <p:cNvPr id="11" name="CaixaDeTexto 10"/>
          <p:cNvSpPr txBox="1"/>
          <p:nvPr/>
        </p:nvSpPr>
        <p:spPr>
          <a:xfrm>
            <a:off x="571472" y="4572008"/>
            <a:ext cx="8072494" cy="854080"/>
          </a:xfrm>
          <a:prstGeom prst="rect">
            <a:avLst/>
          </a:prstGeom>
          <a:solidFill>
            <a:schemeClr val="accent2">
              <a:lumMod val="20000"/>
              <a:lumOff val="80000"/>
            </a:schemeClr>
          </a:solidFill>
          <a:ln w="38100">
            <a:solidFill>
              <a:schemeClr val="accent1"/>
            </a:solidFill>
          </a:ln>
        </p:spPr>
        <p:txBody>
          <a:bodyPr wrap="square" rtlCol="0">
            <a:spAutoFit/>
          </a:bodyPr>
          <a:lstStyle/>
          <a:p>
            <a:pPr>
              <a:lnSpc>
                <a:spcPct val="150000"/>
              </a:lnSpc>
              <a:tabLst>
                <a:tab pos="355600" algn="l"/>
              </a:tabLst>
            </a:pPr>
            <a:r>
              <a:rPr lang="pt-PT" sz="1700" dirty="0"/>
              <a:t>	</a:t>
            </a:r>
            <a:r>
              <a:rPr lang="pt-PT" sz="1600" dirty="0"/>
              <a:t> O processo </a:t>
            </a:r>
            <a:r>
              <a:rPr lang="pt-PT" sz="1600" dirty="0" err="1"/>
              <a:t>maturacional</a:t>
            </a:r>
            <a:r>
              <a:rPr lang="pt-PT" sz="1600" dirty="0"/>
              <a:t> depende muito da genética do indivíduo e é essencialmente desenvolvido na </a:t>
            </a:r>
            <a:r>
              <a:rPr lang="pt-PT" sz="1600" b="1" dirty="0"/>
              <a:t>infância</a:t>
            </a:r>
            <a:r>
              <a:rPr lang="pt-PT" sz="1600" dirty="0"/>
              <a:t> e </a:t>
            </a:r>
            <a:r>
              <a:rPr lang="pt-PT" sz="1600" b="1" dirty="0"/>
              <a:t>adolescência</a:t>
            </a:r>
            <a:r>
              <a:rPr lang="pt-PT" sz="1600" dirty="0"/>
              <a:t>.</a:t>
            </a:r>
            <a:endParaRPr lang="pt-PT" sz="1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FFD757"/>
            </a:gs>
            <a:gs pos="50000">
              <a:schemeClr val="bg2">
                <a:lumMod val="9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10" name="Título 1"/>
          <p:cNvSpPr>
            <a:spLocks noGrp="1"/>
          </p:cNvSpPr>
          <p:nvPr>
            <p:ph type="title"/>
          </p:nvPr>
        </p:nvSpPr>
        <p:spPr>
          <a:xfrm>
            <a:off x="642942" y="142852"/>
            <a:ext cx="8286776" cy="500066"/>
          </a:xfrm>
        </p:spPr>
        <p:txBody>
          <a:bodyPr>
            <a:noAutofit/>
          </a:bodyPr>
          <a:lstStyle/>
          <a:p>
            <a:pPr lvl="1" algn="l" rtl="0">
              <a:spcBef>
                <a:spcPct val="0"/>
              </a:spcBef>
              <a:tabLst>
                <a:tab pos="628650" algn="l"/>
              </a:tabLst>
            </a:pPr>
            <a:r>
              <a:rPr lang="pt-PT" sz="2400" b="1" dirty="0">
                <a:solidFill>
                  <a:schemeClr val="accent5">
                    <a:lumMod val="50000"/>
                  </a:schemeClr>
                </a:solidFill>
                <a:latin typeface="Calibri" panose="020F0502020204030204" pitchFamily="34" charset="0"/>
                <a:cs typeface="Arial" panose="020B0604020202020204" pitchFamily="34" charset="0"/>
              </a:rPr>
              <a:t>1.1 	</a:t>
            </a:r>
            <a:r>
              <a:rPr lang="pt-PT" sz="2200" b="1" dirty="0">
                <a:solidFill>
                  <a:schemeClr val="accent5">
                    <a:lumMod val="50000"/>
                  </a:schemeClr>
                </a:solidFill>
                <a:latin typeface="Calibri" panose="020F0502020204030204" pitchFamily="34" charset="0"/>
                <a:cs typeface="Arial" panose="020B0604020202020204" pitchFamily="34" charset="0"/>
              </a:rPr>
              <a:t>Desenvolvimento, maturação, crescimento e aprendizagem</a:t>
            </a:r>
            <a:endParaRPr lang="pt-PT" sz="2200" b="1" dirty="0">
              <a:solidFill>
                <a:schemeClr val="accent5">
                  <a:lumMod val="50000"/>
                </a:schemeClr>
              </a:solidFill>
              <a:latin typeface="Calibri" panose="020F0502020204030204" pitchFamily="34" charset="0"/>
            </a:endParaRPr>
          </a:p>
        </p:txBody>
      </p:sp>
      <p:sp>
        <p:nvSpPr>
          <p:cNvPr id="5" name="CaixaDeTexto 4"/>
          <p:cNvSpPr txBox="1"/>
          <p:nvPr/>
        </p:nvSpPr>
        <p:spPr>
          <a:xfrm>
            <a:off x="6357950" y="6143644"/>
            <a:ext cx="2643206" cy="276999"/>
          </a:xfrm>
          <a:prstGeom prst="rect">
            <a:avLst/>
          </a:prstGeom>
          <a:noFill/>
        </p:spPr>
        <p:txBody>
          <a:bodyPr wrap="square" rtlCol="0">
            <a:spAutoFit/>
          </a:bodyPr>
          <a:lstStyle/>
          <a:p>
            <a:r>
              <a:rPr lang="pt-PT" sz="1200" dirty="0"/>
              <a:t>Manual de curso de treinadores, Grau I</a:t>
            </a:r>
          </a:p>
        </p:txBody>
      </p:sp>
      <p:sp>
        <p:nvSpPr>
          <p:cNvPr id="8" name="CaixaDeTexto 7"/>
          <p:cNvSpPr txBox="1"/>
          <p:nvPr/>
        </p:nvSpPr>
        <p:spPr>
          <a:xfrm>
            <a:off x="785786" y="785794"/>
            <a:ext cx="2000264" cy="338554"/>
          </a:xfrm>
          <a:prstGeom prst="rect">
            <a:avLst/>
          </a:prstGeom>
          <a:solidFill>
            <a:srgbClr val="FFFF00"/>
          </a:solidFill>
          <a:ln>
            <a:solidFill>
              <a:schemeClr val="tx2">
                <a:lumMod val="60000"/>
                <a:lumOff val="40000"/>
              </a:schemeClr>
            </a:solidFill>
          </a:ln>
        </p:spPr>
        <p:txBody>
          <a:bodyPr wrap="square" rtlCol="0">
            <a:spAutoFit/>
          </a:bodyPr>
          <a:lstStyle/>
          <a:p>
            <a:pPr algn="just"/>
            <a:r>
              <a:rPr lang="pt-PT" sz="1600" b="1" dirty="0"/>
              <a:t>APRENDIZAGEM</a:t>
            </a:r>
            <a:endParaRPr lang="pt-PT" sz="1600" dirty="0"/>
          </a:p>
        </p:txBody>
      </p:sp>
      <p:sp>
        <p:nvSpPr>
          <p:cNvPr id="9" name="CaixaDeTexto 8"/>
          <p:cNvSpPr txBox="1"/>
          <p:nvPr/>
        </p:nvSpPr>
        <p:spPr>
          <a:xfrm>
            <a:off x="785786" y="1273620"/>
            <a:ext cx="7929618" cy="4955203"/>
          </a:xfrm>
          <a:prstGeom prst="rect">
            <a:avLst/>
          </a:prstGeom>
          <a:noFill/>
        </p:spPr>
        <p:txBody>
          <a:bodyPr wrap="square" rtlCol="0">
            <a:spAutoFit/>
          </a:bodyPr>
          <a:lstStyle/>
          <a:p>
            <a:pPr>
              <a:spcAft>
                <a:spcPts val="800"/>
              </a:spcAft>
              <a:tabLst>
                <a:tab pos="355600" algn="l"/>
              </a:tabLst>
            </a:pPr>
            <a:r>
              <a:rPr lang="pt-PT" sz="1600" dirty="0"/>
              <a:t>	 Por </a:t>
            </a:r>
            <a:r>
              <a:rPr lang="pt-PT" sz="1600" b="1" dirty="0">
                <a:solidFill>
                  <a:srgbClr val="C00000"/>
                </a:solidFill>
              </a:rPr>
              <a:t>aprendizagem</a:t>
            </a:r>
            <a:r>
              <a:rPr lang="pt-PT" sz="1600" dirty="0"/>
              <a:t> entende-se o conjunto das adaptações da resposta, em resultado da prática e persistentes no tempo, envolvendo a participação de estruturas superiores de decisão. </a:t>
            </a:r>
          </a:p>
          <a:p>
            <a:pPr>
              <a:spcAft>
                <a:spcPts val="800"/>
              </a:spcAft>
              <a:tabLst>
                <a:tab pos="355600" algn="l"/>
              </a:tabLst>
            </a:pPr>
            <a:r>
              <a:rPr lang="pt-PT" sz="1600" dirty="0"/>
              <a:t>	</a:t>
            </a:r>
          </a:p>
          <a:p>
            <a:pPr>
              <a:spcAft>
                <a:spcPts val="800"/>
              </a:spcAft>
              <a:tabLst>
                <a:tab pos="355600" algn="l"/>
              </a:tabLst>
            </a:pPr>
            <a:r>
              <a:rPr lang="pt-PT" sz="1600" dirty="0"/>
              <a:t>	Para que as transformações no comportamento sejam consideradas aprendizagem, devem ser o resultado da prática do indivíduo (repetição, treino), ou ser uma consequência da estimulação a que foi sujeito (por ex. do ensino).</a:t>
            </a:r>
          </a:p>
          <a:p>
            <a:pPr>
              <a:spcAft>
                <a:spcPts val="800"/>
              </a:spcAft>
              <a:tabLst>
                <a:tab pos="355600" algn="l"/>
              </a:tabLst>
            </a:pPr>
            <a:r>
              <a:rPr lang="pt-PT" sz="1600" dirty="0"/>
              <a:t>	</a:t>
            </a:r>
          </a:p>
          <a:p>
            <a:pPr>
              <a:spcAft>
                <a:spcPts val="800"/>
              </a:spcAft>
              <a:tabLst>
                <a:tab pos="355600" algn="l"/>
              </a:tabLst>
            </a:pPr>
            <a:r>
              <a:rPr lang="pt-PT" sz="1600" dirty="0"/>
              <a:t>	</a:t>
            </a:r>
          </a:p>
          <a:p>
            <a:pPr>
              <a:spcAft>
                <a:spcPts val="800"/>
              </a:spcAft>
              <a:tabLst>
                <a:tab pos="355600" algn="l"/>
              </a:tabLst>
            </a:pPr>
            <a:endParaRPr lang="pt-PT" sz="1600" b="1" dirty="0">
              <a:solidFill>
                <a:srgbClr val="C00000"/>
              </a:solidFill>
            </a:endParaRPr>
          </a:p>
          <a:p>
            <a:pPr>
              <a:spcAft>
                <a:spcPts val="800"/>
              </a:spcAft>
              <a:tabLst>
                <a:tab pos="355600" algn="l"/>
              </a:tabLst>
            </a:pPr>
            <a:endParaRPr lang="pt-PT" sz="1600" b="1" dirty="0">
              <a:solidFill>
                <a:srgbClr val="C00000"/>
              </a:solidFill>
            </a:endParaRPr>
          </a:p>
          <a:p>
            <a:pPr>
              <a:spcAft>
                <a:spcPts val="800"/>
              </a:spcAft>
              <a:tabLst>
                <a:tab pos="355600" algn="l"/>
              </a:tabLst>
            </a:pPr>
            <a:r>
              <a:rPr lang="pt-PT" sz="1600" b="1" dirty="0">
                <a:solidFill>
                  <a:srgbClr val="C00000"/>
                </a:solidFill>
              </a:rPr>
              <a:t>	APRENDIZAGEM (MOTORA)</a:t>
            </a:r>
          </a:p>
          <a:p>
            <a:pPr>
              <a:spcAft>
                <a:spcPts val="800"/>
              </a:spcAft>
              <a:tabLst>
                <a:tab pos="355600" algn="l"/>
              </a:tabLst>
            </a:pPr>
            <a:r>
              <a:rPr lang="pt-PT" sz="1600" dirty="0"/>
              <a:t>	Processo de desenvolvimento de competências e de modificação comportamental que ocorre como consequência da prática. </a:t>
            </a:r>
          </a:p>
          <a:p>
            <a:pPr>
              <a:spcAft>
                <a:spcPts val="800"/>
              </a:spcAft>
              <a:tabLst>
                <a:tab pos="355600" algn="l"/>
              </a:tabLst>
            </a:pPr>
            <a:r>
              <a:rPr lang="pt-PT" sz="1600" dirty="0"/>
              <a:t>	A aprendizagem resulta em comportamentos modificados, estáveis e adaptáveis. Geralmente, a performance é aumentada por efeito de aprendizagem.</a:t>
            </a:r>
          </a:p>
        </p:txBody>
      </p:sp>
      <p:sp>
        <p:nvSpPr>
          <p:cNvPr id="11" name="CaixaDeTexto 10"/>
          <p:cNvSpPr txBox="1"/>
          <p:nvPr/>
        </p:nvSpPr>
        <p:spPr>
          <a:xfrm>
            <a:off x="714348" y="3429000"/>
            <a:ext cx="8072494" cy="815864"/>
          </a:xfrm>
          <a:prstGeom prst="rect">
            <a:avLst/>
          </a:prstGeom>
          <a:solidFill>
            <a:srgbClr val="FFFF00"/>
          </a:solidFill>
          <a:ln w="38100">
            <a:solidFill>
              <a:schemeClr val="accent1"/>
            </a:solidFill>
          </a:ln>
        </p:spPr>
        <p:txBody>
          <a:bodyPr wrap="square" rtlCol="0">
            <a:spAutoFit/>
          </a:bodyPr>
          <a:lstStyle/>
          <a:p>
            <a:pPr>
              <a:lnSpc>
                <a:spcPct val="150000"/>
              </a:lnSpc>
              <a:tabLst>
                <a:tab pos="355600" algn="l"/>
              </a:tabLst>
            </a:pPr>
            <a:r>
              <a:rPr lang="pt-PT" sz="1700" dirty="0"/>
              <a:t>	</a:t>
            </a:r>
            <a:r>
              <a:rPr lang="pt-PT" sz="1600" b="1" dirty="0"/>
              <a:t> Existe aprendizagem </a:t>
            </a:r>
            <a:r>
              <a:rPr lang="pt-PT" sz="1600" dirty="0"/>
              <a:t>quando um conjunto de transformações no comportamento apresenta uma certa</a:t>
            </a:r>
            <a:r>
              <a:rPr lang="pt-PT" sz="1600" b="1" dirty="0"/>
              <a:t> estabilidade e persistência</a:t>
            </a:r>
            <a:r>
              <a:rPr lang="pt-PT" sz="1600" dirty="0"/>
              <a:t>. </a:t>
            </a:r>
            <a:endParaRPr lang="pt-PT" sz="1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FC000"/>
            </a:gs>
            <a:gs pos="50000">
              <a:schemeClr val="bg2">
                <a:lumMod val="5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6" name="Título 1"/>
          <p:cNvSpPr>
            <a:spLocks noGrp="1"/>
          </p:cNvSpPr>
          <p:nvPr>
            <p:ph type="title"/>
          </p:nvPr>
        </p:nvSpPr>
        <p:spPr>
          <a:xfrm>
            <a:off x="642942" y="-24"/>
            <a:ext cx="8286776" cy="500066"/>
          </a:xfrm>
        </p:spPr>
        <p:txBody>
          <a:bodyPr>
            <a:noAutofit/>
          </a:bodyPr>
          <a:lstStyle/>
          <a:p>
            <a:pPr lvl="1" algn="l" rtl="0">
              <a:spcBef>
                <a:spcPct val="0"/>
              </a:spcBef>
              <a:tabLst>
                <a:tab pos="628650" algn="l"/>
              </a:tabLst>
            </a:pPr>
            <a:r>
              <a:rPr lang="pt-PT" sz="2400" b="1" dirty="0">
                <a:solidFill>
                  <a:schemeClr val="accent5">
                    <a:lumMod val="50000"/>
                  </a:schemeClr>
                </a:solidFill>
                <a:latin typeface="Calibri" panose="020F0502020204030204" pitchFamily="34" charset="0"/>
                <a:cs typeface="Arial" panose="020B0604020202020204" pitchFamily="34" charset="0"/>
              </a:rPr>
              <a:t>1.1 	</a:t>
            </a:r>
            <a:r>
              <a:rPr lang="pt-PT" sz="2200" b="1" dirty="0">
                <a:solidFill>
                  <a:schemeClr val="accent5">
                    <a:lumMod val="50000"/>
                  </a:schemeClr>
                </a:solidFill>
                <a:latin typeface="Calibri" panose="020F0502020204030204" pitchFamily="34" charset="0"/>
                <a:cs typeface="Arial" panose="020B0604020202020204" pitchFamily="34" charset="0"/>
              </a:rPr>
              <a:t>Desenvolvimento, maturação, crescimento e aprendizagem</a:t>
            </a:r>
            <a:endParaRPr lang="pt-PT" sz="2200" b="1" dirty="0">
              <a:solidFill>
                <a:schemeClr val="accent5">
                  <a:lumMod val="50000"/>
                </a:schemeClr>
              </a:solidFill>
              <a:latin typeface="Calibri" panose="020F0502020204030204" pitchFamily="34" charset="0"/>
            </a:endParaRPr>
          </a:p>
        </p:txBody>
      </p:sp>
      <p:sp>
        <p:nvSpPr>
          <p:cNvPr id="7" name="CaixaDeTexto 6"/>
          <p:cNvSpPr txBox="1"/>
          <p:nvPr/>
        </p:nvSpPr>
        <p:spPr>
          <a:xfrm>
            <a:off x="500034" y="571480"/>
            <a:ext cx="8286808" cy="3647152"/>
          </a:xfrm>
          <a:prstGeom prst="rect">
            <a:avLst/>
          </a:prstGeom>
          <a:solidFill>
            <a:srgbClr val="FFFFCC"/>
          </a:solidFill>
        </p:spPr>
        <p:txBody>
          <a:bodyPr wrap="square" rtlCol="0">
            <a:spAutoFit/>
          </a:bodyPr>
          <a:lstStyle/>
          <a:p>
            <a:pPr marR="10170">
              <a:tabLst>
                <a:tab pos="355600" algn="l"/>
              </a:tabLst>
            </a:pPr>
            <a:r>
              <a:rPr lang="pt-PT" b="1" dirty="0">
                <a:solidFill>
                  <a:srgbClr val="00B0F0"/>
                </a:solidFill>
              </a:rPr>
              <a:t>	Desenvolvimento motor </a:t>
            </a:r>
          </a:p>
          <a:p>
            <a:pPr marR="10170"/>
            <a:endParaRPr lang="pt-PT" b="1" dirty="0">
              <a:solidFill>
                <a:srgbClr val="00B0F0"/>
              </a:solidFill>
            </a:endParaRPr>
          </a:p>
          <a:p>
            <a:pPr marR="10170">
              <a:spcAft>
                <a:spcPts val="600"/>
              </a:spcAft>
              <a:tabLst>
                <a:tab pos="355600" algn="l"/>
              </a:tabLst>
            </a:pPr>
            <a:r>
              <a:rPr lang="pt-PT" sz="1600" dirty="0"/>
              <a:t>	É o conjunto das transformações da resposta motora (comportamento), ao longo do tempo, que se verificam ao nível dos movimentos, das qualidades físicas e motoras e das </a:t>
            </a:r>
            <a:r>
              <a:rPr lang="pt-PT" sz="1600" dirty="0" err="1"/>
              <a:t>atividades</a:t>
            </a:r>
            <a:r>
              <a:rPr lang="pt-PT" sz="1600" dirty="0"/>
              <a:t> humanas. </a:t>
            </a:r>
          </a:p>
          <a:p>
            <a:pPr marR="10170">
              <a:spcAft>
                <a:spcPts val="600"/>
              </a:spcAft>
              <a:tabLst>
                <a:tab pos="355600" algn="l"/>
              </a:tabLst>
            </a:pPr>
            <a:r>
              <a:rPr lang="pt-PT" sz="1600" dirty="0"/>
              <a:t>	É um processo que depende da maturação e da aprendizagem. </a:t>
            </a:r>
          </a:p>
          <a:p>
            <a:pPr marR="10170">
              <a:spcAft>
                <a:spcPts val="600"/>
              </a:spcAft>
              <a:tabLst>
                <a:tab pos="355600" algn="l"/>
              </a:tabLst>
            </a:pPr>
            <a:r>
              <a:rPr lang="pt-PT" sz="1600" dirty="0"/>
              <a:t>	</a:t>
            </a:r>
          </a:p>
          <a:p>
            <a:pPr marR="10170">
              <a:spcAft>
                <a:spcPts val="600"/>
              </a:spcAft>
              <a:tabLst>
                <a:tab pos="355600" algn="l"/>
              </a:tabLst>
            </a:pPr>
            <a:r>
              <a:rPr lang="pt-PT" sz="1600" dirty="0"/>
              <a:t>	O desenvolvimento motor observa-se quando o indivíduo: </a:t>
            </a:r>
          </a:p>
          <a:p>
            <a:pPr marR="10170">
              <a:spcAft>
                <a:spcPts val="600"/>
              </a:spcAft>
              <a:tabLst>
                <a:tab pos="355600" algn="l"/>
              </a:tabLst>
            </a:pPr>
            <a:r>
              <a:rPr lang="pt-PT" sz="1600" dirty="0"/>
              <a:t>	- aumenta as suas possibilidades de </a:t>
            </a:r>
            <a:r>
              <a:rPr lang="pt-PT" sz="1600" dirty="0" err="1"/>
              <a:t>ação</a:t>
            </a:r>
            <a:r>
              <a:rPr lang="pt-PT" sz="1600" dirty="0"/>
              <a:t> e de movimento;</a:t>
            </a:r>
          </a:p>
          <a:p>
            <a:pPr marR="10170">
              <a:spcAft>
                <a:spcPts val="600"/>
              </a:spcAft>
              <a:tabLst>
                <a:tab pos="355600" algn="l"/>
              </a:tabLst>
            </a:pPr>
            <a:r>
              <a:rPr lang="pt-PT" sz="1600" dirty="0"/>
              <a:t>	- realiza habilidades e jogos mais complexos;</a:t>
            </a:r>
          </a:p>
          <a:p>
            <a:pPr marR="10170">
              <a:spcAft>
                <a:spcPts val="600"/>
              </a:spcAft>
              <a:tabLst>
                <a:tab pos="355600" algn="l"/>
              </a:tabLst>
            </a:pPr>
            <a:r>
              <a:rPr lang="pt-PT" sz="1600" dirty="0"/>
              <a:t>	- aumenta a sofisticação das </a:t>
            </a:r>
            <a:r>
              <a:rPr lang="pt-PT" sz="1600" dirty="0" err="1"/>
              <a:t>interações</a:t>
            </a:r>
            <a:r>
              <a:rPr lang="pt-PT" sz="1600" dirty="0"/>
              <a:t> sociais complexas, através do movimento </a:t>
            </a:r>
          </a:p>
          <a:p>
            <a:pPr marR="10170">
              <a:spcAft>
                <a:spcPts val="600"/>
              </a:spcAft>
              <a:tabLst>
                <a:tab pos="355600" algn="l"/>
              </a:tabLst>
            </a:pPr>
            <a:r>
              <a:rPr lang="pt-PT" sz="1600" dirty="0"/>
              <a:t>	(por ex. realiza </a:t>
            </a:r>
            <a:r>
              <a:rPr lang="pt-PT" sz="1600" dirty="0" err="1"/>
              <a:t>táticas</a:t>
            </a:r>
            <a:r>
              <a:rPr lang="pt-PT" sz="1600" dirty="0"/>
              <a:t> mais complexas nos desportos </a:t>
            </a:r>
            <a:r>
              <a:rPr lang="pt-PT" sz="1600" dirty="0" err="1"/>
              <a:t>coletivos</a:t>
            </a:r>
            <a:r>
              <a:rPr lang="pt-PT" sz="1600" dirty="0"/>
              <a:t>).</a:t>
            </a:r>
            <a:endParaRPr lang="pt-PT" dirty="0"/>
          </a:p>
        </p:txBody>
      </p:sp>
      <p:sp>
        <p:nvSpPr>
          <p:cNvPr id="8" name="CaixaDeTexto 7"/>
          <p:cNvSpPr txBox="1"/>
          <p:nvPr/>
        </p:nvSpPr>
        <p:spPr>
          <a:xfrm>
            <a:off x="500034" y="4609138"/>
            <a:ext cx="8286808" cy="1692771"/>
          </a:xfrm>
          <a:prstGeom prst="rect">
            <a:avLst/>
          </a:prstGeom>
          <a:noFill/>
        </p:spPr>
        <p:txBody>
          <a:bodyPr wrap="square" rtlCol="0">
            <a:spAutoFit/>
          </a:bodyPr>
          <a:lstStyle/>
          <a:p>
            <a:pPr>
              <a:tabLst>
                <a:tab pos="355600" algn="l"/>
              </a:tabLst>
            </a:pPr>
            <a:r>
              <a:rPr lang="pt-PT" b="1" dirty="0">
                <a:solidFill>
                  <a:srgbClr val="C00000"/>
                </a:solidFill>
              </a:rPr>
              <a:t>Resumo</a:t>
            </a:r>
          </a:p>
          <a:p>
            <a:pPr>
              <a:tabLst>
                <a:tab pos="355600" algn="l"/>
              </a:tabLst>
            </a:pPr>
            <a:endParaRPr lang="pt-PT" b="1" dirty="0">
              <a:solidFill>
                <a:srgbClr val="C00000"/>
              </a:solidFill>
            </a:endParaRPr>
          </a:p>
          <a:p>
            <a:r>
              <a:rPr lang="pt-PT" sz="1700" dirty="0"/>
              <a:t>O desenvolvimento humano é um processo sequencial, não linear, que decorre ao longo da vida. O desenvolvimento resulta de transformação biológicas típicas da nossa espécie e de processos adaptativos circunstanciais. O desenvolvimento é dirigido por </a:t>
            </a:r>
            <a:r>
              <a:rPr lang="pt-PT" sz="1700" dirty="0" err="1"/>
              <a:t>fatores</a:t>
            </a:r>
            <a:r>
              <a:rPr lang="pt-PT" sz="1700" dirty="0"/>
              <a:t> como as oportunidades e condições de estimulação.</a:t>
            </a:r>
          </a:p>
        </p:txBody>
      </p:sp>
      <p:pic>
        <p:nvPicPr>
          <p:cNvPr id="2" name="Picture 3"/>
          <p:cNvPicPr>
            <a:picLocks noChangeAspect="1" noChangeArrowheads="1"/>
          </p:cNvPicPr>
          <p:nvPr/>
        </p:nvPicPr>
        <p:blipFill>
          <a:blip r:embed="rId2"/>
          <a:srcRect/>
          <a:stretch>
            <a:fillRect/>
          </a:stretch>
        </p:blipFill>
        <p:spPr bwMode="auto">
          <a:xfrm>
            <a:off x="6215074" y="2222174"/>
            <a:ext cx="2928926" cy="1249675"/>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tx2">
                <a:lumMod val="20000"/>
                <a:lumOff val="80000"/>
              </a:schemeClr>
            </a:gs>
            <a:gs pos="50000">
              <a:schemeClr val="bg1">
                <a:lumMod val="85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6" name="Título 1"/>
          <p:cNvSpPr>
            <a:spLocks noGrp="1"/>
          </p:cNvSpPr>
          <p:nvPr>
            <p:ph type="title"/>
          </p:nvPr>
        </p:nvSpPr>
        <p:spPr>
          <a:xfrm>
            <a:off x="642942" y="-24"/>
            <a:ext cx="8286776" cy="500066"/>
          </a:xfrm>
        </p:spPr>
        <p:txBody>
          <a:bodyPr>
            <a:noAutofit/>
          </a:bodyPr>
          <a:lstStyle/>
          <a:p>
            <a:pPr lvl="1" algn="l" rtl="0">
              <a:spcBef>
                <a:spcPct val="0"/>
              </a:spcBef>
              <a:tabLst>
                <a:tab pos="628650" algn="l"/>
              </a:tabLst>
            </a:pPr>
            <a:r>
              <a:rPr lang="pt-PT" sz="2400" b="1" dirty="0">
                <a:solidFill>
                  <a:schemeClr val="tx1"/>
                </a:solidFill>
                <a:latin typeface="Calibri" panose="020F0502020204030204" pitchFamily="34" charset="0"/>
                <a:cs typeface="Arial" panose="020B0604020202020204" pitchFamily="34" charset="0"/>
              </a:rPr>
              <a:t>1.2 	</a:t>
            </a:r>
            <a:r>
              <a:rPr lang="pt-PT" sz="2200" b="1" dirty="0">
                <a:solidFill>
                  <a:schemeClr val="tx1"/>
                </a:solidFill>
                <a:latin typeface="Calibri" panose="020F0502020204030204" pitchFamily="34" charset="0"/>
                <a:cs typeface="Arial" panose="020B0604020202020204" pitchFamily="34" charset="0"/>
              </a:rPr>
              <a:t>Dimensões de análise do desenvolvimento humano</a:t>
            </a:r>
            <a:endParaRPr lang="pt-PT" sz="2200" b="1" dirty="0">
              <a:solidFill>
                <a:schemeClr val="tx1"/>
              </a:solidFill>
              <a:latin typeface="Calibri" panose="020F0502020204030204" pitchFamily="34" charset="0"/>
            </a:endParaRPr>
          </a:p>
        </p:txBody>
      </p:sp>
      <p:sp>
        <p:nvSpPr>
          <p:cNvPr id="7" name="CaixaDeTexto 6"/>
          <p:cNvSpPr txBox="1"/>
          <p:nvPr/>
        </p:nvSpPr>
        <p:spPr>
          <a:xfrm>
            <a:off x="500034" y="865276"/>
            <a:ext cx="8286808" cy="5616922"/>
          </a:xfrm>
          <a:prstGeom prst="rect">
            <a:avLst/>
          </a:prstGeom>
          <a:solidFill>
            <a:srgbClr val="FFFFCC"/>
          </a:solidFill>
        </p:spPr>
        <p:txBody>
          <a:bodyPr wrap="square" rtlCol="0">
            <a:spAutoFit/>
          </a:bodyPr>
          <a:lstStyle/>
          <a:p>
            <a:pPr marR="10170">
              <a:tabLst>
                <a:tab pos="355600" algn="l"/>
              </a:tabLst>
            </a:pPr>
            <a:r>
              <a:rPr lang="pt-PT" b="1" dirty="0">
                <a:solidFill>
                  <a:srgbClr val="00B0F0"/>
                </a:solidFill>
              </a:rPr>
              <a:t>	Desenvolvimento</a:t>
            </a:r>
          </a:p>
          <a:p>
            <a:pPr marR="10170"/>
            <a:endParaRPr lang="pt-PT" b="1" dirty="0">
              <a:solidFill>
                <a:srgbClr val="00B0F0"/>
              </a:solidFill>
            </a:endParaRPr>
          </a:p>
          <a:p>
            <a:pPr>
              <a:lnSpc>
                <a:spcPts val="2100"/>
              </a:lnSpc>
              <a:spcAft>
                <a:spcPts val="300"/>
              </a:spcAft>
              <a:tabLst>
                <a:tab pos="355600" algn="l"/>
              </a:tabLst>
            </a:pPr>
            <a:r>
              <a:rPr lang="pt-PT" sz="1600" dirty="0"/>
              <a:t>	</a:t>
            </a:r>
            <a:r>
              <a:rPr lang="pt-PT" sz="1600" dirty="0">
                <a:latin typeface="Times New Roman" pitchFamily="18" charset="0"/>
                <a:cs typeface="Times New Roman" pitchFamily="18" charset="0"/>
              </a:rPr>
              <a:t>Como já vimos atrás, o </a:t>
            </a:r>
            <a:r>
              <a:rPr lang="pt-PT" sz="1600" b="1" dirty="0">
                <a:solidFill>
                  <a:srgbClr val="C00000"/>
                </a:solidFill>
                <a:latin typeface="Times New Roman" pitchFamily="18" charset="0"/>
                <a:cs typeface="Times New Roman" pitchFamily="18" charset="0"/>
              </a:rPr>
              <a:t>desenvolvimento</a:t>
            </a:r>
            <a:r>
              <a:rPr lang="pt-PT" sz="1600" dirty="0">
                <a:latin typeface="Times New Roman" pitchFamily="18" charset="0"/>
                <a:cs typeface="Times New Roman" pitchFamily="18" charset="0"/>
              </a:rPr>
              <a:t> é um processo </a:t>
            </a:r>
            <a:r>
              <a:rPr lang="pt-PT" sz="1600" u="sng" dirty="0">
                <a:latin typeface="Times New Roman" pitchFamily="18" charset="0"/>
                <a:cs typeface="Times New Roman" pitchFamily="18" charset="0"/>
              </a:rPr>
              <a:t>biológico</a:t>
            </a:r>
            <a:r>
              <a:rPr lang="pt-PT" sz="1600" dirty="0">
                <a:latin typeface="Times New Roman" pitchFamily="18" charset="0"/>
                <a:cs typeface="Times New Roman" pitchFamily="18" charset="0"/>
              </a:rPr>
              <a:t>, </a:t>
            </a:r>
            <a:r>
              <a:rPr lang="pt-PT" sz="1600" u="sng" dirty="0">
                <a:latin typeface="Times New Roman" pitchFamily="18" charset="0"/>
                <a:cs typeface="Times New Roman" pitchFamily="18" charset="0"/>
              </a:rPr>
              <a:t>psicológico</a:t>
            </a:r>
            <a:r>
              <a:rPr lang="pt-PT" sz="1600" dirty="0">
                <a:latin typeface="Times New Roman" pitchFamily="18" charset="0"/>
                <a:cs typeface="Times New Roman" pitchFamily="18" charset="0"/>
              </a:rPr>
              <a:t> e </a:t>
            </a:r>
            <a:r>
              <a:rPr lang="pt-PT" sz="1600" u="sng" dirty="0">
                <a:latin typeface="Times New Roman" pitchFamily="18" charset="0"/>
                <a:cs typeface="Times New Roman" pitchFamily="18" charset="0"/>
              </a:rPr>
              <a:t>social</a:t>
            </a:r>
            <a:r>
              <a:rPr lang="pt-PT" sz="1600" dirty="0">
                <a:latin typeface="Times New Roman" pitchFamily="18" charset="0"/>
                <a:cs typeface="Times New Roman" pitchFamily="18" charset="0"/>
              </a:rPr>
              <a:t> que acontece ao longo da vida, e onde </a:t>
            </a:r>
            <a:r>
              <a:rPr lang="pt-PT" sz="1600" dirty="0" err="1">
                <a:latin typeface="Times New Roman" pitchFamily="18" charset="0"/>
                <a:cs typeface="Times New Roman" pitchFamily="18" charset="0"/>
              </a:rPr>
              <a:t>atuam</a:t>
            </a:r>
            <a:r>
              <a:rPr lang="pt-PT" sz="1600" dirty="0">
                <a:latin typeface="Times New Roman" pitchFamily="18" charset="0"/>
                <a:cs typeface="Times New Roman" pitchFamily="18" charset="0"/>
              </a:rPr>
              <a:t> e interagem diferentes dimensões do ser humano. Do ponto de vista do treino desportivo, podemos analisar o desenvolvimento a partir de muitas dimensões, como por exemplo:</a:t>
            </a:r>
          </a:p>
          <a:p>
            <a:pPr>
              <a:spcAft>
                <a:spcPts val="300"/>
              </a:spcAft>
              <a:tabLst>
                <a:tab pos="355600" algn="l"/>
              </a:tabLst>
            </a:pPr>
            <a:endParaRPr lang="pt-PT" sz="1600" dirty="0">
              <a:latin typeface="Times New Roman" pitchFamily="18" charset="0"/>
              <a:cs typeface="Times New Roman" pitchFamily="18" charset="0"/>
            </a:endParaRPr>
          </a:p>
          <a:p>
            <a:pPr marR="10170">
              <a:spcAft>
                <a:spcPts val="600"/>
              </a:spcAft>
              <a:tabLst>
                <a:tab pos="177800" algn="l"/>
              </a:tabLst>
            </a:pPr>
            <a:r>
              <a:rPr lang="pt-PT" sz="1600" dirty="0">
                <a:latin typeface="Times New Roman" pitchFamily="18" charset="0"/>
                <a:cs typeface="Times New Roman" pitchFamily="18" charset="0"/>
              </a:rPr>
              <a:t>	- </a:t>
            </a:r>
            <a:r>
              <a:rPr lang="pt-PT" sz="1600" i="1" u="sng" dirty="0">
                <a:latin typeface="Times New Roman" pitchFamily="18" charset="0"/>
                <a:cs typeface="Times New Roman" pitchFamily="18" charset="0"/>
              </a:rPr>
              <a:t>Morfológica</a:t>
            </a:r>
            <a:r>
              <a:rPr lang="pt-PT" sz="1600" dirty="0">
                <a:latin typeface="Times New Roman" pitchFamily="18" charset="0"/>
                <a:cs typeface="Times New Roman" pitchFamily="18" charset="0"/>
              </a:rPr>
              <a:t> (forma e dimensão corporal)	- </a:t>
            </a:r>
            <a:r>
              <a:rPr lang="pt-PT" sz="1600" i="1" u="sng" dirty="0">
                <a:latin typeface="Times New Roman" pitchFamily="18" charset="0"/>
                <a:cs typeface="Times New Roman" pitchFamily="18" charset="0"/>
              </a:rPr>
              <a:t>Moral</a:t>
            </a:r>
            <a:r>
              <a:rPr lang="pt-PT" sz="1600" dirty="0">
                <a:latin typeface="Times New Roman" pitchFamily="18" charset="0"/>
                <a:cs typeface="Times New Roman" pitchFamily="18" charset="0"/>
              </a:rPr>
              <a:t> (valores e ética)</a:t>
            </a:r>
          </a:p>
          <a:p>
            <a:pPr marR="10170">
              <a:spcAft>
                <a:spcPts val="600"/>
              </a:spcAft>
              <a:tabLst>
                <a:tab pos="177800" algn="l"/>
              </a:tabLst>
            </a:pPr>
            <a:r>
              <a:rPr lang="pt-PT" sz="1600" dirty="0">
                <a:latin typeface="Times New Roman" pitchFamily="18" charset="0"/>
                <a:cs typeface="Times New Roman" pitchFamily="18" charset="0"/>
              </a:rPr>
              <a:t>	- </a:t>
            </a:r>
            <a:r>
              <a:rPr lang="pt-PT" sz="1600" i="1" u="sng" dirty="0">
                <a:latin typeface="Times New Roman" pitchFamily="18" charset="0"/>
                <a:cs typeface="Times New Roman" pitchFamily="18" charset="0"/>
              </a:rPr>
              <a:t>Social</a:t>
            </a:r>
            <a:r>
              <a:rPr lang="pt-PT" sz="1600" dirty="0">
                <a:latin typeface="Times New Roman" pitchFamily="18" charset="0"/>
                <a:cs typeface="Times New Roman" pitchFamily="18" charset="0"/>
              </a:rPr>
              <a:t> (relação com os outros)		- </a:t>
            </a:r>
            <a:r>
              <a:rPr lang="pt-PT" sz="1600" i="1" u="sng" dirty="0" err="1">
                <a:latin typeface="Times New Roman" pitchFamily="18" charset="0"/>
                <a:cs typeface="Times New Roman" pitchFamily="18" charset="0"/>
              </a:rPr>
              <a:t>Afetiva</a:t>
            </a:r>
            <a:r>
              <a:rPr lang="pt-PT" sz="1600" dirty="0">
                <a:latin typeface="Times New Roman" pitchFamily="18" charset="0"/>
                <a:cs typeface="Times New Roman" pitchFamily="18" charset="0"/>
              </a:rPr>
              <a:t> (sentimentos e emoções)</a:t>
            </a:r>
          </a:p>
          <a:p>
            <a:pPr marR="10170">
              <a:spcAft>
                <a:spcPts val="600"/>
              </a:spcAft>
              <a:tabLst>
                <a:tab pos="177800" algn="l"/>
              </a:tabLst>
            </a:pPr>
            <a:r>
              <a:rPr lang="pt-PT" sz="1600" dirty="0">
                <a:latin typeface="Times New Roman" pitchFamily="18" charset="0"/>
                <a:cs typeface="Times New Roman" pitchFamily="18" charset="0"/>
              </a:rPr>
              <a:t>	- </a:t>
            </a:r>
            <a:r>
              <a:rPr lang="pt-PT" sz="1600" i="1" u="sng" dirty="0">
                <a:latin typeface="Times New Roman" pitchFamily="18" charset="0"/>
                <a:cs typeface="Times New Roman" pitchFamily="18" charset="0"/>
              </a:rPr>
              <a:t>Competitiva</a:t>
            </a:r>
            <a:r>
              <a:rPr lang="pt-PT" sz="1600" dirty="0">
                <a:latin typeface="Times New Roman" pitchFamily="18" charset="0"/>
                <a:cs typeface="Times New Roman" pitchFamily="18" charset="0"/>
              </a:rPr>
              <a:t>				-  </a:t>
            </a:r>
            <a:r>
              <a:rPr lang="pt-PT" sz="1600" i="1" u="sng" dirty="0">
                <a:latin typeface="Times New Roman" pitchFamily="18" charset="0"/>
                <a:cs typeface="Times New Roman" pitchFamily="18" charset="0"/>
              </a:rPr>
              <a:t>Física</a:t>
            </a:r>
          </a:p>
          <a:p>
            <a:pPr marR="10170">
              <a:spcAft>
                <a:spcPts val="600"/>
              </a:spcAft>
              <a:tabLst>
                <a:tab pos="177800" algn="l"/>
              </a:tabLst>
            </a:pPr>
            <a:r>
              <a:rPr lang="pt-PT" sz="1600" dirty="0">
                <a:latin typeface="Times New Roman" pitchFamily="18" charset="0"/>
                <a:cs typeface="Times New Roman" pitchFamily="18" charset="0"/>
              </a:rPr>
              <a:t>	- </a:t>
            </a:r>
            <a:r>
              <a:rPr lang="pt-PT" sz="1600" i="1" u="sng" dirty="0" err="1">
                <a:latin typeface="Times New Roman" pitchFamily="18" charset="0"/>
                <a:cs typeface="Times New Roman" pitchFamily="18" charset="0"/>
              </a:rPr>
              <a:t>Percetivo-motora</a:t>
            </a:r>
            <a:r>
              <a:rPr lang="pt-PT" sz="1600" dirty="0">
                <a:latin typeface="Times New Roman" pitchFamily="18" charset="0"/>
                <a:cs typeface="Times New Roman" pitchFamily="18" charset="0"/>
              </a:rPr>
              <a:t> (movimentos e seu controlo)	- </a:t>
            </a:r>
            <a:r>
              <a:rPr lang="pt-PT" sz="1600" i="1" u="sng" dirty="0">
                <a:latin typeface="Times New Roman" pitchFamily="18" charset="0"/>
                <a:cs typeface="Times New Roman" pitchFamily="18" charset="0"/>
              </a:rPr>
              <a:t>Cognitiva</a:t>
            </a:r>
            <a:r>
              <a:rPr lang="pt-PT" sz="1600" dirty="0">
                <a:latin typeface="Times New Roman" pitchFamily="18" charset="0"/>
                <a:cs typeface="Times New Roman" pitchFamily="18" charset="0"/>
              </a:rPr>
              <a:t> (funções mentais)</a:t>
            </a:r>
          </a:p>
          <a:p>
            <a:pPr marR="10170">
              <a:spcAft>
                <a:spcPts val="600"/>
              </a:spcAft>
              <a:tabLst>
                <a:tab pos="355600" algn="l"/>
              </a:tabLst>
            </a:pPr>
            <a:endParaRPr lang="pt-PT" sz="1600" dirty="0">
              <a:latin typeface="Times New Roman" pitchFamily="18" charset="0"/>
              <a:cs typeface="Times New Roman" pitchFamily="18" charset="0"/>
            </a:endParaRPr>
          </a:p>
          <a:p>
            <a:pPr marR="10170">
              <a:spcAft>
                <a:spcPts val="600"/>
              </a:spcAft>
              <a:tabLst>
                <a:tab pos="355600" algn="l"/>
              </a:tabLst>
            </a:pPr>
            <a:r>
              <a:rPr lang="pt-PT" sz="1600" dirty="0">
                <a:latin typeface="Times New Roman" pitchFamily="18" charset="0"/>
                <a:cs typeface="Times New Roman" pitchFamily="18" charset="0"/>
              </a:rPr>
              <a:t>	</a:t>
            </a:r>
            <a:r>
              <a:rPr lang="pt-PT" sz="1600" b="1" dirty="0">
                <a:latin typeface="Times New Roman" pitchFamily="18" charset="0"/>
                <a:cs typeface="Times New Roman" pitchFamily="18" charset="0"/>
              </a:rPr>
              <a:t>O desporto também contribui para o desenvolvimento </a:t>
            </a:r>
            <a:r>
              <a:rPr lang="pt-PT" sz="1600" dirty="0">
                <a:latin typeface="Times New Roman" pitchFamily="18" charset="0"/>
                <a:cs typeface="Times New Roman" pitchFamily="18" charset="0"/>
              </a:rPr>
              <a:t>humano, como tal, o treinador nunca intervém apenas numa dimensão, tal como nenhuma das dimensões tem sempre superioridade sobre outras. </a:t>
            </a:r>
          </a:p>
          <a:p>
            <a:pPr marR="10170">
              <a:spcAft>
                <a:spcPts val="600"/>
              </a:spcAft>
              <a:tabLst>
                <a:tab pos="355600" algn="l"/>
              </a:tabLst>
            </a:pPr>
            <a:r>
              <a:rPr lang="pt-PT" sz="1600" dirty="0">
                <a:latin typeface="Times New Roman" pitchFamily="18" charset="0"/>
                <a:cs typeface="Times New Roman" pitchFamily="18" charset="0"/>
              </a:rPr>
              <a:t>	</a:t>
            </a:r>
          </a:p>
          <a:p>
            <a:pPr marR="10170">
              <a:spcAft>
                <a:spcPts val="600"/>
              </a:spcAft>
              <a:tabLst>
                <a:tab pos="355600" algn="l"/>
              </a:tabLst>
            </a:pPr>
            <a:r>
              <a:rPr lang="pt-PT" sz="1600" dirty="0">
                <a:latin typeface="Times New Roman" pitchFamily="18" charset="0"/>
                <a:cs typeface="Times New Roman" pitchFamily="18" charset="0"/>
              </a:rPr>
              <a:t>	O desporto, serve o desenvolvimento humano, permite o exercício do potencial individual e visa a formação de pessoas saudáveis, equilibradas e realizadas.</a:t>
            </a:r>
          </a:p>
          <a:p>
            <a:pPr marR="10170">
              <a:spcAft>
                <a:spcPts val="600"/>
              </a:spcAft>
              <a:tabLst>
                <a:tab pos="355600" algn="l"/>
              </a:tabLst>
            </a:pPr>
            <a:r>
              <a:rPr lang="pt-PT" sz="1600" dirty="0"/>
              <a:t> </a:t>
            </a:r>
            <a:endParaRPr lang="pt-PT" dirty="0"/>
          </a:p>
        </p:txBody>
      </p:sp>
    </p:spTree>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5837</TotalTime>
  <Words>7653</Words>
  <Application>Microsoft Office PowerPoint</Application>
  <PresentationFormat>Apresentação no Ecrã (4:3)</PresentationFormat>
  <Paragraphs>488</Paragraphs>
  <Slides>56</Slides>
  <Notes>1</Notes>
  <HiddenSlides>0</HiddenSlides>
  <MMClips>0</MMClips>
  <ScaleCrop>false</ScaleCrop>
  <HeadingPairs>
    <vt:vector size="6" baseType="variant">
      <vt:variant>
        <vt:lpstr>Tipos de letra usados</vt:lpstr>
      </vt:variant>
      <vt:variant>
        <vt:i4>6</vt:i4>
      </vt:variant>
      <vt:variant>
        <vt:lpstr>Tema</vt:lpstr>
      </vt:variant>
      <vt:variant>
        <vt:i4>1</vt:i4>
      </vt:variant>
      <vt:variant>
        <vt:lpstr>Títulos dos diapositivos</vt:lpstr>
      </vt:variant>
      <vt:variant>
        <vt:i4>56</vt:i4>
      </vt:variant>
    </vt:vector>
  </HeadingPairs>
  <TitlesOfParts>
    <vt:vector size="63" baseType="lpstr">
      <vt:lpstr>Arial</vt:lpstr>
      <vt:lpstr>Arial Black</vt:lpstr>
      <vt:lpstr>Arial Narrow</vt:lpstr>
      <vt:lpstr>Calibri</vt:lpstr>
      <vt:lpstr>Times New Roman</vt:lpstr>
      <vt:lpstr>Wingdings</vt:lpstr>
      <vt:lpstr>Tema do Office</vt:lpstr>
      <vt:lpstr>Fundamentos do Desporto </vt:lpstr>
      <vt:lpstr>Tema 1.  Aprendizagem e Desenvolvimento   Humano</vt:lpstr>
      <vt:lpstr>Apresentação do PowerPoint</vt:lpstr>
      <vt:lpstr>Apresentação do PowerPoint</vt:lpstr>
      <vt:lpstr>Apresentação do PowerPoint</vt:lpstr>
      <vt:lpstr>1.1  Desenvolvimento, maturação, crescimento e aprendizagem</vt:lpstr>
      <vt:lpstr>1.1  Desenvolvimento, maturação, crescimento e aprendizagem</vt:lpstr>
      <vt:lpstr>1.1  Desenvolvimento, maturação, crescimento e aprendizagem</vt:lpstr>
      <vt:lpstr>1.2  Dimensões de análise do desenvolvimento humano</vt:lpstr>
      <vt:lpstr>1.2  Dimensões de análise do desenvolvimento humano</vt:lpstr>
      <vt:lpstr>1.2  Dimensões de análise do desenvolvimento humano</vt:lpstr>
      <vt:lpstr>1.3   Principais fases do desenvolvimento  humano: infância,    adolescência, idade adulta e senescência (envelhecimento)</vt:lpstr>
      <vt:lpstr>1.3   Principais fases do desenvolvimento humano: infância,     adolescência, idade adulta e senescência</vt:lpstr>
      <vt:lpstr>1.3   Principais fases do desenvolvimento  humano: infância,    adolescência, idade adulta e senescência (envelhecimento)</vt:lpstr>
      <vt:lpstr>1.4   A Pirâmide do desenvolvimento  motor</vt:lpstr>
      <vt:lpstr>1.4   A Pirâmide do desenvolvimento  motor</vt:lpstr>
      <vt:lpstr>1.4   A Pirâmide do desenvolvimento  motor</vt:lpstr>
      <vt:lpstr>Apresentação do PowerPoint</vt:lpstr>
      <vt:lpstr>Apresentação do PowerPoint</vt:lpstr>
      <vt:lpstr>1.4   A Pirâmide do desenvolvimento  motor</vt:lpstr>
      <vt:lpstr>Apresentação do PowerPoint</vt:lpstr>
      <vt:lpstr>Apresentação do PowerPoint</vt:lpstr>
      <vt:lpstr>Apresentação do PowerPoint</vt:lpstr>
      <vt:lpstr>Apresentação do PowerPoint</vt:lpstr>
      <vt:lpstr>Apresentação do PowerPoint</vt:lpstr>
      <vt:lpstr>Apresentação do PowerPoint</vt:lpstr>
      <vt:lpstr>1.4   A Pirâmide do desenvolvimento  motor</vt:lpstr>
      <vt:lpstr>Apresentação do PowerPoint</vt:lpstr>
      <vt:lpstr>Apresentação do PowerPoint</vt:lpstr>
      <vt:lpstr>Apresentação do PowerPoint</vt:lpstr>
      <vt:lpstr>1.5  Períodos sensíveis e períodos críticos do desenvolvimento</vt:lpstr>
      <vt:lpstr>1.5  Períodos sensíveis e períodos críticos do desenvolvimento</vt:lpstr>
      <vt:lpstr>1.5  Períodos sensíveis e períodos críticos do desenvolvimento</vt:lpstr>
      <vt:lpstr>Tema 1.  Aprendizagem e Desenvolvimento   Humano</vt:lpstr>
      <vt:lpstr>Tema 2.  Aprendizagem</vt:lpstr>
      <vt:lpstr>2. Aprendizagem</vt:lpstr>
      <vt:lpstr>2. Aprendizagem</vt:lpstr>
      <vt:lpstr>2. Aprendizagem</vt:lpstr>
      <vt:lpstr>2.1.  Aprendizagem e desempenho (performance)</vt:lpstr>
      <vt:lpstr>2.1.  Continuação</vt:lpstr>
      <vt:lpstr>2.1.  Continuação </vt:lpstr>
      <vt:lpstr>2.2  Aprendizagem e memória</vt:lpstr>
      <vt:lpstr>2.2   Continuação</vt:lpstr>
      <vt:lpstr>2.3  Aquisição, retenção e transfer</vt:lpstr>
      <vt:lpstr>2.3  Continuação</vt:lpstr>
      <vt:lpstr>2.3  Continuação</vt:lpstr>
      <vt:lpstr>2.4  Curvas de aprendizagem</vt:lpstr>
      <vt:lpstr>2.4   Continuação</vt:lpstr>
      <vt:lpstr>2.4   Continuação</vt:lpstr>
      <vt:lpstr>2.4  Continuação</vt:lpstr>
      <vt:lpstr>2.4  Continuação</vt:lpstr>
      <vt:lpstr>2.5  Informação de retorno sobre o resultado (IRR)  ou feedback</vt:lpstr>
      <vt:lpstr>2.5  Informação de retorno sobre o resultado (IRR)  ou feedback</vt:lpstr>
      <vt:lpstr>2.5  Informação de retorno sobre o resultado (IRR)  ou feedback</vt:lpstr>
      <vt:lpstr>2.6  Motivação para aprender</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Fundamentos do Desporto </dc:title>
  <dc:creator>.</dc:creator>
  <cp:lastModifiedBy>Ana Arez</cp:lastModifiedBy>
  <cp:revision>232</cp:revision>
  <dcterms:created xsi:type="dcterms:W3CDTF">2020-01-17T16:56:29Z</dcterms:created>
  <dcterms:modified xsi:type="dcterms:W3CDTF">2021-09-17T17:23:07Z</dcterms:modified>
</cp:coreProperties>
</file>