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0693400" cy="7556500"/>
  <p:notesSz cx="10693400" cy="75565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4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191" y="347979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4191" y="640130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1"/>
                </a:lnTo>
                <a:lnTo>
                  <a:pt x="2240280" y="713231"/>
                </a:lnTo>
                <a:lnTo>
                  <a:pt x="2240280" y="0"/>
                </a:lnTo>
                <a:close/>
              </a:path>
            </a:pathLst>
          </a:custGeom>
          <a:solidFill>
            <a:srgbClr val="D91E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33344" y="639216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2"/>
                </a:lnTo>
                <a:lnTo>
                  <a:pt x="6784848" y="713232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2180" y="365759"/>
            <a:ext cx="8670290" cy="1494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32180" y="1834896"/>
            <a:ext cx="8900160" cy="4169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23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26/10/2012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96588" y="6461624"/>
            <a:ext cx="465264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59096" y="1722627"/>
            <a:ext cx="783590" cy="725805"/>
          </a:xfrm>
          <a:custGeom>
            <a:avLst/>
            <a:gdLst/>
            <a:ahLst/>
            <a:cxnLst/>
            <a:rect l="l" t="t" r="r" b="b"/>
            <a:pathLst>
              <a:path w="783589" h="725805">
                <a:moveTo>
                  <a:pt x="481584" y="429768"/>
                </a:moveTo>
                <a:lnTo>
                  <a:pt x="466344" y="362712"/>
                </a:lnTo>
                <a:lnTo>
                  <a:pt x="445008" y="320040"/>
                </a:lnTo>
                <a:lnTo>
                  <a:pt x="417576" y="283464"/>
                </a:lnTo>
                <a:lnTo>
                  <a:pt x="377952" y="252984"/>
                </a:lnTo>
                <a:lnTo>
                  <a:pt x="356616" y="237744"/>
                </a:lnTo>
                <a:lnTo>
                  <a:pt x="335280" y="228600"/>
                </a:lnTo>
                <a:lnTo>
                  <a:pt x="319024" y="222504"/>
                </a:lnTo>
                <a:lnTo>
                  <a:pt x="310896" y="219456"/>
                </a:lnTo>
                <a:lnTo>
                  <a:pt x="256032" y="213360"/>
                </a:lnTo>
                <a:lnTo>
                  <a:pt x="235889" y="211353"/>
                </a:lnTo>
                <a:lnTo>
                  <a:pt x="235991" y="210312"/>
                </a:lnTo>
                <a:lnTo>
                  <a:pt x="242849" y="146304"/>
                </a:lnTo>
                <a:lnTo>
                  <a:pt x="448056" y="146304"/>
                </a:lnTo>
                <a:lnTo>
                  <a:pt x="454152" y="143256"/>
                </a:lnTo>
                <a:lnTo>
                  <a:pt x="454152" y="128016"/>
                </a:lnTo>
                <a:lnTo>
                  <a:pt x="454152" y="18288"/>
                </a:lnTo>
                <a:lnTo>
                  <a:pt x="454152" y="9144"/>
                </a:lnTo>
                <a:lnTo>
                  <a:pt x="454152" y="6096"/>
                </a:lnTo>
                <a:lnTo>
                  <a:pt x="448056" y="0"/>
                </a:lnTo>
                <a:lnTo>
                  <a:pt x="94488" y="0"/>
                </a:lnTo>
                <a:lnTo>
                  <a:pt x="91440" y="3048"/>
                </a:lnTo>
                <a:lnTo>
                  <a:pt x="91440" y="9144"/>
                </a:lnTo>
                <a:lnTo>
                  <a:pt x="54864" y="371856"/>
                </a:lnTo>
                <a:lnTo>
                  <a:pt x="54864" y="377952"/>
                </a:lnTo>
                <a:lnTo>
                  <a:pt x="57912" y="381000"/>
                </a:lnTo>
                <a:lnTo>
                  <a:pt x="67056" y="381000"/>
                </a:lnTo>
                <a:lnTo>
                  <a:pt x="85331" y="374904"/>
                </a:lnTo>
                <a:lnTo>
                  <a:pt x="103632" y="368808"/>
                </a:lnTo>
                <a:lnTo>
                  <a:pt x="134112" y="359664"/>
                </a:lnTo>
                <a:lnTo>
                  <a:pt x="167640" y="353568"/>
                </a:lnTo>
                <a:lnTo>
                  <a:pt x="198120" y="350520"/>
                </a:lnTo>
                <a:lnTo>
                  <a:pt x="222504" y="353568"/>
                </a:lnTo>
                <a:lnTo>
                  <a:pt x="243840" y="359664"/>
                </a:lnTo>
                <a:lnTo>
                  <a:pt x="265176" y="368808"/>
                </a:lnTo>
                <a:lnTo>
                  <a:pt x="262128" y="368808"/>
                </a:lnTo>
                <a:lnTo>
                  <a:pt x="280416" y="384048"/>
                </a:lnTo>
                <a:lnTo>
                  <a:pt x="280416" y="381000"/>
                </a:lnTo>
                <a:lnTo>
                  <a:pt x="295656" y="399288"/>
                </a:lnTo>
                <a:lnTo>
                  <a:pt x="292608" y="396240"/>
                </a:lnTo>
                <a:lnTo>
                  <a:pt x="304800" y="417576"/>
                </a:lnTo>
                <a:lnTo>
                  <a:pt x="304800" y="414528"/>
                </a:lnTo>
                <a:lnTo>
                  <a:pt x="310896" y="435864"/>
                </a:lnTo>
                <a:lnTo>
                  <a:pt x="310896" y="478536"/>
                </a:lnTo>
                <a:lnTo>
                  <a:pt x="304800" y="496824"/>
                </a:lnTo>
                <a:lnTo>
                  <a:pt x="292608" y="515112"/>
                </a:lnTo>
                <a:lnTo>
                  <a:pt x="295656" y="512064"/>
                </a:lnTo>
                <a:lnTo>
                  <a:pt x="280416" y="530352"/>
                </a:lnTo>
                <a:lnTo>
                  <a:pt x="262128" y="545592"/>
                </a:lnTo>
                <a:lnTo>
                  <a:pt x="265176" y="542544"/>
                </a:lnTo>
                <a:lnTo>
                  <a:pt x="243840" y="554736"/>
                </a:lnTo>
                <a:lnTo>
                  <a:pt x="246888" y="551688"/>
                </a:lnTo>
                <a:lnTo>
                  <a:pt x="225552" y="560832"/>
                </a:lnTo>
                <a:lnTo>
                  <a:pt x="225552" y="557784"/>
                </a:lnTo>
                <a:lnTo>
                  <a:pt x="204216" y="560832"/>
                </a:lnTo>
                <a:lnTo>
                  <a:pt x="188976" y="560832"/>
                </a:lnTo>
                <a:lnTo>
                  <a:pt x="109728" y="533400"/>
                </a:lnTo>
                <a:lnTo>
                  <a:pt x="57912" y="505968"/>
                </a:lnTo>
                <a:lnTo>
                  <a:pt x="44196" y="496824"/>
                </a:lnTo>
                <a:lnTo>
                  <a:pt x="30480" y="487680"/>
                </a:lnTo>
                <a:lnTo>
                  <a:pt x="27432" y="484632"/>
                </a:lnTo>
                <a:lnTo>
                  <a:pt x="24384" y="484632"/>
                </a:lnTo>
                <a:lnTo>
                  <a:pt x="21336" y="487680"/>
                </a:lnTo>
                <a:lnTo>
                  <a:pt x="18288" y="487680"/>
                </a:lnTo>
                <a:lnTo>
                  <a:pt x="18288" y="493776"/>
                </a:lnTo>
                <a:lnTo>
                  <a:pt x="0" y="652272"/>
                </a:lnTo>
                <a:lnTo>
                  <a:pt x="0" y="655320"/>
                </a:lnTo>
                <a:lnTo>
                  <a:pt x="54864" y="691896"/>
                </a:lnTo>
                <a:lnTo>
                  <a:pt x="97536" y="710184"/>
                </a:lnTo>
                <a:lnTo>
                  <a:pt x="143256" y="722376"/>
                </a:lnTo>
                <a:lnTo>
                  <a:pt x="167640" y="725424"/>
                </a:lnTo>
                <a:lnTo>
                  <a:pt x="225552" y="725424"/>
                </a:lnTo>
                <a:lnTo>
                  <a:pt x="280416" y="716280"/>
                </a:lnTo>
                <a:lnTo>
                  <a:pt x="329184" y="694944"/>
                </a:lnTo>
                <a:lnTo>
                  <a:pt x="374904" y="664464"/>
                </a:lnTo>
                <a:lnTo>
                  <a:pt x="417576" y="624840"/>
                </a:lnTo>
                <a:lnTo>
                  <a:pt x="451104" y="582168"/>
                </a:lnTo>
                <a:lnTo>
                  <a:pt x="472440" y="533400"/>
                </a:lnTo>
                <a:lnTo>
                  <a:pt x="481584" y="481584"/>
                </a:lnTo>
                <a:lnTo>
                  <a:pt x="481584" y="429768"/>
                </a:lnTo>
                <a:close/>
              </a:path>
              <a:path w="783589" h="725805">
                <a:moveTo>
                  <a:pt x="783336" y="627888"/>
                </a:moveTo>
                <a:lnTo>
                  <a:pt x="780288" y="612648"/>
                </a:lnTo>
                <a:lnTo>
                  <a:pt x="780288" y="609600"/>
                </a:lnTo>
                <a:lnTo>
                  <a:pt x="775411" y="597408"/>
                </a:lnTo>
                <a:lnTo>
                  <a:pt x="774192" y="594360"/>
                </a:lnTo>
                <a:lnTo>
                  <a:pt x="774192" y="591312"/>
                </a:lnTo>
                <a:lnTo>
                  <a:pt x="770534" y="585216"/>
                </a:lnTo>
                <a:lnTo>
                  <a:pt x="765048" y="576072"/>
                </a:lnTo>
                <a:lnTo>
                  <a:pt x="762609" y="573024"/>
                </a:lnTo>
                <a:lnTo>
                  <a:pt x="752856" y="560832"/>
                </a:lnTo>
                <a:lnTo>
                  <a:pt x="743712" y="551688"/>
                </a:lnTo>
                <a:lnTo>
                  <a:pt x="740664" y="548640"/>
                </a:lnTo>
                <a:lnTo>
                  <a:pt x="737616" y="548640"/>
                </a:lnTo>
                <a:lnTo>
                  <a:pt x="722376" y="539496"/>
                </a:lnTo>
                <a:lnTo>
                  <a:pt x="704088" y="533400"/>
                </a:lnTo>
                <a:lnTo>
                  <a:pt x="664464" y="533400"/>
                </a:lnTo>
                <a:lnTo>
                  <a:pt x="649224" y="539496"/>
                </a:lnTo>
                <a:lnTo>
                  <a:pt x="646176" y="539496"/>
                </a:lnTo>
                <a:lnTo>
                  <a:pt x="633984" y="548640"/>
                </a:lnTo>
                <a:lnTo>
                  <a:pt x="630936" y="548640"/>
                </a:lnTo>
                <a:lnTo>
                  <a:pt x="618744" y="560832"/>
                </a:lnTo>
                <a:lnTo>
                  <a:pt x="615696" y="560832"/>
                </a:lnTo>
                <a:lnTo>
                  <a:pt x="606552" y="576072"/>
                </a:lnTo>
                <a:lnTo>
                  <a:pt x="603504" y="576072"/>
                </a:lnTo>
                <a:lnTo>
                  <a:pt x="597408" y="591312"/>
                </a:lnTo>
                <a:lnTo>
                  <a:pt x="594360" y="594360"/>
                </a:lnTo>
                <a:lnTo>
                  <a:pt x="591312" y="609600"/>
                </a:lnTo>
                <a:lnTo>
                  <a:pt x="591312" y="612648"/>
                </a:lnTo>
                <a:lnTo>
                  <a:pt x="588264" y="627888"/>
                </a:lnTo>
                <a:lnTo>
                  <a:pt x="588264" y="630936"/>
                </a:lnTo>
                <a:lnTo>
                  <a:pt x="591312" y="646176"/>
                </a:lnTo>
                <a:lnTo>
                  <a:pt x="591312" y="649224"/>
                </a:lnTo>
                <a:lnTo>
                  <a:pt x="594360" y="664464"/>
                </a:lnTo>
                <a:lnTo>
                  <a:pt x="597408" y="664464"/>
                </a:lnTo>
                <a:lnTo>
                  <a:pt x="597408" y="667512"/>
                </a:lnTo>
                <a:lnTo>
                  <a:pt x="603504" y="682752"/>
                </a:lnTo>
                <a:lnTo>
                  <a:pt x="606552" y="682752"/>
                </a:lnTo>
                <a:lnTo>
                  <a:pt x="615696" y="697992"/>
                </a:lnTo>
                <a:lnTo>
                  <a:pt x="618744" y="697992"/>
                </a:lnTo>
                <a:lnTo>
                  <a:pt x="630936" y="710184"/>
                </a:lnTo>
                <a:lnTo>
                  <a:pt x="633984" y="710184"/>
                </a:lnTo>
                <a:lnTo>
                  <a:pt x="646176" y="719328"/>
                </a:lnTo>
                <a:lnTo>
                  <a:pt x="649224" y="719328"/>
                </a:lnTo>
                <a:lnTo>
                  <a:pt x="664464" y="722376"/>
                </a:lnTo>
                <a:lnTo>
                  <a:pt x="664464" y="725424"/>
                </a:lnTo>
                <a:lnTo>
                  <a:pt x="704088" y="725424"/>
                </a:lnTo>
                <a:lnTo>
                  <a:pt x="704088" y="722376"/>
                </a:lnTo>
                <a:lnTo>
                  <a:pt x="722376" y="719328"/>
                </a:lnTo>
                <a:lnTo>
                  <a:pt x="737616" y="710184"/>
                </a:lnTo>
                <a:lnTo>
                  <a:pt x="740664" y="710184"/>
                </a:lnTo>
                <a:lnTo>
                  <a:pt x="743712" y="707136"/>
                </a:lnTo>
                <a:lnTo>
                  <a:pt x="752856" y="697992"/>
                </a:lnTo>
                <a:lnTo>
                  <a:pt x="762609" y="685800"/>
                </a:lnTo>
                <a:lnTo>
                  <a:pt x="765048" y="682752"/>
                </a:lnTo>
                <a:lnTo>
                  <a:pt x="770534" y="673608"/>
                </a:lnTo>
                <a:lnTo>
                  <a:pt x="774192" y="667512"/>
                </a:lnTo>
                <a:lnTo>
                  <a:pt x="774192" y="664464"/>
                </a:lnTo>
                <a:lnTo>
                  <a:pt x="775411" y="661416"/>
                </a:lnTo>
                <a:lnTo>
                  <a:pt x="780288" y="649224"/>
                </a:lnTo>
                <a:lnTo>
                  <a:pt x="780288" y="646176"/>
                </a:lnTo>
                <a:lnTo>
                  <a:pt x="783336" y="630936"/>
                </a:lnTo>
                <a:lnTo>
                  <a:pt x="783336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3160" y="3030220"/>
            <a:ext cx="5864351" cy="7589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89247" y="4374388"/>
            <a:ext cx="2865120" cy="94488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3516" y="475487"/>
            <a:ext cx="8688070" cy="5876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mundo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não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estaria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mesmo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estágio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evolução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não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fosse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internet.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Web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favorece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comunicação.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Sem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 não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há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que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partilhar,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"globalizar".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 comunicação,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por sua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vez,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exige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meio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comunicação.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No caso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humano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linguagem.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línguas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favorecem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relacionamento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pessoas 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servem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estabelecer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elos.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mesmo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tempo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exige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instrumento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transmitira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linguagem,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seja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meio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sinais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fumaça,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luminosos,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com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altifalantes,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megafones,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rádio,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televisão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Internet.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6562" y="469392"/>
            <a:ext cx="8685530" cy="5815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mundo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assiste</a:t>
            </a:r>
            <a:r>
              <a:rPr sz="38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hoje</a:t>
            </a:r>
            <a:r>
              <a:rPr sz="38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3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especulação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financeira.</a:t>
            </a:r>
            <a:r>
              <a:rPr sz="38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mundo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assiste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 hoje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3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20" dirty="0">
                <a:solidFill>
                  <a:srgbClr val="FFFFFF"/>
                </a:solidFill>
                <a:latin typeface="Tw Cen MT"/>
                <a:cs typeface="Tw Cen MT"/>
              </a:rPr>
              <a:t>expansão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consumismo</a:t>
            </a:r>
            <a:r>
              <a:rPr sz="3800" b="1" spc="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numa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lógica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predadora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recursos.</a:t>
            </a:r>
            <a:r>
              <a:rPr sz="38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terço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Humanidade</a:t>
            </a:r>
            <a:r>
              <a:rPr sz="38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consome</a:t>
            </a:r>
            <a:r>
              <a:rPr sz="38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38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5" dirty="0">
                <a:solidFill>
                  <a:srgbClr val="FFFFFF"/>
                </a:solidFill>
                <a:latin typeface="Tw Cen MT"/>
                <a:cs typeface="Tw Cen MT"/>
              </a:rPr>
              <a:t>impulsiva.</a:t>
            </a:r>
            <a:endParaRPr sz="3800">
              <a:latin typeface="Tw Cen MT"/>
              <a:cs typeface="Tw Cen MT"/>
            </a:endParaRPr>
          </a:p>
          <a:p>
            <a:pPr marL="109855" marR="103505" indent="-1905" algn="ctr">
              <a:lnSpc>
                <a:spcPct val="100000"/>
              </a:lnSpc>
            </a:pPr>
            <a:r>
              <a:rPr sz="3800" b="1" spc="-55" dirty="0">
                <a:solidFill>
                  <a:srgbClr val="FFFFFF"/>
                </a:solidFill>
                <a:latin typeface="Tw Cen MT"/>
                <a:cs typeface="Tw Cen MT"/>
              </a:rPr>
              <a:t>Pouco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lhe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interessa</a:t>
            </a:r>
            <a:r>
              <a:rPr sz="38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quem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fabricou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20" dirty="0">
                <a:solidFill>
                  <a:srgbClr val="FFFFFF"/>
                </a:solidFill>
                <a:latin typeface="Tw Cen MT"/>
                <a:cs typeface="Tw Cen MT"/>
              </a:rPr>
              <a:t>produtos,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condições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8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fez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30" dirty="0">
                <a:solidFill>
                  <a:srgbClr val="FFFFFF"/>
                </a:solidFill>
                <a:latin typeface="Tw Cen MT"/>
                <a:cs typeface="Tw Cen MT"/>
              </a:rPr>
              <a:t>custo.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8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verdadeiramente</a:t>
            </a:r>
            <a:r>
              <a:rPr sz="38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conta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3800" b="1" spc="-10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mesmos</a:t>
            </a:r>
            <a:r>
              <a:rPr sz="38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lhes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agradem</a:t>
            </a:r>
            <a:r>
              <a:rPr sz="3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Tw Cen MT"/>
                <a:cs typeface="Tw Cen MT"/>
              </a:rPr>
              <a:t>possa</a:t>
            </a:r>
            <a:endParaRPr sz="3800">
              <a:latin typeface="Tw Cen MT"/>
              <a:cs typeface="Tw Cen MT"/>
            </a:endParaRPr>
          </a:p>
          <a:p>
            <a:pPr marR="125095" algn="ctr">
              <a:lnSpc>
                <a:spcPct val="100000"/>
              </a:lnSpc>
            </a:pPr>
            <a:r>
              <a:rPr sz="3800" b="1" spc="-25" dirty="0">
                <a:solidFill>
                  <a:srgbClr val="FFFFFF"/>
                </a:solidFill>
                <a:latin typeface="Tw Cen MT"/>
                <a:cs typeface="Tw Cen MT"/>
              </a:rPr>
              <a:t>adquirir.</a:t>
            </a:r>
            <a:endParaRPr sz="3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466343"/>
            <a:ext cx="8372475" cy="5761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4000" b="1" i="1" spc="-5" dirty="0">
                <a:solidFill>
                  <a:srgbClr val="FFFF00"/>
                </a:solidFill>
                <a:latin typeface="Tw Cen MT"/>
                <a:cs typeface="Tw Cen MT"/>
              </a:rPr>
              <a:t>“Só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spc="10" dirty="0">
                <a:solidFill>
                  <a:srgbClr val="FFFF00"/>
                </a:solidFill>
                <a:latin typeface="Tw Cen MT"/>
                <a:cs typeface="Tw Cen MT"/>
              </a:rPr>
              <a:t>saberemos</a:t>
            </a:r>
            <a:r>
              <a:rPr sz="4000" b="1" i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4000" b="1" i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4000" b="1" i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Globalização</a:t>
            </a:r>
            <a:r>
              <a:rPr sz="4000" b="1" i="1" spc="-6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está</a:t>
            </a:r>
            <a:r>
              <a:rPr sz="4000" b="1" i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4000" b="1" i="1" spc="-10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facto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4000" b="1" i="1" spc="-40" dirty="0">
                <a:solidFill>
                  <a:srgbClr val="FFFF00"/>
                </a:solidFill>
                <a:latin typeface="Tw Cen MT"/>
                <a:cs typeface="Tw Cen MT"/>
              </a:rPr>
              <a:t>promover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a inclusão a e permitir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que todos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partilhem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as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oportunidades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spc="-10" dirty="0">
                <a:solidFill>
                  <a:srgbClr val="FFFF00"/>
                </a:solidFill>
                <a:latin typeface="Tw Cen MT"/>
                <a:cs typeface="Tw Cen MT"/>
              </a:rPr>
              <a:t>oferece,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quando os </a:t>
            </a:r>
            <a:r>
              <a:rPr sz="4000" b="1" i="1" spc="-15" dirty="0">
                <a:solidFill>
                  <a:srgbClr val="FFFF00"/>
                </a:solidFill>
                <a:latin typeface="Tw Cen MT"/>
                <a:cs typeface="Tw Cen MT"/>
              </a:rPr>
              <a:t>homens,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mulheres e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crianças comuns das cidades e aldeias do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mundo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inteiro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puderem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melhorar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a sua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vida. E é essa a </a:t>
            </a:r>
            <a:r>
              <a:rPr sz="4000" b="1" i="1" spc="-40" dirty="0">
                <a:solidFill>
                  <a:srgbClr val="FFFF00"/>
                </a:solidFill>
                <a:latin typeface="Tw Cen MT"/>
                <a:cs typeface="Tw Cen MT"/>
              </a:rPr>
              <a:t>chave </a:t>
            </a:r>
            <a:r>
              <a:rPr sz="4000" b="1" i="1" spc="10" dirty="0">
                <a:solidFill>
                  <a:srgbClr val="FFFF00"/>
                </a:solidFill>
                <a:latin typeface="Tw Cen MT"/>
                <a:cs typeface="Tw Cen MT"/>
              </a:rPr>
              <a:t>para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eliminar a </a:t>
            </a:r>
            <a:r>
              <a:rPr sz="4000" b="1" i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spc="-5" dirty="0">
                <a:solidFill>
                  <a:srgbClr val="FFFF00"/>
                </a:solidFill>
                <a:latin typeface="Tw Cen MT"/>
                <a:cs typeface="Tw Cen MT"/>
              </a:rPr>
              <a:t>pobreza</a:t>
            </a:r>
            <a:r>
              <a:rPr sz="4000" b="1" i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do</a:t>
            </a:r>
            <a:r>
              <a:rPr sz="4000" b="1" i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i="1" dirty="0">
                <a:solidFill>
                  <a:srgbClr val="FFFF00"/>
                </a:solidFill>
                <a:latin typeface="Tw Cen MT"/>
                <a:cs typeface="Tw Cen MT"/>
              </a:rPr>
              <a:t>mundo.”</a:t>
            </a:r>
            <a:endParaRPr sz="4000">
              <a:latin typeface="Tw Cen MT"/>
              <a:cs typeface="Tw Cen MT"/>
            </a:endParaRPr>
          </a:p>
          <a:p>
            <a:pPr algn="ctr">
              <a:lnSpc>
                <a:spcPct val="100000"/>
              </a:lnSpc>
              <a:spcBef>
                <a:spcPts val="2440"/>
              </a:spcBef>
            </a:pPr>
            <a:r>
              <a:rPr sz="3600" b="1" spc="-40" dirty="0">
                <a:latin typeface="Tw Cen MT"/>
                <a:cs typeface="Tw Cen MT"/>
              </a:rPr>
              <a:t>Kofi</a:t>
            </a:r>
            <a:r>
              <a:rPr sz="3600" b="1" spc="-45" dirty="0">
                <a:latin typeface="Tw Cen MT"/>
                <a:cs typeface="Tw Cen MT"/>
              </a:rPr>
              <a:t> </a:t>
            </a:r>
            <a:r>
              <a:rPr sz="3600" b="1" dirty="0">
                <a:latin typeface="Tw Cen MT"/>
                <a:cs typeface="Tw Cen MT"/>
              </a:rPr>
              <a:t>Annan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20" y="567436"/>
            <a:ext cx="7046976" cy="469696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97355" y="5309615"/>
            <a:ext cx="824230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0"/>
              </a:spcBef>
            </a:pPr>
            <a:r>
              <a:rPr sz="2000" b="1" i="1" spc="-25" dirty="0">
                <a:solidFill>
                  <a:srgbClr val="FFFF00"/>
                </a:solidFill>
                <a:latin typeface="Tw Cen MT"/>
                <a:cs typeface="Tw Cen MT"/>
              </a:rPr>
              <a:t>Kofi</a:t>
            </a:r>
            <a:r>
              <a:rPr sz="2000" b="1" i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000" b="1" i="1" spc="-5" dirty="0">
                <a:solidFill>
                  <a:srgbClr val="FFFF00"/>
                </a:solidFill>
                <a:latin typeface="Tw Cen MT"/>
                <a:cs typeface="Tw Cen MT"/>
              </a:rPr>
              <a:t>Annan</a:t>
            </a:r>
            <a:endParaRPr sz="2000">
              <a:latin typeface="Tw Cen MT"/>
              <a:cs typeface="Tw Cen MT"/>
            </a:endParaRPr>
          </a:p>
          <a:p>
            <a:pPr marL="12065" marR="5080" algn="ctr">
              <a:lnSpc>
                <a:spcPct val="100000"/>
              </a:lnSpc>
            </a:pPr>
            <a:r>
              <a:rPr sz="2000" b="1" i="1" spc="-5" dirty="0">
                <a:latin typeface="Tw Cen MT"/>
                <a:cs typeface="Tw Cen MT"/>
              </a:rPr>
              <a:t>é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um diplomata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de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Gana.</a:t>
            </a:r>
            <a:r>
              <a:rPr sz="2000" b="1" i="1" spc="35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Foi,</a:t>
            </a:r>
            <a:r>
              <a:rPr sz="2000" b="1" i="1" spc="1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entre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1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de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janeiro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de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1997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e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1 de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janeiro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de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2007,</a:t>
            </a:r>
            <a:r>
              <a:rPr sz="2000" b="1" i="1" spc="1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o </a:t>
            </a:r>
            <a:r>
              <a:rPr sz="2000" b="1" i="1" spc="-515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sétimo</a:t>
            </a:r>
            <a:r>
              <a:rPr sz="2000" b="1" i="1" spc="4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secretário-geral</a:t>
            </a:r>
            <a:r>
              <a:rPr sz="2000" b="1" i="1" spc="3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da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Organização</a:t>
            </a:r>
            <a:r>
              <a:rPr sz="2000" b="1" i="1" spc="4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das</a:t>
            </a:r>
            <a:r>
              <a:rPr sz="2000" b="1" i="1" spc="1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Nações</a:t>
            </a:r>
            <a:r>
              <a:rPr sz="2000" b="1" i="1" spc="45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Unidas</a:t>
            </a:r>
            <a:endParaRPr sz="2000">
              <a:latin typeface="Tw Cen MT"/>
              <a:cs typeface="Tw Cen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38072" y="936244"/>
            <a:ext cx="7983220" cy="5364480"/>
            <a:chOff x="1338072" y="936244"/>
            <a:chExt cx="7983220" cy="5364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8072" y="936244"/>
              <a:ext cx="7982711" cy="53644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00727" y="2164588"/>
              <a:ext cx="2087879" cy="205435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7827" y="2834640"/>
            <a:ext cx="5776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-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1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pc="-155" dirty="0">
                <a:solidFill>
                  <a:srgbClr val="FFFFFF"/>
                </a:solidFill>
                <a:latin typeface="Arial"/>
                <a:cs typeface="Arial"/>
              </a:rPr>
              <a:t>ob</a:t>
            </a:r>
            <a:r>
              <a:rPr spc="-1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pc="-45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pc="-2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-190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pc="-21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pc="-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pc="-3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26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pc="-8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pc="-114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7147" y="417575"/>
            <a:ext cx="8505190" cy="5876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90"/>
              </a:spcBef>
              <a:tabLst>
                <a:tab pos="5673725" algn="l"/>
              </a:tabLst>
            </a:pP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modo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geral,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 é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processo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económico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social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abrange	ou abrangerá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todos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países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pessoas.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mundo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como 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“contrai”,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daí 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impressão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estarmos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viver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numa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Aldeia Global. Através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desse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processo,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pessoas,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empresas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governos,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trocam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partilham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ideias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culturas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realizam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transacções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financeiras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comerciais,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constituindo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progressivamente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que se pode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considerar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modo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viver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pensar com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características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globais,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rede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de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conexões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reais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virtuais </a:t>
            </a:r>
            <a:r>
              <a:rPr sz="3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deixam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distâncias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cada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vez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32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curtas.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0" dirty="0"/>
              <a:t> </a:t>
            </a:r>
            <a:r>
              <a:rPr spc="-5" dirty="0"/>
              <a:t>-</a:t>
            </a:r>
            <a:r>
              <a:rPr spc="20" dirty="0"/>
              <a:t> </a:t>
            </a:r>
            <a:r>
              <a:rPr dirty="0"/>
              <a:t>Ética</a:t>
            </a:r>
            <a:r>
              <a:rPr spc="-20" dirty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1911" y="1131316"/>
            <a:ext cx="7677911" cy="45811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611" y="475488"/>
            <a:ext cx="87610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</a:rPr>
              <a:t>—</a:t>
            </a:r>
            <a:r>
              <a:rPr sz="2400" spc="-5" dirty="0">
                <a:solidFill>
                  <a:srgbClr val="FFFFFF"/>
                </a:solidFill>
              </a:rPr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indústria</a:t>
            </a:r>
            <a:r>
              <a:rPr spc="-30" dirty="0"/>
              <a:t> </a:t>
            </a:r>
            <a:r>
              <a:rPr dirty="0"/>
              <a:t>das</a:t>
            </a:r>
            <a:r>
              <a:rPr spc="-10" dirty="0"/>
              <a:t> </a:t>
            </a:r>
            <a:r>
              <a:rPr dirty="0"/>
              <a:t>telecomunicações</a:t>
            </a:r>
            <a:r>
              <a:rPr spc="-75" dirty="0"/>
              <a:t> </a:t>
            </a:r>
            <a:r>
              <a:rPr dirty="0"/>
              <a:t>está</a:t>
            </a:r>
            <a:r>
              <a:rPr spc="-15" dirty="0"/>
              <a:t> </a:t>
            </a:r>
            <a:r>
              <a:rPr dirty="0"/>
              <a:t>sob o </a:t>
            </a:r>
            <a:r>
              <a:rPr spc="-944" dirty="0"/>
              <a:t> </a:t>
            </a:r>
            <a:r>
              <a:rPr dirty="0"/>
              <a:t>domínio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5" dirty="0"/>
              <a:t>algumas</a:t>
            </a:r>
            <a:r>
              <a:rPr spc="25" dirty="0"/>
              <a:t> </a:t>
            </a:r>
            <a:r>
              <a:rPr spc="5" dirty="0"/>
              <a:t>empresas</a:t>
            </a:r>
            <a:r>
              <a:rPr spc="-20" dirty="0"/>
              <a:t> </a:t>
            </a:r>
            <a:r>
              <a:rPr dirty="0"/>
              <a:t>mundiais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575816"/>
            <a:ext cx="8509000" cy="4232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3495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exercem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seu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controlo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campos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lucrativos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desta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indústria.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Internet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continua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ser usada por um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número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ainda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restrito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pessoas;</a:t>
            </a:r>
            <a:endParaRPr sz="2800">
              <a:latin typeface="Tw Cen MT"/>
              <a:cs typeface="Tw Cen MT"/>
            </a:endParaRPr>
          </a:p>
          <a:p>
            <a:pPr marL="12700" marR="798830">
              <a:lnSpc>
                <a:spcPts val="4800"/>
              </a:lnSpc>
              <a:spcBef>
                <a:spcPts val="90"/>
              </a:spcBef>
              <a:tabLst>
                <a:tab pos="936625" algn="l"/>
              </a:tabLst>
            </a:pP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—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a	</a:t>
            </a:r>
            <a:r>
              <a:rPr sz="4000" b="1" spc="-5" dirty="0">
                <a:solidFill>
                  <a:srgbClr val="FFFF00"/>
                </a:solidFill>
                <a:latin typeface="Tw Cen MT"/>
                <a:cs typeface="Tw Cen MT"/>
              </a:rPr>
              <a:t>mobilidade</a:t>
            </a:r>
            <a:r>
              <a:rPr sz="4000" b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40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bens</a:t>
            </a:r>
            <a:r>
              <a:rPr sz="40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40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pessoas</a:t>
            </a:r>
            <a:r>
              <a:rPr sz="40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dirty="0">
                <a:solidFill>
                  <a:srgbClr val="FFFF00"/>
                </a:solidFill>
                <a:latin typeface="Tw Cen MT"/>
                <a:cs typeface="Tw Cen MT"/>
              </a:rPr>
              <a:t>é </a:t>
            </a:r>
            <a:r>
              <a:rPr sz="4000" b="1" spc="-10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000" b="1" spc="-5" dirty="0">
                <a:solidFill>
                  <a:srgbClr val="FFFF00"/>
                </a:solidFill>
                <a:latin typeface="Tw Cen MT"/>
                <a:cs typeface="Tw Cen MT"/>
              </a:rPr>
              <a:t>maior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,</a:t>
            </a:r>
            <a:endParaRPr sz="2400">
              <a:latin typeface="Tw Cen MT"/>
              <a:cs typeface="Tw Cen MT"/>
            </a:endParaRPr>
          </a:p>
          <a:p>
            <a:pPr marL="12700" marR="5080">
              <a:lnSpc>
                <a:spcPts val="3360"/>
              </a:lnSpc>
              <a:spcBef>
                <a:spcPts val="15"/>
              </a:spcBef>
              <a:tabLst>
                <a:tab pos="2047239" algn="l"/>
              </a:tabLst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mas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há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	desigual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distribuição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transportes,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que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faz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certas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regiões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sejam privilegiadas 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outras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sejam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marginalizadas,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função de imperativos 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rentabilidade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empresas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sector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transportes;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475488"/>
            <a:ext cx="8903335" cy="2834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2000" b="1" spc="-10" dirty="0">
                <a:solidFill>
                  <a:srgbClr val="FFFFFF"/>
                </a:solidFill>
                <a:latin typeface="Tw Cen MT"/>
                <a:cs typeface="Tw Cen MT"/>
              </a:rPr>
              <a:t>—</a:t>
            </a:r>
            <a:r>
              <a:rPr sz="20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36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tendência</a:t>
            </a:r>
            <a:r>
              <a:rPr sz="36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36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36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diminuição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do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número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3600" b="1" spc="-944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-5" dirty="0">
                <a:solidFill>
                  <a:srgbClr val="FFFF00"/>
                </a:solidFill>
                <a:latin typeface="Tw Cen MT"/>
                <a:cs typeface="Tw Cen MT"/>
              </a:rPr>
              <a:t>Línguas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que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acresce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também a cada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maior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tendência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seres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humanos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diglosia, isto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uso,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vida local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do dia-a-dia, 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língua vernacular,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sobretudo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inglês,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actividades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maior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prestígio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reconhecimento;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611" y="3279647"/>
            <a:ext cx="86804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19785" algn="l"/>
              </a:tabLst>
            </a:pPr>
            <a:r>
              <a:rPr sz="2000" spc="-10" dirty="0">
                <a:solidFill>
                  <a:srgbClr val="FFFFFF"/>
                </a:solidFill>
              </a:rPr>
              <a:t>—</a:t>
            </a:r>
            <a:r>
              <a:rPr sz="2000" spc="15" dirty="0">
                <a:solidFill>
                  <a:srgbClr val="FFFFFF"/>
                </a:solidFill>
              </a:rPr>
              <a:t> </a:t>
            </a:r>
            <a:r>
              <a:rPr dirty="0"/>
              <a:t>a	</a:t>
            </a:r>
            <a:r>
              <a:rPr spc="-5" dirty="0"/>
              <a:t>desigual </a:t>
            </a:r>
            <a:r>
              <a:rPr spc="20" dirty="0"/>
              <a:t>repartição</a:t>
            </a:r>
            <a:r>
              <a:rPr spc="-15" dirty="0"/>
              <a:t> </a:t>
            </a:r>
            <a:r>
              <a:rPr dirty="0"/>
              <a:t>dos </a:t>
            </a:r>
            <a:r>
              <a:rPr spc="10" dirty="0"/>
              <a:t>recursos</a:t>
            </a:r>
            <a:r>
              <a:rPr spc="-20" dirty="0"/>
              <a:t> </a:t>
            </a:r>
            <a:r>
              <a:rPr spc="10" dirty="0"/>
              <a:t>naturais </a:t>
            </a:r>
            <a:r>
              <a:rPr spc="-944" dirty="0"/>
              <a:t> </a:t>
            </a:r>
            <a:r>
              <a:rPr dirty="0"/>
              <a:t>e</a:t>
            </a:r>
            <a:r>
              <a:rPr spc="-5" dirty="0"/>
              <a:t> </a:t>
            </a:r>
            <a:r>
              <a:rPr dirty="0"/>
              <a:t>da</a:t>
            </a:r>
            <a:r>
              <a:rPr spc="-5" dirty="0"/>
              <a:t> distribuição</a:t>
            </a:r>
            <a:r>
              <a:rPr spc="-20" dirty="0"/>
              <a:t> </a:t>
            </a:r>
            <a:r>
              <a:rPr dirty="0"/>
              <a:t>da</a:t>
            </a:r>
            <a:r>
              <a:rPr spc="-5" dirty="0"/>
              <a:t> </a:t>
            </a:r>
            <a:r>
              <a:rPr dirty="0"/>
              <a:t>população</a:t>
            </a:r>
            <a:r>
              <a:rPr spc="-25" dirty="0"/>
              <a:t> </a:t>
            </a:r>
            <a:r>
              <a:rPr sz="2800" spc="10" dirty="0">
                <a:solidFill>
                  <a:srgbClr val="FFFFFF"/>
                </a:solidFill>
              </a:rPr>
              <a:t>(fertilidade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cada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59611" y="4379976"/>
            <a:ext cx="8561705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4833620" algn="l"/>
              </a:tabLst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baixa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nos países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ricos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cada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maior nos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países mais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pobres),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que,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perante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cenário 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crescimento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demográfico,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torna	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produção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alimentar</a:t>
            </a:r>
            <a:r>
              <a:rPr sz="28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consumo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água,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desafios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maior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importância;</a:t>
            </a:r>
            <a:endParaRPr sz="28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175" y="762508"/>
            <a:ext cx="8281416" cy="47396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2180" y="762000"/>
            <a:ext cx="8847455" cy="5089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195">
              <a:lnSpc>
                <a:spcPct val="100099"/>
              </a:lnSpc>
              <a:spcBef>
                <a:spcPts val="95"/>
              </a:spcBef>
              <a:tabLst>
                <a:tab pos="4241165" algn="l"/>
              </a:tabLst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—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a ascensão do turismo a primeira indústria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nacional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para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muitos países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e,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simultâneo,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manifestação</a:t>
            </a:r>
            <a:r>
              <a:rPr sz="28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profundas	desigualdades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assenta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sua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internacionalização,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nomeadamente uma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generalizada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degradação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condições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trabalho e um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brutal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aumento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desigualdades;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ts val="4290"/>
              </a:lnSpc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—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3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crescimento</a:t>
            </a:r>
            <a:r>
              <a:rPr sz="3600" b="1" spc="-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do</a:t>
            </a:r>
            <a:r>
              <a:rPr sz="36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w Cen MT"/>
                <a:cs typeface="Tw Cen MT"/>
              </a:rPr>
              <a:t>comércio</a:t>
            </a:r>
            <a:r>
              <a:rPr sz="3600" b="1" spc="-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3600" b="1" spc="5" dirty="0">
                <a:solidFill>
                  <a:srgbClr val="FFFF00"/>
                </a:solidFill>
                <a:latin typeface="Tw Cen MT"/>
                <a:cs typeface="Tw Cen MT"/>
              </a:rPr>
              <a:t>internacional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,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endParaRPr sz="28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prossegue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custa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profundos 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muito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graves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desequilíbrios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económicos,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sociais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também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ecológicos,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são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exemplo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urbanização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galopante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poluição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industrial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agrícola;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75"/>
              </a:spcBef>
              <a:tabLst>
                <a:tab pos="2806065" algn="l"/>
                <a:tab pos="3686175" algn="l"/>
              </a:tabLst>
            </a:pPr>
            <a:r>
              <a:rPr sz="2800" spc="5" dirty="0">
                <a:solidFill>
                  <a:srgbClr val="FFFFFF"/>
                </a:solidFill>
              </a:rPr>
              <a:t>—</a:t>
            </a:r>
            <a:r>
              <a:rPr sz="2800" dirty="0">
                <a:solidFill>
                  <a:srgbClr val="FFFFFF"/>
                </a:solidFill>
              </a:rPr>
              <a:t> </a:t>
            </a:r>
            <a:r>
              <a:rPr dirty="0"/>
              <a:t>a</a:t>
            </a:r>
            <a:r>
              <a:rPr spc="10" dirty="0"/>
              <a:t> </a:t>
            </a:r>
            <a:r>
              <a:rPr spc="5" dirty="0"/>
              <a:t>crescente	</a:t>
            </a:r>
            <a:r>
              <a:rPr dirty="0"/>
              <a:t>polarização do mercado </a:t>
            </a:r>
            <a:r>
              <a:rPr spc="5" dirty="0"/>
              <a:t> </a:t>
            </a:r>
            <a:r>
              <a:rPr dirty="0"/>
              <a:t>planetário</a:t>
            </a:r>
            <a:r>
              <a:rPr spc="-15" dirty="0"/>
              <a:t> </a:t>
            </a:r>
            <a:r>
              <a:rPr dirty="0"/>
              <a:t>em três	blocos </a:t>
            </a:r>
            <a:r>
              <a:rPr spc="15" dirty="0"/>
              <a:t>regionais </a:t>
            </a:r>
            <a:r>
              <a:rPr sz="2400" spc="-5" dirty="0">
                <a:solidFill>
                  <a:srgbClr val="FFFFFF"/>
                </a:solidFill>
              </a:rPr>
              <a:t>(União </a:t>
            </a:r>
            <a:r>
              <a:rPr sz="240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Europeia,</a:t>
            </a:r>
            <a:r>
              <a:rPr sz="2400" dirty="0">
                <a:solidFill>
                  <a:srgbClr val="FFFFFF"/>
                </a:solidFill>
              </a:rPr>
              <a:t> </a:t>
            </a:r>
            <a:r>
              <a:rPr sz="2400" spc="-35" dirty="0">
                <a:solidFill>
                  <a:srgbClr val="FFFFFF"/>
                </a:solidFill>
              </a:rPr>
              <a:t>NAFTA</a:t>
            </a:r>
            <a:r>
              <a:rPr sz="2400" spc="-30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—</a:t>
            </a:r>
            <a:r>
              <a:rPr sz="2400" spc="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Acordo</a:t>
            </a:r>
            <a:r>
              <a:rPr sz="2400" spc="2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de</a:t>
            </a:r>
            <a:r>
              <a:rPr sz="2400" spc="-1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Comércio</a:t>
            </a:r>
            <a:r>
              <a:rPr sz="2400" spc="30" dirty="0">
                <a:solidFill>
                  <a:srgbClr val="FFFFFF"/>
                </a:solidFill>
              </a:rPr>
              <a:t> </a:t>
            </a:r>
            <a:r>
              <a:rPr sz="2400" spc="5" dirty="0">
                <a:solidFill>
                  <a:srgbClr val="FFFFFF"/>
                </a:solidFill>
              </a:rPr>
              <a:t>Livre</a:t>
            </a:r>
            <a:r>
              <a:rPr sz="2400" dirty="0">
                <a:solidFill>
                  <a:srgbClr val="FFFFFF"/>
                </a:solidFill>
              </a:rPr>
              <a:t> da</a:t>
            </a:r>
            <a:r>
              <a:rPr sz="2400" spc="-1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América</a:t>
            </a:r>
            <a:r>
              <a:rPr sz="2400" spc="1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do</a:t>
            </a:r>
            <a:r>
              <a:rPr sz="2400" spc="5" dirty="0">
                <a:solidFill>
                  <a:srgbClr val="FFFFFF"/>
                </a:solidFill>
              </a:rPr>
              <a:t> </a:t>
            </a:r>
            <a:r>
              <a:rPr sz="2400" spc="20" dirty="0">
                <a:solidFill>
                  <a:srgbClr val="FFFFFF"/>
                </a:solidFill>
              </a:rPr>
              <a:t>Norte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666105" algn="l"/>
              </a:tabLst>
            </a:pPr>
            <a:r>
              <a:rPr dirty="0"/>
              <a:t>—</a:t>
            </a:r>
            <a:r>
              <a:rPr spc="10" dirty="0"/>
              <a:t> </a:t>
            </a:r>
            <a:r>
              <a:rPr dirty="0"/>
              <a:t>e</a:t>
            </a:r>
            <a:r>
              <a:rPr spc="-5" dirty="0"/>
              <a:t> </a:t>
            </a:r>
            <a:r>
              <a:rPr dirty="0"/>
              <a:t>países</a:t>
            </a:r>
            <a:r>
              <a:rPr spc="-5" dirty="0"/>
              <a:t> da</a:t>
            </a:r>
            <a:r>
              <a:rPr dirty="0"/>
              <a:t> Ásia</a:t>
            </a:r>
            <a:r>
              <a:rPr spc="-5" dirty="0"/>
              <a:t> Oriental),</a:t>
            </a:r>
            <a:r>
              <a:rPr spc="15" dirty="0"/>
              <a:t> </a:t>
            </a:r>
            <a:r>
              <a:rPr spc="-5" dirty="0"/>
              <a:t>onde,</a:t>
            </a:r>
            <a:r>
              <a:rPr spc="-10" dirty="0"/>
              <a:t> </a:t>
            </a:r>
            <a:r>
              <a:rPr dirty="0"/>
              <a:t>muitas	</a:t>
            </a:r>
            <a:r>
              <a:rPr spc="-20" dirty="0"/>
              <a:t>vezes, </a:t>
            </a:r>
            <a:r>
              <a:rPr spc="-5" dirty="0"/>
              <a:t>longe</a:t>
            </a:r>
            <a:r>
              <a:rPr dirty="0"/>
              <a:t> do </a:t>
            </a:r>
            <a:r>
              <a:rPr spc="5" dirty="0"/>
              <a:t> </a:t>
            </a:r>
            <a:r>
              <a:rPr spc="-5" dirty="0"/>
              <a:t>espontâneo</a:t>
            </a:r>
            <a:r>
              <a:rPr spc="-15" dirty="0"/>
              <a:t> </a:t>
            </a:r>
            <a:r>
              <a:rPr spc="-5" dirty="0"/>
              <a:t>funcionamento</a:t>
            </a:r>
            <a:r>
              <a:rPr spc="30" dirty="0"/>
              <a:t> </a:t>
            </a:r>
            <a:r>
              <a:rPr dirty="0"/>
              <a:t>do</a:t>
            </a:r>
            <a:r>
              <a:rPr spc="10" dirty="0"/>
              <a:t> </a:t>
            </a:r>
            <a:r>
              <a:rPr spc="-15" dirty="0"/>
              <a:t>mercado,</a:t>
            </a:r>
            <a:r>
              <a:rPr spc="30" dirty="0"/>
              <a:t> </a:t>
            </a:r>
            <a:r>
              <a:rPr dirty="0"/>
              <a:t>as</a:t>
            </a:r>
            <a:r>
              <a:rPr spc="-30" dirty="0"/>
              <a:t> </a:t>
            </a:r>
            <a:r>
              <a:rPr dirty="0"/>
              <a:t>iniciativas</a:t>
            </a:r>
            <a:r>
              <a:rPr spc="10" dirty="0"/>
              <a:t> </a:t>
            </a:r>
            <a:r>
              <a:rPr spc="-5" dirty="0"/>
              <a:t>económicas </a:t>
            </a:r>
            <a:r>
              <a:rPr dirty="0"/>
              <a:t> resultam</a:t>
            </a:r>
            <a:r>
              <a:rPr spc="-15" dirty="0"/>
              <a:t> </a:t>
            </a:r>
            <a:r>
              <a:rPr spc="-5" dirty="0"/>
              <a:t>do</a:t>
            </a:r>
            <a:r>
              <a:rPr spc="10" dirty="0"/>
              <a:t> </a:t>
            </a:r>
            <a:r>
              <a:rPr spc="-5" dirty="0"/>
              <a:t>jogo</a:t>
            </a:r>
            <a:r>
              <a:rPr spc="10" dirty="0"/>
              <a:t> </a:t>
            </a:r>
            <a:r>
              <a:rPr spc="-5" dirty="0"/>
              <a:t>de</a:t>
            </a:r>
            <a:r>
              <a:rPr spc="15" dirty="0"/>
              <a:t> </a:t>
            </a:r>
            <a:r>
              <a:rPr dirty="0"/>
              <a:t>interesses</a:t>
            </a:r>
            <a:r>
              <a:rPr spc="-5" dirty="0"/>
              <a:t> de</a:t>
            </a:r>
            <a:r>
              <a:rPr dirty="0"/>
              <a:t> </a:t>
            </a:r>
            <a:r>
              <a:rPr spc="-5" dirty="0"/>
              <a:t>instituições</a:t>
            </a:r>
            <a:r>
              <a:rPr spc="20" dirty="0"/>
              <a:t> </a:t>
            </a:r>
            <a:r>
              <a:rPr dirty="0"/>
              <a:t>internacionais</a:t>
            </a:r>
            <a:r>
              <a:rPr spc="15" dirty="0"/>
              <a:t> </a:t>
            </a:r>
            <a:r>
              <a:rPr dirty="0"/>
              <a:t>apoiadas </a:t>
            </a:r>
            <a:r>
              <a:rPr spc="-620" dirty="0"/>
              <a:t> </a:t>
            </a:r>
            <a:r>
              <a:rPr spc="-5" dirty="0"/>
              <a:t>por</a:t>
            </a:r>
            <a:r>
              <a:rPr dirty="0"/>
              <a:t> </a:t>
            </a:r>
            <a:r>
              <a:rPr spc="-15" dirty="0"/>
              <a:t>governos</a:t>
            </a:r>
            <a:r>
              <a:rPr spc="10" dirty="0"/>
              <a:t> </a:t>
            </a:r>
            <a:r>
              <a:rPr dirty="0"/>
              <a:t>e</a:t>
            </a:r>
            <a:r>
              <a:rPr spc="5" dirty="0"/>
              <a:t> </a:t>
            </a:r>
            <a:r>
              <a:rPr spc="-5" dirty="0"/>
              <a:t>grupos</a:t>
            </a:r>
            <a:r>
              <a:rPr spc="10" dirty="0"/>
              <a:t> </a:t>
            </a:r>
            <a:r>
              <a:rPr spc="-5" dirty="0"/>
              <a:t>privados</a:t>
            </a:r>
            <a:r>
              <a:rPr spc="-10" dirty="0"/>
              <a:t> </a:t>
            </a:r>
            <a:r>
              <a:rPr spc="-5" dirty="0"/>
              <a:t>multinacionais;</a:t>
            </a:r>
          </a:p>
          <a:p>
            <a:pPr marL="12700">
              <a:lnSpc>
                <a:spcPts val="4270"/>
              </a:lnSpc>
            </a:pPr>
            <a:r>
              <a:rPr sz="2800" spc="5" dirty="0"/>
              <a:t>—</a:t>
            </a:r>
            <a:r>
              <a:rPr sz="2800" spc="-10" dirty="0"/>
              <a:t> </a:t>
            </a:r>
            <a:r>
              <a:rPr sz="3600" dirty="0">
                <a:solidFill>
                  <a:srgbClr val="FFFF00"/>
                </a:solidFill>
              </a:rPr>
              <a:t>o</a:t>
            </a:r>
            <a:r>
              <a:rPr sz="3600" spc="-5" dirty="0">
                <a:solidFill>
                  <a:srgbClr val="FFFF00"/>
                </a:solidFill>
              </a:rPr>
              <a:t> </a:t>
            </a:r>
            <a:r>
              <a:rPr sz="3600" dirty="0">
                <a:solidFill>
                  <a:srgbClr val="FFFF00"/>
                </a:solidFill>
              </a:rPr>
              <a:t>aumento</a:t>
            </a:r>
            <a:r>
              <a:rPr sz="3600" spc="-20" dirty="0">
                <a:solidFill>
                  <a:srgbClr val="FFFF00"/>
                </a:solidFill>
              </a:rPr>
              <a:t> </a:t>
            </a:r>
            <a:r>
              <a:rPr sz="3600" dirty="0">
                <a:solidFill>
                  <a:srgbClr val="FFFF00"/>
                </a:solidFill>
              </a:rPr>
              <a:t>do</a:t>
            </a:r>
            <a:r>
              <a:rPr sz="3600" spc="-20" dirty="0">
                <a:solidFill>
                  <a:srgbClr val="FFFF00"/>
                </a:solidFill>
              </a:rPr>
              <a:t> </a:t>
            </a:r>
            <a:r>
              <a:rPr sz="3600" spc="-5" dirty="0">
                <a:solidFill>
                  <a:srgbClr val="FFFF00"/>
                </a:solidFill>
              </a:rPr>
              <a:t>fosso</a:t>
            </a:r>
            <a:r>
              <a:rPr sz="3600" spc="-20" dirty="0">
                <a:solidFill>
                  <a:srgbClr val="FFFF00"/>
                </a:solidFill>
              </a:rPr>
              <a:t> </a:t>
            </a:r>
            <a:r>
              <a:rPr sz="3600" spc="15" dirty="0">
                <a:solidFill>
                  <a:srgbClr val="FFFF00"/>
                </a:solidFill>
              </a:rPr>
              <a:t>entre</a:t>
            </a:r>
            <a:r>
              <a:rPr sz="3600" spc="-5" dirty="0">
                <a:solidFill>
                  <a:srgbClr val="FFFF00"/>
                </a:solidFill>
              </a:rPr>
              <a:t> </a:t>
            </a:r>
            <a:r>
              <a:rPr sz="3600" dirty="0">
                <a:solidFill>
                  <a:srgbClr val="FFFF00"/>
                </a:solidFill>
              </a:rPr>
              <a:t>ricos</a:t>
            </a:r>
            <a:r>
              <a:rPr sz="3600" spc="-25" dirty="0">
                <a:solidFill>
                  <a:srgbClr val="FFFF00"/>
                </a:solidFill>
              </a:rPr>
              <a:t> </a:t>
            </a:r>
            <a:r>
              <a:rPr sz="3600" dirty="0">
                <a:solidFill>
                  <a:srgbClr val="FFFF00"/>
                </a:solidFill>
              </a:rPr>
              <a:t>e</a:t>
            </a:r>
            <a:r>
              <a:rPr sz="3600" spc="-10" dirty="0">
                <a:solidFill>
                  <a:srgbClr val="FFFF00"/>
                </a:solidFill>
              </a:rPr>
              <a:t> </a:t>
            </a:r>
            <a:r>
              <a:rPr sz="3600" spc="15" dirty="0">
                <a:solidFill>
                  <a:srgbClr val="FFFF00"/>
                </a:solidFill>
              </a:rPr>
              <a:t>pobres</a:t>
            </a:r>
            <a:r>
              <a:rPr sz="2800" spc="15" dirty="0"/>
              <a:t>,</a:t>
            </a:r>
            <a:r>
              <a:rPr sz="2800" spc="-35" dirty="0"/>
              <a:t> </a:t>
            </a:r>
            <a:r>
              <a:rPr sz="2800" spc="-5" dirty="0"/>
              <a:t>com</a:t>
            </a:r>
            <a:endParaRPr sz="2800"/>
          </a:p>
          <a:p>
            <a:pPr marL="12700" marR="638175">
              <a:lnSpc>
                <a:spcPct val="100000"/>
              </a:lnSpc>
              <a:spcBef>
                <a:spcPts val="30"/>
              </a:spcBef>
              <a:tabLst>
                <a:tab pos="3236595" algn="l"/>
              </a:tabLst>
            </a:pPr>
            <a:r>
              <a:rPr sz="2800" dirty="0"/>
              <a:t>um cada </a:t>
            </a:r>
            <a:r>
              <a:rPr sz="2800" spc="-5" dirty="0"/>
              <a:t>vez </a:t>
            </a:r>
            <a:r>
              <a:rPr sz="2800" dirty="0"/>
              <a:t>menor acesso </a:t>
            </a:r>
            <a:r>
              <a:rPr sz="2800" spc="-15" dirty="0"/>
              <a:t>efectivo, </a:t>
            </a:r>
            <a:r>
              <a:rPr sz="2800" dirty="0"/>
              <a:t>por </a:t>
            </a:r>
            <a:r>
              <a:rPr sz="2800" spc="30" dirty="0"/>
              <a:t>parte </a:t>
            </a:r>
            <a:r>
              <a:rPr sz="2800" spc="-10" dirty="0"/>
              <a:t>destes, </a:t>
            </a:r>
            <a:r>
              <a:rPr sz="2800" dirty="0"/>
              <a:t>à </a:t>
            </a:r>
            <a:r>
              <a:rPr sz="2800" spc="-735" dirty="0"/>
              <a:t> </a:t>
            </a:r>
            <a:r>
              <a:rPr sz="2800" dirty="0"/>
              <a:t>água, à </a:t>
            </a:r>
            <a:r>
              <a:rPr sz="2800" spc="-10" dirty="0"/>
              <a:t>alimentação, </a:t>
            </a:r>
            <a:r>
              <a:rPr sz="2800" dirty="0"/>
              <a:t>ao alojamento e ao </a:t>
            </a:r>
            <a:r>
              <a:rPr sz="2800" spc="-15" dirty="0"/>
              <a:t>ensino, </a:t>
            </a:r>
            <a:r>
              <a:rPr sz="2800" dirty="0"/>
              <a:t>e </a:t>
            </a:r>
            <a:r>
              <a:rPr sz="2800" spc="-5" dirty="0"/>
              <a:t>com </a:t>
            </a:r>
            <a:r>
              <a:rPr sz="2800" spc="-735" dirty="0"/>
              <a:t> </a:t>
            </a:r>
            <a:r>
              <a:rPr sz="2800" dirty="0"/>
              <a:t>uma</a:t>
            </a:r>
            <a:r>
              <a:rPr sz="2800" spc="-20" dirty="0"/>
              <a:t> </a:t>
            </a:r>
            <a:r>
              <a:rPr sz="2800" dirty="0"/>
              <a:t>cada</a:t>
            </a:r>
            <a:r>
              <a:rPr sz="2800" spc="-20" dirty="0"/>
              <a:t> </a:t>
            </a:r>
            <a:r>
              <a:rPr sz="2800" spc="-5" dirty="0"/>
              <a:t>vez</a:t>
            </a:r>
            <a:r>
              <a:rPr sz="2800" spc="-20" dirty="0"/>
              <a:t> </a:t>
            </a:r>
            <a:r>
              <a:rPr sz="2800" dirty="0"/>
              <a:t>maior	</a:t>
            </a:r>
            <a:r>
              <a:rPr sz="2800" spc="-15" dirty="0"/>
              <a:t>exclusão </a:t>
            </a:r>
            <a:r>
              <a:rPr sz="2800" dirty="0"/>
              <a:t>do </a:t>
            </a:r>
            <a:r>
              <a:rPr sz="2800" spc="-10" dirty="0"/>
              <a:t>Outro, </a:t>
            </a:r>
            <a:r>
              <a:rPr sz="2800" spc="-5" dirty="0"/>
              <a:t>com </a:t>
            </a:r>
            <a:r>
              <a:rPr sz="2800" dirty="0"/>
              <a:t> manifestações</a:t>
            </a:r>
            <a:r>
              <a:rPr sz="2800" spc="-50" dirty="0"/>
              <a:t> </a:t>
            </a:r>
            <a:r>
              <a:rPr sz="2800" spc="-10" dirty="0"/>
              <a:t>violentas,</a:t>
            </a:r>
            <a:r>
              <a:rPr sz="2800" spc="-35" dirty="0"/>
              <a:t> </a:t>
            </a:r>
            <a:r>
              <a:rPr sz="2800" spc="-5" dirty="0"/>
              <a:t>tais</a:t>
            </a:r>
            <a:r>
              <a:rPr sz="2800" spc="25" dirty="0"/>
              <a:t> </a:t>
            </a:r>
            <a:r>
              <a:rPr sz="2800" dirty="0"/>
              <a:t>como</a:t>
            </a:r>
            <a:r>
              <a:rPr sz="2800" spc="-30" dirty="0"/>
              <a:t> </a:t>
            </a:r>
            <a:r>
              <a:rPr sz="2800" dirty="0"/>
              <a:t>a limpeza</a:t>
            </a:r>
            <a:r>
              <a:rPr sz="2800" spc="-45" dirty="0"/>
              <a:t> </a:t>
            </a:r>
            <a:r>
              <a:rPr sz="2800" spc="-5" dirty="0"/>
              <a:t>étnica</a:t>
            </a:r>
            <a:r>
              <a:rPr sz="2800" dirty="0"/>
              <a:t> e</a:t>
            </a:r>
            <a:r>
              <a:rPr sz="2800" spc="-5" dirty="0"/>
              <a:t> </a:t>
            </a:r>
            <a:r>
              <a:rPr sz="2800" dirty="0"/>
              <a:t>o </a:t>
            </a:r>
            <a:r>
              <a:rPr sz="2800" spc="-730" dirty="0"/>
              <a:t> </a:t>
            </a:r>
            <a:r>
              <a:rPr sz="2800" spc="-15" dirty="0"/>
              <a:t>genocídio.</a:t>
            </a:r>
            <a:endParaRPr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991" y="600963"/>
            <a:ext cx="7869935" cy="55869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1052" y="548639"/>
            <a:ext cx="8656955" cy="5389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3175" algn="ctr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mundo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globalizado que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 vê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hoje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um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mundo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cada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vez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menor,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relação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às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distâncias,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comunicações que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encurtaram,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dizem que a cada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dia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parece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distâncias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deixam 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existir.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6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qualquer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ângulo 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olhe,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percebemos que cada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indivíduo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vive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hoje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numa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sociedade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mundial.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As pessoas alimentam-se,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vestem-se, moram,</a:t>
            </a:r>
            <a:r>
              <a:rPr sz="32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são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transportadas,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comunicam, </a:t>
            </a:r>
            <a:r>
              <a:rPr sz="3200" b="1" spc="-8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divertem-se,</a:t>
            </a:r>
            <a:r>
              <a:rPr sz="32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32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meio</a:t>
            </a:r>
            <a:r>
              <a:rPr sz="3200" b="1" spc="1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32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bens</a:t>
            </a:r>
            <a:r>
              <a:rPr sz="3200" b="1" spc="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1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serviços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mundiais,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utilizando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mercadorias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produzidas pelo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capitalismo mundial,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globalizado.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927" y="457708"/>
            <a:ext cx="2944368" cy="3038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85162" y="478535"/>
            <a:ext cx="8402320" cy="5751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91510" marR="5080" indent="81915" algn="ctr">
              <a:lnSpc>
                <a:spcPct val="100000"/>
              </a:lnSpc>
              <a:spcBef>
                <a:spcPts val="90"/>
              </a:spcBef>
            </a:pP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Suponhamos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vai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amigos </a:t>
            </a:r>
            <a:r>
              <a:rPr sz="2600" b="1" spc="-6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comer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hamburger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beber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Coca-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Cola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35" dirty="0">
                <a:solidFill>
                  <a:srgbClr val="FFFFFF"/>
                </a:solidFill>
                <a:latin typeface="Tw Cen MT"/>
                <a:cs typeface="Tw Cen MT"/>
              </a:rPr>
              <a:t>McDonald’s.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seguida,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vai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cinema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ver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filme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Steven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Spielberg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volte</a:t>
            </a:r>
            <a:r>
              <a:rPr sz="26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casa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num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carro </a:t>
            </a:r>
            <a:r>
              <a:rPr sz="2600" b="1" spc="-6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5" dirty="0">
                <a:solidFill>
                  <a:srgbClr val="FFFFFF"/>
                </a:solidFill>
                <a:latin typeface="Tw Cen MT"/>
                <a:cs typeface="Tw Cen MT"/>
              </a:rPr>
              <a:t>Ford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ou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num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autocarro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Mercedes.</a:t>
            </a:r>
            <a:endParaRPr sz="2600">
              <a:latin typeface="Tw Cen MT"/>
              <a:cs typeface="Tw Cen MT"/>
            </a:endParaRPr>
          </a:p>
          <a:p>
            <a:pPr marL="3175000" algn="ctr">
              <a:lnSpc>
                <a:spcPct val="100000"/>
              </a:lnSpc>
            </a:pP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chegar,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telefone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toca.</a:t>
            </a:r>
            <a:endParaRPr sz="2600">
              <a:latin typeface="Tw Cen MT"/>
              <a:cs typeface="Tw Cen MT"/>
            </a:endParaRPr>
          </a:p>
          <a:p>
            <a:pPr marL="12065" marR="47625" algn="ctr">
              <a:lnSpc>
                <a:spcPct val="100000"/>
              </a:lnSpc>
              <a:spcBef>
                <a:spcPts val="1415"/>
              </a:spcBef>
              <a:tabLst>
                <a:tab pos="7423784" algn="l"/>
              </a:tabLst>
            </a:pPr>
            <a:r>
              <a:rPr sz="2600" b="1" spc="-65" dirty="0">
                <a:solidFill>
                  <a:srgbClr val="FFFFFF"/>
                </a:solidFill>
                <a:latin typeface="Tw Cen MT"/>
                <a:cs typeface="Tw Cen MT"/>
              </a:rPr>
              <a:t>Você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atende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num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aparelho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fabricado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pela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Siemmens	e</a:t>
            </a:r>
            <a:r>
              <a:rPr sz="26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ouve </a:t>
            </a:r>
            <a:r>
              <a:rPr sz="2600" b="1" spc="-6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amigo lembrando-o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videoclipe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começou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há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instantes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televisão: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Michael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Jackson.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65" dirty="0">
                <a:solidFill>
                  <a:srgbClr val="FFFFFF"/>
                </a:solidFill>
                <a:latin typeface="Tw Cen MT"/>
                <a:cs typeface="Tw Cen MT"/>
              </a:rPr>
              <a:t>Você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corre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liga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aparelho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marca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Mitsubishi.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terminar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clipe,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decide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ouvir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CD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grupo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Simply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30" dirty="0">
                <a:solidFill>
                  <a:srgbClr val="FFFFFF"/>
                </a:solidFill>
                <a:latin typeface="Tw Cen MT"/>
                <a:cs typeface="Tw Cen MT"/>
              </a:rPr>
              <a:t>Red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gravado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pela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BMG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Ariola </a:t>
            </a:r>
            <a:r>
              <a:rPr sz="2600" b="1" spc="-6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Discos,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propriedade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Warner,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em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seu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equipamento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Philips.</a:t>
            </a:r>
            <a:endParaRPr sz="2600">
              <a:latin typeface="Tw Cen MT"/>
              <a:cs typeface="Tw Cen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694945"/>
            <a:ext cx="8615680" cy="505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936240" algn="l"/>
              </a:tabLst>
            </a:pP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conceito globalização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surgiu em meados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 década de 1980, 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qual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vem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substituir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conceitos	como</a:t>
            </a:r>
            <a:r>
              <a:rPr sz="22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internacionalização</a:t>
            </a:r>
            <a:r>
              <a:rPr sz="2200" b="1" spc="-9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transnacionalização.</a:t>
            </a:r>
            <a:endParaRPr sz="22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w Cen MT"/>
              <a:cs typeface="Tw Cen MT"/>
            </a:endParaRPr>
          </a:p>
          <a:p>
            <a:pPr marL="12700" marR="15875">
              <a:lnSpc>
                <a:spcPct val="100000"/>
              </a:lnSpc>
              <a:spcBef>
                <a:spcPts val="5"/>
              </a:spcBef>
            </a:pP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200" b="1" spc="-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mundialização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interdependência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200" b="1" spc="-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povos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países</a:t>
            </a:r>
            <a:r>
              <a:rPr sz="22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nosso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planeta,</a:t>
            </a:r>
            <a:r>
              <a:rPr sz="2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denominado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"aldeia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global".</a:t>
            </a:r>
            <a:endParaRPr sz="22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w Cen MT"/>
              <a:cs typeface="Tw Cen MT"/>
            </a:endParaRPr>
          </a:p>
          <a:p>
            <a:pPr marL="12700" marR="120650" indent="73025">
              <a:lnSpc>
                <a:spcPct val="100000"/>
              </a:lnSpc>
            </a:pP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notícias do mundo são divulgadas pelos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jornais,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rádio, </a:t>
            </a:r>
            <a:r>
              <a:rPr sz="2200" b="1" spc="-65" dirty="0">
                <a:solidFill>
                  <a:srgbClr val="FFFFFF"/>
                </a:solidFill>
                <a:latin typeface="Tw Cen MT"/>
                <a:cs typeface="Tw Cen MT"/>
              </a:rPr>
              <a:t>TV,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Internet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200" b="1" spc="-5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outros</a:t>
            </a:r>
            <a:r>
              <a:rPr sz="22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meios</a:t>
            </a:r>
            <a:r>
              <a:rPr sz="2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comunicação.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mundo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assistiu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vivo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cores</a:t>
            </a:r>
            <a:r>
              <a:rPr sz="22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11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Setembro,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atentado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World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Trade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Center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(as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torres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gémeas), à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invasão</a:t>
            </a:r>
            <a:r>
              <a:rPr sz="22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americana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2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Iraque,</a:t>
            </a:r>
            <a:r>
              <a:rPr sz="22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etc.</a:t>
            </a:r>
            <a:endParaRPr sz="22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Tw Cen MT"/>
              <a:cs typeface="Tw Cen MT"/>
            </a:endParaRPr>
          </a:p>
          <a:p>
            <a:pPr marL="12700" marR="170815">
              <a:lnSpc>
                <a:spcPct val="100000"/>
              </a:lnSpc>
            </a:pP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toda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essa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tecnologia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 serviço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 humanidade, dá 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impressão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planeta</a:t>
            </a:r>
            <a:r>
              <a:rPr sz="22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terra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ficou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15" dirty="0">
                <a:solidFill>
                  <a:srgbClr val="FFFFFF"/>
                </a:solidFill>
                <a:latin typeface="Tw Cen MT"/>
                <a:cs typeface="Tw Cen MT"/>
              </a:rPr>
              <a:t>menor.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Podemos</a:t>
            </a:r>
            <a:r>
              <a:rPr sz="22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22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observar</a:t>
            </a:r>
            <a:r>
              <a:rPr sz="2200" b="1" spc="-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2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bens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consumo,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moda,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medicina, enfim a vida do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ser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humano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sofrem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influência</a:t>
            </a:r>
            <a:r>
              <a:rPr sz="2200" b="1" spc="-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directa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dessa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tal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Globalização.</a:t>
            </a:r>
            <a:endParaRPr sz="2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916" y="505967"/>
            <a:ext cx="6033770" cy="5740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Hoje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empresa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produz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mesmo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produto em vários países e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exportam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outros. </a:t>
            </a:r>
            <a:r>
              <a:rPr sz="2500" b="1" spc="-20" dirty="0">
                <a:solidFill>
                  <a:srgbClr val="FFFFFF"/>
                </a:solidFill>
                <a:latin typeface="Tw Cen MT"/>
                <a:cs typeface="Tw Cen MT"/>
              </a:rPr>
              <a:t>Também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podemos observar a fusão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 empresas. </a:t>
            </a:r>
            <a:r>
              <a:rPr sz="2500" b="1" spc="-20" dirty="0">
                <a:solidFill>
                  <a:srgbClr val="FFFFFF"/>
                </a:solidFill>
                <a:latin typeface="Tw Cen MT"/>
                <a:cs typeface="Tw Cen MT"/>
              </a:rPr>
              <a:t>Tudo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isto tem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como objectivo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baixar os custos de produção e aumentar a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produtividade.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Assim,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produtos semelhantes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são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encontrados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qualquer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parte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500" b="1" spc="-6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25" dirty="0">
                <a:solidFill>
                  <a:srgbClr val="FFFFFF"/>
                </a:solidFill>
                <a:latin typeface="Tw Cen MT"/>
                <a:cs typeface="Tw Cen MT"/>
              </a:rPr>
              <a:t>mundo.</a:t>
            </a:r>
            <a:endParaRPr sz="25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Tw Cen MT"/>
              <a:cs typeface="Tw Cen MT"/>
            </a:endParaRPr>
          </a:p>
          <a:p>
            <a:pPr marL="12700" marR="5715" algn="just">
              <a:lnSpc>
                <a:spcPct val="100000"/>
              </a:lnSpc>
            </a:pP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analisada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pelo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lado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económico-financeiro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20" dirty="0">
                <a:solidFill>
                  <a:srgbClr val="FFFFFF"/>
                </a:solidFill>
                <a:latin typeface="Tw Cen MT"/>
                <a:cs typeface="Tw Cen MT"/>
              </a:rPr>
              <a:t>teve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seu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início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na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década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80,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integração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nível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mundial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 das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relações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financeiras,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tendo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pólo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dominante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Estados</a:t>
            </a:r>
            <a:r>
              <a:rPr sz="25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Unidos.</a:t>
            </a:r>
            <a:endParaRPr sz="25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0711" y="2338323"/>
            <a:ext cx="2554224" cy="251764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7875" y="2292097"/>
            <a:ext cx="745744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04720" marR="5080" indent="-2192655">
              <a:lnSpc>
                <a:spcPct val="100000"/>
              </a:lnSpc>
              <a:spcBef>
                <a:spcPts val="105"/>
              </a:spcBef>
            </a:pPr>
            <a:r>
              <a:rPr sz="40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-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8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4000" spc="-2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4000" spc="-7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4000" spc="-1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000" spc="-2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-1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000" spc="-2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4000" spc="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1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4000" spc="-170" dirty="0">
                <a:solidFill>
                  <a:srgbClr val="FFFFFF"/>
                </a:solidFill>
                <a:latin typeface="Arial"/>
                <a:cs typeface="Arial"/>
              </a:rPr>
              <a:t>ob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4000" spc="-229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-220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4000" spc="-22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4000" spc="-181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4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15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4000" spc="-15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000" spc="-2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4000" spc="30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10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spc="-1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spc="-4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4000" spc="34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4000" spc="22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9236" y="496823"/>
            <a:ext cx="8736965" cy="5780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211454" indent="-256540" algn="just">
              <a:lnSpc>
                <a:spcPct val="100000"/>
              </a:lnSpc>
              <a:spcBef>
                <a:spcPts val="100"/>
              </a:spcBef>
            </a:pPr>
            <a:r>
              <a:rPr sz="1450" spc="-10" dirty="0">
                <a:solidFill>
                  <a:srgbClr val="D91E27"/>
                </a:solidFill>
                <a:latin typeface="Wingdings 3"/>
                <a:cs typeface="Wingdings 3"/>
              </a:rPr>
              <a:t></a:t>
            </a:r>
            <a:r>
              <a:rPr sz="1450" spc="-5" dirty="0">
                <a:solidFill>
                  <a:srgbClr val="D91E27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Esse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movimento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 ou mundialização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economia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envolve,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segundo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OCDE,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três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aspectos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linhas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distintas:</a:t>
            </a:r>
            <a:endParaRPr sz="2400">
              <a:latin typeface="Tw Cen MT"/>
              <a:cs typeface="Tw Cen MT"/>
            </a:endParaRPr>
          </a:p>
          <a:p>
            <a:pPr marL="268605" marR="6985" indent="-256540" algn="just">
              <a:lnSpc>
                <a:spcPct val="100499"/>
              </a:lnSpc>
              <a:spcBef>
                <a:spcPts val="645"/>
              </a:spcBef>
            </a:pPr>
            <a:r>
              <a:rPr sz="1450" spc="-10" dirty="0">
                <a:solidFill>
                  <a:srgbClr val="D91E27"/>
                </a:solidFill>
                <a:latin typeface="Wingdings 3"/>
                <a:cs typeface="Wingdings 3"/>
              </a:rPr>
              <a:t></a:t>
            </a:r>
            <a:r>
              <a:rPr sz="1450" spc="-5" dirty="0">
                <a:solidFill>
                  <a:srgbClr val="D91E27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a) </a:t>
            </a:r>
            <a:r>
              <a:rPr sz="2400" b="1" i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i="1" spc="-5" dirty="0">
                <a:solidFill>
                  <a:srgbClr val="FFFF00"/>
                </a:solidFill>
                <a:latin typeface="Tw Cen MT"/>
                <a:cs typeface="Tw Cen MT"/>
              </a:rPr>
              <a:t>internacionalização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desenvolvimento dos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fluxos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trocas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países (em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 dentro de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mesmo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país) –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caso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das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uvas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pêssegos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espanhóis,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odor</a:t>
            </a:r>
            <a:r>
              <a:rPr sz="2400" b="1" spc="6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mas</a:t>
            </a:r>
            <a:r>
              <a:rPr sz="2400" b="1" spc="6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sem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sabor,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substituição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tradicional 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saborosa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fruta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portuguesa.</a:t>
            </a:r>
            <a:endParaRPr sz="2400">
              <a:latin typeface="Tw Cen MT"/>
              <a:cs typeface="Tw Cen MT"/>
            </a:endParaRPr>
          </a:p>
          <a:p>
            <a:pPr marL="268605" marR="5080" indent="-256540" algn="just">
              <a:lnSpc>
                <a:spcPct val="100400"/>
              </a:lnSpc>
              <a:spcBef>
                <a:spcPts val="625"/>
              </a:spcBef>
            </a:pPr>
            <a:r>
              <a:rPr sz="1450" spc="-10" dirty="0">
                <a:solidFill>
                  <a:srgbClr val="D91E27"/>
                </a:solidFill>
                <a:latin typeface="Wingdings 3"/>
                <a:cs typeface="Wingdings 3"/>
              </a:rPr>
              <a:t></a:t>
            </a:r>
            <a:r>
              <a:rPr sz="1450" spc="-5" dirty="0">
                <a:solidFill>
                  <a:srgbClr val="D91E27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b) </a:t>
            </a:r>
            <a:r>
              <a:rPr sz="2400" b="1" i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i="1" dirty="0">
                <a:solidFill>
                  <a:srgbClr val="FFFF00"/>
                </a:solidFill>
                <a:latin typeface="Tw Cen MT"/>
                <a:cs typeface="Tw Cen MT"/>
              </a:rPr>
              <a:t>transnacionalidade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– na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localização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implantação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empresas e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fluxos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 investimento (deslocalização), dependente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liberdade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estabelecimento,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procura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dimensão</a:t>
            </a:r>
            <a:r>
              <a:rPr sz="2400" b="1" spc="6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escala mundial,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dando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lugar a um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número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volume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fusões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aquisições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sem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precedente.</a:t>
            </a:r>
            <a:endParaRPr sz="2400">
              <a:latin typeface="Tw Cen MT"/>
              <a:cs typeface="Tw Cen MT"/>
            </a:endParaRPr>
          </a:p>
          <a:p>
            <a:pPr marL="268605" marR="8255" indent="-256540" algn="just">
              <a:lnSpc>
                <a:spcPct val="100699"/>
              </a:lnSpc>
              <a:spcBef>
                <a:spcPts val="610"/>
              </a:spcBef>
            </a:pPr>
            <a:r>
              <a:rPr sz="1450" spc="-10" dirty="0">
                <a:solidFill>
                  <a:srgbClr val="D91E27"/>
                </a:solidFill>
                <a:latin typeface="Wingdings 3"/>
                <a:cs typeface="Wingdings 3"/>
              </a:rPr>
              <a:t></a:t>
            </a:r>
            <a:r>
              <a:rPr sz="1450" spc="-5" dirty="0">
                <a:solidFill>
                  <a:srgbClr val="D91E27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c)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i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i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5" dirty="0">
                <a:solidFill>
                  <a:srgbClr val="FFFF00"/>
                </a:solidFill>
                <a:latin typeface="Tw Cen MT"/>
                <a:cs typeface="Tw Cen MT"/>
              </a:rPr>
              <a:t>globalização</a:t>
            </a:r>
            <a:r>
              <a:rPr sz="2400" b="1" i="1" spc="-5" dirty="0">
                <a:solidFill>
                  <a:srgbClr val="FFFFFF"/>
                </a:solidFill>
                <a:latin typeface="Tw Cen MT"/>
                <a:cs typeface="Tw Cen MT"/>
              </a:rPr>
              <a:t>,</a:t>
            </a:r>
            <a:r>
              <a:rPr sz="24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propriamente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dita,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6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corresponde 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criação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desenvolvimento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redes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mundiais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produção,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distribuição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informação.</a:t>
            </a:r>
            <a:endParaRPr sz="24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024" y="908811"/>
            <a:ext cx="8787384" cy="45140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4983" y="604012"/>
            <a:ext cx="8348472" cy="56022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490" y="1051560"/>
            <a:ext cx="8451850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FFFF"/>
                </a:solidFill>
                <a:latin typeface="Wingdings 3"/>
                <a:cs typeface="Wingdings 3"/>
              </a:rPr>
              <a:t></a:t>
            </a:r>
            <a:r>
              <a:rPr sz="28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 </a:t>
            </a:r>
            <a:r>
              <a:rPr sz="2800" b="1" spc="1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l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ob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li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za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ç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ão  </a:t>
            </a:r>
            <a:r>
              <a:rPr sz="2800" b="1" spc="1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  </a:t>
            </a:r>
            <a:r>
              <a:rPr sz="28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u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 </a:t>
            </a:r>
            <a:r>
              <a:rPr sz="2800" b="1" spc="1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esso  </a:t>
            </a:r>
            <a:r>
              <a:rPr sz="2800" b="1" spc="11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 </a:t>
            </a:r>
            <a:r>
              <a:rPr sz="2800" b="1" spc="114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b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150" dirty="0">
                <a:solidFill>
                  <a:srgbClr val="FFFFFF"/>
                </a:solidFill>
                <a:latin typeface="Tw Cen MT"/>
                <a:cs typeface="Tw Cen MT"/>
              </a:rPr>
              <a:t>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t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u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 </a:t>
            </a:r>
            <a:r>
              <a:rPr sz="2800" b="1" spc="1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mercados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diminuir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fronteiras,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combinado</a:t>
            </a:r>
            <a:r>
              <a:rPr sz="2800" b="1" spc="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revolução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tecnologias.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movimento</a:t>
            </a:r>
            <a:r>
              <a:rPr sz="2800" b="1" spc="7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5" dirty="0">
                <a:solidFill>
                  <a:srgbClr val="FFFFFF"/>
                </a:solidFill>
                <a:latin typeface="Tw Cen MT"/>
                <a:cs typeface="Tw Cen MT"/>
              </a:rPr>
              <a:t>abre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amplas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perspectivas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potencialidades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aos 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povos,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tem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também custos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efeitos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desfavoráveis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alguns,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é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preciso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enfrentar ou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compensar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corrigir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mediante políticas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adequadas 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nível nacional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e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mundial,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mediante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acções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cooperação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internacional 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800" b="1" spc="25" dirty="0">
                <a:solidFill>
                  <a:srgbClr val="FFFFFF"/>
                </a:solidFill>
                <a:latin typeface="Tw Cen MT"/>
                <a:cs typeface="Tw Cen MT"/>
              </a:rPr>
              <a:t>oferta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mais ampla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adequada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bens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públicos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globais.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490" y="621792"/>
            <a:ext cx="8591550" cy="5389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90"/>
              </a:spcBef>
            </a:pPr>
            <a:r>
              <a:rPr sz="3200" spc="-5" dirty="0">
                <a:solidFill>
                  <a:srgbClr val="FFFFFF"/>
                </a:solidFill>
                <a:latin typeface="Wingdings 3"/>
                <a:cs typeface="Wingdings 3"/>
              </a:rPr>
              <a:t></a:t>
            </a:r>
            <a:r>
              <a:rPr sz="3200" spc="-4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i="1" spc="-1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globali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z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ç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ã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p</a:t>
            </a:r>
            <a:r>
              <a:rPr sz="3200" b="1" i="1" spc="25" dirty="0">
                <a:solidFill>
                  <a:srgbClr val="FFFFFF"/>
                </a:solidFill>
                <a:latin typeface="Tw Cen MT"/>
                <a:cs typeface="Tw Cen MT"/>
              </a:rPr>
              <a:t>r</a:t>
            </a:r>
            <a:r>
              <a:rPr sz="3200" b="1" i="1" spc="20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m</a:t>
            </a:r>
            <a:r>
              <a:rPr sz="3200" b="1" i="1" spc="-9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i="1" spc="-190" dirty="0">
                <a:solidFill>
                  <a:srgbClr val="FFFFFF"/>
                </a:solidFill>
                <a:latin typeface="Tw Cen MT"/>
                <a:cs typeface="Tw Cen MT"/>
              </a:rPr>
              <a:t>v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i="1" spc="5" dirty="0">
                <a:solidFill>
                  <a:srgbClr val="FFFFFF"/>
                </a:solidFill>
                <a:latin typeface="Tw Cen MT"/>
                <a:cs typeface="Tw Cen MT"/>
              </a:rPr>
              <a:t>f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i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c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iê</a:t>
            </a:r>
            <a:r>
              <a:rPr sz="3200" b="1" i="1" spc="-15" dirty="0">
                <a:solidFill>
                  <a:srgbClr val="FFFFFF"/>
                </a:solidFill>
                <a:latin typeface="Tw Cen MT"/>
                <a:cs typeface="Tw Cen MT"/>
              </a:rPr>
              <a:t>n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c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i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3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i</a:t>
            </a:r>
            <a:r>
              <a:rPr sz="3200" b="1" i="1" spc="5" dirty="0">
                <a:solidFill>
                  <a:srgbClr val="FFFFFF"/>
                </a:solidFill>
                <a:latin typeface="Tw Cen MT"/>
                <a:cs typeface="Tw Cen MT"/>
              </a:rPr>
              <a:t>n</a:t>
            </a:r>
            <a:r>
              <a:rPr sz="3200" b="1" i="1" spc="-9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i="1" spc="-70" dirty="0">
                <a:solidFill>
                  <a:srgbClr val="FFFFFF"/>
                </a:solidFill>
                <a:latin typeface="Tw Cen MT"/>
                <a:cs typeface="Tw Cen MT"/>
              </a:rPr>
              <a:t>v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ç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ã</a:t>
            </a:r>
            <a:r>
              <a:rPr sz="3200" b="1" i="1" spc="-9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,  cria</a:t>
            </a:r>
            <a:r>
              <a:rPr sz="3200" b="1" i="1" spc="4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10" dirty="0">
                <a:solidFill>
                  <a:srgbClr val="FFFFFF"/>
                </a:solidFill>
                <a:latin typeface="Tw Cen MT"/>
                <a:cs typeface="Tw Cen MT"/>
              </a:rPr>
              <a:t>riqueza</a:t>
            </a:r>
            <a:r>
              <a:rPr sz="3200" b="1" i="1" spc="4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200" b="1" i="1" spc="4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i="1" dirty="0">
                <a:solidFill>
                  <a:srgbClr val="FFFFFF"/>
                </a:solidFill>
                <a:latin typeface="Tw Cen MT"/>
                <a:cs typeface="Tw Cen MT"/>
              </a:rPr>
              <a:t>prosperidade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,</a:t>
            </a:r>
            <a:r>
              <a:rPr sz="3200" b="1" spc="4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conduzindo</a:t>
            </a:r>
            <a:r>
              <a:rPr sz="3200" b="1" spc="4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mesmo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maior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igualdade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algumas sociedades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regiões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mundo.</a:t>
            </a:r>
            <a:endParaRPr sz="32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w Cen MT"/>
              <a:cs typeface="Tw Cen MT"/>
            </a:endParaRPr>
          </a:p>
          <a:p>
            <a:pPr marL="268605" marR="6985" indent="-256540" algn="just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Wingdings 3"/>
                <a:cs typeface="Wingdings 3"/>
              </a:rPr>
              <a:t>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adaptação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envolve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padrões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produção,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introduzidos por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3200" b="1" spc="-35" dirty="0">
                <a:solidFill>
                  <a:srgbClr val="FFFFFF"/>
                </a:solidFill>
                <a:latin typeface="Tw Cen MT"/>
                <a:cs typeface="Tw Cen MT"/>
              </a:rPr>
              <a:t>povos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sociedades,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sendo a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preocupação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alguns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grupos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sociais,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regiões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países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não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consigam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acompanhar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processo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sejam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deixados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trás ou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marginalizados.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4203" y="1124711"/>
            <a:ext cx="844169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0" algn="ctr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“Os</a:t>
            </a:r>
            <a:r>
              <a:rPr sz="48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mesmos</a:t>
            </a:r>
            <a:r>
              <a:rPr sz="48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spc="-20" dirty="0">
                <a:solidFill>
                  <a:srgbClr val="FFFF00"/>
                </a:solidFill>
                <a:latin typeface="Tw Cen MT"/>
                <a:cs typeface="Tw Cen MT"/>
              </a:rPr>
              <a:t>movimentos</a:t>
            </a:r>
            <a:r>
              <a:rPr sz="48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dirty="0">
                <a:solidFill>
                  <a:srgbClr val="FFFF00"/>
                </a:solidFill>
                <a:latin typeface="Tw Cen MT"/>
                <a:cs typeface="Tw Cen MT"/>
              </a:rPr>
              <a:t>tanto </a:t>
            </a:r>
            <a:r>
              <a:rPr sz="4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podem conduzir </a:t>
            </a:r>
            <a:r>
              <a:rPr sz="48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 humanidade</a:t>
            </a:r>
            <a:r>
              <a:rPr sz="48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4800" b="1" spc="-12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spc="20" dirty="0">
                <a:solidFill>
                  <a:srgbClr val="FFFF00"/>
                </a:solidFill>
                <a:latin typeface="Tw Cen MT"/>
                <a:cs typeface="Tw Cen MT"/>
              </a:rPr>
              <a:t>horrores </a:t>
            </a: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como </a:t>
            </a:r>
            <a:r>
              <a:rPr sz="4800" b="1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4800" b="1" spc="-5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4800" b="1" dirty="0">
                <a:solidFill>
                  <a:srgbClr val="FFFF00"/>
                </a:solidFill>
                <a:latin typeface="Tw Cen MT"/>
                <a:cs typeface="Tw Cen MT"/>
              </a:rPr>
              <a:t>futuro </a:t>
            </a:r>
            <a:r>
              <a:rPr sz="4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4800" b="1" spc="-55" dirty="0">
                <a:solidFill>
                  <a:srgbClr val="FFFF00"/>
                </a:solidFill>
                <a:latin typeface="Tw Cen MT"/>
                <a:cs typeface="Tw Cen MT"/>
              </a:rPr>
              <a:t>melhor.”</a:t>
            </a:r>
            <a:endParaRPr sz="48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5250">
              <a:latin typeface="Tw Cen MT"/>
              <a:cs typeface="Tw Cen MT"/>
            </a:endParaRPr>
          </a:p>
          <a:p>
            <a:pPr algn="ctr">
              <a:lnSpc>
                <a:spcPct val="100000"/>
              </a:lnSpc>
            </a:pPr>
            <a:r>
              <a:rPr sz="4800" b="1" dirty="0">
                <a:latin typeface="Tw Cen MT"/>
                <a:cs typeface="Tw Cen MT"/>
              </a:rPr>
              <a:t>Václav</a:t>
            </a:r>
            <a:r>
              <a:rPr sz="4800" b="1" spc="-45" dirty="0">
                <a:latin typeface="Tw Cen MT"/>
                <a:cs typeface="Tw Cen MT"/>
              </a:rPr>
              <a:t> </a:t>
            </a:r>
            <a:r>
              <a:rPr sz="4800" b="1" spc="-10" dirty="0">
                <a:latin typeface="Tw Cen MT"/>
                <a:cs typeface="Tw Cen MT"/>
              </a:rPr>
              <a:t>Havel</a:t>
            </a:r>
            <a:endParaRPr sz="4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5035" y="5239511"/>
            <a:ext cx="724535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0"/>
              </a:spcBef>
            </a:pPr>
            <a:r>
              <a:rPr sz="2000" b="1" i="1" spc="-5" dirty="0">
                <a:solidFill>
                  <a:srgbClr val="FFFF00"/>
                </a:solidFill>
                <a:latin typeface="Tw Cen MT"/>
                <a:cs typeface="Tw Cen MT"/>
              </a:rPr>
              <a:t>Václav</a:t>
            </a:r>
            <a:r>
              <a:rPr sz="2000" b="1" i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000" b="1" i="1" spc="-25" dirty="0">
                <a:solidFill>
                  <a:srgbClr val="FFFF00"/>
                </a:solidFill>
                <a:latin typeface="Tw Cen MT"/>
                <a:cs typeface="Tw Cen MT"/>
              </a:rPr>
              <a:t>Havel</a:t>
            </a:r>
            <a:endParaRPr sz="2000">
              <a:latin typeface="Tw Cen MT"/>
              <a:cs typeface="Tw Cen MT"/>
            </a:endParaRPr>
          </a:p>
          <a:p>
            <a:pPr marL="12065" marR="5080" algn="ctr">
              <a:lnSpc>
                <a:spcPct val="100000"/>
              </a:lnSpc>
            </a:pPr>
            <a:r>
              <a:rPr sz="2000" b="1" i="1" spc="-10" dirty="0">
                <a:latin typeface="Tw Cen MT"/>
                <a:cs typeface="Tw Cen MT"/>
              </a:rPr>
              <a:t>Foi</a:t>
            </a:r>
            <a:r>
              <a:rPr sz="2000" b="1" i="1" spc="1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um</a:t>
            </a:r>
            <a:r>
              <a:rPr sz="2000" b="1" i="1" dirty="0">
                <a:latin typeface="Tw Cen MT"/>
                <a:cs typeface="Tw Cen MT"/>
              </a:rPr>
              <a:t> </a:t>
            </a:r>
            <a:r>
              <a:rPr sz="2000" b="1" i="1" spc="-15" dirty="0">
                <a:latin typeface="Tw Cen MT"/>
                <a:cs typeface="Tw Cen MT"/>
              </a:rPr>
              <a:t>escritor,</a:t>
            </a:r>
            <a:r>
              <a:rPr sz="2000" b="1" i="1" spc="4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intelectual</a:t>
            </a:r>
            <a:r>
              <a:rPr sz="2000" b="1" i="1" spc="6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e</a:t>
            </a:r>
            <a:r>
              <a:rPr sz="2000" b="1" i="1" spc="10" dirty="0">
                <a:latin typeface="Tw Cen MT"/>
                <a:cs typeface="Tw Cen MT"/>
              </a:rPr>
              <a:t> </a:t>
            </a:r>
            <a:r>
              <a:rPr sz="2000" b="1" i="1" spc="5" dirty="0">
                <a:latin typeface="Tw Cen MT"/>
                <a:cs typeface="Tw Cen MT"/>
              </a:rPr>
              <a:t>dramaturgo</a:t>
            </a:r>
            <a:r>
              <a:rPr sz="2000" b="1" i="1" spc="25" dirty="0">
                <a:latin typeface="Tw Cen MT"/>
                <a:cs typeface="Tw Cen MT"/>
              </a:rPr>
              <a:t> </a:t>
            </a:r>
            <a:r>
              <a:rPr sz="2000" b="1" i="1" spc="-15" dirty="0">
                <a:latin typeface="Tw Cen MT"/>
                <a:cs typeface="Tw Cen MT"/>
              </a:rPr>
              <a:t>checo.</a:t>
            </a:r>
            <a:r>
              <a:rPr sz="2000" b="1" i="1" spc="4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Foi</a:t>
            </a:r>
            <a:r>
              <a:rPr sz="2000" b="1" i="1" spc="1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o</a:t>
            </a:r>
            <a:r>
              <a:rPr sz="2000" b="1" i="1" spc="1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último</a:t>
            </a:r>
            <a:r>
              <a:rPr sz="2000" b="1" i="1" spc="5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presidente</a:t>
            </a:r>
            <a:r>
              <a:rPr sz="2000" b="1" i="1" spc="5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da </a:t>
            </a:r>
            <a:r>
              <a:rPr sz="2000" b="1" i="1" spc="-515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Checoslováquia</a:t>
            </a:r>
            <a:r>
              <a:rPr sz="2000" b="1" i="1" spc="4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e</a:t>
            </a:r>
            <a:r>
              <a:rPr sz="2000" b="1" i="1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o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primeiro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presidente</a:t>
            </a:r>
            <a:r>
              <a:rPr sz="2000" b="1" i="1" spc="45" dirty="0">
                <a:latin typeface="Tw Cen MT"/>
                <a:cs typeface="Tw Cen MT"/>
              </a:rPr>
              <a:t> </a:t>
            </a:r>
            <a:r>
              <a:rPr sz="2000" b="1" i="1" spc="-5" dirty="0">
                <a:latin typeface="Tw Cen MT"/>
                <a:cs typeface="Tw Cen MT"/>
              </a:rPr>
              <a:t>da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20" dirty="0">
                <a:latin typeface="Tw Cen MT"/>
                <a:cs typeface="Tw Cen MT"/>
              </a:rPr>
              <a:t>República</a:t>
            </a:r>
            <a:r>
              <a:rPr sz="2000" b="1" i="1" spc="20" dirty="0">
                <a:latin typeface="Tw Cen MT"/>
                <a:cs typeface="Tw Cen MT"/>
              </a:rPr>
              <a:t> </a:t>
            </a:r>
            <a:r>
              <a:rPr sz="2000" b="1" i="1" spc="-10" dirty="0">
                <a:latin typeface="Tw Cen MT"/>
                <a:cs typeface="Tw Cen MT"/>
              </a:rPr>
              <a:t>Checa.</a:t>
            </a:r>
            <a:endParaRPr sz="20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2696" y="561340"/>
            <a:ext cx="4056888" cy="46451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662" y="2450591"/>
            <a:ext cx="78295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955" marR="5080" indent="-262890">
              <a:lnSpc>
                <a:spcPct val="100000"/>
              </a:lnSpc>
              <a:spcBef>
                <a:spcPts val="100"/>
              </a:spcBef>
            </a:pPr>
            <a:r>
              <a:rPr spc="30" dirty="0">
                <a:solidFill>
                  <a:srgbClr val="FFFFFF"/>
                </a:solidFill>
                <a:latin typeface="Arial"/>
                <a:cs typeface="Arial"/>
              </a:rPr>
              <a:t>GLOBALIZAÇÃO</a:t>
            </a:r>
            <a:r>
              <a:rPr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(EXPLICAÇÃO</a:t>
            </a:r>
            <a:r>
              <a:rPr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EM </a:t>
            </a:r>
            <a:r>
              <a:rPr spc="-9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24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pc="26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pc="-1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1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pc="1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pc="-17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pc="-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22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pc="-1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6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pc="28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204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pc="19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pc="27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pc="14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pc="204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38072" y="936244"/>
            <a:ext cx="7983220" cy="5114925"/>
            <a:chOff x="1338072" y="936244"/>
            <a:chExt cx="7983220" cy="5114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8072" y="936244"/>
              <a:ext cx="7982711" cy="51145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1816" y="2121916"/>
              <a:ext cx="2962656" cy="291388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1374" y="2581657"/>
            <a:ext cx="55276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1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4000" spc="-170" dirty="0">
                <a:solidFill>
                  <a:srgbClr val="FFFFFF"/>
                </a:solidFill>
                <a:latin typeface="Arial"/>
                <a:cs typeface="Arial"/>
              </a:rPr>
              <a:t>ob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2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17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spc="-4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-1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14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4000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000" spc="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000" spc="-17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667" y="536449"/>
            <a:ext cx="4763770" cy="5726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Ouvimos com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alguma frequência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dizer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“as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sociedades</a:t>
            </a:r>
            <a:r>
              <a:rPr sz="22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contemporâneas</a:t>
            </a:r>
            <a:r>
              <a:rPr sz="22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sociedades globais".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dinâmicas de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relações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económicas e sociais são cada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vez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globalizadas.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gerar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relação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pertença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uma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outra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comunidade, os processos de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globalização tendem a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desenraizar-nos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2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contextos</a:t>
            </a:r>
            <a:r>
              <a:rPr sz="22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locais</a:t>
            </a:r>
            <a:r>
              <a:rPr sz="22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 vivemos.</a:t>
            </a:r>
            <a:endParaRPr sz="2200">
              <a:latin typeface="Tw Cen MT"/>
              <a:cs typeface="Tw Cen MT"/>
            </a:endParaRPr>
          </a:p>
          <a:p>
            <a:pPr marL="12700" marR="98425">
              <a:lnSpc>
                <a:spcPct val="100000"/>
              </a:lnSpc>
            </a:pP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Vivemos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contexto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globalização.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2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abrir</a:t>
            </a:r>
            <a:r>
              <a:rPr sz="2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fronteiras</a:t>
            </a:r>
            <a:r>
              <a:rPr sz="22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comércio mundial, 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desenvolveu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competição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empresas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trabalhadores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todo o </a:t>
            </a:r>
            <a:r>
              <a:rPr sz="2200" b="1" spc="-15" dirty="0">
                <a:solidFill>
                  <a:srgbClr val="FFFFFF"/>
                </a:solidFill>
                <a:latin typeface="Tw Cen MT"/>
                <a:cs typeface="Tw Cen MT"/>
              </a:rPr>
              <a:t>mundo.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Nesta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 competição global, a única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forma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sobrevivência</a:t>
            </a:r>
            <a:r>
              <a:rPr sz="2200" b="1" spc="-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possível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produzir</a:t>
            </a:r>
            <a:endParaRPr sz="22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2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2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barato.</a:t>
            </a:r>
            <a:endParaRPr sz="22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79008" y="817372"/>
            <a:ext cx="4053840" cy="52578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11" y="475488"/>
            <a:ext cx="8470265" cy="5574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785" marR="50165" indent="-3810" algn="ctr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Nos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países onde se concentram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dois terços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Humanidade, milhões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crianças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são usadas nesta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competição global.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escravatura tornou-se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prática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corrente.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2800" b="1" spc="25" dirty="0">
                <a:solidFill>
                  <a:srgbClr val="FFFFFF"/>
                </a:solidFill>
                <a:latin typeface="Tw Cen MT"/>
                <a:cs typeface="Tw Cen MT"/>
              </a:rPr>
              <a:t>certo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milhões de pessoas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nunca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conheceram outra.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Acontece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as migalhas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dois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terços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Humanidade,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representam</a:t>
            </a:r>
            <a:r>
              <a:rPr sz="2800" b="1" spc="-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outro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terço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desemprego,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fim das estruturas de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segurança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social,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quebra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laços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solidariedade,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etc.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Estes são 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efeitos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perversos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competição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escala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global.</a:t>
            </a:r>
            <a:endParaRPr sz="2800">
              <a:latin typeface="Tw Cen MT"/>
              <a:cs typeface="Tw Cen MT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Do ponto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vista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direitos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humanos,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aspecto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positivo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 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força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comunicação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global ao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actuar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despertador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consciência cívica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política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internacional.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3347" y="621792"/>
            <a:ext cx="8388350" cy="5389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0"/>
              </a:spcBef>
            </a:pP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Muitos dos casos de violação dos 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direitos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humanos,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são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hoje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resolvidos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graças à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denúncia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mediática.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principal consequência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não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foi</a:t>
            </a:r>
            <a:r>
              <a:rPr sz="32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difusão dos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mesmos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produtos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todo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mundo,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mas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brutalidade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confrontos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emergem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circulação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informação.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é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caracterizada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pelo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avanço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tecnológico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 o rápido acesso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às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informações.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internet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é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mecanismo</a:t>
            </a:r>
            <a:r>
              <a:rPr sz="3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w Cen MT"/>
                <a:cs typeface="Tw Cen MT"/>
              </a:rPr>
              <a:t>serve </a:t>
            </a:r>
            <a:r>
              <a:rPr sz="3200" b="1" spc="-8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spc="-15" dirty="0">
                <a:solidFill>
                  <a:srgbClr val="FFFFFF"/>
                </a:solidFill>
                <a:latin typeface="Tw Cen MT"/>
                <a:cs typeface="Tw Cen MT"/>
              </a:rPr>
              <a:t>estímulo,</a:t>
            </a:r>
            <a:r>
              <a:rPr sz="3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pois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Tw Cen MT"/>
                <a:cs typeface="Tw Cen MT"/>
              </a:rPr>
              <a:t>promove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formas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eficazes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3200" b="1" dirty="0">
                <a:solidFill>
                  <a:srgbClr val="FFFFFF"/>
                </a:solidFill>
                <a:latin typeface="Tw Cen MT"/>
                <a:cs typeface="Tw Cen MT"/>
              </a:rPr>
              <a:t> interacção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3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3200" b="1" spc="-10" dirty="0">
                <a:solidFill>
                  <a:srgbClr val="FFFFFF"/>
                </a:solidFill>
                <a:latin typeface="Tw Cen MT"/>
                <a:cs typeface="Tw Cen MT"/>
              </a:rPr>
              <a:t> usuários.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024" y="536955"/>
            <a:ext cx="8714232" cy="55991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0" dirty="0" smtClean="0"/>
              <a:t> </a:t>
            </a:r>
            <a:r>
              <a:rPr spc="-5" dirty="0"/>
              <a:t>e</a:t>
            </a:r>
            <a:r>
              <a:rPr spc="20" dirty="0"/>
              <a:t> </a:t>
            </a:r>
            <a:r>
              <a:rPr spc="-5" dirty="0"/>
              <a:t>Deontologia</a:t>
            </a:r>
            <a:r>
              <a:rPr spc="25" dirty="0"/>
              <a:t> </a:t>
            </a:r>
            <a:r>
              <a:rPr spc="-5" dirty="0"/>
              <a:t>no</a:t>
            </a:r>
            <a:r>
              <a:rPr spc="20" dirty="0"/>
              <a:t> </a:t>
            </a:r>
            <a:r>
              <a:rPr spc="5" dirty="0"/>
              <a:t>Desporto</a:t>
            </a:r>
          </a:p>
          <a:p>
            <a:pPr marL="1146175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5.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Comunidade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global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1637</Words>
  <Application>Microsoft Office PowerPoint</Application>
  <PresentationFormat>Personalizados</PresentationFormat>
  <Paragraphs>128</Paragraphs>
  <Slides>34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34</vt:i4>
      </vt:variant>
    </vt:vector>
  </HeadingPairs>
  <TitlesOfParts>
    <vt:vector size="40" baseType="lpstr">
      <vt:lpstr>Arial</vt:lpstr>
      <vt:lpstr>Calibri</vt:lpstr>
      <vt:lpstr>Times New Roman</vt:lpstr>
      <vt:lpstr>Tw Cen MT</vt:lpstr>
      <vt:lpstr>Wingdings 3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Globalization animation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Globalização em 1 Minuto</vt:lpstr>
      <vt:lpstr>Apresentação do PowerPoint</vt:lpstr>
      <vt:lpstr>Apresentação do PowerPoint</vt:lpstr>
      <vt:lpstr>— a indústria das telecomunicações está sob o  domínio de algumas empresas mundiais</vt:lpstr>
      <vt:lpstr>— a desigual repartição dos recursos naturais  e da distribuição da população (fertilidade cada</vt:lpstr>
      <vt:lpstr>Apresentação do PowerPoint</vt:lpstr>
      <vt:lpstr>— a crescente polarização do mercado  planetário em três blocos regionais (União  Europeia, NAFTA — Acordo de Comércio Livre da América do Norte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Verdadeira Globalização- Vídeo  Minuto (HD)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GLOBALIZAÇÃO (EXPLICAÇÃO EM  IMAGENS) FACIL DE ENTENDER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1</cp:revision>
  <dcterms:created xsi:type="dcterms:W3CDTF">2021-09-21T10:20:29Z</dcterms:created>
  <dcterms:modified xsi:type="dcterms:W3CDTF">2021-09-21T10:29:06Z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2012-11-15T00:00:00Z</vt:filetime>
  </property>
  <property fmtid="{D5CDD505-2E9C-101B-9397-08002B2CF9AE}" pid="3" name="LastSaved">
    <vt:filetime>2012-11-15T00:00:00Z</vt:filetime>
  </property>
</Properties>
</file>