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0693400" cy="7556500"/>
  <p:notesSz cx="10693400" cy="75565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3180">
              <a:lnSpc>
                <a:spcPts val="2205"/>
              </a:lnSpc>
            </a:pPr>
            <a:r>
              <a:rPr spc="-15" dirty="0"/>
              <a:t>Aula</a:t>
            </a:r>
            <a:r>
              <a:rPr spc="-20" dirty="0"/>
              <a:t> </a:t>
            </a:r>
            <a:r>
              <a:rPr dirty="0"/>
              <a:t>n.º</a:t>
            </a:r>
            <a:r>
              <a:rPr spc="-30" dirty="0"/>
              <a:t> </a:t>
            </a:r>
            <a:r>
              <a:rPr spc="-5" dirty="0"/>
              <a:t>24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30/10/2012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8768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5" dirty="0"/>
              <a:t> </a:t>
            </a:r>
            <a:r>
              <a:rPr spc="-5" dirty="0"/>
              <a:t>-</a:t>
            </a:r>
            <a:r>
              <a:rPr spc="25" dirty="0"/>
              <a:t> </a:t>
            </a:r>
            <a:r>
              <a:rPr dirty="0"/>
              <a:t>Ética</a:t>
            </a:r>
            <a:r>
              <a:rPr spc="-25" dirty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3180">
              <a:lnSpc>
                <a:spcPts val="2205"/>
              </a:lnSpc>
            </a:pPr>
            <a:r>
              <a:rPr spc="-15" dirty="0"/>
              <a:t>Aula</a:t>
            </a:r>
            <a:r>
              <a:rPr spc="-20" dirty="0"/>
              <a:t> </a:t>
            </a:r>
            <a:r>
              <a:rPr dirty="0"/>
              <a:t>n.º</a:t>
            </a:r>
            <a:r>
              <a:rPr spc="-30" dirty="0"/>
              <a:t> </a:t>
            </a:r>
            <a:r>
              <a:rPr spc="-5" dirty="0"/>
              <a:t>24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30/10/2012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8768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5" dirty="0"/>
              <a:t> </a:t>
            </a:r>
            <a:r>
              <a:rPr spc="-5" dirty="0"/>
              <a:t>-</a:t>
            </a:r>
            <a:r>
              <a:rPr spc="25" dirty="0"/>
              <a:t> </a:t>
            </a:r>
            <a:r>
              <a:rPr dirty="0"/>
              <a:t>Ética</a:t>
            </a:r>
            <a:r>
              <a:rPr spc="-25" dirty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3180">
              <a:lnSpc>
                <a:spcPts val="2205"/>
              </a:lnSpc>
            </a:pPr>
            <a:r>
              <a:rPr spc="-15" dirty="0"/>
              <a:t>Aula</a:t>
            </a:r>
            <a:r>
              <a:rPr spc="-20" dirty="0"/>
              <a:t> </a:t>
            </a:r>
            <a:r>
              <a:rPr dirty="0"/>
              <a:t>n.º</a:t>
            </a:r>
            <a:r>
              <a:rPr spc="-30" dirty="0"/>
              <a:t> </a:t>
            </a:r>
            <a:r>
              <a:rPr spc="-5" dirty="0"/>
              <a:t>24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30/10/2012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8768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5" dirty="0"/>
              <a:t> </a:t>
            </a:r>
            <a:r>
              <a:rPr spc="-5" dirty="0"/>
              <a:t>-</a:t>
            </a:r>
            <a:r>
              <a:rPr spc="25" dirty="0"/>
              <a:t> </a:t>
            </a:r>
            <a:r>
              <a:rPr dirty="0"/>
              <a:t>Ética</a:t>
            </a:r>
            <a:r>
              <a:rPr spc="-25" dirty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3180">
              <a:lnSpc>
                <a:spcPts val="2205"/>
              </a:lnSpc>
            </a:pPr>
            <a:r>
              <a:rPr spc="-15" dirty="0"/>
              <a:t>Aula</a:t>
            </a:r>
            <a:r>
              <a:rPr spc="-20" dirty="0"/>
              <a:t> </a:t>
            </a:r>
            <a:r>
              <a:rPr dirty="0"/>
              <a:t>n.º</a:t>
            </a:r>
            <a:r>
              <a:rPr spc="-30" dirty="0"/>
              <a:t> </a:t>
            </a:r>
            <a:r>
              <a:rPr spc="-5" dirty="0"/>
              <a:t>24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30/10/2012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8768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5" dirty="0"/>
              <a:t> </a:t>
            </a:r>
            <a:r>
              <a:rPr spc="-5" dirty="0"/>
              <a:t>-</a:t>
            </a:r>
            <a:r>
              <a:rPr spc="25" dirty="0"/>
              <a:t> </a:t>
            </a:r>
            <a:r>
              <a:rPr dirty="0"/>
              <a:t>Ética</a:t>
            </a:r>
            <a:r>
              <a:rPr spc="-25" dirty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3180">
              <a:lnSpc>
                <a:spcPts val="2205"/>
              </a:lnSpc>
            </a:pPr>
            <a:r>
              <a:rPr spc="-15" dirty="0"/>
              <a:t>Aula</a:t>
            </a:r>
            <a:r>
              <a:rPr spc="-20" dirty="0"/>
              <a:t> </a:t>
            </a:r>
            <a:r>
              <a:rPr dirty="0"/>
              <a:t>n.º</a:t>
            </a:r>
            <a:r>
              <a:rPr spc="-30" dirty="0"/>
              <a:t> </a:t>
            </a:r>
            <a:r>
              <a:rPr spc="-5" dirty="0"/>
              <a:t>24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30/10/2012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8768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5" dirty="0"/>
              <a:t> </a:t>
            </a:r>
            <a:r>
              <a:rPr spc="-5" dirty="0"/>
              <a:t>-</a:t>
            </a:r>
            <a:r>
              <a:rPr spc="25" dirty="0"/>
              <a:t> </a:t>
            </a:r>
            <a:r>
              <a:rPr dirty="0"/>
              <a:t>Ética</a:t>
            </a:r>
            <a:r>
              <a:rPr spc="-25" dirty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74191" y="347979"/>
            <a:ext cx="9144000" cy="5971540"/>
          </a:xfrm>
          <a:custGeom>
            <a:avLst/>
            <a:gdLst/>
            <a:ahLst/>
            <a:cxnLst/>
            <a:rect l="l" t="t" r="r" b="b"/>
            <a:pathLst>
              <a:path w="9144000" h="5971540">
                <a:moveTo>
                  <a:pt x="0" y="5971032"/>
                </a:moveTo>
                <a:lnTo>
                  <a:pt x="9144000" y="5971032"/>
                </a:lnTo>
                <a:lnTo>
                  <a:pt x="9144000" y="0"/>
                </a:lnTo>
                <a:lnTo>
                  <a:pt x="0" y="0"/>
                </a:lnTo>
                <a:lnTo>
                  <a:pt x="0" y="5971032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74191" y="6401308"/>
            <a:ext cx="2240280" cy="713740"/>
          </a:xfrm>
          <a:custGeom>
            <a:avLst/>
            <a:gdLst/>
            <a:ahLst/>
            <a:cxnLst/>
            <a:rect l="l" t="t" r="r" b="b"/>
            <a:pathLst>
              <a:path w="2240280" h="713740">
                <a:moveTo>
                  <a:pt x="2240280" y="0"/>
                </a:moveTo>
                <a:lnTo>
                  <a:pt x="0" y="0"/>
                </a:lnTo>
                <a:lnTo>
                  <a:pt x="0" y="713231"/>
                </a:lnTo>
                <a:lnTo>
                  <a:pt x="2240280" y="713231"/>
                </a:lnTo>
                <a:lnTo>
                  <a:pt x="2240280" y="0"/>
                </a:lnTo>
                <a:close/>
              </a:path>
            </a:pathLst>
          </a:custGeom>
          <a:solidFill>
            <a:srgbClr val="D91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33344" y="6392164"/>
            <a:ext cx="6784975" cy="713740"/>
          </a:xfrm>
          <a:custGeom>
            <a:avLst/>
            <a:gdLst/>
            <a:ahLst/>
            <a:cxnLst/>
            <a:rect l="l" t="t" r="r" b="b"/>
            <a:pathLst>
              <a:path w="6784975" h="713740">
                <a:moveTo>
                  <a:pt x="6784848" y="0"/>
                </a:moveTo>
                <a:lnTo>
                  <a:pt x="0" y="0"/>
                </a:lnTo>
                <a:lnTo>
                  <a:pt x="0" y="713232"/>
                </a:lnTo>
                <a:lnTo>
                  <a:pt x="6784848" y="713232"/>
                </a:lnTo>
                <a:lnTo>
                  <a:pt x="6784848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04350" y="2581657"/>
            <a:ext cx="5884699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3180">
              <a:lnSpc>
                <a:spcPts val="2205"/>
              </a:lnSpc>
            </a:pPr>
            <a:r>
              <a:rPr spc="-15" dirty="0"/>
              <a:t>Aula</a:t>
            </a:r>
            <a:r>
              <a:rPr spc="-20" dirty="0"/>
              <a:t> </a:t>
            </a:r>
            <a:r>
              <a:rPr dirty="0"/>
              <a:t>n.º</a:t>
            </a:r>
            <a:r>
              <a:rPr spc="-30" dirty="0"/>
              <a:t> </a:t>
            </a:r>
            <a:r>
              <a:rPr spc="-5" dirty="0"/>
              <a:t>24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30/10/2012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21100" y="6461624"/>
            <a:ext cx="5600065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w Cen MT"/>
                <a:cs typeface="Tw Cen MT"/>
              </a:defRPr>
            </a:lvl1pPr>
          </a:lstStyle>
          <a:p>
            <a:pPr marL="487680">
              <a:lnSpc>
                <a:spcPts val="2205"/>
              </a:lnSpc>
            </a:pPr>
            <a:r>
              <a:rPr spc="-5" dirty="0"/>
              <a:t>Módulo</a:t>
            </a:r>
            <a:r>
              <a:rPr spc="40" dirty="0"/>
              <a:t> </a:t>
            </a:r>
            <a:r>
              <a:rPr spc="-5" dirty="0"/>
              <a:t>5</a:t>
            </a:r>
            <a:r>
              <a:rPr spc="-15" dirty="0"/>
              <a:t> </a:t>
            </a:r>
            <a:r>
              <a:rPr spc="-5" dirty="0"/>
              <a:t>-</a:t>
            </a:r>
            <a:r>
              <a:rPr spc="25" dirty="0"/>
              <a:t> </a:t>
            </a:r>
            <a:r>
              <a:rPr dirty="0"/>
              <a:t>Ética</a:t>
            </a:r>
            <a:r>
              <a:rPr spc="-25" dirty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8616" y="966723"/>
            <a:ext cx="814069" cy="725805"/>
          </a:xfrm>
          <a:custGeom>
            <a:avLst/>
            <a:gdLst/>
            <a:ahLst/>
            <a:cxnLst/>
            <a:rect l="l" t="t" r="r" b="b"/>
            <a:pathLst>
              <a:path w="814070" h="725805">
                <a:moveTo>
                  <a:pt x="542544" y="441960"/>
                </a:moveTo>
                <a:lnTo>
                  <a:pt x="527304" y="374904"/>
                </a:lnTo>
                <a:lnTo>
                  <a:pt x="505968" y="335280"/>
                </a:lnTo>
                <a:lnTo>
                  <a:pt x="475488" y="298704"/>
                </a:lnTo>
                <a:lnTo>
                  <a:pt x="438912" y="268224"/>
                </a:lnTo>
                <a:lnTo>
                  <a:pt x="399288" y="246888"/>
                </a:lnTo>
                <a:lnTo>
                  <a:pt x="381000" y="237744"/>
                </a:lnTo>
                <a:lnTo>
                  <a:pt x="365760" y="235572"/>
                </a:lnTo>
                <a:lnTo>
                  <a:pt x="365760" y="445008"/>
                </a:lnTo>
                <a:lnTo>
                  <a:pt x="365760" y="484632"/>
                </a:lnTo>
                <a:lnTo>
                  <a:pt x="359664" y="505968"/>
                </a:lnTo>
                <a:lnTo>
                  <a:pt x="359664" y="502920"/>
                </a:lnTo>
                <a:lnTo>
                  <a:pt x="350520" y="521208"/>
                </a:lnTo>
                <a:lnTo>
                  <a:pt x="338328" y="539496"/>
                </a:lnTo>
                <a:lnTo>
                  <a:pt x="338328" y="536448"/>
                </a:lnTo>
                <a:lnTo>
                  <a:pt x="323088" y="551688"/>
                </a:lnTo>
                <a:lnTo>
                  <a:pt x="307848" y="560832"/>
                </a:lnTo>
                <a:lnTo>
                  <a:pt x="289560" y="566928"/>
                </a:lnTo>
                <a:lnTo>
                  <a:pt x="289560" y="563880"/>
                </a:lnTo>
                <a:lnTo>
                  <a:pt x="271272" y="566928"/>
                </a:lnTo>
                <a:lnTo>
                  <a:pt x="249936" y="566928"/>
                </a:lnTo>
                <a:lnTo>
                  <a:pt x="228600" y="560832"/>
                </a:lnTo>
                <a:lnTo>
                  <a:pt x="231648" y="560832"/>
                </a:lnTo>
                <a:lnTo>
                  <a:pt x="213360" y="551688"/>
                </a:lnTo>
                <a:lnTo>
                  <a:pt x="198729" y="539496"/>
                </a:lnTo>
                <a:lnTo>
                  <a:pt x="196723" y="537845"/>
                </a:lnTo>
                <a:lnTo>
                  <a:pt x="195567" y="536448"/>
                </a:lnTo>
                <a:lnTo>
                  <a:pt x="182880" y="521208"/>
                </a:lnTo>
                <a:lnTo>
                  <a:pt x="185928" y="524256"/>
                </a:lnTo>
                <a:lnTo>
                  <a:pt x="183896" y="521208"/>
                </a:lnTo>
                <a:lnTo>
                  <a:pt x="173736" y="505968"/>
                </a:lnTo>
                <a:lnTo>
                  <a:pt x="167640" y="484632"/>
                </a:lnTo>
                <a:lnTo>
                  <a:pt x="170688" y="487680"/>
                </a:lnTo>
                <a:lnTo>
                  <a:pt x="170243" y="484632"/>
                </a:lnTo>
                <a:lnTo>
                  <a:pt x="167640" y="466344"/>
                </a:lnTo>
                <a:lnTo>
                  <a:pt x="170688" y="445008"/>
                </a:lnTo>
                <a:lnTo>
                  <a:pt x="167640" y="445008"/>
                </a:lnTo>
                <a:lnTo>
                  <a:pt x="173736" y="426720"/>
                </a:lnTo>
                <a:lnTo>
                  <a:pt x="185928" y="408432"/>
                </a:lnTo>
                <a:lnTo>
                  <a:pt x="182880" y="408432"/>
                </a:lnTo>
                <a:lnTo>
                  <a:pt x="213360" y="377952"/>
                </a:lnTo>
                <a:lnTo>
                  <a:pt x="213360" y="381000"/>
                </a:lnTo>
                <a:lnTo>
                  <a:pt x="217932" y="377952"/>
                </a:lnTo>
                <a:lnTo>
                  <a:pt x="231648" y="368808"/>
                </a:lnTo>
                <a:lnTo>
                  <a:pt x="228600" y="371856"/>
                </a:lnTo>
                <a:lnTo>
                  <a:pt x="239255" y="368808"/>
                </a:lnTo>
                <a:lnTo>
                  <a:pt x="249936" y="365760"/>
                </a:lnTo>
                <a:lnTo>
                  <a:pt x="271272" y="362712"/>
                </a:lnTo>
                <a:lnTo>
                  <a:pt x="292608" y="365760"/>
                </a:lnTo>
                <a:lnTo>
                  <a:pt x="289560" y="365760"/>
                </a:lnTo>
                <a:lnTo>
                  <a:pt x="307848" y="371856"/>
                </a:lnTo>
                <a:lnTo>
                  <a:pt x="307848" y="368808"/>
                </a:lnTo>
                <a:lnTo>
                  <a:pt x="326136" y="381000"/>
                </a:lnTo>
                <a:lnTo>
                  <a:pt x="338328" y="393192"/>
                </a:lnTo>
                <a:lnTo>
                  <a:pt x="338328" y="390144"/>
                </a:lnTo>
                <a:lnTo>
                  <a:pt x="350520" y="408432"/>
                </a:lnTo>
                <a:lnTo>
                  <a:pt x="350520" y="405384"/>
                </a:lnTo>
                <a:lnTo>
                  <a:pt x="359664" y="426720"/>
                </a:lnTo>
                <a:lnTo>
                  <a:pt x="359664" y="423672"/>
                </a:lnTo>
                <a:lnTo>
                  <a:pt x="365760" y="445008"/>
                </a:lnTo>
                <a:lnTo>
                  <a:pt x="365760" y="235572"/>
                </a:lnTo>
                <a:lnTo>
                  <a:pt x="359664" y="234696"/>
                </a:lnTo>
                <a:lnTo>
                  <a:pt x="335280" y="231648"/>
                </a:lnTo>
                <a:lnTo>
                  <a:pt x="313944" y="228600"/>
                </a:lnTo>
                <a:lnTo>
                  <a:pt x="268782" y="232714"/>
                </a:lnTo>
                <a:lnTo>
                  <a:pt x="427507" y="18288"/>
                </a:lnTo>
                <a:lnTo>
                  <a:pt x="429768" y="15252"/>
                </a:lnTo>
                <a:lnTo>
                  <a:pt x="429768" y="6096"/>
                </a:lnTo>
                <a:lnTo>
                  <a:pt x="423672" y="0"/>
                </a:lnTo>
                <a:lnTo>
                  <a:pt x="234696" y="0"/>
                </a:lnTo>
                <a:lnTo>
                  <a:pt x="231648" y="3048"/>
                </a:lnTo>
                <a:lnTo>
                  <a:pt x="231648" y="6096"/>
                </a:lnTo>
                <a:lnTo>
                  <a:pt x="115824" y="161544"/>
                </a:lnTo>
                <a:lnTo>
                  <a:pt x="94488" y="195072"/>
                </a:lnTo>
                <a:lnTo>
                  <a:pt x="76200" y="228600"/>
                </a:lnTo>
                <a:lnTo>
                  <a:pt x="54864" y="268224"/>
                </a:lnTo>
                <a:lnTo>
                  <a:pt x="36576" y="307848"/>
                </a:lnTo>
                <a:lnTo>
                  <a:pt x="21336" y="347472"/>
                </a:lnTo>
                <a:lnTo>
                  <a:pt x="9144" y="390144"/>
                </a:lnTo>
                <a:lnTo>
                  <a:pt x="3048" y="429768"/>
                </a:lnTo>
                <a:lnTo>
                  <a:pt x="0" y="469392"/>
                </a:lnTo>
                <a:lnTo>
                  <a:pt x="3048" y="496824"/>
                </a:lnTo>
                <a:lnTo>
                  <a:pt x="6096" y="521208"/>
                </a:lnTo>
                <a:lnTo>
                  <a:pt x="12192" y="548640"/>
                </a:lnTo>
                <a:lnTo>
                  <a:pt x="21336" y="569976"/>
                </a:lnTo>
                <a:lnTo>
                  <a:pt x="30480" y="594360"/>
                </a:lnTo>
                <a:lnTo>
                  <a:pt x="57912" y="633984"/>
                </a:lnTo>
                <a:lnTo>
                  <a:pt x="94488" y="670560"/>
                </a:lnTo>
                <a:lnTo>
                  <a:pt x="137160" y="697992"/>
                </a:lnTo>
                <a:lnTo>
                  <a:pt x="182880" y="716280"/>
                </a:lnTo>
                <a:lnTo>
                  <a:pt x="210312" y="719328"/>
                </a:lnTo>
                <a:lnTo>
                  <a:pt x="234696" y="722376"/>
                </a:lnTo>
                <a:lnTo>
                  <a:pt x="262128" y="725424"/>
                </a:lnTo>
                <a:lnTo>
                  <a:pt x="292608" y="722376"/>
                </a:lnTo>
                <a:lnTo>
                  <a:pt x="320040" y="719328"/>
                </a:lnTo>
                <a:lnTo>
                  <a:pt x="374904" y="707136"/>
                </a:lnTo>
                <a:lnTo>
                  <a:pt x="420624" y="682752"/>
                </a:lnTo>
                <a:lnTo>
                  <a:pt x="463296" y="652272"/>
                </a:lnTo>
                <a:lnTo>
                  <a:pt x="481584" y="630936"/>
                </a:lnTo>
                <a:lnTo>
                  <a:pt x="499872" y="612648"/>
                </a:lnTo>
                <a:lnTo>
                  <a:pt x="524256" y="566928"/>
                </a:lnTo>
                <a:lnTo>
                  <a:pt x="539496" y="518160"/>
                </a:lnTo>
                <a:lnTo>
                  <a:pt x="542544" y="493776"/>
                </a:lnTo>
                <a:lnTo>
                  <a:pt x="542544" y="441960"/>
                </a:lnTo>
                <a:close/>
              </a:path>
              <a:path w="814070" h="725805">
                <a:moveTo>
                  <a:pt x="813816" y="627888"/>
                </a:moveTo>
                <a:lnTo>
                  <a:pt x="810768" y="609600"/>
                </a:lnTo>
                <a:lnTo>
                  <a:pt x="806704" y="597408"/>
                </a:lnTo>
                <a:lnTo>
                  <a:pt x="804672" y="591312"/>
                </a:lnTo>
                <a:lnTo>
                  <a:pt x="795528" y="576072"/>
                </a:lnTo>
                <a:lnTo>
                  <a:pt x="795528" y="573024"/>
                </a:lnTo>
                <a:lnTo>
                  <a:pt x="777240" y="554736"/>
                </a:lnTo>
                <a:lnTo>
                  <a:pt x="774192" y="551688"/>
                </a:lnTo>
                <a:lnTo>
                  <a:pt x="771144" y="548640"/>
                </a:lnTo>
                <a:lnTo>
                  <a:pt x="768096" y="548640"/>
                </a:lnTo>
                <a:lnTo>
                  <a:pt x="752856" y="539496"/>
                </a:lnTo>
                <a:lnTo>
                  <a:pt x="734568" y="533400"/>
                </a:lnTo>
                <a:lnTo>
                  <a:pt x="694944" y="533400"/>
                </a:lnTo>
                <a:lnTo>
                  <a:pt x="679704" y="539496"/>
                </a:lnTo>
                <a:lnTo>
                  <a:pt x="676656" y="539496"/>
                </a:lnTo>
                <a:lnTo>
                  <a:pt x="664464" y="548640"/>
                </a:lnTo>
                <a:lnTo>
                  <a:pt x="661416" y="548640"/>
                </a:lnTo>
                <a:lnTo>
                  <a:pt x="649224" y="560832"/>
                </a:lnTo>
                <a:lnTo>
                  <a:pt x="646176" y="560832"/>
                </a:lnTo>
                <a:lnTo>
                  <a:pt x="637032" y="576072"/>
                </a:lnTo>
                <a:lnTo>
                  <a:pt x="633984" y="576072"/>
                </a:lnTo>
                <a:lnTo>
                  <a:pt x="627888" y="591312"/>
                </a:lnTo>
                <a:lnTo>
                  <a:pt x="624840" y="591312"/>
                </a:lnTo>
                <a:lnTo>
                  <a:pt x="618744" y="627888"/>
                </a:lnTo>
                <a:lnTo>
                  <a:pt x="618744" y="630936"/>
                </a:lnTo>
                <a:lnTo>
                  <a:pt x="621792" y="646176"/>
                </a:lnTo>
                <a:lnTo>
                  <a:pt x="621792" y="649224"/>
                </a:lnTo>
                <a:lnTo>
                  <a:pt x="624840" y="664464"/>
                </a:lnTo>
                <a:lnTo>
                  <a:pt x="627888" y="664464"/>
                </a:lnTo>
                <a:lnTo>
                  <a:pt x="627888" y="667512"/>
                </a:lnTo>
                <a:lnTo>
                  <a:pt x="633984" y="679704"/>
                </a:lnTo>
                <a:lnTo>
                  <a:pt x="633984" y="682752"/>
                </a:lnTo>
                <a:lnTo>
                  <a:pt x="637032" y="682752"/>
                </a:lnTo>
                <a:lnTo>
                  <a:pt x="646176" y="694944"/>
                </a:lnTo>
                <a:lnTo>
                  <a:pt x="649224" y="697992"/>
                </a:lnTo>
                <a:lnTo>
                  <a:pt x="661416" y="707136"/>
                </a:lnTo>
                <a:lnTo>
                  <a:pt x="661416" y="710184"/>
                </a:lnTo>
                <a:lnTo>
                  <a:pt x="664464" y="710184"/>
                </a:lnTo>
                <a:lnTo>
                  <a:pt x="676656" y="716280"/>
                </a:lnTo>
                <a:lnTo>
                  <a:pt x="679704" y="716280"/>
                </a:lnTo>
                <a:lnTo>
                  <a:pt x="679704" y="719328"/>
                </a:lnTo>
                <a:lnTo>
                  <a:pt x="694944" y="722376"/>
                </a:lnTo>
                <a:lnTo>
                  <a:pt x="697992" y="722376"/>
                </a:lnTo>
                <a:lnTo>
                  <a:pt x="716280" y="725424"/>
                </a:lnTo>
                <a:lnTo>
                  <a:pt x="752856" y="719328"/>
                </a:lnTo>
                <a:lnTo>
                  <a:pt x="752856" y="716280"/>
                </a:lnTo>
                <a:lnTo>
                  <a:pt x="768096" y="710184"/>
                </a:lnTo>
                <a:lnTo>
                  <a:pt x="771144" y="707136"/>
                </a:lnTo>
                <a:lnTo>
                  <a:pt x="783336" y="697992"/>
                </a:lnTo>
                <a:lnTo>
                  <a:pt x="783336" y="694944"/>
                </a:lnTo>
                <a:lnTo>
                  <a:pt x="795528" y="682752"/>
                </a:lnTo>
                <a:lnTo>
                  <a:pt x="795528" y="679704"/>
                </a:lnTo>
                <a:lnTo>
                  <a:pt x="800100" y="673608"/>
                </a:lnTo>
                <a:lnTo>
                  <a:pt x="804672" y="667512"/>
                </a:lnTo>
                <a:lnTo>
                  <a:pt x="804672" y="664464"/>
                </a:lnTo>
                <a:lnTo>
                  <a:pt x="810768" y="649224"/>
                </a:lnTo>
                <a:lnTo>
                  <a:pt x="810768" y="646176"/>
                </a:lnTo>
                <a:lnTo>
                  <a:pt x="813816" y="630936"/>
                </a:lnTo>
                <a:lnTo>
                  <a:pt x="813816" y="6278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3715" y="2289555"/>
            <a:ext cx="716915" cy="734695"/>
          </a:xfrm>
          <a:custGeom>
            <a:avLst/>
            <a:gdLst/>
            <a:ahLst/>
            <a:cxnLst/>
            <a:rect l="l" t="t" r="r" b="b"/>
            <a:pathLst>
              <a:path w="716914" h="734694">
                <a:moveTo>
                  <a:pt x="716292" y="722376"/>
                </a:moveTo>
                <a:lnTo>
                  <a:pt x="713790" y="716280"/>
                </a:lnTo>
                <a:lnTo>
                  <a:pt x="428663" y="18288"/>
                </a:lnTo>
                <a:lnTo>
                  <a:pt x="427875" y="16370"/>
                </a:lnTo>
                <a:lnTo>
                  <a:pt x="427875" y="445008"/>
                </a:lnTo>
                <a:lnTo>
                  <a:pt x="285191" y="445008"/>
                </a:lnTo>
                <a:lnTo>
                  <a:pt x="355231" y="266014"/>
                </a:lnTo>
                <a:lnTo>
                  <a:pt x="427875" y="445008"/>
                </a:lnTo>
                <a:lnTo>
                  <a:pt x="427875" y="16370"/>
                </a:lnTo>
                <a:lnTo>
                  <a:pt x="426173" y="12192"/>
                </a:lnTo>
                <a:lnTo>
                  <a:pt x="423684" y="6096"/>
                </a:lnTo>
                <a:lnTo>
                  <a:pt x="423684" y="0"/>
                </a:lnTo>
                <a:lnTo>
                  <a:pt x="289572" y="0"/>
                </a:lnTo>
                <a:lnTo>
                  <a:pt x="286524" y="6096"/>
                </a:lnTo>
                <a:lnTo>
                  <a:pt x="0" y="722376"/>
                </a:lnTo>
                <a:lnTo>
                  <a:pt x="0" y="731520"/>
                </a:lnTo>
                <a:lnTo>
                  <a:pt x="3060" y="731520"/>
                </a:lnTo>
                <a:lnTo>
                  <a:pt x="6108" y="734568"/>
                </a:lnTo>
                <a:lnTo>
                  <a:pt x="167652" y="734568"/>
                </a:lnTo>
                <a:lnTo>
                  <a:pt x="170700" y="731520"/>
                </a:lnTo>
                <a:lnTo>
                  <a:pt x="170700" y="728472"/>
                </a:lnTo>
                <a:lnTo>
                  <a:pt x="173215" y="722376"/>
                </a:lnTo>
                <a:lnTo>
                  <a:pt x="175729" y="716280"/>
                </a:lnTo>
                <a:lnTo>
                  <a:pt x="226085" y="594360"/>
                </a:lnTo>
                <a:lnTo>
                  <a:pt x="490067" y="594360"/>
                </a:lnTo>
                <a:lnTo>
                  <a:pt x="542556" y="728472"/>
                </a:lnTo>
                <a:lnTo>
                  <a:pt x="548652" y="734568"/>
                </a:lnTo>
                <a:lnTo>
                  <a:pt x="710196" y="734568"/>
                </a:lnTo>
                <a:lnTo>
                  <a:pt x="713244" y="731520"/>
                </a:lnTo>
                <a:lnTo>
                  <a:pt x="716292" y="731520"/>
                </a:lnTo>
                <a:lnTo>
                  <a:pt x="716292" y="728472"/>
                </a:lnTo>
                <a:lnTo>
                  <a:pt x="716292" y="7223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0527" y="2277364"/>
            <a:ext cx="6361176" cy="9753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6335" y="3615435"/>
            <a:ext cx="6833615" cy="7589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1872" y="4956555"/>
            <a:ext cx="3709416" cy="7589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9720" y="4956555"/>
            <a:ext cx="4050791" cy="75895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2762" y="694944"/>
            <a:ext cx="8625840" cy="5175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Falar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uma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cidadania</a:t>
            </a:r>
            <a:r>
              <a:rPr sz="2600" b="1" spc="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Mundial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inclusiva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implica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dissecar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um </a:t>
            </a:r>
            <a:r>
              <a:rPr sz="2600" b="1" spc="-67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pouco</a:t>
            </a:r>
            <a:r>
              <a:rPr sz="26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40" dirty="0">
                <a:solidFill>
                  <a:srgbClr val="FFFFFF"/>
                </a:solidFill>
                <a:latin typeface="Tw Cen MT"/>
                <a:cs typeface="Tw Cen MT"/>
              </a:rPr>
              <a:t>nova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lei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Nacionalidade,</a:t>
            </a:r>
            <a:r>
              <a:rPr sz="2600" b="1" spc="7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6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foi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25" dirty="0">
                <a:solidFill>
                  <a:srgbClr val="FFFFFF"/>
                </a:solidFill>
                <a:latin typeface="Tw Cen MT"/>
                <a:cs typeface="Tw Cen MT"/>
              </a:rPr>
              <a:t>aprovada </a:t>
            </a:r>
            <a:r>
              <a:rPr sz="26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recentemente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na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assembleia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da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República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sem</a:t>
            </a:r>
            <a:r>
              <a:rPr sz="26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qualquer</a:t>
            </a:r>
            <a:r>
              <a:rPr sz="2600" b="1" spc="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Tw Cen MT"/>
                <a:cs typeface="Tw Cen MT"/>
              </a:rPr>
              <a:t>voto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contra. </a:t>
            </a:r>
            <a:r>
              <a:rPr sz="2600" b="1" spc="-50" dirty="0">
                <a:solidFill>
                  <a:srgbClr val="FFFFFF"/>
                </a:solidFill>
                <a:latin typeface="Tw Cen MT"/>
                <a:cs typeface="Tw Cen MT"/>
              </a:rPr>
              <a:t>Todos</a:t>
            </a:r>
            <a:r>
              <a:rPr sz="2600" b="1" spc="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ficaram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conscientes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esperançados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com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 esta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40" dirty="0">
                <a:solidFill>
                  <a:srgbClr val="FFFFFF"/>
                </a:solidFill>
                <a:latin typeface="Tw Cen MT"/>
                <a:cs typeface="Tw Cen MT"/>
              </a:rPr>
              <a:t>nova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lei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legalização</a:t>
            </a:r>
            <a:r>
              <a:rPr sz="2600" b="1" spc="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dos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imigrantes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tornar-se-á</a:t>
            </a:r>
            <a:r>
              <a:rPr sz="2600" b="1" spc="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mais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célere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6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diminuirá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procedimentos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administrativos</a:t>
            </a:r>
            <a:r>
              <a:rPr sz="2600" b="1" spc="7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que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estavam</a:t>
            </a:r>
            <a:r>
              <a:rPr sz="26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sujeitos.</a:t>
            </a:r>
            <a:endParaRPr sz="2600">
              <a:latin typeface="Tw Cen MT"/>
              <a:cs typeface="Tw Cen MT"/>
            </a:endParaRPr>
          </a:p>
          <a:p>
            <a:pPr marL="12700" marR="54610">
              <a:lnSpc>
                <a:spcPct val="100000"/>
              </a:lnSpc>
            </a:pP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Portugal,</a:t>
            </a:r>
            <a:r>
              <a:rPr sz="2600" b="1" spc="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deu</a:t>
            </a:r>
            <a:r>
              <a:rPr sz="26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assim</a:t>
            </a:r>
            <a:r>
              <a:rPr sz="26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um</a:t>
            </a:r>
            <a:r>
              <a:rPr sz="26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passo</a:t>
            </a:r>
            <a:r>
              <a:rPr sz="26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importante</a:t>
            </a:r>
            <a:r>
              <a:rPr sz="2600" b="1" spc="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quanto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um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 posicionamento</a:t>
            </a:r>
            <a:r>
              <a:rPr sz="2600" b="1" spc="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intercultural,</a:t>
            </a:r>
            <a:r>
              <a:rPr sz="26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contrariamente</a:t>
            </a:r>
            <a:r>
              <a:rPr sz="2600" b="1" spc="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outros</a:t>
            </a:r>
            <a:r>
              <a:rPr sz="26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30" dirty="0">
                <a:solidFill>
                  <a:srgbClr val="FFFFFF"/>
                </a:solidFill>
                <a:latin typeface="Tw Cen MT"/>
                <a:cs typeface="Tw Cen MT"/>
              </a:rPr>
              <a:t>Países </a:t>
            </a:r>
            <a:r>
              <a:rPr sz="26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Europeus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6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ainda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apostam</a:t>
            </a:r>
            <a:r>
              <a:rPr sz="2600" b="1" spc="6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numa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mentalidade</a:t>
            </a:r>
            <a:r>
              <a:rPr sz="2600" b="1" spc="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anti-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imigração.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Esta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40" dirty="0">
                <a:solidFill>
                  <a:srgbClr val="FFFFFF"/>
                </a:solidFill>
                <a:latin typeface="Tw Cen MT"/>
                <a:cs typeface="Tw Cen MT"/>
              </a:rPr>
              <a:t>nova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política</a:t>
            </a:r>
            <a:r>
              <a:rPr sz="26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por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15" dirty="0">
                <a:solidFill>
                  <a:srgbClr val="FFFFFF"/>
                </a:solidFill>
                <a:latin typeface="Tw Cen MT"/>
                <a:cs typeface="Tw Cen MT"/>
              </a:rPr>
              <a:t>parte</a:t>
            </a:r>
            <a:r>
              <a:rPr sz="26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Portugal</a:t>
            </a:r>
            <a:r>
              <a:rPr sz="2600" b="1" spc="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26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relação </a:t>
            </a:r>
            <a:r>
              <a:rPr sz="2600" b="1" spc="-68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este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aspecto,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permite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melhores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condições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acolhimento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aos</a:t>
            </a:r>
            <a:r>
              <a:rPr sz="26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imigrantes.</a:t>
            </a:r>
            <a:endParaRPr sz="26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2762" y="551687"/>
            <a:ext cx="8516620" cy="5572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relação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aos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descendentes</a:t>
            </a:r>
            <a:r>
              <a:rPr sz="26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600" b="1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imigrantes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6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nasceram</a:t>
            </a:r>
            <a:r>
              <a:rPr sz="2600" b="1" spc="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em </a:t>
            </a:r>
            <a:r>
              <a:rPr sz="2600" b="1" spc="-68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Portugal,</a:t>
            </a:r>
            <a:r>
              <a:rPr sz="2600" b="1" spc="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abrem-se</a:t>
            </a:r>
            <a:r>
              <a:rPr sz="2600" b="1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várias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opções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6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acesso</a:t>
            </a:r>
            <a:r>
              <a:rPr sz="26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á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nacionalidade;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6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forma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imediata</a:t>
            </a:r>
            <a:r>
              <a:rPr sz="26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para</a:t>
            </a:r>
            <a:r>
              <a:rPr sz="26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26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descendentes</a:t>
            </a:r>
            <a:r>
              <a:rPr sz="2600" b="1" spc="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6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terceira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geração;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por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efeito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20" dirty="0">
                <a:solidFill>
                  <a:srgbClr val="FFFFFF"/>
                </a:solidFill>
                <a:latin typeface="Tw Cen MT"/>
                <a:cs typeface="Tw Cen MT"/>
              </a:rPr>
              <a:t>vontade</a:t>
            </a:r>
            <a:r>
              <a:rPr sz="2600" b="1" spc="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para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segunda</a:t>
            </a:r>
            <a:r>
              <a:rPr sz="2600" b="1" spc="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geração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com</a:t>
            </a:r>
            <a:r>
              <a:rPr sz="26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pelo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menos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um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dos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progenitores</a:t>
            </a:r>
            <a:r>
              <a:rPr sz="2600" b="1" spc="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com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cinco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anos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6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residência 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legal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no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nosso</a:t>
            </a:r>
            <a:r>
              <a:rPr sz="26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35" dirty="0">
                <a:solidFill>
                  <a:srgbClr val="FFFFFF"/>
                </a:solidFill>
                <a:latin typeface="Tw Cen MT"/>
                <a:cs typeface="Tw Cen MT"/>
              </a:rPr>
              <a:t>País;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para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as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crianças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nascidas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26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Portugal</a:t>
            </a:r>
            <a:r>
              <a:rPr sz="2600" b="1" spc="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completem</a:t>
            </a:r>
            <a:r>
              <a:rPr sz="2600" b="1" spc="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primeiro ciclo</a:t>
            </a:r>
            <a:r>
              <a:rPr sz="26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básico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(qualquer</a:t>
            </a:r>
            <a:r>
              <a:rPr sz="26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6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seja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estatuto</a:t>
            </a:r>
            <a:r>
              <a:rPr sz="2600" b="1" spc="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legal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dos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pais);</a:t>
            </a:r>
            <a:r>
              <a:rPr sz="26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ainda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se</a:t>
            </a:r>
            <a:r>
              <a:rPr sz="26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pode</a:t>
            </a:r>
            <a:r>
              <a:rPr sz="26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pedir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naturalização 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6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um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dos</a:t>
            </a:r>
            <a:r>
              <a:rPr sz="26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progenitores</a:t>
            </a:r>
            <a:r>
              <a:rPr sz="2600" b="1" spc="6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600" b="1" spc="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complete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cinco</a:t>
            </a:r>
            <a:r>
              <a:rPr sz="26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anos</a:t>
            </a:r>
            <a:r>
              <a:rPr sz="26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residência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legal;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também</a:t>
            </a:r>
            <a:r>
              <a:rPr sz="26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os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prazos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para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pedido</a:t>
            </a:r>
            <a:r>
              <a:rPr sz="26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naturalização</a:t>
            </a:r>
            <a:r>
              <a:rPr sz="2600" b="1" spc="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aumentaram</a:t>
            </a:r>
            <a:r>
              <a:rPr sz="2600" b="1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deixa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se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ter</a:t>
            </a:r>
            <a:r>
              <a:rPr sz="26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26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conta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condição</a:t>
            </a:r>
            <a:r>
              <a:rPr sz="26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financeira,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entre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outras.</a:t>
            </a:r>
            <a:endParaRPr sz="2600">
              <a:latin typeface="Tw Cen MT"/>
              <a:cs typeface="Tw Cen MT"/>
            </a:endParaRPr>
          </a:p>
          <a:p>
            <a:pPr marL="12700" marR="110489">
              <a:lnSpc>
                <a:spcPct val="100000"/>
              </a:lnSpc>
            </a:pPr>
            <a:r>
              <a:rPr sz="2600" b="1" spc="-45" dirty="0">
                <a:solidFill>
                  <a:srgbClr val="FFFFFF"/>
                </a:solidFill>
                <a:latin typeface="Tw Cen MT"/>
                <a:cs typeface="Tw Cen MT"/>
              </a:rPr>
              <a:t>Todas</a:t>
            </a:r>
            <a:r>
              <a:rPr sz="26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estas</a:t>
            </a:r>
            <a:r>
              <a:rPr sz="26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medidas</a:t>
            </a:r>
            <a:r>
              <a:rPr sz="26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por</a:t>
            </a:r>
            <a:r>
              <a:rPr sz="26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15" dirty="0">
                <a:solidFill>
                  <a:srgbClr val="FFFFFF"/>
                </a:solidFill>
                <a:latin typeface="Tw Cen MT"/>
                <a:cs typeface="Tw Cen MT"/>
              </a:rPr>
              <a:t>parte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da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política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Tw Cen MT"/>
                <a:cs typeface="Tw Cen MT"/>
              </a:rPr>
              <a:t>Portuguesa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 contribuíram</a:t>
            </a:r>
            <a:r>
              <a:rPr sz="2600" b="1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para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uma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maior</a:t>
            </a:r>
            <a:r>
              <a:rPr sz="26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10" dirty="0">
                <a:solidFill>
                  <a:srgbClr val="FFFFFF"/>
                </a:solidFill>
                <a:latin typeface="Tw Cen MT"/>
                <a:cs typeface="Tw Cen MT"/>
              </a:rPr>
              <a:t>abertura</a:t>
            </a:r>
            <a:r>
              <a:rPr sz="26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Tw Cen MT"/>
                <a:cs typeface="Tw Cen MT"/>
              </a:rPr>
              <a:t>á</a:t>
            </a:r>
            <a:r>
              <a:rPr sz="26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cidadania</a:t>
            </a:r>
            <a:r>
              <a:rPr sz="26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Tw Cen MT"/>
                <a:cs typeface="Tw Cen MT"/>
              </a:rPr>
              <a:t>inclusiva.</a:t>
            </a:r>
            <a:endParaRPr sz="26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9611" y="536447"/>
            <a:ext cx="8460105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4190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Mas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por outro </a:t>
            </a:r>
            <a:r>
              <a:rPr sz="2400" b="1" spc="-20" dirty="0">
                <a:solidFill>
                  <a:srgbClr val="FFFFFF"/>
                </a:solidFill>
                <a:latin typeface="Tw Cen MT"/>
                <a:cs typeface="Tw Cen MT"/>
              </a:rPr>
              <a:t>lado,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Portugal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impôs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espera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destes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Tw Cen MT"/>
                <a:cs typeface="Tw Cen MT"/>
              </a:rPr>
              <a:t>novos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cidadãos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deveres,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para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além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dos </a:t>
            </a:r>
            <a:r>
              <a:rPr sz="2400" b="1" spc="-6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direitos já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adquiridos;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assim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como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respeito 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pelo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nosso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património,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cultural,</a:t>
            </a:r>
            <a:r>
              <a:rPr sz="24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linguístico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e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civilizacional.</a:t>
            </a:r>
            <a:r>
              <a:rPr sz="24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Num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ponto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acho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todos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concordamos,</a:t>
            </a:r>
            <a:r>
              <a:rPr sz="24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com</a:t>
            </a:r>
            <a:r>
              <a:rPr sz="24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esta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multiculturalidade,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Portugal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torna-se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uma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nação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mais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rica</a:t>
            </a:r>
            <a:r>
              <a:rPr sz="24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diversificada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4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coloca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as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pessoas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numa</a:t>
            </a:r>
            <a:endParaRPr sz="2400">
              <a:latin typeface="Tw Cen MT"/>
              <a:cs typeface="Tw Cen MT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posição</a:t>
            </a:r>
            <a:r>
              <a:rPr sz="24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experimentarem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uma série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mudanças.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Quando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se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fala em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integração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económica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esta 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deverá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ter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sempre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em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conta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não discriminação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entre </a:t>
            </a:r>
            <a:r>
              <a:rPr sz="2400" b="1" spc="-20" dirty="0">
                <a:solidFill>
                  <a:srgbClr val="FFFFFF"/>
                </a:solidFill>
                <a:latin typeface="Tw Cen MT"/>
                <a:cs typeface="Tw Cen MT"/>
              </a:rPr>
              <a:t>Países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que dela 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participam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ou </a:t>
            </a:r>
            <a:r>
              <a:rPr sz="2400" b="1" spc="-20" dirty="0">
                <a:solidFill>
                  <a:srgbClr val="FFFFFF"/>
                </a:solidFill>
                <a:latin typeface="Tw Cen MT"/>
                <a:cs typeface="Tw Cen MT"/>
              </a:rPr>
              <a:t>não.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Um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dos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exemplos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é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4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w Cen MT"/>
                <a:cs typeface="Tw Cen MT"/>
              </a:rPr>
              <a:t>“GATT”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(Acordo</a:t>
            </a:r>
            <a:r>
              <a:rPr sz="24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Geral</a:t>
            </a:r>
            <a:r>
              <a:rPr sz="24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sobre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Tarifas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Aduaneiras </a:t>
            </a:r>
            <a:r>
              <a:rPr sz="2400" b="1" spc="-6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Comércio) de que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já falamos e que se traduz num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acordo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que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visa a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diminuição de 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barreiras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alfandegárias,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facilitando deste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modo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a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livre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circulação</a:t>
            </a:r>
            <a:r>
              <a:rPr sz="24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produtos.</a:t>
            </a:r>
            <a:endParaRPr sz="2400">
              <a:latin typeface="Tw Cen MT"/>
              <a:cs typeface="Tw Cen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75119" y="1259332"/>
            <a:ext cx="3136392" cy="208788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7524" y="478536"/>
            <a:ext cx="8576310" cy="421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Há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10" dirty="0">
                <a:solidFill>
                  <a:srgbClr val="FFFFFF"/>
                </a:solidFill>
                <a:latin typeface="Tw Cen MT"/>
                <a:cs typeface="Tw Cen MT"/>
              </a:rPr>
              <a:t>referir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este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Tw Cen MT"/>
                <a:cs typeface="Tw Cen MT"/>
              </a:rPr>
              <a:t>acordo,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Tw Cen MT"/>
                <a:cs typeface="Tw Cen MT"/>
              </a:rPr>
              <a:t>deveria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ser</a:t>
            </a:r>
            <a:r>
              <a:rPr sz="25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planetário,</a:t>
            </a:r>
            <a:r>
              <a:rPr sz="25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não 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abrange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todos</a:t>
            </a:r>
            <a:r>
              <a:rPr sz="25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os </a:t>
            </a:r>
            <a:r>
              <a:rPr sz="2500" b="1" spc="-35" dirty="0">
                <a:solidFill>
                  <a:srgbClr val="FFFFFF"/>
                </a:solidFill>
                <a:latin typeface="Tw Cen MT"/>
                <a:cs typeface="Tw Cen MT"/>
              </a:rPr>
              <a:t>Países,</a:t>
            </a:r>
            <a:r>
              <a:rPr sz="25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uma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Tw Cen MT"/>
                <a:cs typeface="Tw Cen MT"/>
              </a:rPr>
              <a:t>vez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alguns</a:t>
            </a:r>
            <a:r>
              <a:rPr sz="25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ainda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não 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10" dirty="0">
                <a:solidFill>
                  <a:srgbClr val="FFFFFF"/>
                </a:solidFill>
                <a:latin typeface="Tw Cen MT"/>
                <a:cs typeface="Tw Cen MT"/>
              </a:rPr>
              <a:t>participam</a:t>
            </a:r>
            <a:r>
              <a:rPr sz="25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deste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20" dirty="0">
                <a:solidFill>
                  <a:srgbClr val="FFFFFF"/>
                </a:solidFill>
                <a:latin typeface="Tw Cen MT"/>
                <a:cs typeface="Tw Cen MT"/>
              </a:rPr>
              <a:t>acordo.</a:t>
            </a:r>
            <a:r>
              <a:rPr sz="25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integração</a:t>
            </a:r>
            <a:r>
              <a:rPr sz="25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económica</a:t>
            </a:r>
            <a:r>
              <a:rPr sz="25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internacional 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pode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10" dirty="0">
                <a:solidFill>
                  <a:srgbClr val="FFFFFF"/>
                </a:solidFill>
                <a:latin typeface="Tw Cen MT"/>
                <a:cs typeface="Tw Cen MT"/>
              </a:rPr>
              <a:t>definir-se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vários</a:t>
            </a:r>
            <a:r>
              <a:rPr sz="25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Tw Cen MT"/>
                <a:cs typeface="Tw Cen MT"/>
              </a:rPr>
              <a:t>aspectos,</a:t>
            </a:r>
            <a:r>
              <a:rPr sz="25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tais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como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5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existência</a:t>
            </a:r>
            <a:r>
              <a:rPr sz="25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zonas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5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comércio</a:t>
            </a:r>
            <a:r>
              <a:rPr sz="25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livre;</a:t>
            </a:r>
            <a:r>
              <a:rPr sz="25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possibilidade</a:t>
            </a:r>
            <a:r>
              <a:rPr sz="2500" b="1" spc="6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cada</a:t>
            </a:r>
            <a:r>
              <a:rPr sz="2500" b="1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35" dirty="0">
                <a:solidFill>
                  <a:srgbClr val="FFFFFF"/>
                </a:solidFill>
                <a:latin typeface="Tw Cen MT"/>
                <a:cs typeface="Tw Cen MT"/>
              </a:rPr>
              <a:t>País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definir</a:t>
            </a:r>
            <a:r>
              <a:rPr sz="25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5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sua </a:t>
            </a:r>
            <a:r>
              <a:rPr sz="2500" b="1" spc="-6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política</a:t>
            </a:r>
            <a:r>
              <a:rPr sz="25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económica</a:t>
            </a:r>
            <a:r>
              <a:rPr sz="25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face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5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outros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35" dirty="0">
                <a:solidFill>
                  <a:srgbClr val="FFFFFF"/>
                </a:solidFill>
                <a:latin typeface="Tw Cen MT"/>
                <a:cs typeface="Tw Cen MT"/>
              </a:rPr>
              <a:t>Países,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unificação</a:t>
            </a:r>
            <a:r>
              <a:rPr sz="25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das</a:t>
            </a:r>
            <a:r>
              <a:rPr sz="25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10" dirty="0">
                <a:solidFill>
                  <a:srgbClr val="FFFFFF"/>
                </a:solidFill>
                <a:latin typeface="Tw Cen MT"/>
                <a:cs typeface="Tw Cen MT"/>
              </a:rPr>
              <a:t>barreiras </a:t>
            </a:r>
            <a:r>
              <a:rPr sz="2500" b="1" spc="-6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alfandegárias,</a:t>
            </a:r>
            <a:r>
              <a:rPr sz="25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como</a:t>
            </a:r>
            <a:r>
              <a:rPr sz="25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já</a:t>
            </a:r>
            <a:r>
              <a:rPr sz="25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foi</a:t>
            </a:r>
            <a:r>
              <a:rPr sz="25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referido;</a:t>
            </a:r>
            <a:r>
              <a:rPr sz="25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5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existência</a:t>
            </a:r>
            <a:r>
              <a:rPr sz="25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5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uma</a:t>
            </a:r>
            <a:r>
              <a:rPr sz="25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política 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comercial</a:t>
            </a:r>
            <a:r>
              <a:rPr sz="25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externa,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mercado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comum,</a:t>
            </a:r>
            <a:r>
              <a:rPr sz="25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possibilita</a:t>
            </a:r>
            <a:r>
              <a:rPr sz="25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circulação</a:t>
            </a:r>
            <a:r>
              <a:rPr sz="25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mão-de-obra;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união</a:t>
            </a:r>
            <a:r>
              <a:rPr sz="25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económica</a:t>
            </a:r>
            <a:r>
              <a:rPr sz="25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onde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5" dirty="0">
                <a:solidFill>
                  <a:srgbClr val="FFFFFF"/>
                </a:solidFill>
                <a:latin typeface="Tw Cen MT"/>
                <a:cs typeface="Tw Cen MT"/>
              </a:rPr>
              <a:t>existe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cooperação</a:t>
            </a:r>
            <a:r>
              <a:rPr sz="25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das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políticas</a:t>
            </a:r>
            <a:r>
              <a:rPr sz="25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mais</a:t>
            </a:r>
            <a:r>
              <a:rPr sz="25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importantes,</a:t>
            </a:r>
            <a:r>
              <a:rPr sz="2500" b="1" spc="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5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união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Tw Cen MT"/>
                <a:cs typeface="Tw Cen MT"/>
              </a:rPr>
              <a:t>monetária, 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5" dirty="0">
                <a:solidFill>
                  <a:srgbClr val="FFFFFF"/>
                </a:solidFill>
                <a:latin typeface="Tw Cen MT"/>
                <a:cs typeface="Tw Cen MT"/>
              </a:rPr>
              <a:t>entre</a:t>
            </a:r>
            <a:r>
              <a:rPr sz="25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Tw Cen MT"/>
                <a:cs typeface="Tw Cen MT"/>
              </a:rPr>
              <a:t>outras.</a:t>
            </a:r>
            <a:endParaRPr sz="2500">
              <a:latin typeface="Tw Cen MT"/>
              <a:cs typeface="Tw Cen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271" y="4337811"/>
            <a:ext cx="4953000" cy="192633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2762" y="478535"/>
            <a:ext cx="8337550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FFFFFF"/>
                </a:solidFill>
                <a:latin typeface="Tw Cen MT"/>
                <a:cs typeface="Tw Cen MT"/>
              </a:rPr>
              <a:t>Todos</a:t>
            </a:r>
            <a:r>
              <a:rPr sz="24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estes</a:t>
            </a:r>
            <a:r>
              <a:rPr sz="24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exemplos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expostos</a:t>
            </a:r>
            <a:r>
              <a:rPr sz="24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fazem</a:t>
            </a:r>
            <a:r>
              <a:rPr sz="24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20" dirty="0">
                <a:solidFill>
                  <a:srgbClr val="FFFFFF"/>
                </a:solidFill>
                <a:latin typeface="Tw Cen MT"/>
                <a:cs typeface="Tw Cen MT"/>
              </a:rPr>
              <a:t>parte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do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caso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recente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no </a:t>
            </a:r>
            <a:r>
              <a:rPr sz="2400" b="1" spc="-6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qual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estamos inseridos actualmente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é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 União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Europeia,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que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associa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união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não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só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económica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mas</a:t>
            </a:r>
            <a:r>
              <a:rPr sz="24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também</a:t>
            </a:r>
            <a:r>
              <a:rPr sz="24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monetária,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como </a:t>
            </a:r>
            <a:r>
              <a:rPr sz="2400" b="1" spc="-6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é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o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caso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da moeda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única.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Um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dos</a:t>
            </a:r>
            <a:r>
              <a:rPr sz="24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aspectos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positivos</a:t>
            </a:r>
            <a:r>
              <a:rPr sz="24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uma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integração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económica</a:t>
            </a:r>
            <a:r>
              <a:rPr sz="2400" b="1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é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existência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 de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acordos</a:t>
            </a:r>
            <a:r>
              <a:rPr sz="24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supranacionais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4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trazem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mais-valias</a:t>
            </a:r>
            <a:r>
              <a:rPr sz="24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aos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w Cen MT"/>
                <a:cs typeface="Tw Cen MT"/>
              </a:rPr>
              <a:t>Países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membros.</a:t>
            </a:r>
            <a:endParaRPr sz="24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Tw Cen MT"/>
              <a:cs typeface="Tw Cen MT"/>
            </a:endParaRPr>
          </a:p>
          <a:p>
            <a:pPr marL="12700" marR="3467100">
              <a:lnSpc>
                <a:spcPct val="100000"/>
              </a:lnSpc>
            </a:pPr>
            <a:r>
              <a:rPr sz="2400" b="1" spc="-20" dirty="0">
                <a:solidFill>
                  <a:srgbClr val="FFFFFF"/>
                </a:solidFill>
                <a:latin typeface="Tw Cen MT"/>
                <a:cs typeface="Tw Cen MT"/>
              </a:rPr>
              <a:t>Mas,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como</a:t>
            </a:r>
            <a:r>
              <a:rPr sz="24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já</a:t>
            </a:r>
            <a:r>
              <a:rPr sz="24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vimos,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o</a:t>
            </a:r>
            <a:r>
              <a:rPr sz="24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conceito</a:t>
            </a:r>
            <a:r>
              <a:rPr sz="2400" b="1" spc="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de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integração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económica</a:t>
            </a:r>
            <a:r>
              <a:rPr sz="2400" b="1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internacional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trás ambiguidades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muitas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injustiças, </a:t>
            </a:r>
            <a:r>
              <a:rPr sz="2400" b="1" spc="-6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ao </a:t>
            </a:r>
            <a:r>
              <a:rPr sz="2400" b="1" spc="-20" dirty="0">
                <a:solidFill>
                  <a:srgbClr val="FFFFFF"/>
                </a:solidFill>
                <a:latin typeface="Tw Cen MT"/>
                <a:cs typeface="Tw Cen MT"/>
              </a:rPr>
              <a:t>excluir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á </a:t>
            </a:r>
            <a:r>
              <a:rPr sz="2400" b="1" spc="15" dirty="0">
                <a:solidFill>
                  <a:srgbClr val="FFFFFF"/>
                </a:solidFill>
                <a:latin typeface="Tw Cen MT"/>
                <a:cs typeface="Tw Cen MT"/>
              </a:rPr>
              <a:t>partida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os </a:t>
            </a:r>
            <a:r>
              <a:rPr sz="2400" b="1" spc="-20" dirty="0">
                <a:solidFill>
                  <a:srgbClr val="FFFFFF"/>
                </a:solidFill>
                <a:latin typeface="Tw Cen MT"/>
                <a:cs typeface="Tw Cen MT"/>
              </a:rPr>
              <a:t>Países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mais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w Cen MT"/>
                <a:cs typeface="Tw Cen MT"/>
              </a:rPr>
              <a:t>pobres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menos desenvolvidos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400" b="1" spc="15" dirty="0">
                <a:solidFill>
                  <a:srgbClr val="FFFFFF"/>
                </a:solidFill>
                <a:latin typeface="Tw Cen MT"/>
                <a:cs typeface="Tw Cen MT"/>
              </a:rPr>
              <a:t>até </a:t>
            </a:r>
            <a:r>
              <a:rPr sz="24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os </a:t>
            </a:r>
            <a:r>
              <a:rPr sz="2400" b="1" spc="-20" dirty="0">
                <a:solidFill>
                  <a:srgbClr val="FFFFFF"/>
                </a:solidFill>
                <a:latin typeface="Tw Cen MT"/>
                <a:cs typeface="Tw Cen MT"/>
              </a:rPr>
              <a:t>Países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não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participantes,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criando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desta</a:t>
            </a:r>
            <a:r>
              <a:rPr sz="24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forma</a:t>
            </a:r>
            <a:r>
              <a:rPr sz="24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enormes</a:t>
            </a:r>
            <a:r>
              <a:rPr sz="24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desequilíbrios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w Cen MT"/>
                <a:cs typeface="Tw Cen MT"/>
              </a:rPr>
              <a:t>económicos</a:t>
            </a:r>
            <a:r>
              <a:rPr sz="2400" b="1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400" b="1" spc="-10" dirty="0">
                <a:solidFill>
                  <a:srgbClr val="FFFFFF"/>
                </a:solidFill>
                <a:latin typeface="Tw Cen MT"/>
                <a:cs typeface="Tw Cen MT"/>
              </a:rPr>
              <a:t>sociais.</a:t>
            </a:r>
            <a:endParaRPr sz="2400">
              <a:latin typeface="Tw Cen MT"/>
              <a:cs typeface="Tw Cen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8567" y="2746755"/>
            <a:ext cx="3371088" cy="33588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3767" y="683259"/>
            <a:ext cx="6473952" cy="54406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5916" y="765048"/>
            <a:ext cx="8560435" cy="5147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0000"/>
                </a:solidFill>
                <a:latin typeface="Tw Cen MT"/>
                <a:cs typeface="Tw Cen MT"/>
              </a:rPr>
              <a:t>“Eu</a:t>
            </a:r>
            <a:r>
              <a:rPr sz="2800" b="1" spc="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w Cen MT"/>
                <a:cs typeface="Tw Cen MT"/>
              </a:rPr>
              <a:t>conheço</a:t>
            </a:r>
            <a:r>
              <a:rPr sz="2800" b="1" dirty="0">
                <a:solidFill>
                  <a:srgbClr val="FF0000"/>
                </a:solidFill>
                <a:latin typeface="Tw Cen MT"/>
                <a:cs typeface="Tw Cen MT"/>
              </a:rPr>
              <a:t> um</a:t>
            </a:r>
            <a:r>
              <a:rPr sz="2800" b="1" spc="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w Cen MT"/>
                <a:cs typeface="Tw Cen MT"/>
              </a:rPr>
              <a:t>país</a:t>
            </a:r>
            <a:r>
              <a:rPr sz="2800" b="1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que</a:t>
            </a: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tem</a:t>
            </a: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uma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 das</a:t>
            </a: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mais</a:t>
            </a:r>
            <a:r>
              <a:rPr sz="2800" b="1" spc="74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baixas </a:t>
            </a:r>
            <a:r>
              <a:rPr sz="2800" b="1" spc="-73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taxas</a:t>
            </a: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00"/>
                </a:solidFill>
                <a:latin typeface="Tw Cen MT"/>
                <a:cs typeface="Tw Cen MT"/>
              </a:rPr>
              <a:t>mortalidade</a:t>
            </a:r>
            <a:r>
              <a:rPr sz="2800" b="1" spc="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recém-nascidos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 do</a:t>
            </a: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Tw Cen MT"/>
                <a:cs typeface="Tw Cen MT"/>
              </a:rPr>
              <a:t>mundo, </a:t>
            </a:r>
            <a:r>
              <a:rPr sz="28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melhor que a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média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da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União Europeia.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Eu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conheço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um </a:t>
            </a: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país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onde tem sede uma empresa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que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é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líder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mundial de </a:t>
            </a: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tecnologia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de transformadores.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Mas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onde </a:t>
            </a: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outra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é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líder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 mundial</a:t>
            </a: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na</a:t>
            </a: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produção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 de</a:t>
            </a: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feltros</a:t>
            </a: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para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Tw Cen MT"/>
                <a:cs typeface="Tw Cen MT"/>
              </a:rPr>
              <a:t>chapéus.</a:t>
            </a:r>
            <a:r>
              <a:rPr sz="2800" b="1" spc="7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Eu </a:t>
            </a: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conheço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 um</a:t>
            </a: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Tw Cen MT"/>
                <a:cs typeface="Tw Cen MT"/>
              </a:rPr>
              <a:t>país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 que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 tem</a:t>
            </a: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uma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 empresa</a:t>
            </a: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que</a:t>
            </a:r>
            <a:r>
              <a:rPr sz="2800" b="1" spc="74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Tw Cen MT"/>
                <a:cs typeface="Tw Cen MT"/>
              </a:rPr>
              <a:t>inventa </a:t>
            </a:r>
            <a:r>
              <a:rPr sz="2800" b="1" spc="-73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jogos </a:t>
            </a:r>
            <a:r>
              <a:rPr sz="2800" b="1" spc="10" dirty="0">
                <a:solidFill>
                  <a:srgbClr val="FFFF00"/>
                </a:solidFill>
                <a:latin typeface="Tw Cen MT"/>
                <a:cs typeface="Tw Cen MT"/>
              </a:rPr>
              <a:t>para </a:t>
            </a:r>
            <a:r>
              <a:rPr sz="2800" b="1" spc="-10" dirty="0">
                <a:solidFill>
                  <a:srgbClr val="FFFF00"/>
                </a:solidFill>
                <a:latin typeface="Tw Cen MT"/>
                <a:cs typeface="Tw Cen MT"/>
              </a:rPr>
              <a:t>telemóveis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e os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vende </a:t>
            </a:r>
            <a:r>
              <a:rPr sz="2800" b="1" spc="10" dirty="0">
                <a:solidFill>
                  <a:srgbClr val="FFFF00"/>
                </a:solidFill>
                <a:latin typeface="Tw Cen MT"/>
                <a:cs typeface="Tw Cen MT"/>
              </a:rPr>
              <a:t>para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mais de meia </a:t>
            </a: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centena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de </a:t>
            </a:r>
            <a:r>
              <a:rPr sz="2800" b="1" spc="-15" dirty="0">
                <a:solidFill>
                  <a:srgbClr val="FFFF00"/>
                </a:solidFill>
                <a:latin typeface="Tw Cen MT"/>
                <a:cs typeface="Tw Cen MT"/>
              </a:rPr>
              <a:t>mercados.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E que </a:t>
            </a:r>
            <a:r>
              <a:rPr sz="2800" b="1" spc="-10" dirty="0">
                <a:solidFill>
                  <a:srgbClr val="FFFF00"/>
                </a:solidFill>
                <a:latin typeface="Tw Cen MT"/>
                <a:cs typeface="Tw Cen MT"/>
              </a:rPr>
              <a:t>tem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também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outra empresa </a:t>
            </a: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que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concebeu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um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sistema </a:t>
            </a: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através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do qual </a:t>
            </a:r>
            <a:r>
              <a:rPr sz="2800" b="1" spc="-15" dirty="0">
                <a:solidFill>
                  <a:srgbClr val="FFFF00"/>
                </a:solidFill>
                <a:latin typeface="Tw Cen MT"/>
                <a:cs typeface="Tw Cen MT"/>
              </a:rPr>
              <a:t>você</a:t>
            </a:r>
            <a:r>
              <a:rPr sz="28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pode </a:t>
            </a:r>
            <a:r>
              <a:rPr sz="28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Tw Cen MT"/>
                <a:cs typeface="Tw Cen MT"/>
              </a:rPr>
              <a:t>escolher,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pelo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seu </a:t>
            </a:r>
            <a:r>
              <a:rPr sz="2800" b="1" spc="-10" dirty="0">
                <a:solidFill>
                  <a:srgbClr val="FFFF00"/>
                </a:solidFill>
                <a:latin typeface="Tw Cen MT"/>
                <a:cs typeface="Tw Cen MT"/>
              </a:rPr>
              <a:t>telemóvel,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a </a:t>
            </a:r>
            <a:r>
              <a:rPr sz="2800" b="1" spc="-10" dirty="0">
                <a:solidFill>
                  <a:srgbClr val="FFFF00"/>
                </a:solidFill>
                <a:latin typeface="Tw Cen MT"/>
                <a:cs typeface="Tw Cen MT"/>
              </a:rPr>
              <a:t>sala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de </a:t>
            </a:r>
            <a:r>
              <a:rPr sz="2800" b="1" spc="-10" dirty="0">
                <a:solidFill>
                  <a:srgbClr val="FFFF00"/>
                </a:solidFill>
                <a:latin typeface="Tw Cen MT"/>
                <a:cs typeface="Tw Cen MT"/>
              </a:rPr>
              <a:t>cinema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onde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quer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spc="-25" dirty="0">
                <a:solidFill>
                  <a:srgbClr val="FFFF00"/>
                </a:solidFill>
                <a:latin typeface="Tw Cen MT"/>
                <a:cs typeface="Tw Cen MT"/>
              </a:rPr>
              <a:t>ir,</a:t>
            </a:r>
            <a:r>
              <a:rPr sz="28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o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filme</a:t>
            </a:r>
            <a:r>
              <a:rPr sz="2800" b="1" spc="-3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que</a:t>
            </a:r>
            <a:r>
              <a:rPr sz="2800" b="1" spc="-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quer</a:t>
            </a:r>
            <a:r>
              <a:rPr sz="28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ver</a:t>
            </a:r>
            <a:r>
              <a:rPr sz="28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e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a cadeira</a:t>
            </a:r>
            <a:r>
              <a:rPr sz="28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onde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se</a:t>
            </a:r>
            <a:r>
              <a:rPr sz="2800" b="1" spc="-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w Cen MT"/>
                <a:cs typeface="Tw Cen MT"/>
              </a:rPr>
              <a:t>quer</a:t>
            </a:r>
            <a:r>
              <a:rPr sz="2800" b="1" spc="-15" dirty="0">
                <a:solidFill>
                  <a:srgbClr val="FFFF00"/>
                </a:solidFill>
                <a:latin typeface="Tw Cen MT"/>
                <a:cs typeface="Tw Cen MT"/>
              </a:rPr>
              <a:t> sentar.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2762" y="768095"/>
            <a:ext cx="8605520" cy="5175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600" b="1" spc="-5" dirty="0">
                <a:solidFill>
                  <a:srgbClr val="FF0000"/>
                </a:solidFill>
                <a:latin typeface="Tw Cen MT"/>
                <a:cs typeface="Tw Cen MT"/>
              </a:rPr>
              <a:t>Eu </a:t>
            </a:r>
            <a:r>
              <a:rPr sz="2600" b="1" spc="-10" dirty="0">
                <a:solidFill>
                  <a:srgbClr val="FF0000"/>
                </a:solidFill>
                <a:latin typeface="Tw Cen MT"/>
                <a:cs typeface="Tw Cen MT"/>
              </a:rPr>
              <a:t>conheço</a:t>
            </a:r>
            <a:r>
              <a:rPr sz="2600" b="1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0000"/>
                </a:solidFill>
                <a:latin typeface="Tw Cen MT"/>
                <a:cs typeface="Tw Cen MT"/>
              </a:rPr>
              <a:t>um</a:t>
            </a:r>
            <a:r>
              <a:rPr sz="2600" b="1" spc="1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Tw Cen MT"/>
                <a:cs typeface="Tw Cen MT"/>
              </a:rPr>
              <a:t>país</a:t>
            </a:r>
            <a:r>
              <a:rPr sz="2600" b="1" spc="3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que</a:t>
            </a:r>
            <a:r>
              <a:rPr sz="26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00"/>
                </a:solidFill>
                <a:latin typeface="Tw Cen MT"/>
                <a:cs typeface="Tw Cen MT"/>
              </a:rPr>
              <a:t>inventou</a:t>
            </a:r>
            <a:r>
              <a:rPr sz="2600" b="1" spc="4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00"/>
                </a:solidFill>
                <a:latin typeface="Tw Cen MT"/>
                <a:cs typeface="Tw Cen MT"/>
              </a:rPr>
              <a:t>um</a:t>
            </a:r>
            <a:r>
              <a:rPr sz="2600" b="1" spc="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sistema</a:t>
            </a:r>
            <a:r>
              <a:rPr sz="26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biométrico</a:t>
            </a:r>
            <a:r>
              <a:rPr sz="26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de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 pagamentos</a:t>
            </a:r>
            <a:r>
              <a:rPr sz="2600" b="1" spc="4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nas</a:t>
            </a:r>
            <a:r>
              <a:rPr sz="26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bombas</a:t>
            </a:r>
            <a:r>
              <a:rPr sz="26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6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gasolina</a:t>
            </a:r>
            <a:r>
              <a:rPr sz="2600" b="1" spc="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e</a:t>
            </a:r>
            <a:r>
              <a:rPr sz="26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uma</a:t>
            </a:r>
            <a:r>
              <a:rPr sz="26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bilha</a:t>
            </a:r>
            <a:r>
              <a:rPr sz="2600" b="1" spc="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6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gás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 muito </a:t>
            </a:r>
            <a:r>
              <a:rPr sz="2600" b="1" spc="-25" dirty="0">
                <a:solidFill>
                  <a:srgbClr val="FFFF00"/>
                </a:solidFill>
                <a:latin typeface="Tw Cen MT"/>
                <a:cs typeface="Tw Cen MT"/>
              </a:rPr>
              <a:t>leve</a:t>
            </a:r>
            <a:r>
              <a:rPr sz="26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que</a:t>
            </a:r>
            <a:r>
              <a:rPr sz="2600" b="1" spc="3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já</a:t>
            </a:r>
            <a:r>
              <a:rPr sz="26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00"/>
                </a:solidFill>
                <a:latin typeface="Tw Cen MT"/>
                <a:cs typeface="Tw Cen MT"/>
              </a:rPr>
              <a:t>ganhou</a:t>
            </a:r>
            <a:r>
              <a:rPr sz="26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vários</a:t>
            </a:r>
            <a:r>
              <a:rPr sz="26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prémios</a:t>
            </a:r>
            <a:r>
              <a:rPr sz="2600" b="1" spc="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internacionais.</a:t>
            </a:r>
            <a:r>
              <a:rPr sz="2600" b="1" spc="5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E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 que </a:t>
            </a:r>
            <a:r>
              <a:rPr sz="2600" b="1" spc="-68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tem</a:t>
            </a:r>
            <a:r>
              <a:rPr sz="2600" b="1" spc="1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00"/>
                </a:solidFill>
                <a:latin typeface="Tw Cen MT"/>
                <a:cs typeface="Tw Cen MT"/>
              </a:rPr>
              <a:t>um</a:t>
            </a:r>
            <a:r>
              <a:rPr sz="2600" b="1" spc="1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00"/>
                </a:solidFill>
                <a:latin typeface="Tw Cen MT"/>
                <a:cs typeface="Tw Cen MT"/>
              </a:rPr>
              <a:t>dos</a:t>
            </a:r>
            <a:r>
              <a:rPr sz="2600" b="1" spc="10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dirty="0">
                <a:solidFill>
                  <a:srgbClr val="FFFF00"/>
                </a:solidFill>
                <a:latin typeface="Tw Cen MT"/>
                <a:cs typeface="Tw Cen MT"/>
              </a:rPr>
              <a:t>melhores</a:t>
            </a:r>
            <a:r>
              <a:rPr sz="2600" b="1" spc="1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sistemas</a:t>
            </a:r>
            <a:r>
              <a:rPr sz="2600" b="1" spc="1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600" b="1" spc="10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Multibanco</a:t>
            </a:r>
            <a:r>
              <a:rPr sz="2600" b="1" spc="14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a</a:t>
            </a:r>
            <a:r>
              <a:rPr sz="2600" b="1" spc="8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00"/>
                </a:solidFill>
                <a:latin typeface="Tw Cen MT"/>
                <a:cs typeface="Tw Cen MT"/>
              </a:rPr>
              <a:t>nível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 mundial,</a:t>
            </a:r>
            <a:r>
              <a:rPr sz="2600" b="1" spc="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00"/>
                </a:solidFill>
                <a:latin typeface="Tw Cen MT"/>
                <a:cs typeface="Tw Cen MT"/>
              </a:rPr>
              <a:t>onde</a:t>
            </a:r>
            <a:r>
              <a:rPr sz="2600" b="1" spc="3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se</a:t>
            </a:r>
            <a:r>
              <a:rPr sz="26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fazem</a:t>
            </a:r>
            <a:r>
              <a:rPr sz="2600" b="1" spc="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operações</a:t>
            </a:r>
            <a:r>
              <a:rPr sz="2600" b="1" spc="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que</a:t>
            </a:r>
            <a:r>
              <a:rPr sz="26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não</a:t>
            </a:r>
            <a:r>
              <a:rPr sz="2600" b="1" spc="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é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00"/>
                </a:solidFill>
                <a:latin typeface="Tw Cen MT"/>
                <a:cs typeface="Tw Cen MT"/>
              </a:rPr>
              <a:t>possível</a:t>
            </a:r>
            <a:r>
              <a:rPr sz="2600" b="1" spc="5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fazer </a:t>
            </a:r>
            <a:r>
              <a:rPr sz="26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na</a:t>
            </a:r>
            <a:r>
              <a:rPr sz="26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Alemanha,</a:t>
            </a:r>
            <a:r>
              <a:rPr sz="2600" b="1" spc="5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5" dirty="0">
                <a:solidFill>
                  <a:srgbClr val="FFFF00"/>
                </a:solidFill>
                <a:latin typeface="Tw Cen MT"/>
                <a:cs typeface="Tw Cen MT"/>
              </a:rPr>
              <a:t>Inglaterra</a:t>
            </a:r>
            <a:r>
              <a:rPr sz="2600" b="1" spc="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ou</a:t>
            </a:r>
            <a:r>
              <a:rPr sz="26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Estados</a:t>
            </a:r>
            <a:r>
              <a:rPr sz="2600" b="1" spc="4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00"/>
                </a:solidFill>
                <a:latin typeface="Tw Cen MT"/>
                <a:cs typeface="Tw Cen MT"/>
              </a:rPr>
              <a:t>Unidos.</a:t>
            </a:r>
            <a:r>
              <a:rPr sz="2600" b="1" spc="3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Que</a:t>
            </a:r>
            <a:r>
              <a:rPr sz="2600" b="1" spc="5" dirty="0">
                <a:solidFill>
                  <a:srgbClr val="FFFF00"/>
                </a:solidFill>
                <a:latin typeface="Tw Cen MT"/>
                <a:cs typeface="Tw Cen MT"/>
              </a:rPr>
              <a:t> fez</a:t>
            </a:r>
            <a:r>
              <a:rPr sz="26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mesmo </a:t>
            </a:r>
            <a:r>
              <a:rPr sz="26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uma </a:t>
            </a:r>
            <a:r>
              <a:rPr sz="2600" b="1" spc="-15" dirty="0">
                <a:solidFill>
                  <a:srgbClr val="FFFF00"/>
                </a:solidFill>
                <a:latin typeface="Tw Cen MT"/>
                <a:cs typeface="Tw Cen MT"/>
              </a:rPr>
              <a:t>revolução</a:t>
            </a:r>
            <a:r>
              <a:rPr sz="2600" b="1" spc="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no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 sistema</a:t>
            </a:r>
            <a:r>
              <a:rPr sz="2600" b="1" spc="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financeiro</a:t>
            </a:r>
            <a:r>
              <a:rPr sz="2600" b="1" spc="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e</a:t>
            </a:r>
            <a:r>
              <a:rPr sz="26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tem</a:t>
            </a:r>
            <a:r>
              <a:rPr sz="26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as</a:t>
            </a:r>
            <a:r>
              <a:rPr sz="2600" b="1" dirty="0">
                <a:solidFill>
                  <a:srgbClr val="FFFF00"/>
                </a:solidFill>
                <a:latin typeface="Tw Cen MT"/>
                <a:cs typeface="Tw Cen MT"/>
              </a:rPr>
              <a:t> melhores </a:t>
            </a:r>
            <a:r>
              <a:rPr sz="26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dirty="0">
                <a:solidFill>
                  <a:srgbClr val="FFFF00"/>
                </a:solidFill>
                <a:latin typeface="Tw Cen MT"/>
                <a:cs typeface="Tw Cen MT"/>
              </a:rPr>
              <a:t>agências</a:t>
            </a:r>
            <a:r>
              <a:rPr sz="26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bancárias</a:t>
            </a:r>
            <a:r>
              <a:rPr sz="26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da</a:t>
            </a:r>
            <a:r>
              <a:rPr sz="2600" b="1" spc="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Europa</a:t>
            </a:r>
            <a:r>
              <a:rPr sz="26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(três</a:t>
            </a:r>
            <a:r>
              <a:rPr sz="26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bancos</a:t>
            </a:r>
            <a:r>
              <a:rPr sz="26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00"/>
                </a:solidFill>
                <a:latin typeface="Tw Cen MT"/>
                <a:cs typeface="Tw Cen MT"/>
              </a:rPr>
              <a:t>nos</a:t>
            </a:r>
            <a:r>
              <a:rPr sz="26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cinco </a:t>
            </a:r>
            <a:r>
              <a:rPr sz="26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primeiros).</a:t>
            </a:r>
            <a:r>
              <a:rPr sz="2600" b="1" spc="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Eu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conheço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00"/>
                </a:solidFill>
                <a:latin typeface="Tw Cen MT"/>
                <a:cs typeface="Tw Cen MT"/>
              </a:rPr>
              <a:t>um</a:t>
            </a:r>
            <a:r>
              <a:rPr sz="26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país</a:t>
            </a:r>
            <a:r>
              <a:rPr sz="2600" b="1" spc="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que</a:t>
            </a:r>
            <a:r>
              <a:rPr sz="26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está</a:t>
            </a:r>
            <a:r>
              <a:rPr sz="26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avançadíssimo</a:t>
            </a:r>
            <a:r>
              <a:rPr sz="2600" b="1" spc="6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na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investigação</a:t>
            </a:r>
            <a:r>
              <a:rPr sz="2600" b="1" spc="4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da</a:t>
            </a:r>
            <a:r>
              <a:rPr sz="26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produção</a:t>
            </a:r>
            <a:r>
              <a:rPr sz="2600" b="1" spc="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6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dirty="0">
                <a:solidFill>
                  <a:srgbClr val="FFFF00"/>
                </a:solidFill>
                <a:latin typeface="Tw Cen MT"/>
                <a:cs typeface="Tw Cen MT"/>
              </a:rPr>
              <a:t>energia</a:t>
            </a:r>
            <a:r>
              <a:rPr sz="2600" b="1" spc="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5" dirty="0">
                <a:solidFill>
                  <a:srgbClr val="FFFF00"/>
                </a:solidFill>
                <a:latin typeface="Tw Cen MT"/>
                <a:cs typeface="Tw Cen MT"/>
              </a:rPr>
              <a:t>através</a:t>
            </a:r>
            <a:r>
              <a:rPr sz="26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das</a:t>
            </a:r>
            <a:r>
              <a:rPr sz="2600" b="1" spc="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00"/>
                </a:solidFill>
                <a:latin typeface="Tw Cen MT"/>
                <a:cs typeface="Tw Cen MT"/>
              </a:rPr>
              <a:t>ondas</a:t>
            </a:r>
            <a:r>
              <a:rPr sz="26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do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25" dirty="0">
                <a:solidFill>
                  <a:srgbClr val="FFFF00"/>
                </a:solidFill>
                <a:latin typeface="Tw Cen MT"/>
                <a:cs typeface="Tw Cen MT"/>
              </a:rPr>
              <a:t>mar.</a:t>
            </a:r>
            <a:r>
              <a:rPr sz="26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E</a:t>
            </a:r>
            <a:r>
              <a:rPr sz="26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que</a:t>
            </a:r>
            <a:r>
              <a:rPr sz="2600" b="1" spc="3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tem uma</a:t>
            </a:r>
            <a:r>
              <a:rPr sz="2600" b="1" spc="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dirty="0">
                <a:solidFill>
                  <a:srgbClr val="FFFF00"/>
                </a:solidFill>
                <a:latin typeface="Tw Cen MT"/>
                <a:cs typeface="Tw Cen MT"/>
              </a:rPr>
              <a:t>empresa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que</a:t>
            </a:r>
            <a:r>
              <a:rPr sz="2600" b="1" spc="3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analisa</a:t>
            </a:r>
            <a:r>
              <a:rPr sz="2600" b="1" spc="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o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ADN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6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plantas</a:t>
            </a:r>
            <a:r>
              <a:rPr sz="2600" b="1" spc="4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e </a:t>
            </a:r>
            <a:r>
              <a:rPr sz="26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animais</a:t>
            </a:r>
            <a:r>
              <a:rPr sz="26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e</a:t>
            </a:r>
            <a:r>
              <a:rPr sz="26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envia</a:t>
            </a:r>
            <a:r>
              <a:rPr sz="2600" b="1" spc="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os</a:t>
            </a:r>
            <a:r>
              <a:rPr sz="26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resultados</a:t>
            </a:r>
            <a:r>
              <a:rPr sz="2600" b="1" spc="4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para</a:t>
            </a:r>
            <a:r>
              <a:rPr sz="26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os</a:t>
            </a:r>
            <a:r>
              <a:rPr sz="26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clientes</a:t>
            </a:r>
            <a:r>
              <a:rPr sz="26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6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toda</a:t>
            </a:r>
            <a:r>
              <a:rPr sz="2600" b="1" spc="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a </a:t>
            </a:r>
            <a:r>
              <a:rPr sz="26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Europa</a:t>
            </a:r>
            <a:r>
              <a:rPr sz="26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5" dirty="0">
                <a:solidFill>
                  <a:srgbClr val="FFFF00"/>
                </a:solidFill>
                <a:latin typeface="Tw Cen MT"/>
                <a:cs typeface="Tw Cen MT"/>
              </a:rPr>
              <a:t>por</a:t>
            </a:r>
            <a:r>
              <a:rPr sz="26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10" dirty="0">
                <a:solidFill>
                  <a:srgbClr val="FFFF00"/>
                </a:solidFill>
                <a:latin typeface="Tw Cen MT"/>
                <a:cs typeface="Tw Cen MT"/>
              </a:rPr>
              <a:t>via</a:t>
            </a:r>
            <a:r>
              <a:rPr sz="26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w Cen MT"/>
                <a:cs typeface="Tw Cen MT"/>
              </a:rPr>
              <a:t>informática.</a:t>
            </a:r>
            <a:endParaRPr sz="26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9611" y="536447"/>
            <a:ext cx="8778240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53515" algn="l"/>
              </a:tabLst>
            </a:pPr>
            <a:r>
              <a:rPr sz="2400" b="1" dirty="0">
                <a:solidFill>
                  <a:srgbClr val="FF0000"/>
                </a:solidFill>
                <a:latin typeface="Tw Cen MT"/>
                <a:cs typeface="Tw Cen MT"/>
              </a:rPr>
              <a:t>Eu </a:t>
            </a:r>
            <a:r>
              <a:rPr sz="2400" b="1" spc="-5" dirty="0">
                <a:solidFill>
                  <a:srgbClr val="FF0000"/>
                </a:solidFill>
                <a:latin typeface="Tw Cen MT"/>
                <a:cs typeface="Tw Cen MT"/>
              </a:rPr>
              <a:t>conheço</a:t>
            </a:r>
            <a:r>
              <a:rPr sz="2400" b="1" spc="2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w Cen MT"/>
                <a:cs typeface="Tw Cen MT"/>
              </a:rPr>
              <a:t>um país</a:t>
            </a:r>
            <a:r>
              <a:rPr sz="2400" b="1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que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tem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um</a:t>
            </a:r>
            <a:r>
              <a:rPr sz="24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conjunto</a:t>
            </a:r>
            <a:r>
              <a:rPr sz="2400" b="1" spc="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empresas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que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desenvolveram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sistemas</a:t>
            </a:r>
            <a:r>
              <a:rPr sz="2400" b="1" spc="-3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gestão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inovadores</a:t>
            </a:r>
            <a:r>
              <a:rPr sz="24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clientes</a:t>
            </a:r>
            <a:r>
              <a:rPr sz="24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e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de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stocks,</a:t>
            </a:r>
            <a:r>
              <a:rPr sz="2400" b="1" spc="6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dirigidos</a:t>
            </a:r>
            <a:r>
              <a:rPr sz="2400" b="1" spc="7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a</a:t>
            </a:r>
            <a:r>
              <a:rPr sz="2400" b="1" spc="5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pequenas</a:t>
            </a:r>
            <a:r>
              <a:rPr sz="2400" b="1" spc="5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e</a:t>
            </a:r>
            <a:r>
              <a:rPr sz="2400" b="1" spc="5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médias</a:t>
            </a:r>
            <a:r>
              <a:rPr sz="2400" b="1" spc="5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empresas.</a:t>
            </a:r>
            <a:r>
              <a:rPr sz="2400" b="1" spc="5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Eu</a:t>
            </a:r>
            <a:r>
              <a:rPr sz="2400" b="1" spc="7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conheço</a:t>
            </a:r>
            <a:r>
              <a:rPr sz="2400" b="1" spc="9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um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país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que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conta com várias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empresas a trabalhar para a NASA ou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para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outros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clientes</a:t>
            </a:r>
            <a:r>
              <a:rPr sz="2400" b="1" spc="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internacionais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com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o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mesmo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grau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exigência.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 Ou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que 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desenvolveu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um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sistema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muito cómodo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de passar nas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15" dirty="0">
                <a:solidFill>
                  <a:srgbClr val="FFFF00"/>
                </a:solidFill>
                <a:latin typeface="Tw Cen MT"/>
                <a:cs typeface="Tw Cen MT"/>
              </a:rPr>
              <a:t>portagens	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das auto-estradas. Ou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que 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vai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lançar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um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medicamento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anti-epiléptico</a:t>
            </a:r>
            <a:r>
              <a:rPr sz="2400" b="1" spc="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no</a:t>
            </a:r>
            <a:r>
              <a:rPr sz="24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mercado</a:t>
            </a:r>
            <a:r>
              <a:rPr sz="2400" b="1" spc="3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mundial.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Ou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que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é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líder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mundial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na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produção</a:t>
            </a:r>
            <a:r>
              <a:rPr sz="24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4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rolhas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4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cortiça.</a:t>
            </a:r>
            <a:r>
              <a:rPr sz="2400" b="1" spc="3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Ou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que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produz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um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vinho que</a:t>
            </a:r>
            <a:r>
              <a:rPr sz="24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“bateu" </a:t>
            </a:r>
            <a:r>
              <a:rPr sz="2400" b="1" spc="-6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em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duas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20" dirty="0">
                <a:solidFill>
                  <a:srgbClr val="FFFF00"/>
                </a:solidFill>
                <a:latin typeface="Tw Cen MT"/>
                <a:cs typeface="Tw Cen MT"/>
              </a:rPr>
              <a:t>provas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 vários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dos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melhores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vinhos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espanhóis.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E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que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conta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já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com um núcleo de várias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empresas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a trabalhar para a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Agência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Espacial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Europeia.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Ou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que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inventou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e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desenvolveu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o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melhor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sistema </a:t>
            </a:r>
            <a:r>
              <a:rPr sz="2400" b="1" spc="-6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mundial</a:t>
            </a:r>
            <a:r>
              <a:rPr sz="2400" b="1" spc="8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400" b="1" spc="6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pagamentos</a:t>
            </a:r>
            <a:r>
              <a:rPr sz="2400" b="1" spc="9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400" b="1" spc="6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cartões</a:t>
            </a:r>
            <a:r>
              <a:rPr sz="2400" b="1" spc="9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pré-pagos</a:t>
            </a:r>
            <a:r>
              <a:rPr sz="2400" b="1" spc="9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para</a:t>
            </a:r>
            <a:r>
              <a:rPr sz="2400" b="1" spc="7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telemóveis.</a:t>
            </a:r>
            <a:r>
              <a:rPr sz="2400" b="1" spc="6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E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que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está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a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construir</a:t>
            </a:r>
            <a:r>
              <a:rPr sz="2400" b="1" spc="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ou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já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construiu</a:t>
            </a:r>
            <a:r>
              <a:rPr sz="2400" b="1" spc="3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um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conjunto</a:t>
            </a:r>
            <a:r>
              <a:rPr sz="2400" b="1" spc="3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projectos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hoteleiros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excelente</a:t>
            </a:r>
            <a:r>
              <a:rPr sz="2400" b="1" spc="3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qualidade</a:t>
            </a:r>
            <a:r>
              <a:rPr sz="2400" b="1" spc="-4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um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pouco</a:t>
            </a:r>
            <a:r>
              <a:rPr sz="2400" b="1" spc="3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por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todo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o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20" dirty="0">
                <a:solidFill>
                  <a:srgbClr val="FFFF00"/>
                </a:solidFill>
                <a:latin typeface="Tw Cen MT"/>
                <a:cs typeface="Tw Cen MT"/>
              </a:rPr>
              <a:t>mundo.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6064" y="579627"/>
            <a:ext cx="6711696" cy="55534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0224" y="978916"/>
            <a:ext cx="8476488" cy="46024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2762" y="408431"/>
            <a:ext cx="8646795" cy="587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53515" algn="l"/>
              </a:tabLst>
            </a:pPr>
            <a:r>
              <a:rPr sz="2400" b="1" dirty="0">
                <a:solidFill>
                  <a:srgbClr val="FF0000"/>
                </a:solidFill>
                <a:latin typeface="Tw Cen MT"/>
                <a:cs typeface="Tw Cen MT"/>
              </a:rPr>
              <a:t>Eu </a:t>
            </a:r>
            <a:r>
              <a:rPr sz="2400" b="1" spc="-5" dirty="0">
                <a:solidFill>
                  <a:srgbClr val="FF0000"/>
                </a:solidFill>
                <a:latin typeface="Tw Cen MT"/>
                <a:cs typeface="Tw Cen MT"/>
              </a:rPr>
              <a:t>conheço</a:t>
            </a:r>
            <a:r>
              <a:rPr sz="2400" b="1" spc="3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w Cen MT"/>
                <a:cs typeface="Tw Cen MT"/>
              </a:rPr>
              <a:t>um país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que</a:t>
            </a:r>
            <a:r>
              <a:rPr sz="24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tem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um</a:t>
            </a:r>
            <a:r>
              <a:rPr sz="24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conjunto</a:t>
            </a:r>
            <a:r>
              <a:rPr sz="2400" b="1" spc="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empresas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que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desenvolveram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sistemas</a:t>
            </a:r>
            <a:r>
              <a:rPr sz="2400" b="1" spc="-3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gestão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inovadores</a:t>
            </a:r>
            <a:r>
              <a:rPr sz="2400" b="1" spc="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clientes</a:t>
            </a:r>
            <a:r>
              <a:rPr sz="2400" b="1" spc="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e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de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stocks,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dirigidos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a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pequenas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e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médias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empresas.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Eu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conheço</a:t>
            </a:r>
            <a:r>
              <a:rPr sz="2400" b="1" spc="3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um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país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que conta com várias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empresas a trabalhar para a NASA ou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para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 outros</a:t>
            </a:r>
            <a:r>
              <a:rPr sz="24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clientes</a:t>
            </a:r>
            <a:r>
              <a:rPr sz="24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internacionais</a:t>
            </a:r>
            <a:r>
              <a:rPr sz="24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com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o</a:t>
            </a:r>
            <a:r>
              <a:rPr sz="2400" b="1" spc="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mesmo</a:t>
            </a:r>
            <a:r>
              <a:rPr sz="2400" b="1" spc="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grau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400" b="1" spc="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exigência. </a:t>
            </a:r>
            <a:r>
              <a:rPr sz="2400" b="1" spc="-6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Ou que 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desenvolveu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um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sistema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muito cómodo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de passar nas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15" dirty="0">
                <a:solidFill>
                  <a:srgbClr val="FFFF00"/>
                </a:solidFill>
                <a:latin typeface="Tw Cen MT"/>
                <a:cs typeface="Tw Cen MT"/>
              </a:rPr>
              <a:t>portagens	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das auto-estradas. Ou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que 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vai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lançar um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medicamento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anti-epiléptico</a:t>
            </a:r>
            <a:r>
              <a:rPr sz="2400" b="1" spc="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no</a:t>
            </a:r>
            <a:r>
              <a:rPr sz="24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mercado</a:t>
            </a:r>
            <a:r>
              <a:rPr sz="2400" b="1" spc="3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mundial.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Ou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que</a:t>
            </a:r>
            <a:r>
              <a:rPr sz="2400" b="1" spc="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é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líder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mundial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na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produção</a:t>
            </a:r>
            <a:r>
              <a:rPr sz="24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rolhas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cortiça.</a:t>
            </a:r>
            <a:r>
              <a:rPr sz="2400" b="1" spc="3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Ou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que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produz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um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vinho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que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“bateu"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em</a:t>
            </a:r>
            <a:r>
              <a:rPr sz="24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duas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20" dirty="0">
                <a:solidFill>
                  <a:srgbClr val="FFFF00"/>
                </a:solidFill>
                <a:latin typeface="Tw Cen MT"/>
                <a:cs typeface="Tw Cen MT"/>
              </a:rPr>
              <a:t>provas</a:t>
            </a:r>
            <a:r>
              <a:rPr sz="2400" b="1" spc="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vários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dos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melhores</a:t>
            </a:r>
            <a:r>
              <a:rPr sz="2400" b="1" spc="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vinhos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espanhóis.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E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que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conta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já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com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um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núcleo de várias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empresas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a trabalhar para a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Agência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Espacial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Europeia.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Ou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que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inventou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e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desenvolveu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o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melhor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sistema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 mundial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pagamentos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15" dirty="0">
                <a:solidFill>
                  <a:srgbClr val="FFFF00"/>
                </a:solidFill>
                <a:latin typeface="Tw Cen MT"/>
                <a:cs typeface="Tw Cen MT"/>
              </a:rPr>
              <a:t>cartões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pré-pagos</a:t>
            </a:r>
            <a:r>
              <a:rPr sz="2400" b="1" spc="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para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telemóveis.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E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que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está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a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construir</a:t>
            </a:r>
            <a:r>
              <a:rPr sz="2400" b="1" spc="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ou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já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construiu</a:t>
            </a:r>
            <a:r>
              <a:rPr sz="2400" b="1" spc="3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um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conjunto</a:t>
            </a:r>
            <a:r>
              <a:rPr sz="2400" b="1" spc="3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de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projectos</a:t>
            </a:r>
            <a:r>
              <a:rPr sz="2400" b="1" spc="3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hoteleiros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excelente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qualidade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um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pouco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por</a:t>
            </a:r>
            <a:r>
              <a:rPr sz="2400" b="1" spc="3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todo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o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20" dirty="0">
                <a:solidFill>
                  <a:srgbClr val="FFFF00"/>
                </a:solidFill>
                <a:latin typeface="Tw Cen MT"/>
                <a:cs typeface="Tw Cen MT"/>
              </a:rPr>
              <a:t>mundo.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188" y="478537"/>
            <a:ext cx="8930640" cy="5726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O </a:t>
            </a:r>
            <a:r>
              <a:rPr sz="2200" b="1" spc="-10" dirty="0">
                <a:solidFill>
                  <a:srgbClr val="FFFF00"/>
                </a:solidFill>
                <a:latin typeface="Tw Cen MT"/>
                <a:cs typeface="Tw Cen MT"/>
              </a:rPr>
              <a:t>leitor, </a:t>
            </a:r>
            <a:r>
              <a:rPr sz="2200" b="1" spc="-5" dirty="0">
                <a:solidFill>
                  <a:srgbClr val="FFFF00"/>
                </a:solidFill>
                <a:latin typeface="Tw Cen MT"/>
                <a:cs typeface="Tw Cen MT"/>
              </a:rPr>
              <a:t>possivelmente,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não reconhece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neste </a:t>
            </a:r>
            <a:r>
              <a:rPr sz="2200" b="1" spc="-25" dirty="0">
                <a:solidFill>
                  <a:srgbClr val="FFFF00"/>
                </a:solidFill>
                <a:latin typeface="Tw Cen MT"/>
                <a:cs typeface="Tw Cen MT"/>
              </a:rPr>
              <a:t>País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aquele em que </a:t>
            </a:r>
            <a:r>
              <a:rPr sz="2200" b="1" spc="-5" dirty="0">
                <a:solidFill>
                  <a:srgbClr val="FFFF00"/>
                </a:solidFill>
                <a:latin typeface="Tw Cen MT"/>
                <a:cs typeface="Tw Cen MT"/>
              </a:rPr>
              <a:t>vive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–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Portugal.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Mas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é verdade. </a:t>
            </a:r>
            <a:r>
              <a:rPr sz="2200" b="1" spc="-10" dirty="0">
                <a:solidFill>
                  <a:srgbClr val="FFFF00"/>
                </a:solidFill>
                <a:latin typeface="Tw Cen MT"/>
                <a:cs typeface="Tw Cen MT"/>
              </a:rPr>
              <a:t>Tudo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o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que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leu acima </a:t>
            </a:r>
            <a:r>
              <a:rPr sz="2200" b="1" spc="-5" dirty="0">
                <a:solidFill>
                  <a:srgbClr val="FFFF00"/>
                </a:solidFill>
                <a:latin typeface="Tw Cen MT"/>
                <a:cs typeface="Tw Cen MT"/>
              </a:rPr>
              <a:t>foi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feito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por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empresas </a:t>
            </a:r>
            <a:r>
              <a:rPr sz="22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fundadas por portugueses, </a:t>
            </a:r>
            <a:r>
              <a:rPr sz="2200" b="1" spc="-5" dirty="0">
                <a:solidFill>
                  <a:srgbClr val="FFFF00"/>
                </a:solidFill>
                <a:latin typeface="Tw Cen MT"/>
                <a:cs typeface="Tw Cen MT"/>
              </a:rPr>
              <a:t>desenvolvidas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por portugueses, dirigidas por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portugueses, com sede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em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Portugal,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que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funcionam com técnicos e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 trabalhadores</a:t>
            </a:r>
            <a:r>
              <a:rPr sz="2200" b="1" spc="-9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portugueses.</a:t>
            </a:r>
            <a:r>
              <a:rPr sz="2200" b="1" spc="-5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Chamam-se,</a:t>
            </a:r>
            <a:r>
              <a:rPr sz="2200" b="1" spc="-6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por</a:t>
            </a:r>
            <a:r>
              <a:rPr sz="2200" b="1" spc="-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ordem,</a:t>
            </a:r>
            <a:r>
              <a:rPr sz="2200" b="1" spc="-5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Efacec,</a:t>
            </a:r>
            <a:r>
              <a:rPr sz="2200" b="1" spc="-3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Fepsa,</a:t>
            </a:r>
            <a:r>
              <a:rPr sz="2200" b="1" spc="-5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spc="-20" dirty="0">
                <a:solidFill>
                  <a:srgbClr val="FFFF00"/>
                </a:solidFill>
                <a:latin typeface="Tw Cen MT"/>
                <a:cs typeface="Tw Cen MT"/>
              </a:rPr>
              <a:t>Ydreams, </a:t>
            </a:r>
            <a:r>
              <a:rPr sz="2200" b="1" spc="-57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spc="-15" dirty="0">
                <a:solidFill>
                  <a:srgbClr val="FFFF00"/>
                </a:solidFill>
                <a:latin typeface="Tw Cen MT"/>
                <a:cs typeface="Tw Cen MT"/>
              </a:rPr>
              <a:t>Mobycomp,</a:t>
            </a:r>
            <a:r>
              <a:rPr sz="2200" b="1" spc="-5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spc="-65" dirty="0">
                <a:solidFill>
                  <a:srgbClr val="FFFF00"/>
                </a:solidFill>
                <a:latin typeface="Tw Cen MT"/>
                <a:cs typeface="Tw Cen MT"/>
              </a:rPr>
              <a:t>GALP,</a:t>
            </a:r>
            <a:r>
              <a:rPr sz="2200" b="1" spc="-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spc="-20" dirty="0">
                <a:solidFill>
                  <a:srgbClr val="FFFF00"/>
                </a:solidFill>
                <a:latin typeface="Tw Cen MT"/>
                <a:cs typeface="Tw Cen MT"/>
              </a:rPr>
              <a:t>SIBS,</a:t>
            </a:r>
            <a:r>
              <a:rPr sz="2200" b="1" spc="-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BPI,</a:t>
            </a:r>
            <a:r>
              <a:rPr sz="2200" b="1" spc="-3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spc="-75" dirty="0">
                <a:solidFill>
                  <a:srgbClr val="FFFF00"/>
                </a:solidFill>
                <a:latin typeface="Tw Cen MT"/>
                <a:cs typeface="Tw Cen MT"/>
              </a:rPr>
              <a:t>BCP,</a:t>
            </a:r>
            <a:r>
              <a:rPr sz="2200" b="1" spc="-3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spc="-25" dirty="0">
                <a:solidFill>
                  <a:srgbClr val="FFFF00"/>
                </a:solidFill>
                <a:latin typeface="Tw Cen MT"/>
                <a:cs typeface="Tw Cen MT"/>
              </a:rPr>
              <a:t>Totta,</a:t>
            </a:r>
            <a:r>
              <a:rPr sz="2200" b="1" spc="-3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spc="-25" dirty="0">
                <a:solidFill>
                  <a:srgbClr val="FFFF00"/>
                </a:solidFill>
                <a:latin typeface="Tw Cen MT"/>
                <a:cs typeface="Tw Cen MT"/>
              </a:rPr>
              <a:t>BES,</a:t>
            </a:r>
            <a:r>
              <a:rPr sz="2200" b="1" spc="-3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spc="-30" dirty="0">
                <a:solidFill>
                  <a:srgbClr val="FFFF00"/>
                </a:solidFill>
                <a:latin typeface="Tw Cen MT"/>
                <a:cs typeface="Tw Cen MT"/>
              </a:rPr>
              <a:t>CGD,</a:t>
            </a:r>
            <a:r>
              <a:rPr sz="2200" b="1" spc="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Stab</a:t>
            </a:r>
            <a:r>
              <a:rPr sz="2200" b="1" spc="-3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spc="-5" dirty="0">
                <a:solidFill>
                  <a:srgbClr val="FFFF00"/>
                </a:solidFill>
                <a:latin typeface="Tw Cen MT"/>
                <a:cs typeface="Tw Cen MT"/>
              </a:rPr>
              <a:t>Vida,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Altitude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 Software,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Primavera Software, Critical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Software,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Out </a:t>
            </a:r>
            <a:r>
              <a:rPr sz="2200" b="1" spc="-10" dirty="0">
                <a:solidFill>
                  <a:srgbClr val="FFFF00"/>
                </a:solidFill>
                <a:latin typeface="Tw Cen MT"/>
                <a:cs typeface="Tw Cen MT"/>
              </a:rPr>
              <a:t>Systems, </a:t>
            </a:r>
            <a:r>
              <a:rPr sz="2200" b="1" spc="-20" dirty="0">
                <a:solidFill>
                  <a:srgbClr val="FFFF00"/>
                </a:solidFill>
                <a:latin typeface="Tw Cen MT"/>
                <a:cs typeface="Tw Cen MT"/>
              </a:rPr>
              <a:t>WeDo,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Brisa,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Bial, Grupo Amorim, Quinta do Monte </a:t>
            </a:r>
            <a:r>
              <a:rPr sz="2200" b="1" spc="-10" dirty="0">
                <a:solidFill>
                  <a:srgbClr val="FFFF00"/>
                </a:solidFill>
                <a:latin typeface="Tw Cen MT"/>
                <a:cs typeface="Tw Cen MT"/>
              </a:rPr>
              <a:t>d’Oiro, </a:t>
            </a:r>
            <a:r>
              <a:rPr sz="2200" b="1" spc="-5" dirty="0">
                <a:solidFill>
                  <a:srgbClr val="FFFF00"/>
                </a:solidFill>
                <a:latin typeface="Tw Cen MT"/>
                <a:cs typeface="Tw Cen MT"/>
              </a:rPr>
              <a:t>Activespace </a:t>
            </a:r>
            <a:r>
              <a:rPr sz="2200" b="1" spc="-15" dirty="0">
                <a:solidFill>
                  <a:srgbClr val="FFFF00"/>
                </a:solidFill>
                <a:latin typeface="Tw Cen MT"/>
                <a:cs typeface="Tw Cen MT"/>
              </a:rPr>
              <a:t>Technologies, </a:t>
            </a:r>
            <a:r>
              <a:rPr sz="22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Deimos Engenharia, Lusospace, Skysoft, Space Services. E, </a:t>
            </a:r>
            <a:r>
              <a:rPr sz="2200" b="1" spc="-5" dirty="0">
                <a:solidFill>
                  <a:srgbClr val="FFFF00"/>
                </a:solidFill>
                <a:latin typeface="Tw Cen MT"/>
                <a:cs typeface="Tw Cen MT"/>
              </a:rPr>
              <a:t>obviamente,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 Portugal </a:t>
            </a:r>
            <a:r>
              <a:rPr sz="2200" b="1" spc="-15" dirty="0">
                <a:solidFill>
                  <a:srgbClr val="FFFF00"/>
                </a:solidFill>
                <a:latin typeface="Tw Cen MT"/>
                <a:cs typeface="Tw Cen MT"/>
              </a:rPr>
              <a:t>Telecom </a:t>
            </a:r>
            <a:r>
              <a:rPr sz="2200" b="1" spc="-20" dirty="0">
                <a:solidFill>
                  <a:srgbClr val="FFFF00"/>
                </a:solidFill>
                <a:latin typeface="Tw Cen MT"/>
                <a:cs typeface="Tw Cen MT"/>
              </a:rPr>
              <a:t>Inovação.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Mas também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dos grupos </a:t>
            </a:r>
            <a:r>
              <a:rPr sz="2200" b="1" spc="-10" dirty="0">
                <a:solidFill>
                  <a:srgbClr val="FFFF00"/>
                </a:solidFill>
                <a:latin typeface="Tw Cen MT"/>
                <a:cs typeface="Tw Cen MT"/>
              </a:rPr>
              <a:t>Pestana, Vila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Galé,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spc="-5" dirty="0">
                <a:solidFill>
                  <a:srgbClr val="FFFF00"/>
                </a:solidFill>
                <a:latin typeface="Tw Cen MT"/>
                <a:cs typeface="Tw Cen MT"/>
              </a:rPr>
              <a:t>Porto </a:t>
            </a:r>
            <a:r>
              <a:rPr sz="2200" b="1" spc="-35" dirty="0">
                <a:solidFill>
                  <a:srgbClr val="FFFF00"/>
                </a:solidFill>
                <a:latin typeface="Tw Cen MT"/>
                <a:cs typeface="Tw Cen MT"/>
              </a:rPr>
              <a:t>Bay,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BES </a:t>
            </a:r>
            <a:r>
              <a:rPr sz="2200" b="1" spc="-5" dirty="0">
                <a:solidFill>
                  <a:srgbClr val="FFFF00"/>
                </a:solidFill>
                <a:latin typeface="Tw Cen MT"/>
                <a:cs typeface="Tw Cen MT"/>
              </a:rPr>
              <a:t>Turismo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e Amorim </a:t>
            </a:r>
            <a:r>
              <a:rPr sz="2200" b="1" spc="-20" dirty="0">
                <a:solidFill>
                  <a:srgbClr val="FFFF00"/>
                </a:solidFill>
                <a:latin typeface="Tw Cen MT"/>
                <a:cs typeface="Tw Cen MT"/>
              </a:rPr>
              <a:t>Turismo.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E depois há ainda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grandes </a:t>
            </a:r>
            <a:r>
              <a:rPr sz="22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empresas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multinacionais instaladas no </a:t>
            </a:r>
            <a:r>
              <a:rPr sz="2200" b="1" spc="-35" dirty="0">
                <a:solidFill>
                  <a:srgbClr val="FFFF00"/>
                </a:solidFill>
                <a:latin typeface="Tw Cen MT"/>
                <a:cs typeface="Tw Cen MT"/>
              </a:rPr>
              <a:t>País,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mas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dirigidas por portugueses,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 trabalhando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com técnicos portugueses,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que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há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anos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e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anos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obtêm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grande </a:t>
            </a:r>
            <a:r>
              <a:rPr sz="22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spc="-5" dirty="0">
                <a:solidFill>
                  <a:srgbClr val="FFFF00"/>
                </a:solidFill>
                <a:latin typeface="Tw Cen MT"/>
                <a:cs typeface="Tw Cen MT"/>
              </a:rPr>
              <a:t>sucesso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junto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das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casasmãe, como a Siemens Portugal, Bosch, </a:t>
            </a:r>
            <a:r>
              <a:rPr sz="2200" b="1" spc="-20" dirty="0">
                <a:solidFill>
                  <a:srgbClr val="FFFF00"/>
                </a:solidFill>
                <a:latin typeface="Tw Cen MT"/>
                <a:cs typeface="Tw Cen MT"/>
              </a:rPr>
              <a:t>Vulcano, </a:t>
            </a:r>
            <a:r>
              <a:rPr sz="22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Alcatel,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BP Portugal, </a:t>
            </a:r>
            <a:r>
              <a:rPr sz="2200" b="1" spc="-5" dirty="0">
                <a:solidFill>
                  <a:srgbClr val="FFFF00"/>
                </a:solidFill>
                <a:latin typeface="Tw Cen MT"/>
                <a:cs typeface="Tw Cen MT"/>
              </a:rPr>
              <a:t>McDonalds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(que </a:t>
            </a:r>
            <a:r>
              <a:rPr sz="2200" b="1" spc="-10" dirty="0">
                <a:solidFill>
                  <a:srgbClr val="FFFF00"/>
                </a:solidFill>
                <a:latin typeface="Tw Cen MT"/>
                <a:cs typeface="Tw Cen MT"/>
              </a:rPr>
              <a:t>desenvolveu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em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Portugal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um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sistema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 em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tempo </a:t>
            </a:r>
            <a:r>
              <a:rPr sz="2200" b="1" spc="15" dirty="0">
                <a:solidFill>
                  <a:srgbClr val="FFFF00"/>
                </a:solidFill>
                <a:latin typeface="Tw Cen MT"/>
                <a:cs typeface="Tw Cen MT"/>
              </a:rPr>
              <a:t>real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que </a:t>
            </a:r>
            <a:r>
              <a:rPr sz="2200" b="1" spc="10" dirty="0">
                <a:solidFill>
                  <a:srgbClr val="FFFF00"/>
                </a:solidFill>
                <a:latin typeface="Tw Cen MT"/>
                <a:cs typeface="Tw Cen MT"/>
              </a:rPr>
              <a:t>permite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saber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quantas </a:t>
            </a:r>
            <a:r>
              <a:rPr sz="2200" b="1" spc="10" dirty="0">
                <a:solidFill>
                  <a:srgbClr val="FFFF00"/>
                </a:solidFill>
                <a:latin typeface="Tw Cen MT"/>
                <a:cs typeface="Tw Cen MT"/>
              </a:rPr>
              <a:t>refeições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e de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que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tipo são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vendidas</a:t>
            </a:r>
            <a:r>
              <a:rPr sz="2200" b="1" spc="-6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em</a:t>
            </a:r>
            <a:r>
              <a:rPr sz="2200" b="1" spc="-3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cada</a:t>
            </a:r>
            <a:r>
              <a:rPr sz="22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estabelecimento</a:t>
            </a:r>
            <a:r>
              <a:rPr sz="2200" b="1" spc="-10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00"/>
                </a:solidFill>
                <a:latin typeface="Tw Cen MT"/>
                <a:cs typeface="Tw Cen MT"/>
              </a:rPr>
              <a:t>da cadeia</a:t>
            </a:r>
            <a:r>
              <a:rPr sz="2200" b="1" spc="-5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00"/>
                </a:solidFill>
                <a:latin typeface="Tw Cen MT"/>
                <a:cs typeface="Tw Cen MT"/>
              </a:rPr>
              <a:t>norte-americana).</a:t>
            </a:r>
            <a:endParaRPr sz="22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3721100" y="6461624"/>
            <a:ext cx="5601970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2205"/>
              </a:lnSpc>
            </a:pPr>
            <a:r>
              <a:rPr sz="2000" b="1" dirty="0" err="1" smtClean="0">
                <a:solidFill>
                  <a:srgbClr val="FFFFFF"/>
                </a:solidFill>
                <a:latin typeface="Tw Cen MT"/>
                <a:cs typeface="Tw Cen MT"/>
              </a:rPr>
              <a:t>Ética</a:t>
            </a:r>
            <a:r>
              <a:rPr sz="2000" b="1" spc="-25" dirty="0" smtClean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0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w Cen MT"/>
                <a:cs typeface="Tw Cen MT"/>
              </a:rPr>
              <a:t>Deontologia</a:t>
            </a:r>
            <a:r>
              <a:rPr sz="20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w Cen MT"/>
                <a:cs typeface="Tw Cen MT"/>
              </a:rPr>
              <a:t>no</a:t>
            </a:r>
            <a:r>
              <a:rPr sz="20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w Cen MT"/>
                <a:cs typeface="Tw Cen MT"/>
              </a:rPr>
              <a:t>Desporto</a:t>
            </a:r>
            <a:endParaRPr sz="2000" dirty="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Tw Cen MT"/>
                <a:cs typeface="Tw Cen MT"/>
              </a:rPr>
              <a:t>6.</a:t>
            </a:r>
            <a:r>
              <a:rPr sz="2000" b="1" spc="25" dirty="0">
                <a:latin typeface="Tw Cen MT"/>
                <a:cs typeface="Tw Cen MT"/>
              </a:rPr>
              <a:t> </a:t>
            </a:r>
            <a:r>
              <a:rPr sz="2000" b="1" spc="-10" dirty="0">
                <a:latin typeface="Tw Cen MT"/>
                <a:cs typeface="Tw Cen MT"/>
              </a:rPr>
              <a:t>A</a:t>
            </a:r>
            <a:r>
              <a:rPr sz="2000" b="1" dirty="0">
                <a:latin typeface="Tw Cen MT"/>
                <a:cs typeface="Tw Cen MT"/>
              </a:rPr>
              <a:t> </a:t>
            </a:r>
            <a:r>
              <a:rPr sz="2000" b="1" spc="-5" dirty="0">
                <a:latin typeface="Tw Cen MT"/>
                <a:cs typeface="Tw Cen MT"/>
              </a:rPr>
              <a:t>construção</a:t>
            </a:r>
            <a:r>
              <a:rPr sz="2000" b="1" spc="45" dirty="0">
                <a:latin typeface="Tw Cen MT"/>
                <a:cs typeface="Tw Cen MT"/>
              </a:rPr>
              <a:t> </a:t>
            </a:r>
            <a:r>
              <a:rPr sz="2000" b="1" spc="-5" dirty="0">
                <a:latin typeface="Tw Cen MT"/>
                <a:cs typeface="Tw Cen MT"/>
              </a:rPr>
              <a:t>de</a:t>
            </a:r>
            <a:r>
              <a:rPr sz="2000" b="1" spc="5" dirty="0">
                <a:latin typeface="Tw Cen MT"/>
                <a:cs typeface="Tw Cen MT"/>
              </a:rPr>
              <a:t> </a:t>
            </a:r>
            <a:r>
              <a:rPr sz="2000" b="1" spc="-5" dirty="0">
                <a:latin typeface="Tw Cen MT"/>
                <a:cs typeface="Tw Cen MT"/>
              </a:rPr>
              <a:t>uma</a:t>
            </a:r>
            <a:r>
              <a:rPr sz="2000" b="1" spc="25" dirty="0">
                <a:latin typeface="Tw Cen MT"/>
                <a:cs typeface="Tw Cen MT"/>
              </a:rPr>
              <a:t> </a:t>
            </a:r>
            <a:r>
              <a:rPr sz="2000" b="1" spc="-5" dirty="0">
                <a:latin typeface="Tw Cen MT"/>
                <a:cs typeface="Tw Cen MT"/>
              </a:rPr>
              <a:t>cidadania</a:t>
            </a:r>
            <a:r>
              <a:rPr sz="2000" b="1" spc="5" dirty="0">
                <a:latin typeface="Tw Cen MT"/>
                <a:cs typeface="Tw Cen MT"/>
              </a:rPr>
              <a:t> </a:t>
            </a:r>
            <a:r>
              <a:rPr sz="2000" b="1" spc="-5" dirty="0">
                <a:latin typeface="Tw Cen MT"/>
                <a:cs typeface="Tw Cen MT"/>
              </a:rPr>
              <a:t>mundial</a:t>
            </a:r>
            <a:r>
              <a:rPr sz="2000" b="1" spc="30" dirty="0">
                <a:latin typeface="Tw Cen MT"/>
                <a:cs typeface="Tw Cen MT"/>
              </a:rPr>
              <a:t> </a:t>
            </a:r>
            <a:r>
              <a:rPr sz="2000" b="1" spc="-5" dirty="0">
                <a:latin typeface="Tw Cen MT"/>
                <a:cs typeface="Tw Cen MT"/>
              </a:rPr>
              <a:t>inclusiva</a:t>
            </a:r>
            <a:endParaRPr sz="2000" dirty="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624840"/>
            <a:ext cx="8830310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É este o </a:t>
            </a:r>
            <a:r>
              <a:rPr sz="2400" b="1" spc="-35" dirty="0">
                <a:solidFill>
                  <a:srgbClr val="FFFF00"/>
                </a:solidFill>
                <a:latin typeface="Tw Cen MT"/>
                <a:cs typeface="Tw Cen MT"/>
              </a:rPr>
              <a:t>País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em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que também 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vivemos.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É este o </a:t>
            </a:r>
            <a:r>
              <a:rPr sz="2400" b="1" spc="-30" dirty="0">
                <a:solidFill>
                  <a:srgbClr val="FFFF00"/>
                </a:solidFill>
                <a:latin typeface="Tw Cen MT"/>
                <a:cs typeface="Tw Cen MT"/>
              </a:rPr>
              <a:t>País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de sucesso que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convive</a:t>
            </a:r>
            <a:r>
              <a:rPr sz="2400" b="1" spc="3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com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o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35" dirty="0">
                <a:solidFill>
                  <a:srgbClr val="FFFF00"/>
                </a:solidFill>
                <a:latin typeface="Tw Cen MT"/>
                <a:cs typeface="Tw Cen MT"/>
              </a:rPr>
              <a:t>País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estatisticamente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sempre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na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 cauda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da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Europa,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sempre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com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péssimos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índices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na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educação,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e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com</a:t>
            </a:r>
            <a:r>
              <a:rPr sz="24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problemas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na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saúde,</a:t>
            </a:r>
            <a:r>
              <a:rPr sz="24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no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ambiente,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etc.</a:t>
            </a:r>
            <a:r>
              <a:rPr sz="2400" b="1" spc="3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Mas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nós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só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falamos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do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30" dirty="0">
                <a:solidFill>
                  <a:srgbClr val="FFFF00"/>
                </a:solidFill>
                <a:latin typeface="Tw Cen MT"/>
                <a:cs typeface="Tw Cen MT"/>
              </a:rPr>
              <a:t>País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que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está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mal.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Daquele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que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não</a:t>
            </a:r>
            <a:r>
              <a:rPr sz="24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acompanhou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o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progresso.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Do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que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se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atrasou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em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relação à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média europeia.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Está na altura de olharmos para o que de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muito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bom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temos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feito.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nos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orgulharmos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disso.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mostrarmos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ao </a:t>
            </a:r>
            <a:r>
              <a:rPr sz="2400" b="1" spc="-6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mundo os nossos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sucessos – e não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invariavelmente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o que não 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corre </a:t>
            </a:r>
            <a:r>
              <a:rPr sz="2400" b="1" spc="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bem,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acompanhado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por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uma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fotografia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de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uma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velhinha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vestida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de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preto,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puxando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pela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15" dirty="0">
                <a:solidFill>
                  <a:srgbClr val="FFFF00"/>
                </a:solidFill>
                <a:latin typeface="Tw Cen MT"/>
                <a:cs typeface="Tw Cen MT"/>
              </a:rPr>
              <a:t>arreata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um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burro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que,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por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sua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vez,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puxa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uma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carroça</a:t>
            </a:r>
            <a:r>
              <a:rPr sz="2400" b="1" spc="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cheia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de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palha.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E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ao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mostrarmos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ao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mundo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os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nossos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sucessos,</a:t>
            </a:r>
            <a:r>
              <a:rPr sz="2400" b="1" spc="7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não</a:t>
            </a:r>
            <a:r>
              <a:rPr sz="2400" b="1" spc="9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só</a:t>
            </a:r>
            <a:r>
              <a:rPr sz="2400" b="1" spc="7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futebolísticos,</a:t>
            </a:r>
            <a:r>
              <a:rPr sz="2400" b="1" spc="1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colocamo-nos</a:t>
            </a:r>
            <a:r>
              <a:rPr sz="2400" b="1" spc="1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também</a:t>
            </a:r>
            <a:r>
              <a:rPr sz="2400" b="1" spc="7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na</a:t>
            </a:r>
            <a:r>
              <a:rPr sz="2400" b="1" spc="10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situação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de 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levar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muitos outros 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portugueses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a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tentarem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replicar o que de bom </a:t>
            </a:r>
            <a:r>
              <a:rPr sz="2400" b="1" spc="-6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se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tem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feito.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25" dirty="0">
                <a:solidFill>
                  <a:srgbClr val="FFFF00"/>
                </a:solidFill>
                <a:latin typeface="Tw Cen MT"/>
                <a:cs typeface="Tw Cen MT"/>
              </a:rPr>
              <a:t>Porque,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na 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verdade,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se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os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 maus 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exemplos</a:t>
            </a:r>
            <a:r>
              <a:rPr sz="2400" b="1" spc="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são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imitados, </a:t>
            </a:r>
            <a:r>
              <a:rPr sz="2400" b="1" spc="-62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porque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não</a:t>
            </a:r>
            <a:r>
              <a:rPr sz="2400" b="1" spc="-1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hão-de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os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bons</a:t>
            </a:r>
            <a:r>
              <a:rPr sz="2400" b="1" spc="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serem</a:t>
            </a:r>
            <a:r>
              <a:rPr sz="2400" b="1" spc="-2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Tw Cen MT"/>
                <a:cs typeface="Tw Cen MT"/>
              </a:rPr>
              <a:t>também</a:t>
            </a:r>
            <a:r>
              <a:rPr sz="2400" b="1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spc="5" dirty="0">
                <a:solidFill>
                  <a:srgbClr val="FFFF00"/>
                </a:solidFill>
                <a:latin typeface="Tw Cen MT"/>
                <a:cs typeface="Tw Cen MT"/>
              </a:rPr>
              <a:t>seguidos?</a:t>
            </a:r>
            <a:r>
              <a:rPr sz="2400" b="1" spc="-10" dirty="0">
                <a:solidFill>
                  <a:srgbClr val="FFFF00"/>
                </a:solidFill>
                <a:latin typeface="Tw Cen MT"/>
                <a:cs typeface="Tw Cen MT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w Cen MT"/>
                <a:cs typeface="Tw Cen MT"/>
              </a:rPr>
              <a:t>“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3721100" y="6461624"/>
            <a:ext cx="5601970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2205"/>
              </a:lnSpc>
            </a:pPr>
            <a:r>
              <a:rPr sz="2000" b="1" spc="25" dirty="0" smtClean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w Cen MT"/>
                <a:cs typeface="Tw Cen MT"/>
              </a:rPr>
              <a:t>Ética</a:t>
            </a:r>
            <a:r>
              <a:rPr sz="20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0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w Cen MT"/>
                <a:cs typeface="Tw Cen MT"/>
              </a:rPr>
              <a:t>Deontologia</a:t>
            </a:r>
            <a:r>
              <a:rPr sz="20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w Cen MT"/>
                <a:cs typeface="Tw Cen MT"/>
              </a:rPr>
              <a:t>no</a:t>
            </a:r>
            <a:r>
              <a:rPr sz="20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w Cen MT"/>
                <a:cs typeface="Tw Cen MT"/>
              </a:rPr>
              <a:t>Desporto</a:t>
            </a:r>
            <a:endParaRPr sz="2000" dirty="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Tw Cen MT"/>
                <a:cs typeface="Tw Cen MT"/>
              </a:rPr>
              <a:t>6.</a:t>
            </a:r>
            <a:r>
              <a:rPr sz="2000" b="1" spc="25" dirty="0">
                <a:latin typeface="Tw Cen MT"/>
                <a:cs typeface="Tw Cen MT"/>
              </a:rPr>
              <a:t> </a:t>
            </a:r>
            <a:r>
              <a:rPr sz="2000" b="1" spc="-10" dirty="0">
                <a:latin typeface="Tw Cen MT"/>
                <a:cs typeface="Tw Cen MT"/>
              </a:rPr>
              <a:t>A</a:t>
            </a:r>
            <a:r>
              <a:rPr sz="2000" b="1" dirty="0">
                <a:latin typeface="Tw Cen MT"/>
                <a:cs typeface="Tw Cen MT"/>
              </a:rPr>
              <a:t> </a:t>
            </a:r>
            <a:r>
              <a:rPr sz="2000" b="1" spc="-5" dirty="0">
                <a:latin typeface="Tw Cen MT"/>
                <a:cs typeface="Tw Cen MT"/>
              </a:rPr>
              <a:t>construção</a:t>
            </a:r>
            <a:r>
              <a:rPr sz="2000" b="1" spc="45" dirty="0">
                <a:latin typeface="Tw Cen MT"/>
                <a:cs typeface="Tw Cen MT"/>
              </a:rPr>
              <a:t> </a:t>
            </a:r>
            <a:r>
              <a:rPr sz="2000" b="1" spc="-5" dirty="0">
                <a:latin typeface="Tw Cen MT"/>
                <a:cs typeface="Tw Cen MT"/>
              </a:rPr>
              <a:t>de</a:t>
            </a:r>
            <a:r>
              <a:rPr sz="2000" b="1" spc="5" dirty="0">
                <a:latin typeface="Tw Cen MT"/>
                <a:cs typeface="Tw Cen MT"/>
              </a:rPr>
              <a:t> </a:t>
            </a:r>
            <a:r>
              <a:rPr sz="2000" b="1" spc="-5" dirty="0">
                <a:latin typeface="Tw Cen MT"/>
                <a:cs typeface="Tw Cen MT"/>
              </a:rPr>
              <a:t>uma</a:t>
            </a:r>
            <a:r>
              <a:rPr sz="2000" b="1" spc="25" dirty="0">
                <a:latin typeface="Tw Cen MT"/>
                <a:cs typeface="Tw Cen MT"/>
              </a:rPr>
              <a:t> </a:t>
            </a:r>
            <a:r>
              <a:rPr sz="2000" b="1" spc="-5" dirty="0">
                <a:latin typeface="Tw Cen MT"/>
                <a:cs typeface="Tw Cen MT"/>
              </a:rPr>
              <a:t>cidadania</a:t>
            </a:r>
            <a:r>
              <a:rPr sz="2000" b="1" spc="5" dirty="0">
                <a:latin typeface="Tw Cen MT"/>
                <a:cs typeface="Tw Cen MT"/>
              </a:rPr>
              <a:t> </a:t>
            </a:r>
            <a:r>
              <a:rPr sz="2000" b="1" spc="-5" dirty="0">
                <a:latin typeface="Tw Cen MT"/>
                <a:cs typeface="Tw Cen MT"/>
              </a:rPr>
              <a:t>mundial</a:t>
            </a:r>
            <a:r>
              <a:rPr sz="2000" b="1" spc="30" dirty="0">
                <a:latin typeface="Tw Cen MT"/>
                <a:cs typeface="Tw Cen MT"/>
              </a:rPr>
              <a:t> </a:t>
            </a:r>
            <a:r>
              <a:rPr sz="2000" b="1" spc="-5" dirty="0">
                <a:latin typeface="Tw Cen MT"/>
                <a:cs typeface="Tw Cen MT"/>
              </a:rPr>
              <a:t>inclusiva</a:t>
            </a:r>
            <a:endParaRPr sz="2000" dirty="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67" y="509523"/>
            <a:ext cx="4175759" cy="55686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68771" y="3069336"/>
            <a:ext cx="3582670" cy="19754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810" algn="ctr">
              <a:lnSpc>
                <a:spcPct val="100000"/>
              </a:lnSpc>
              <a:spcBef>
                <a:spcPts val="90"/>
              </a:spcBef>
            </a:pPr>
            <a:r>
              <a:rPr sz="3200" b="1" dirty="0">
                <a:solidFill>
                  <a:srgbClr val="FF0000"/>
                </a:solidFill>
                <a:latin typeface="Tw Cen MT"/>
                <a:cs typeface="Tw Cen MT"/>
              </a:rPr>
              <a:t>Nicolau </a:t>
            </a:r>
            <a:r>
              <a:rPr sz="3200" b="1" spc="-20" dirty="0">
                <a:solidFill>
                  <a:srgbClr val="FF0000"/>
                </a:solidFill>
                <a:latin typeface="Tw Cen MT"/>
                <a:cs typeface="Tw Cen MT"/>
              </a:rPr>
              <a:t>Santos, </a:t>
            </a:r>
            <a:r>
              <a:rPr sz="3200" b="1" spc="-1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200" b="1" spc="5" dirty="0">
                <a:solidFill>
                  <a:srgbClr val="FF0000"/>
                </a:solidFill>
                <a:latin typeface="Tw Cen MT"/>
                <a:cs typeface="Tw Cen MT"/>
              </a:rPr>
              <a:t>Director</a:t>
            </a:r>
            <a:r>
              <a:rPr sz="3200" b="1" spc="-2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w Cen MT"/>
                <a:cs typeface="Tw Cen MT"/>
              </a:rPr>
              <a:t>–</a:t>
            </a:r>
            <a:r>
              <a:rPr sz="3200" b="1" spc="-2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w Cen MT"/>
                <a:cs typeface="Tw Cen MT"/>
              </a:rPr>
              <a:t>adjunto</a:t>
            </a:r>
            <a:r>
              <a:rPr sz="3200" b="1" spc="-2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w Cen MT"/>
                <a:cs typeface="Tw Cen MT"/>
              </a:rPr>
              <a:t>do </a:t>
            </a:r>
            <a:r>
              <a:rPr sz="3200" b="1" spc="-83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w Cen MT"/>
                <a:cs typeface="Tw Cen MT"/>
              </a:rPr>
              <a:t>Jornal</a:t>
            </a:r>
            <a:r>
              <a:rPr sz="3200" b="1" spc="-1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200" b="1" spc="5" dirty="0">
                <a:solidFill>
                  <a:srgbClr val="FF0000"/>
                </a:solidFill>
                <a:latin typeface="Tw Cen MT"/>
                <a:cs typeface="Tw Cen MT"/>
              </a:rPr>
              <a:t>Expresso</a:t>
            </a:r>
            <a:endParaRPr sz="3200">
              <a:latin typeface="Tw Cen MT"/>
              <a:cs typeface="Tw Cen MT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solidFill>
                  <a:srgbClr val="FF0000"/>
                </a:solidFill>
                <a:latin typeface="Tw Cen MT"/>
                <a:cs typeface="Tw Cen MT"/>
              </a:rPr>
              <a:t>na</a:t>
            </a:r>
            <a:r>
              <a:rPr sz="3200" b="1" spc="-15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200" b="1" spc="-25" dirty="0">
                <a:solidFill>
                  <a:srgbClr val="FF0000"/>
                </a:solidFill>
                <a:latin typeface="Tw Cen MT"/>
                <a:cs typeface="Tw Cen MT"/>
              </a:rPr>
              <a:t>Revista</a:t>
            </a:r>
            <a:r>
              <a:rPr sz="3200" b="1" spc="-30" dirty="0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sz="3200" b="1" spc="20" dirty="0">
                <a:solidFill>
                  <a:srgbClr val="FF0000"/>
                </a:solidFill>
                <a:latin typeface="Tw Cen MT"/>
                <a:cs typeface="Tw Cen MT"/>
              </a:rPr>
              <a:t>Exportar</a:t>
            </a:r>
            <a:endParaRPr sz="3200">
              <a:latin typeface="Tw Cen MT"/>
              <a:cs typeface="Tw Cen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58967" y="1792732"/>
            <a:ext cx="3938016" cy="91135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3721100" y="6461624"/>
            <a:ext cx="5601970" cy="605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2205"/>
              </a:lnSpc>
            </a:pPr>
            <a:r>
              <a:rPr sz="2000" b="1" dirty="0" err="1" smtClean="0">
                <a:solidFill>
                  <a:srgbClr val="FFFFFF"/>
                </a:solidFill>
                <a:latin typeface="Tw Cen MT"/>
                <a:cs typeface="Tw Cen MT"/>
              </a:rPr>
              <a:t>Ética</a:t>
            </a:r>
            <a:r>
              <a:rPr sz="2000" b="1" spc="-25" dirty="0" smtClean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0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w Cen MT"/>
                <a:cs typeface="Tw Cen MT"/>
              </a:rPr>
              <a:t>Deontologia</a:t>
            </a:r>
            <a:r>
              <a:rPr sz="20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w Cen MT"/>
                <a:cs typeface="Tw Cen MT"/>
              </a:rPr>
              <a:t>no</a:t>
            </a:r>
            <a:r>
              <a:rPr sz="20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w Cen MT"/>
                <a:cs typeface="Tw Cen MT"/>
              </a:rPr>
              <a:t>Desporto</a:t>
            </a:r>
            <a:endParaRPr sz="2000" dirty="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Tw Cen MT"/>
                <a:cs typeface="Tw Cen MT"/>
              </a:rPr>
              <a:t>6.</a:t>
            </a:r>
            <a:r>
              <a:rPr sz="2000" b="1" spc="25" dirty="0">
                <a:latin typeface="Tw Cen MT"/>
                <a:cs typeface="Tw Cen MT"/>
              </a:rPr>
              <a:t> </a:t>
            </a:r>
            <a:r>
              <a:rPr sz="2000" b="1" spc="-10" dirty="0">
                <a:latin typeface="Tw Cen MT"/>
                <a:cs typeface="Tw Cen MT"/>
              </a:rPr>
              <a:t>A</a:t>
            </a:r>
            <a:r>
              <a:rPr sz="2000" b="1" dirty="0">
                <a:latin typeface="Tw Cen MT"/>
                <a:cs typeface="Tw Cen MT"/>
              </a:rPr>
              <a:t> </a:t>
            </a:r>
            <a:r>
              <a:rPr sz="2000" b="1" spc="-5" dirty="0">
                <a:latin typeface="Tw Cen MT"/>
                <a:cs typeface="Tw Cen MT"/>
              </a:rPr>
              <a:t>construção</a:t>
            </a:r>
            <a:r>
              <a:rPr sz="2000" b="1" spc="45" dirty="0">
                <a:latin typeface="Tw Cen MT"/>
                <a:cs typeface="Tw Cen MT"/>
              </a:rPr>
              <a:t> </a:t>
            </a:r>
            <a:r>
              <a:rPr sz="2000" b="1" spc="-5" dirty="0">
                <a:latin typeface="Tw Cen MT"/>
                <a:cs typeface="Tw Cen MT"/>
              </a:rPr>
              <a:t>de</a:t>
            </a:r>
            <a:r>
              <a:rPr sz="2000" b="1" spc="5" dirty="0">
                <a:latin typeface="Tw Cen MT"/>
                <a:cs typeface="Tw Cen MT"/>
              </a:rPr>
              <a:t> </a:t>
            </a:r>
            <a:r>
              <a:rPr sz="2000" b="1" spc="-5" dirty="0">
                <a:latin typeface="Tw Cen MT"/>
                <a:cs typeface="Tw Cen MT"/>
              </a:rPr>
              <a:t>uma</a:t>
            </a:r>
            <a:r>
              <a:rPr sz="2000" b="1" spc="25" dirty="0">
                <a:latin typeface="Tw Cen MT"/>
                <a:cs typeface="Tw Cen MT"/>
              </a:rPr>
              <a:t> </a:t>
            </a:r>
            <a:r>
              <a:rPr sz="2000" b="1" spc="-5" dirty="0">
                <a:latin typeface="Tw Cen MT"/>
                <a:cs typeface="Tw Cen MT"/>
              </a:rPr>
              <a:t>cidadania</a:t>
            </a:r>
            <a:r>
              <a:rPr sz="2000" b="1" spc="5" dirty="0">
                <a:latin typeface="Tw Cen MT"/>
                <a:cs typeface="Tw Cen MT"/>
              </a:rPr>
              <a:t> </a:t>
            </a:r>
            <a:r>
              <a:rPr sz="2000" b="1" spc="-5" dirty="0">
                <a:latin typeface="Tw Cen MT"/>
                <a:cs typeface="Tw Cen MT"/>
              </a:rPr>
              <a:t>mundial</a:t>
            </a:r>
            <a:r>
              <a:rPr sz="2000" b="1" spc="30" dirty="0">
                <a:latin typeface="Tw Cen MT"/>
                <a:cs typeface="Tw Cen MT"/>
              </a:rPr>
              <a:t> </a:t>
            </a:r>
            <a:r>
              <a:rPr sz="2000" b="1" spc="-5" dirty="0">
                <a:latin typeface="Tw Cen MT"/>
                <a:cs typeface="Tw Cen MT"/>
              </a:rPr>
              <a:t>inclusiva</a:t>
            </a:r>
            <a:endParaRPr sz="2000" dirty="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7175" y="1484883"/>
            <a:ext cx="8430768" cy="30906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9570">
              <a:lnSpc>
                <a:spcPct val="100000"/>
              </a:lnSpc>
              <a:spcBef>
                <a:spcPts val="105"/>
              </a:spcBef>
            </a:pPr>
            <a:r>
              <a:rPr spc="120" dirty="0"/>
              <a:t>G</a:t>
            </a:r>
            <a:r>
              <a:rPr spc="10" dirty="0"/>
              <a:t>l</a:t>
            </a:r>
            <a:r>
              <a:rPr spc="-170" dirty="0"/>
              <a:t>ob</a:t>
            </a:r>
            <a:r>
              <a:rPr spc="-204" dirty="0"/>
              <a:t>a</a:t>
            </a:r>
            <a:r>
              <a:rPr spc="15" dirty="0"/>
              <a:t>l</a:t>
            </a:r>
            <a:r>
              <a:rPr spc="10" dirty="0"/>
              <a:t>i</a:t>
            </a:r>
            <a:r>
              <a:rPr spc="-20" dirty="0"/>
              <a:t>z</a:t>
            </a:r>
            <a:r>
              <a:rPr spc="-204" dirty="0"/>
              <a:t>a</a:t>
            </a:r>
            <a:r>
              <a:rPr spc="40" dirty="0"/>
              <a:t>t</a:t>
            </a:r>
            <a:r>
              <a:rPr spc="10" dirty="0"/>
              <a:t>i</a:t>
            </a:r>
            <a:r>
              <a:rPr spc="-170" dirty="0"/>
              <a:t>o</a:t>
            </a:r>
            <a:r>
              <a:rPr dirty="0"/>
              <a:t>n</a:t>
            </a:r>
            <a:r>
              <a:rPr spc="-425" dirty="0"/>
              <a:t> </a:t>
            </a:r>
            <a:r>
              <a:rPr spc="-204" dirty="0"/>
              <a:t>a</a:t>
            </a:r>
            <a:r>
              <a:rPr spc="-100" dirty="0"/>
              <a:t>n</a:t>
            </a:r>
            <a:r>
              <a:rPr spc="10" dirty="0"/>
              <a:t>i</a:t>
            </a:r>
            <a:r>
              <a:rPr spc="-140" dirty="0"/>
              <a:t>m</a:t>
            </a:r>
            <a:r>
              <a:rPr spc="-204" dirty="0"/>
              <a:t>a</a:t>
            </a:r>
            <a:r>
              <a:rPr spc="40" dirty="0"/>
              <a:t>t</a:t>
            </a:r>
            <a:r>
              <a:rPr spc="10" dirty="0"/>
              <a:t>i</a:t>
            </a:r>
            <a:r>
              <a:rPr spc="-170" dirty="0"/>
              <a:t>o</a:t>
            </a:r>
            <a:r>
              <a:rPr dirty="0"/>
              <a:t>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2135" y="570483"/>
            <a:ext cx="5544312" cy="54985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2205"/>
              </a:lnSpc>
            </a:pPr>
            <a:r>
              <a:rPr spc="25" dirty="0" smtClean="0"/>
              <a:t> </a:t>
            </a:r>
            <a:r>
              <a:rPr dirty="0"/>
              <a:t>Ética</a:t>
            </a:r>
            <a:r>
              <a:rPr spc="-25" dirty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6667" y="533400"/>
            <a:ext cx="8666480" cy="5574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6364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Num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dos seus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World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Economic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Outlooks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FMI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(1997)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observa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globalização</a:t>
            </a:r>
            <a:r>
              <a:rPr sz="28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tem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servido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para</a:t>
            </a:r>
            <a:r>
              <a:rPr sz="2800" b="1" spc="-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acentuar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os </a:t>
            </a:r>
            <a:r>
              <a:rPr sz="2800" b="1" spc="-7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benefícios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das boas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políticas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os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malefícios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das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más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políticas.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aponta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como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principais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determinantes do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sucesso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no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desenvolvimento:</a:t>
            </a:r>
            <a:endParaRPr sz="2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a)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qualidade</a:t>
            </a:r>
            <a:r>
              <a:rPr sz="28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governação;</a:t>
            </a:r>
            <a:endParaRPr sz="2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b)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A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estabilidade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macroeconómica;</a:t>
            </a:r>
            <a:endParaRPr sz="2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c)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A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20" dirty="0">
                <a:solidFill>
                  <a:srgbClr val="FFFFFF"/>
                </a:solidFill>
                <a:latin typeface="Tw Cen MT"/>
                <a:cs typeface="Tw Cen MT"/>
              </a:rPr>
              <a:t>abertura</a:t>
            </a:r>
            <a:r>
              <a:rPr sz="28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ao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exterior</a:t>
            </a:r>
            <a:r>
              <a:rPr sz="2800" b="1" spc="-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inserção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na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economia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mundial;</a:t>
            </a:r>
            <a:endParaRPr sz="2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d)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defesa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ou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protecção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do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direito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propriedade;</a:t>
            </a:r>
            <a:endParaRPr sz="2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e)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qualificação</a:t>
            </a:r>
            <a:r>
              <a:rPr sz="2800" b="1" spc="-6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da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mão-de-obra.</a:t>
            </a:r>
            <a:endParaRPr sz="2800">
              <a:latin typeface="Tw Cen MT"/>
              <a:cs typeface="Tw Cen MT"/>
            </a:endParaRPr>
          </a:p>
          <a:p>
            <a:pPr marL="12700" marR="938530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Sendo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20" dirty="0">
                <a:solidFill>
                  <a:srgbClr val="FFFFFF"/>
                </a:solidFill>
                <a:latin typeface="Tw Cen MT"/>
                <a:cs typeface="Tw Cen MT"/>
              </a:rPr>
              <a:t>abertura</a:t>
            </a:r>
            <a:r>
              <a:rPr sz="28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ao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exterior,</a:t>
            </a:r>
            <a:r>
              <a:rPr sz="2800" b="1" spc="-6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especialmente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para</a:t>
            </a:r>
            <a:r>
              <a:rPr sz="2800" b="1" spc="-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os </a:t>
            </a:r>
            <a:r>
              <a:rPr sz="2800" b="1" spc="-7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pequenos países ou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economistas,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talvez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 mais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importante.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6667" y="475488"/>
            <a:ext cx="8540750" cy="5695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À</a:t>
            </a:r>
            <a:r>
              <a:rPr sz="2800" b="1" spc="-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cooperação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multilateral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é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reconhecida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como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necessária </a:t>
            </a:r>
            <a:r>
              <a:rPr sz="2800" b="1" spc="-7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pelo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menos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em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duas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frentes:</a:t>
            </a:r>
            <a:endParaRPr sz="2800">
              <a:latin typeface="Tw Cen MT"/>
              <a:cs typeface="Tw Cen MT"/>
            </a:endParaRPr>
          </a:p>
          <a:p>
            <a:pPr marL="12700" marR="130810">
              <a:lnSpc>
                <a:spcPct val="100000"/>
              </a:lnSpc>
              <a:spcBef>
                <a:spcPts val="2160"/>
              </a:spcBef>
            </a:pP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*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A primeira respeita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aos países menos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desenvolvidos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em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risco de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marginalização, pelo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menos quando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dispostos</a:t>
            </a:r>
            <a:r>
              <a:rPr sz="28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introduzir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ou adoptar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políticas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que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permitam </a:t>
            </a:r>
            <a:r>
              <a:rPr sz="2800" b="1" spc="-7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tornar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eficaz 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ajuda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recebida,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muito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particularmente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os </a:t>
            </a:r>
            <a:r>
              <a:rPr sz="2800" b="1" spc="-7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países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mais</a:t>
            </a:r>
            <a:r>
              <a:rPr sz="28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pobres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altamente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endividados.</a:t>
            </a:r>
            <a:endParaRPr sz="2800">
              <a:latin typeface="Tw Cen MT"/>
              <a:cs typeface="Tw Cen MT"/>
            </a:endParaRPr>
          </a:p>
          <a:p>
            <a:pPr marL="12700" marR="495934">
              <a:lnSpc>
                <a:spcPct val="100000"/>
              </a:lnSpc>
              <a:spcBef>
                <a:spcPts val="2160"/>
              </a:spcBef>
            </a:pP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*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A segunda respeita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à neutralização dos efeitos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secundários negativos da 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globalização </a:t>
            </a:r>
            <a:r>
              <a:rPr sz="2800" b="1" spc="10" dirty="0">
                <a:solidFill>
                  <a:srgbClr val="FFFFFF"/>
                </a:solidFill>
                <a:latin typeface="Tw Cen MT"/>
                <a:cs typeface="Tw Cen MT"/>
              </a:rPr>
              <a:t>sobre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esses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Tw Cen MT"/>
                <a:cs typeface="Tw Cen MT"/>
              </a:rPr>
              <a:t>países,</a:t>
            </a:r>
            <a:r>
              <a:rPr sz="28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como os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respeitantes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à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degradação</a:t>
            </a:r>
            <a:r>
              <a:rPr sz="2800" b="1" spc="-7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ambiental, </a:t>
            </a:r>
            <a:r>
              <a:rPr sz="2800" b="1" spc="-7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aos problemas de saúde (epidemias e outros) e às </a:t>
            </a:r>
            <a:r>
              <a:rPr sz="28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migrações</a:t>
            </a:r>
            <a:r>
              <a:rPr sz="2800" b="1" spc="-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situações</a:t>
            </a:r>
            <a:r>
              <a:rPr sz="2800" b="1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w Cen MT"/>
                <a:cs typeface="Tw Cen MT"/>
              </a:rPr>
              <a:t>de</a:t>
            </a:r>
            <a:r>
              <a:rPr sz="2800" b="1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Tw Cen MT"/>
                <a:cs typeface="Tw Cen MT"/>
              </a:rPr>
              <a:t>conflito.</a:t>
            </a:r>
            <a:endParaRPr sz="28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6667" y="536449"/>
            <a:ext cx="4589780" cy="5726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Os países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mais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desenvolvidos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as </a:t>
            </a:r>
            <a:r>
              <a:rPr sz="2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organizações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internacionais podem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contribuir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muito </a:t>
            </a:r>
            <a:r>
              <a:rPr sz="2200" b="1" spc="10" dirty="0">
                <a:solidFill>
                  <a:srgbClr val="FFFFFF"/>
                </a:solidFill>
                <a:latin typeface="Tw Cen MT"/>
                <a:cs typeface="Tw Cen MT"/>
              </a:rPr>
              <a:t>para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a melhoria da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situação ambiental e sanitária,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nomeadamente </a:t>
            </a:r>
            <a:r>
              <a:rPr sz="2200" b="1" spc="15" dirty="0">
                <a:solidFill>
                  <a:srgbClr val="FFFFFF"/>
                </a:solidFill>
                <a:latin typeface="Tw Cen MT"/>
                <a:cs typeface="Tw Cen MT"/>
              </a:rPr>
              <a:t>através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da promoção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de investigação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orientada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para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a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problemática destes países nos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domínios</a:t>
            </a:r>
            <a:r>
              <a:rPr sz="2200" b="1" spc="-7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da</a:t>
            </a:r>
            <a:r>
              <a:rPr sz="22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saúde,</a:t>
            </a:r>
            <a:r>
              <a:rPr sz="2200" b="1" spc="-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da</a:t>
            </a:r>
            <a:r>
              <a:rPr sz="2200" b="1" spc="-3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10" dirty="0">
                <a:solidFill>
                  <a:srgbClr val="FFFFFF"/>
                </a:solidFill>
                <a:latin typeface="Tw Cen MT"/>
                <a:cs typeface="Tw Cen MT"/>
              </a:rPr>
              <a:t>agricultura</a:t>
            </a:r>
            <a:r>
              <a:rPr sz="2200" b="1" spc="-9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e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do </a:t>
            </a:r>
            <a:r>
              <a:rPr sz="2200" b="1" spc="-57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10" dirty="0">
                <a:solidFill>
                  <a:srgbClr val="FFFFFF"/>
                </a:solidFill>
                <a:latin typeface="Tw Cen MT"/>
                <a:cs typeface="Tw Cen MT"/>
              </a:rPr>
              <a:t>combate</a:t>
            </a:r>
            <a:r>
              <a:rPr sz="2200" b="1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à</a:t>
            </a:r>
            <a:r>
              <a:rPr sz="2200" b="1" spc="7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desertificação. Estes</a:t>
            </a:r>
            <a:r>
              <a:rPr sz="2200" b="1" spc="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e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outros</a:t>
            </a:r>
            <a:r>
              <a:rPr sz="22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problemas</a:t>
            </a:r>
            <a:r>
              <a:rPr sz="2200" b="1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que</a:t>
            </a:r>
            <a:r>
              <a:rPr sz="2200" b="1" spc="5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se</a:t>
            </a:r>
            <a:r>
              <a:rPr sz="2200" b="1" spc="8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põem</a:t>
            </a:r>
            <a:r>
              <a:rPr sz="2200" b="1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à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escala mundial, mesmo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quando não </a:t>
            </a:r>
            <a:r>
              <a:rPr sz="2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sejam </a:t>
            </a:r>
            <a:r>
              <a:rPr sz="2200" b="1" spc="-20" dirty="0">
                <a:solidFill>
                  <a:srgbClr val="FFFFFF"/>
                </a:solidFill>
                <a:latin typeface="Tw Cen MT"/>
                <a:cs typeface="Tw Cen MT"/>
              </a:rPr>
              <a:t>novos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ou necessariamente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associados</a:t>
            </a:r>
            <a:r>
              <a:rPr sz="2200" b="1" spc="1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à</a:t>
            </a:r>
            <a:r>
              <a:rPr sz="2200" b="1" spc="16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globalização,</a:t>
            </a:r>
            <a:r>
              <a:rPr sz="2200" b="1" spc="9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10" dirty="0">
                <a:solidFill>
                  <a:srgbClr val="FFFFFF"/>
                </a:solidFill>
                <a:latin typeface="Tw Cen MT"/>
                <a:cs typeface="Tw Cen MT"/>
              </a:rPr>
              <a:t>reclamam </a:t>
            </a:r>
            <a:r>
              <a:rPr sz="2200" b="1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o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fortalecimento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da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chamada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Global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w Cen MT"/>
                <a:cs typeface="Tw Cen MT"/>
              </a:rPr>
              <a:t>Governance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e uma maior e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mais </a:t>
            </a:r>
            <a:r>
              <a:rPr sz="2200" b="1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eficiente </a:t>
            </a:r>
            <a:r>
              <a:rPr sz="2200" b="1" spc="25" dirty="0">
                <a:solidFill>
                  <a:srgbClr val="FFFFFF"/>
                </a:solidFill>
                <a:latin typeface="Tw Cen MT"/>
                <a:cs typeface="Tw Cen MT"/>
              </a:rPr>
              <a:t>oferta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de “bens públicos </a:t>
            </a:r>
            <a:r>
              <a:rPr sz="2200" b="1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w Cen MT"/>
                <a:cs typeface="Tw Cen MT"/>
              </a:rPr>
              <a:t>globais”.</a:t>
            </a:r>
            <a:endParaRPr sz="2200">
              <a:latin typeface="Tw Cen MT"/>
              <a:cs typeface="Tw Cen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2264" y="543051"/>
            <a:ext cx="3861816" cy="544372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2576" y="466851"/>
            <a:ext cx="5977128" cy="57424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258316" y="6428096"/>
            <a:ext cx="1283335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2205"/>
              </a:lnSpc>
            </a:pP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0">
              <a:lnSpc>
                <a:spcPts val="2205"/>
              </a:lnSpc>
            </a:pPr>
            <a:r>
              <a:rPr dirty="0" err="1" smtClean="0"/>
              <a:t>Ética</a:t>
            </a:r>
            <a:r>
              <a:rPr spc="-25" dirty="0" smtClean="0"/>
              <a:t> </a:t>
            </a:r>
            <a:r>
              <a:rPr spc="-5" dirty="0"/>
              <a:t>e</a:t>
            </a:r>
            <a:r>
              <a:rPr spc="25" dirty="0"/>
              <a:t> </a:t>
            </a:r>
            <a:r>
              <a:rPr spc="-5" dirty="0"/>
              <a:t>Deontologia</a:t>
            </a:r>
            <a:r>
              <a:rPr spc="20" dirty="0"/>
              <a:t> </a:t>
            </a:r>
            <a:r>
              <a:rPr spc="-5" dirty="0"/>
              <a:t>no</a:t>
            </a:r>
            <a:r>
              <a:rPr spc="25" dirty="0"/>
              <a:t> </a:t>
            </a:r>
            <a:r>
              <a:rPr spc="5" dirty="0"/>
              <a:t>Desporto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6.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</a:t>
            </a:r>
            <a:r>
              <a:rPr spc="-5" dirty="0">
                <a:solidFill>
                  <a:srgbClr val="000000"/>
                </a:solidFill>
              </a:rPr>
              <a:t> construção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uma</a:t>
            </a:r>
            <a:r>
              <a:rPr spc="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cidadania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mundial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inclusiva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2010</Words>
  <Application>Microsoft Office PowerPoint</Application>
  <PresentationFormat>Personalizados</PresentationFormat>
  <Paragraphs>76</Paragraphs>
  <Slides>23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7" baseType="lpstr">
      <vt:lpstr>Arial</vt:lpstr>
      <vt:lpstr>Calibri</vt:lpstr>
      <vt:lpstr>Tw Cen MT</vt:lpstr>
      <vt:lpstr>Office Theme</vt:lpstr>
      <vt:lpstr>Apresentação do PowerPoint</vt:lpstr>
      <vt:lpstr>Apresentação do PowerPoint</vt:lpstr>
      <vt:lpstr>Apresentação do PowerPoint</vt:lpstr>
      <vt:lpstr>Globalization animation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Utilizador</cp:lastModifiedBy>
  <cp:revision>2</cp:revision>
  <dcterms:created xsi:type="dcterms:W3CDTF">2021-09-21T10:29:37Z</dcterms:created>
  <dcterms:modified xsi:type="dcterms:W3CDTF">2021-09-21T10:34:31Z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2012-11-15T00:00:00Z</vt:filetime>
  </property>
  <property fmtid="{D5CDD505-2E9C-101B-9397-08002B2CF9AE}" pid="3" name="LastSaved">
    <vt:filetime>2012-11-15T00:00:00Z</vt:filetime>
  </property>
</Properties>
</file>