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0693400" cy="7556500"/>
  <p:notesSz cx="10693400" cy="75565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1464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2515"/>
            <a:ext cx="9089390" cy="15868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1640"/>
            <a:ext cx="7485380" cy="18891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marL="43180">
              <a:lnSpc>
                <a:spcPts val="2205"/>
              </a:lnSpc>
            </a:pPr>
            <a:r>
              <a:rPr spc="-15" dirty="0"/>
              <a:t>Aula</a:t>
            </a:r>
            <a:r>
              <a:rPr spc="-20" dirty="0"/>
              <a:t> </a:t>
            </a:r>
            <a:r>
              <a:rPr dirty="0"/>
              <a:t>n.º</a:t>
            </a:r>
            <a:r>
              <a:rPr spc="-30" dirty="0"/>
              <a:t> </a:t>
            </a:r>
            <a:r>
              <a:rPr spc="-5" dirty="0"/>
              <a:t>24</a:t>
            </a:r>
          </a:p>
          <a:p>
            <a:pPr marL="12700">
              <a:lnSpc>
                <a:spcPct val="100000"/>
              </a:lnSpc>
            </a:pPr>
            <a:r>
              <a:rPr spc="-10" dirty="0"/>
              <a:t>30/10/2012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marL="487680">
              <a:lnSpc>
                <a:spcPts val="2205"/>
              </a:lnSpc>
            </a:pPr>
            <a:r>
              <a:rPr spc="-5" dirty="0"/>
              <a:t>Módulo</a:t>
            </a:r>
            <a:r>
              <a:rPr spc="40" dirty="0"/>
              <a:t> </a:t>
            </a:r>
            <a:r>
              <a:rPr spc="-5" dirty="0"/>
              <a:t>5</a:t>
            </a:r>
            <a:r>
              <a:rPr spc="-15" dirty="0"/>
              <a:t> </a:t>
            </a:r>
            <a:r>
              <a:rPr spc="-5" dirty="0"/>
              <a:t>-</a:t>
            </a:r>
            <a:r>
              <a:rPr spc="25" dirty="0"/>
              <a:t> </a:t>
            </a:r>
            <a:r>
              <a:rPr dirty="0"/>
              <a:t>Ética</a:t>
            </a:r>
            <a:r>
              <a:rPr spc="-25" dirty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6.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A</a:t>
            </a:r>
            <a:r>
              <a:rPr spc="-5" dirty="0">
                <a:solidFill>
                  <a:srgbClr val="000000"/>
                </a:solidFill>
              </a:rPr>
              <a:t> construção</a:t>
            </a:r>
            <a:r>
              <a:rPr spc="4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de</a:t>
            </a:r>
            <a:r>
              <a:rPr spc="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uma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cidadania</a:t>
            </a:r>
            <a:r>
              <a:rPr spc="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mundial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inclusiva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marL="43180">
              <a:lnSpc>
                <a:spcPts val="2205"/>
              </a:lnSpc>
            </a:pPr>
            <a:r>
              <a:rPr spc="-15" dirty="0"/>
              <a:t>Aula</a:t>
            </a:r>
            <a:r>
              <a:rPr spc="-20" dirty="0"/>
              <a:t> </a:t>
            </a:r>
            <a:r>
              <a:rPr dirty="0"/>
              <a:t>n.º</a:t>
            </a:r>
            <a:r>
              <a:rPr spc="-30" dirty="0"/>
              <a:t> </a:t>
            </a:r>
            <a:r>
              <a:rPr spc="-5" dirty="0"/>
              <a:t>24</a:t>
            </a:r>
          </a:p>
          <a:p>
            <a:pPr marL="12700">
              <a:lnSpc>
                <a:spcPct val="100000"/>
              </a:lnSpc>
            </a:pPr>
            <a:r>
              <a:rPr spc="-10" dirty="0"/>
              <a:t>30/10/2012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marL="487680">
              <a:lnSpc>
                <a:spcPts val="2205"/>
              </a:lnSpc>
            </a:pPr>
            <a:r>
              <a:rPr spc="-5" dirty="0"/>
              <a:t>Módulo</a:t>
            </a:r>
            <a:r>
              <a:rPr spc="40" dirty="0"/>
              <a:t> </a:t>
            </a:r>
            <a:r>
              <a:rPr spc="-5" dirty="0"/>
              <a:t>5</a:t>
            </a:r>
            <a:r>
              <a:rPr spc="-15" dirty="0"/>
              <a:t> </a:t>
            </a:r>
            <a:r>
              <a:rPr spc="-5" dirty="0"/>
              <a:t>-</a:t>
            </a:r>
            <a:r>
              <a:rPr spc="25" dirty="0"/>
              <a:t> </a:t>
            </a:r>
            <a:r>
              <a:rPr dirty="0"/>
              <a:t>Ética</a:t>
            </a:r>
            <a:r>
              <a:rPr spc="-25" dirty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6.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A</a:t>
            </a:r>
            <a:r>
              <a:rPr spc="-5" dirty="0">
                <a:solidFill>
                  <a:srgbClr val="000000"/>
                </a:solidFill>
              </a:rPr>
              <a:t> construção</a:t>
            </a:r>
            <a:r>
              <a:rPr spc="4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de</a:t>
            </a:r>
            <a:r>
              <a:rPr spc="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uma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cidadania</a:t>
            </a:r>
            <a:r>
              <a:rPr spc="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mundial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inclusiva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marL="43180">
              <a:lnSpc>
                <a:spcPts val="2205"/>
              </a:lnSpc>
            </a:pPr>
            <a:r>
              <a:rPr spc="-15" dirty="0"/>
              <a:t>Aula</a:t>
            </a:r>
            <a:r>
              <a:rPr spc="-20" dirty="0"/>
              <a:t> </a:t>
            </a:r>
            <a:r>
              <a:rPr dirty="0"/>
              <a:t>n.º</a:t>
            </a:r>
            <a:r>
              <a:rPr spc="-30" dirty="0"/>
              <a:t> </a:t>
            </a:r>
            <a:r>
              <a:rPr spc="-5" dirty="0"/>
              <a:t>24</a:t>
            </a:r>
          </a:p>
          <a:p>
            <a:pPr marL="12700">
              <a:lnSpc>
                <a:spcPct val="100000"/>
              </a:lnSpc>
            </a:pPr>
            <a:r>
              <a:rPr spc="-10" dirty="0"/>
              <a:t>30/10/2012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marL="487680">
              <a:lnSpc>
                <a:spcPts val="2205"/>
              </a:lnSpc>
            </a:pPr>
            <a:r>
              <a:rPr spc="-5" dirty="0"/>
              <a:t>Módulo</a:t>
            </a:r>
            <a:r>
              <a:rPr spc="40" dirty="0"/>
              <a:t> </a:t>
            </a:r>
            <a:r>
              <a:rPr spc="-5" dirty="0"/>
              <a:t>5</a:t>
            </a:r>
            <a:r>
              <a:rPr spc="-15" dirty="0"/>
              <a:t> </a:t>
            </a:r>
            <a:r>
              <a:rPr spc="-5" dirty="0"/>
              <a:t>-</a:t>
            </a:r>
            <a:r>
              <a:rPr spc="25" dirty="0"/>
              <a:t> </a:t>
            </a:r>
            <a:r>
              <a:rPr dirty="0"/>
              <a:t>Ética</a:t>
            </a:r>
            <a:r>
              <a:rPr spc="-25" dirty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6.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A</a:t>
            </a:r>
            <a:r>
              <a:rPr spc="-5" dirty="0">
                <a:solidFill>
                  <a:srgbClr val="000000"/>
                </a:solidFill>
              </a:rPr>
              <a:t> construção</a:t>
            </a:r>
            <a:r>
              <a:rPr spc="4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de</a:t>
            </a:r>
            <a:r>
              <a:rPr spc="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uma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cidadania</a:t>
            </a:r>
            <a:r>
              <a:rPr spc="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mundial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inclusiva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marL="43180">
              <a:lnSpc>
                <a:spcPts val="2205"/>
              </a:lnSpc>
            </a:pPr>
            <a:r>
              <a:rPr spc="-15" dirty="0"/>
              <a:t>Aula</a:t>
            </a:r>
            <a:r>
              <a:rPr spc="-20" dirty="0"/>
              <a:t> </a:t>
            </a:r>
            <a:r>
              <a:rPr dirty="0"/>
              <a:t>n.º</a:t>
            </a:r>
            <a:r>
              <a:rPr spc="-30" dirty="0"/>
              <a:t> </a:t>
            </a:r>
            <a:r>
              <a:rPr spc="-5" dirty="0"/>
              <a:t>24</a:t>
            </a:r>
          </a:p>
          <a:p>
            <a:pPr marL="12700">
              <a:lnSpc>
                <a:spcPct val="100000"/>
              </a:lnSpc>
            </a:pPr>
            <a:r>
              <a:rPr spc="-10" dirty="0"/>
              <a:t>30/10/2012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marL="487680">
              <a:lnSpc>
                <a:spcPts val="2205"/>
              </a:lnSpc>
            </a:pPr>
            <a:r>
              <a:rPr spc="-5" dirty="0"/>
              <a:t>Módulo</a:t>
            </a:r>
            <a:r>
              <a:rPr spc="40" dirty="0"/>
              <a:t> </a:t>
            </a:r>
            <a:r>
              <a:rPr spc="-5" dirty="0"/>
              <a:t>5</a:t>
            </a:r>
            <a:r>
              <a:rPr spc="-15" dirty="0"/>
              <a:t> </a:t>
            </a:r>
            <a:r>
              <a:rPr spc="-5" dirty="0"/>
              <a:t>-</a:t>
            </a:r>
            <a:r>
              <a:rPr spc="25" dirty="0"/>
              <a:t> </a:t>
            </a:r>
            <a:r>
              <a:rPr dirty="0"/>
              <a:t>Ética</a:t>
            </a:r>
            <a:r>
              <a:rPr spc="-25" dirty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6.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A</a:t>
            </a:r>
            <a:r>
              <a:rPr spc="-5" dirty="0">
                <a:solidFill>
                  <a:srgbClr val="000000"/>
                </a:solidFill>
              </a:rPr>
              <a:t> construção</a:t>
            </a:r>
            <a:r>
              <a:rPr spc="4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de</a:t>
            </a:r>
            <a:r>
              <a:rPr spc="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uma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cidadania</a:t>
            </a:r>
            <a:r>
              <a:rPr spc="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mundial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inclusiva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marL="43180">
              <a:lnSpc>
                <a:spcPts val="2205"/>
              </a:lnSpc>
            </a:pPr>
            <a:r>
              <a:rPr spc="-15" dirty="0"/>
              <a:t>Aula</a:t>
            </a:r>
            <a:r>
              <a:rPr spc="-20" dirty="0"/>
              <a:t> </a:t>
            </a:r>
            <a:r>
              <a:rPr dirty="0"/>
              <a:t>n.º</a:t>
            </a:r>
            <a:r>
              <a:rPr spc="-30" dirty="0"/>
              <a:t> </a:t>
            </a:r>
            <a:r>
              <a:rPr spc="-5" dirty="0"/>
              <a:t>24</a:t>
            </a:r>
          </a:p>
          <a:p>
            <a:pPr marL="12700">
              <a:lnSpc>
                <a:spcPct val="100000"/>
              </a:lnSpc>
            </a:pPr>
            <a:r>
              <a:rPr spc="-10" dirty="0"/>
              <a:t>30/10/2012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marL="487680">
              <a:lnSpc>
                <a:spcPts val="2205"/>
              </a:lnSpc>
            </a:pPr>
            <a:r>
              <a:rPr spc="-5" dirty="0"/>
              <a:t>Módulo</a:t>
            </a:r>
            <a:r>
              <a:rPr spc="40" dirty="0"/>
              <a:t> </a:t>
            </a:r>
            <a:r>
              <a:rPr spc="-5" dirty="0"/>
              <a:t>5</a:t>
            </a:r>
            <a:r>
              <a:rPr spc="-15" dirty="0"/>
              <a:t> </a:t>
            </a:r>
            <a:r>
              <a:rPr spc="-5" dirty="0"/>
              <a:t>-</a:t>
            </a:r>
            <a:r>
              <a:rPr spc="25" dirty="0"/>
              <a:t> </a:t>
            </a:r>
            <a:r>
              <a:rPr dirty="0"/>
              <a:t>Ética</a:t>
            </a:r>
            <a:r>
              <a:rPr spc="-25" dirty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6.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A</a:t>
            </a:r>
            <a:r>
              <a:rPr spc="-5" dirty="0">
                <a:solidFill>
                  <a:srgbClr val="000000"/>
                </a:solidFill>
              </a:rPr>
              <a:t> construção</a:t>
            </a:r>
            <a:r>
              <a:rPr spc="4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de</a:t>
            </a:r>
            <a:r>
              <a:rPr spc="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uma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cidadania</a:t>
            </a:r>
            <a:r>
              <a:rPr spc="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mundial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inclusiva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74191" y="347979"/>
            <a:ext cx="9144000" cy="5971540"/>
          </a:xfrm>
          <a:custGeom>
            <a:avLst/>
            <a:gdLst/>
            <a:ahLst/>
            <a:cxnLst/>
            <a:rect l="l" t="t" r="r" b="b"/>
            <a:pathLst>
              <a:path w="9144000" h="5971540">
                <a:moveTo>
                  <a:pt x="0" y="5971032"/>
                </a:moveTo>
                <a:lnTo>
                  <a:pt x="9144000" y="5971032"/>
                </a:lnTo>
                <a:lnTo>
                  <a:pt x="9144000" y="0"/>
                </a:lnTo>
                <a:lnTo>
                  <a:pt x="0" y="0"/>
                </a:lnTo>
                <a:lnTo>
                  <a:pt x="0" y="5971032"/>
                </a:lnTo>
                <a:close/>
              </a:path>
            </a:pathLst>
          </a:custGeom>
          <a:solidFill>
            <a:srgbClr val="4545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774191" y="6401308"/>
            <a:ext cx="2240280" cy="713740"/>
          </a:xfrm>
          <a:custGeom>
            <a:avLst/>
            <a:gdLst/>
            <a:ahLst/>
            <a:cxnLst/>
            <a:rect l="l" t="t" r="r" b="b"/>
            <a:pathLst>
              <a:path w="2240280" h="713740">
                <a:moveTo>
                  <a:pt x="2240280" y="0"/>
                </a:moveTo>
                <a:lnTo>
                  <a:pt x="0" y="0"/>
                </a:lnTo>
                <a:lnTo>
                  <a:pt x="0" y="713231"/>
                </a:lnTo>
                <a:lnTo>
                  <a:pt x="2240280" y="713231"/>
                </a:lnTo>
                <a:lnTo>
                  <a:pt x="2240280" y="0"/>
                </a:lnTo>
                <a:close/>
              </a:path>
            </a:pathLst>
          </a:custGeom>
          <a:solidFill>
            <a:srgbClr val="D91E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3133344" y="6392164"/>
            <a:ext cx="6784975" cy="713740"/>
          </a:xfrm>
          <a:custGeom>
            <a:avLst/>
            <a:gdLst/>
            <a:ahLst/>
            <a:cxnLst/>
            <a:rect l="l" t="t" r="r" b="b"/>
            <a:pathLst>
              <a:path w="6784975" h="713740">
                <a:moveTo>
                  <a:pt x="6784848" y="0"/>
                </a:moveTo>
                <a:lnTo>
                  <a:pt x="0" y="0"/>
                </a:lnTo>
                <a:lnTo>
                  <a:pt x="0" y="713232"/>
                </a:lnTo>
                <a:lnTo>
                  <a:pt x="6784848" y="713232"/>
                </a:lnTo>
                <a:lnTo>
                  <a:pt x="6784848" y="0"/>
                </a:lnTo>
                <a:close/>
              </a:path>
            </a:pathLst>
          </a:custGeom>
          <a:solidFill>
            <a:srgbClr val="2CA1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04350" y="2581657"/>
            <a:ext cx="5884699" cy="63626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737995"/>
            <a:ext cx="9624060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6057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marL="43180">
              <a:lnSpc>
                <a:spcPts val="2205"/>
              </a:lnSpc>
            </a:pPr>
            <a:r>
              <a:rPr spc="-15" dirty="0"/>
              <a:t>Aula</a:t>
            </a:r>
            <a:r>
              <a:rPr spc="-20" dirty="0"/>
              <a:t> </a:t>
            </a:r>
            <a:r>
              <a:rPr dirty="0"/>
              <a:t>n.º</a:t>
            </a:r>
            <a:r>
              <a:rPr spc="-30" dirty="0"/>
              <a:t> </a:t>
            </a:r>
            <a:r>
              <a:rPr spc="-5" dirty="0"/>
              <a:t>24</a:t>
            </a:r>
          </a:p>
          <a:p>
            <a:pPr marL="12700">
              <a:lnSpc>
                <a:spcPct val="100000"/>
              </a:lnSpc>
            </a:pPr>
            <a:r>
              <a:rPr spc="-10" dirty="0"/>
              <a:t>30/10/2012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21100" y="6461624"/>
            <a:ext cx="5600065" cy="6057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marL="487680">
              <a:lnSpc>
                <a:spcPts val="2205"/>
              </a:lnSpc>
            </a:pPr>
            <a:r>
              <a:rPr spc="-5" dirty="0"/>
              <a:t>Módulo</a:t>
            </a:r>
            <a:r>
              <a:rPr spc="40" dirty="0"/>
              <a:t> </a:t>
            </a:r>
            <a:r>
              <a:rPr spc="-5" dirty="0"/>
              <a:t>5</a:t>
            </a:r>
            <a:r>
              <a:rPr spc="-15" dirty="0"/>
              <a:t> </a:t>
            </a:r>
            <a:r>
              <a:rPr spc="-5" dirty="0"/>
              <a:t>-</a:t>
            </a:r>
            <a:r>
              <a:rPr spc="25" dirty="0"/>
              <a:t> </a:t>
            </a:r>
            <a:r>
              <a:rPr dirty="0"/>
              <a:t>Ética</a:t>
            </a:r>
            <a:r>
              <a:rPr spc="-25" dirty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6.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A</a:t>
            </a:r>
            <a:r>
              <a:rPr spc="-5" dirty="0">
                <a:solidFill>
                  <a:srgbClr val="000000"/>
                </a:solidFill>
              </a:rPr>
              <a:t> construção</a:t>
            </a:r>
            <a:r>
              <a:rPr spc="4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de</a:t>
            </a:r>
            <a:r>
              <a:rPr spc="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uma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cidadania</a:t>
            </a:r>
            <a:r>
              <a:rPr spc="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mundial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inclusiva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27545"/>
            <a:ext cx="2459482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928616" y="966723"/>
            <a:ext cx="814069" cy="725805"/>
          </a:xfrm>
          <a:custGeom>
            <a:avLst/>
            <a:gdLst/>
            <a:ahLst/>
            <a:cxnLst/>
            <a:rect l="l" t="t" r="r" b="b"/>
            <a:pathLst>
              <a:path w="814070" h="725805">
                <a:moveTo>
                  <a:pt x="542544" y="441960"/>
                </a:moveTo>
                <a:lnTo>
                  <a:pt x="527304" y="374904"/>
                </a:lnTo>
                <a:lnTo>
                  <a:pt x="505968" y="335280"/>
                </a:lnTo>
                <a:lnTo>
                  <a:pt x="475488" y="298704"/>
                </a:lnTo>
                <a:lnTo>
                  <a:pt x="438912" y="268224"/>
                </a:lnTo>
                <a:lnTo>
                  <a:pt x="399288" y="246888"/>
                </a:lnTo>
                <a:lnTo>
                  <a:pt x="381000" y="237744"/>
                </a:lnTo>
                <a:lnTo>
                  <a:pt x="365760" y="235572"/>
                </a:lnTo>
                <a:lnTo>
                  <a:pt x="365760" y="445008"/>
                </a:lnTo>
                <a:lnTo>
                  <a:pt x="365760" y="484632"/>
                </a:lnTo>
                <a:lnTo>
                  <a:pt x="359664" y="505968"/>
                </a:lnTo>
                <a:lnTo>
                  <a:pt x="359664" y="502920"/>
                </a:lnTo>
                <a:lnTo>
                  <a:pt x="350520" y="521208"/>
                </a:lnTo>
                <a:lnTo>
                  <a:pt x="338328" y="539496"/>
                </a:lnTo>
                <a:lnTo>
                  <a:pt x="338328" y="536448"/>
                </a:lnTo>
                <a:lnTo>
                  <a:pt x="323088" y="551688"/>
                </a:lnTo>
                <a:lnTo>
                  <a:pt x="307848" y="560832"/>
                </a:lnTo>
                <a:lnTo>
                  <a:pt x="289560" y="566928"/>
                </a:lnTo>
                <a:lnTo>
                  <a:pt x="289560" y="563880"/>
                </a:lnTo>
                <a:lnTo>
                  <a:pt x="271272" y="566928"/>
                </a:lnTo>
                <a:lnTo>
                  <a:pt x="249936" y="566928"/>
                </a:lnTo>
                <a:lnTo>
                  <a:pt x="228600" y="560832"/>
                </a:lnTo>
                <a:lnTo>
                  <a:pt x="231648" y="560832"/>
                </a:lnTo>
                <a:lnTo>
                  <a:pt x="213360" y="551688"/>
                </a:lnTo>
                <a:lnTo>
                  <a:pt x="198729" y="539496"/>
                </a:lnTo>
                <a:lnTo>
                  <a:pt x="196723" y="537845"/>
                </a:lnTo>
                <a:lnTo>
                  <a:pt x="195567" y="536448"/>
                </a:lnTo>
                <a:lnTo>
                  <a:pt x="182880" y="521208"/>
                </a:lnTo>
                <a:lnTo>
                  <a:pt x="185928" y="524256"/>
                </a:lnTo>
                <a:lnTo>
                  <a:pt x="183896" y="521208"/>
                </a:lnTo>
                <a:lnTo>
                  <a:pt x="173736" y="505968"/>
                </a:lnTo>
                <a:lnTo>
                  <a:pt x="167640" y="484632"/>
                </a:lnTo>
                <a:lnTo>
                  <a:pt x="170688" y="487680"/>
                </a:lnTo>
                <a:lnTo>
                  <a:pt x="170243" y="484632"/>
                </a:lnTo>
                <a:lnTo>
                  <a:pt x="167640" y="466344"/>
                </a:lnTo>
                <a:lnTo>
                  <a:pt x="170688" y="445008"/>
                </a:lnTo>
                <a:lnTo>
                  <a:pt x="167640" y="445008"/>
                </a:lnTo>
                <a:lnTo>
                  <a:pt x="173736" y="426720"/>
                </a:lnTo>
                <a:lnTo>
                  <a:pt x="185928" y="408432"/>
                </a:lnTo>
                <a:lnTo>
                  <a:pt x="182880" y="408432"/>
                </a:lnTo>
                <a:lnTo>
                  <a:pt x="213360" y="377952"/>
                </a:lnTo>
                <a:lnTo>
                  <a:pt x="213360" y="381000"/>
                </a:lnTo>
                <a:lnTo>
                  <a:pt x="217932" y="377952"/>
                </a:lnTo>
                <a:lnTo>
                  <a:pt x="231648" y="368808"/>
                </a:lnTo>
                <a:lnTo>
                  <a:pt x="228600" y="371856"/>
                </a:lnTo>
                <a:lnTo>
                  <a:pt x="239255" y="368808"/>
                </a:lnTo>
                <a:lnTo>
                  <a:pt x="249936" y="365760"/>
                </a:lnTo>
                <a:lnTo>
                  <a:pt x="271272" y="362712"/>
                </a:lnTo>
                <a:lnTo>
                  <a:pt x="292608" y="365760"/>
                </a:lnTo>
                <a:lnTo>
                  <a:pt x="289560" y="365760"/>
                </a:lnTo>
                <a:lnTo>
                  <a:pt x="307848" y="371856"/>
                </a:lnTo>
                <a:lnTo>
                  <a:pt x="307848" y="368808"/>
                </a:lnTo>
                <a:lnTo>
                  <a:pt x="326136" y="381000"/>
                </a:lnTo>
                <a:lnTo>
                  <a:pt x="338328" y="393192"/>
                </a:lnTo>
                <a:lnTo>
                  <a:pt x="338328" y="390144"/>
                </a:lnTo>
                <a:lnTo>
                  <a:pt x="350520" y="408432"/>
                </a:lnTo>
                <a:lnTo>
                  <a:pt x="350520" y="405384"/>
                </a:lnTo>
                <a:lnTo>
                  <a:pt x="359664" y="426720"/>
                </a:lnTo>
                <a:lnTo>
                  <a:pt x="359664" y="423672"/>
                </a:lnTo>
                <a:lnTo>
                  <a:pt x="365760" y="445008"/>
                </a:lnTo>
                <a:lnTo>
                  <a:pt x="365760" y="235572"/>
                </a:lnTo>
                <a:lnTo>
                  <a:pt x="359664" y="234696"/>
                </a:lnTo>
                <a:lnTo>
                  <a:pt x="335280" y="231648"/>
                </a:lnTo>
                <a:lnTo>
                  <a:pt x="313944" y="228600"/>
                </a:lnTo>
                <a:lnTo>
                  <a:pt x="268782" y="232714"/>
                </a:lnTo>
                <a:lnTo>
                  <a:pt x="427507" y="18288"/>
                </a:lnTo>
                <a:lnTo>
                  <a:pt x="429768" y="15252"/>
                </a:lnTo>
                <a:lnTo>
                  <a:pt x="429768" y="6096"/>
                </a:lnTo>
                <a:lnTo>
                  <a:pt x="423672" y="0"/>
                </a:lnTo>
                <a:lnTo>
                  <a:pt x="234696" y="0"/>
                </a:lnTo>
                <a:lnTo>
                  <a:pt x="231648" y="3048"/>
                </a:lnTo>
                <a:lnTo>
                  <a:pt x="231648" y="6096"/>
                </a:lnTo>
                <a:lnTo>
                  <a:pt x="115824" y="161544"/>
                </a:lnTo>
                <a:lnTo>
                  <a:pt x="94488" y="195072"/>
                </a:lnTo>
                <a:lnTo>
                  <a:pt x="76200" y="228600"/>
                </a:lnTo>
                <a:lnTo>
                  <a:pt x="54864" y="268224"/>
                </a:lnTo>
                <a:lnTo>
                  <a:pt x="36576" y="307848"/>
                </a:lnTo>
                <a:lnTo>
                  <a:pt x="21336" y="347472"/>
                </a:lnTo>
                <a:lnTo>
                  <a:pt x="9144" y="390144"/>
                </a:lnTo>
                <a:lnTo>
                  <a:pt x="3048" y="429768"/>
                </a:lnTo>
                <a:lnTo>
                  <a:pt x="0" y="469392"/>
                </a:lnTo>
                <a:lnTo>
                  <a:pt x="3048" y="496824"/>
                </a:lnTo>
                <a:lnTo>
                  <a:pt x="6096" y="521208"/>
                </a:lnTo>
                <a:lnTo>
                  <a:pt x="12192" y="548640"/>
                </a:lnTo>
                <a:lnTo>
                  <a:pt x="21336" y="569976"/>
                </a:lnTo>
                <a:lnTo>
                  <a:pt x="30480" y="594360"/>
                </a:lnTo>
                <a:lnTo>
                  <a:pt x="57912" y="633984"/>
                </a:lnTo>
                <a:lnTo>
                  <a:pt x="94488" y="670560"/>
                </a:lnTo>
                <a:lnTo>
                  <a:pt x="137160" y="697992"/>
                </a:lnTo>
                <a:lnTo>
                  <a:pt x="182880" y="716280"/>
                </a:lnTo>
                <a:lnTo>
                  <a:pt x="210312" y="719328"/>
                </a:lnTo>
                <a:lnTo>
                  <a:pt x="234696" y="722376"/>
                </a:lnTo>
                <a:lnTo>
                  <a:pt x="262128" y="725424"/>
                </a:lnTo>
                <a:lnTo>
                  <a:pt x="292608" y="722376"/>
                </a:lnTo>
                <a:lnTo>
                  <a:pt x="320040" y="719328"/>
                </a:lnTo>
                <a:lnTo>
                  <a:pt x="374904" y="707136"/>
                </a:lnTo>
                <a:lnTo>
                  <a:pt x="420624" y="682752"/>
                </a:lnTo>
                <a:lnTo>
                  <a:pt x="463296" y="652272"/>
                </a:lnTo>
                <a:lnTo>
                  <a:pt x="481584" y="630936"/>
                </a:lnTo>
                <a:lnTo>
                  <a:pt x="499872" y="612648"/>
                </a:lnTo>
                <a:lnTo>
                  <a:pt x="524256" y="566928"/>
                </a:lnTo>
                <a:lnTo>
                  <a:pt x="539496" y="518160"/>
                </a:lnTo>
                <a:lnTo>
                  <a:pt x="542544" y="493776"/>
                </a:lnTo>
                <a:lnTo>
                  <a:pt x="542544" y="441960"/>
                </a:lnTo>
                <a:close/>
              </a:path>
              <a:path w="814070" h="725805">
                <a:moveTo>
                  <a:pt x="813816" y="627888"/>
                </a:moveTo>
                <a:lnTo>
                  <a:pt x="810768" y="609600"/>
                </a:lnTo>
                <a:lnTo>
                  <a:pt x="806704" y="597408"/>
                </a:lnTo>
                <a:lnTo>
                  <a:pt x="804672" y="591312"/>
                </a:lnTo>
                <a:lnTo>
                  <a:pt x="795528" y="576072"/>
                </a:lnTo>
                <a:lnTo>
                  <a:pt x="795528" y="573024"/>
                </a:lnTo>
                <a:lnTo>
                  <a:pt x="777240" y="554736"/>
                </a:lnTo>
                <a:lnTo>
                  <a:pt x="774192" y="551688"/>
                </a:lnTo>
                <a:lnTo>
                  <a:pt x="771144" y="548640"/>
                </a:lnTo>
                <a:lnTo>
                  <a:pt x="768096" y="548640"/>
                </a:lnTo>
                <a:lnTo>
                  <a:pt x="752856" y="539496"/>
                </a:lnTo>
                <a:lnTo>
                  <a:pt x="734568" y="533400"/>
                </a:lnTo>
                <a:lnTo>
                  <a:pt x="694944" y="533400"/>
                </a:lnTo>
                <a:lnTo>
                  <a:pt x="679704" y="539496"/>
                </a:lnTo>
                <a:lnTo>
                  <a:pt x="676656" y="539496"/>
                </a:lnTo>
                <a:lnTo>
                  <a:pt x="664464" y="548640"/>
                </a:lnTo>
                <a:lnTo>
                  <a:pt x="661416" y="548640"/>
                </a:lnTo>
                <a:lnTo>
                  <a:pt x="649224" y="560832"/>
                </a:lnTo>
                <a:lnTo>
                  <a:pt x="646176" y="560832"/>
                </a:lnTo>
                <a:lnTo>
                  <a:pt x="637032" y="576072"/>
                </a:lnTo>
                <a:lnTo>
                  <a:pt x="633984" y="576072"/>
                </a:lnTo>
                <a:lnTo>
                  <a:pt x="627888" y="591312"/>
                </a:lnTo>
                <a:lnTo>
                  <a:pt x="624840" y="591312"/>
                </a:lnTo>
                <a:lnTo>
                  <a:pt x="618744" y="627888"/>
                </a:lnTo>
                <a:lnTo>
                  <a:pt x="618744" y="630936"/>
                </a:lnTo>
                <a:lnTo>
                  <a:pt x="621792" y="646176"/>
                </a:lnTo>
                <a:lnTo>
                  <a:pt x="621792" y="649224"/>
                </a:lnTo>
                <a:lnTo>
                  <a:pt x="624840" y="664464"/>
                </a:lnTo>
                <a:lnTo>
                  <a:pt x="627888" y="664464"/>
                </a:lnTo>
                <a:lnTo>
                  <a:pt x="627888" y="667512"/>
                </a:lnTo>
                <a:lnTo>
                  <a:pt x="633984" y="679704"/>
                </a:lnTo>
                <a:lnTo>
                  <a:pt x="633984" y="682752"/>
                </a:lnTo>
                <a:lnTo>
                  <a:pt x="637032" y="682752"/>
                </a:lnTo>
                <a:lnTo>
                  <a:pt x="646176" y="694944"/>
                </a:lnTo>
                <a:lnTo>
                  <a:pt x="649224" y="697992"/>
                </a:lnTo>
                <a:lnTo>
                  <a:pt x="661416" y="707136"/>
                </a:lnTo>
                <a:lnTo>
                  <a:pt x="661416" y="710184"/>
                </a:lnTo>
                <a:lnTo>
                  <a:pt x="664464" y="710184"/>
                </a:lnTo>
                <a:lnTo>
                  <a:pt x="676656" y="716280"/>
                </a:lnTo>
                <a:lnTo>
                  <a:pt x="679704" y="716280"/>
                </a:lnTo>
                <a:lnTo>
                  <a:pt x="679704" y="719328"/>
                </a:lnTo>
                <a:lnTo>
                  <a:pt x="694944" y="722376"/>
                </a:lnTo>
                <a:lnTo>
                  <a:pt x="697992" y="722376"/>
                </a:lnTo>
                <a:lnTo>
                  <a:pt x="716280" y="725424"/>
                </a:lnTo>
                <a:lnTo>
                  <a:pt x="752856" y="719328"/>
                </a:lnTo>
                <a:lnTo>
                  <a:pt x="752856" y="716280"/>
                </a:lnTo>
                <a:lnTo>
                  <a:pt x="768096" y="710184"/>
                </a:lnTo>
                <a:lnTo>
                  <a:pt x="771144" y="707136"/>
                </a:lnTo>
                <a:lnTo>
                  <a:pt x="783336" y="697992"/>
                </a:lnTo>
                <a:lnTo>
                  <a:pt x="783336" y="694944"/>
                </a:lnTo>
                <a:lnTo>
                  <a:pt x="795528" y="682752"/>
                </a:lnTo>
                <a:lnTo>
                  <a:pt x="795528" y="679704"/>
                </a:lnTo>
                <a:lnTo>
                  <a:pt x="800100" y="673608"/>
                </a:lnTo>
                <a:lnTo>
                  <a:pt x="804672" y="667512"/>
                </a:lnTo>
                <a:lnTo>
                  <a:pt x="804672" y="664464"/>
                </a:lnTo>
                <a:lnTo>
                  <a:pt x="810768" y="649224"/>
                </a:lnTo>
                <a:lnTo>
                  <a:pt x="810768" y="646176"/>
                </a:lnTo>
                <a:lnTo>
                  <a:pt x="813816" y="630936"/>
                </a:lnTo>
                <a:lnTo>
                  <a:pt x="813816" y="6278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633715" y="2289555"/>
            <a:ext cx="716915" cy="734695"/>
          </a:xfrm>
          <a:custGeom>
            <a:avLst/>
            <a:gdLst/>
            <a:ahLst/>
            <a:cxnLst/>
            <a:rect l="l" t="t" r="r" b="b"/>
            <a:pathLst>
              <a:path w="716914" h="734694">
                <a:moveTo>
                  <a:pt x="716292" y="722376"/>
                </a:moveTo>
                <a:lnTo>
                  <a:pt x="713790" y="716280"/>
                </a:lnTo>
                <a:lnTo>
                  <a:pt x="428663" y="18288"/>
                </a:lnTo>
                <a:lnTo>
                  <a:pt x="427875" y="16370"/>
                </a:lnTo>
                <a:lnTo>
                  <a:pt x="427875" y="445008"/>
                </a:lnTo>
                <a:lnTo>
                  <a:pt x="285191" y="445008"/>
                </a:lnTo>
                <a:lnTo>
                  <a:pt x="355231" y="266014"/>
                </a:lnTo>
                <a:lnTo>
                  <a:pt x="427875" y="445008"/>
                </a:lnTo>
                <a:lnTo>
                  <a:pt x="427875" y="16370"/>
                </a:lnTo>
                <a:lnTo>
                  <a:pt x="426173" y="12192"/>
                </a:lnTo>
                <a:lnTo>
                  <a:pt x="423684" y="6096"/>
                </a:lnTo>
                <a:lnTo>
                  <a:pt x="423684" y="0"/>
                </a:lnTo>
                <a:lnTo>
                  <a:pt x="289572" y="0"/>
                </a:lnTo>
                <a:lnTo>
                  <a:pt x="286524" y="6096"/>
                </a:lnTo>
                <a:lnTo>
                  <a:pt x="0" y="722376"/>
                </a:lnTo>
                <a:lnTo>
                  <a:pt x="0" y="731520"/>
                </a:lnTo>
                <a:lnTo>
                  <a:pt x="3060" y="731520"/>
                </a:lnTo>
                <a:lnTo>
                  <a:pt x="6108" y="734568"/>
                </a:lnTo>
                <a:lnTo>
                  <a:pt x="167652" y="734568"/>
                </a:lnTo>
                <a:lnTo>
                  <a:pt x="170700" y="731520"/>
                </a:lnTo>
                <a:lnTo>
                  <a:pt x="170700" y="728472"/>
                </a:lnTo>
                <a:lnTo>
                  <a:pt x="173215" y="722376"/>
                </a:lnTo>
                <a:lnTo>
                  <a:pt x="175729" y="716280"/>
                </a:lnTo>
                <a:lnTo>
                  <a:pt x="226085" y="594360"/>
                </a:lnTo>
                <a:lnTo>
                  <a:pt x="490067" y="594360"/>
                </a:lnTo>
                <a:lnTo>
                  <a:pt x="542556" y="728472"/>
                </a:lnTo>
                <a:lnTo>
                  <a:pt x="548652" y="734568"/>
                </a:lnTo>
                <a:lnTo>
                  <a:pt x="710196" y="734568"/>
                </a:lnTo>
                <a:lnTo>
                  <a:pt x="713244" y="731520"/>
                </a:lnTo>
                <a:lnTo>
                  <a:pt x="716292" y="731520"/>
                </a:lnTo>
                <a:lnTo>
                  <a:pt x="716292" y="728472"/>
                </a:lnTo>
                <a:lnTo>
                  <a:pt x="716292" y="72237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00527" y="2277364"/>
            <a:ext cx="6361176" cy="97536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26335" y="3615435"/>
            <a:ext cx="6833615" cy="758951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61872" y="4956555"/>
            <a:ext cx="3709416" cy="758951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379720" y="4956555"/>
            <a:ext cx="4050791" cy="758951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9" name="object 9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8768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5" dirty="0" smtClean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6.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A</a:t>
            </a:r>
            <a:r>
              <a:rPr spc="-5" dirty="0">
                <a:solidFill>
                  <a:srgbClr val="000000"/>
                </a:solidFill>
              </a:rPr>
              <a:t> construção</a:t>
            </a:r>
            <a:r>
              <a:rPr spc="4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de</a:t>
            </a:r>
            <a:r>
              <a:rPr spc="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uma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cidadania</a:t>
            </a:r>
            <a:r>
              <a:rPr spc="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mundial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inclusiva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32762" y="694944"/>
            <a:ext cx="8625840" cy="51758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Falar</a:t>
            </a:r>
            <a:r>
              <a:rPr sz="26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26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uma</a:t>
            </a:r>
            <a:r>
              <a:rPr sz="26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cidadania</a:t>
            </a:r>
            <a:r>
              <a:rPr sz="2600" b="1" spc="5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Mundial</a:t>
            </a:r>
            <a:r>
              <a:rPr sz="26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inclusiva</a:t>
            </a:r>
            <a:r>
              <a:rPr sz="26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implica</a:t>
            </a:r>
            <a:r>
              <a:rPr sz="26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dissecar</a:t>
            </a:r>
            <a:r>
              <a:rPr sz="26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5" dirty="0">
                <a:solidFill>
                  <a:srgbClr val="FFFFFF"/>
                </a:solidFill>
                <a:latin typeface="Tw Cen MT"/>
                <a:cs typeface="Tw Cen MT"/>
              </a:rPr>
              <a:t>um </a:t>
            </a:r>
            <a:r>
              <a:rPr sz="2600" b="1" spc="-67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pouco</a:t>
            </a:r>
            <a:r>
              <a:rPr sz="26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26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40" dirty="0">
                <a:solidFill>
                  <a:srgbClr val="FFFFFF"/>
                </a:solidFill>
                <a:latin typeface="Tw Cen MT"/>
                <a:cs typeface="Tw Cen MT"/>
              </a:rPr>
              <a:t>nova</a:t>
            </a:r>
            <a:r>
              <a:rPr sz="26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lei</a:t>
            </a:r>
            <a:r>
              <a:rPr sz="26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da</a:t>
            </a:r>
            <a:r>
              <a:rPr sz="26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Nacionalidade,</a:t>
            </a:r>
            <a:r>
              <a:rPr sz="2600" b="1" spc="7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que</a:t>
            </a:r>
            <a:r>
              <a:rPr sz="26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5" dirty="0">
                <a:solidFill>
                  <a:srgbClr val="FFFFFF"/>
                </a:solidFill>
                <a:latin typeface="Tw Cen MT"/>
                <a:cs typeface="Tw Cen MT"/>
              </a:rPr>
              <a:t>foi</a:t>
            </a:r>
            <a:r>
              <a:rPr sz="26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25" dirty="0">
                <a:solidFill>
                  <a:srgbClr val="FFFFFF"/>
                </a:solidFill>
                <a:latin typeface="Tw Cen MT"/>
                <a:cs typeface="Tw Cen MT"/>
              </a:rPr>
              <a:t>aprovada </a:t>
            </a:r>
            <a:r>
              <a:rPr sz="2600" b="1" spc="-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dirty="0">
                <a:solidFill>
                  <a:srgbClr val="FFFFFF"/>
                </a:solidFill>
                <a:latin typeface="Tw Cen MT"/>
                <a:cs typeface="Tw Cen MT"/>
              </a:rPr>
              <a:t>recentemente</a:t>
            </a:r>
            <a:r>
              <a:rPr sz="26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na</a:t>
            </a:r>
            <a:r>
              <a:rPr sz="26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assembleia</a:t>
            </a:r>
            <a:r>
              <a:rPr sz="26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da</a:t>
            </a:r>
            <a:r>
              <a:rPr sz="26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5" dirty="0">
                <a:solidFill>
                  <a:srgbClr val="FFFFFF"/>
                </a:solidFill>
                <a:latin typeface="Tw Cen MT"/>
                <a:cs typeface="Tw Cen MT"/>
              </a:rPr>
              <a:t>República</a:t>
            </a:r>
            <a:r>
              <a:rPr sz="26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sem</a:t>
            </a:r>
            <a:r>
              <a:rPr sz="26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qualquer</a:t>
            </a:r>
            <a:r>
              <a:rPr sz="2600" b="1" spc="4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20" dirty="0">
                <a:solidFill>
                  <a:srgbClr val="FFFFFF"/>
                </a:solidFill>
                <a:latin typeface="Tw Cen MT"/>
                <a:cs typeface="Tw Cen MT"/>
              </a:rPr>
              <a:t>voto </a:t>
            </a:r>
            <a:r>
              <a:rPr sz="26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contra. </a:t>
            </a:r>
            <a:r>
              <a:rPr sz="2600" b="1" spc="-50" dirty="0">
                <a:solidFill>
                  <a:srgbClr val="FFFFFF"/>
                </a:solidFill>
                <a:latin typeface="Tw Cen MT"/>
                <a:cs typeface="Tw Cen MT"/>
              </a:rPr>
              <a:t>Todos</a:t>
            </a:r>
            <a:r>
              <a:rPr sz="2600" b="1" spc="4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dirty="0">
                <a:solidFill>
                  <a:srgbClr val="FFFFFF"/>
                </a:solidFill>
                <a:latin typeface="Tw Cen MT"/>
                <a:cs typeface="Tw Cen MT"/>
              </a:rPr>
              <a:t>ficaram</a:t>
            </a:r>
            <a:r>
              <a:rPr sz="26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conscientes</a:t>
            </a:r>
            <a:r>
              <a:rPr sz="26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e</a:t>
            </a:r>
            <a:r>
              <a:rPr sz="26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esperançados</a:t>
            </a:r>
            <a:r>
              <a:rPr sz="26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que</a:t>
            </a:r>
            <a:r>
              <a:rPr sz="26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com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 esta</a:t>
            </a:r>
            <a:r>
              <a:rPr sz="26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40" dirty="0">
                <a:solidFill>
                  <a:srgbClr val="FFFFFF"/>
                </a:solidFill>
                <a:latin typeface="Tw Cen MT"/>
                <a:cs typeface="Tw Cen MT"/>
              </a:rPr>
              <a:t>nova</a:t>
            </a:r>
            <a:r>
              <a:rPr sz="26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lei</a:t>
            </a:r>
            <a:r>
              <a:rPr sz="26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2600" b="1" dirty="0">
                <a:solidFill>
                  <a:srgbClr val="FFFFFF"/>
                </a:solidFill>
                <a:latin typeface="Tw Cen MT"/>
                <a:cs typeface="Tw Cen MT"/>
              </a:rPr>
              <a:t> legalização</a:t>
            </a:r>
            <a:r>
              <a:rPr sz="2600" b="1" spc="4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5" dirty="0">
                <a:solidFill>
                  <a:srgbClr val="FFFFFF"/>
                </a:solidFill>
                <a:latin typeface="Tw Cen MT"/>
                <a:cs typeface="Tw Cen MT"/>
              </a:rPr>
              <a:t>dos</a:t>
            </a:r>
            <a:r>
              <a:rPr sz="26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imigrantes</a:t>
            </a:r>
            <a:r>
              <a:rPr sz="26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5" dirty="0">
                <a:solidFill>
                  <a:srgbClr val="FFFFFF"/>
                </a:solidFill>
                <a:latin typeface="Tw Cen MT"/>
                <a:cs typeface="Tw Cen MT"/>
              </a:rPr>
              <a:t>tornar-se-á</a:t>
            </a:r>
            <a:r>
              <a:rPr sz="2600" b="1" spc="5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mais </a:t>
            </a:r>
            <a:r>
              <a:rPr sz="26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5" dirty="0">
                <a:solidFill>
                  <a:srgbClr val="FFFFFF"/>
                </a:solidFill>
                <a:latin typeface="Tw Cen MT"/>
                <a:cs typeface="Tw Cen MT"/>
              </a:rPr>
              <a:t>célere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e</a:t>
            </a:r>
            <a:r>
              <a:rPr sz="26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diminuirá</a:t>
            </a:r>
            <a:r>
              <a:rPr sz="26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os</a:t>
            </a:r>
            <a:r>
              <a:rPr sz="26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procedimentos</a:t>
            </a:r>
            <a:r>
              <a:rPr sz="26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administrativos</a:t>
            </a:r>
            <a:r>
              <a:rPr sz="2600" b="1" spc="7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26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que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estavam</a:t>
            </a:r>
            <a:r>
              <a:rPr sz="2600" b="1" spc="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5" dirty="0">
                <a:solidFill>
                  <a:srgbClr val="FFFFFF"/>
                </a:solidFill>
                <a:latin typeface="Tw Cen MT"/>
                <a:cs typeface="Tw Cen MT"/>
              </a:rPr>
              <a:t>sujeitos.</a:t>
            </a:r>
            <a:endParaRPr sz="2600">
              <a:latin typeface="Tw Cen MT"/>
              <a:cs typeface="Tw Cen MT"/>
            </a:endParaRPr>
          </a:p>
          <a:p>
            <a:pPr marL="12700" marR="54610">
              <a:lnSpc>
                <a:spcPct val="100000"/>
              </a:lnSpc>
            </a:pPr>
            <a:r>
              <a:rPr sz="2600" b="1" spc="-15" dirty="0">
                <a:solidFill>
                  <a:srgbClr val="FFFFFF"/>
                </a:solidFill>
                <a:latin typeface="Tw Cen MT"/>
                <a:cs typeface="Tw Cen MT"/>
              </a:rPr>
              <a:t>Portugal,</a:t>
            </a:r>
            <a:r>
              <a:rPr sz="2600" b="1" spc="5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deu</a:t>
            </a:r>
            <a:r>
              <a:rPr sz="26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assim</a:t>
            </a:r>
            <a:r>
              <a:rPr sz="26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5" dirty="0">
                <a:solidFill>
                  <a:srgbClr val="FFFFFF"/>
                </a:solidFill>
                <a:latin typeface="Tw Cen MT"/>
                <a:cs typeface="Tw Cen MT"/>
              </a:rPr>
              <a:t>um</a:t>
            </a:r>
            <a:r>
              <a:rPr sz="26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passo</a:t>
            </a:r>
            <a:r>
              <a:rPr sz="26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5" dirty="0">
                <a:solidFill>
                  <a:srgbClr val="FFFFFF"/>
                </a:solidFill>
                <a:latin typeface="Tw Cen MT"/>
                <a:cs typeface="Tw Cen MT"/>
              </a:rPr>
              <a:t>importante</a:t>
            </a:r>
            <a:r>
              <a:rPr sz="2600" b="1" spc="5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quanto</a:t>
            </a:r>
            <a:r>
              <a:rPr sz="26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26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5" dirty="0">
                <a:solidFill>
                  <a:srgbClr val="FFFFFF"/>
                </a:solidFill>
                <a:latin typeface="Tw Cen MT"/>
                <a:cs typeface="Tw Cen MT"/>
              </a:rPr>
              <a:t>um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 posicionamento</a:t>
            </a:r>
            <a:r>
              <a:rPr sz="2600" b="1" spc="4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intercultural,</a:t>
            </a:r>
            <a:r>
              <a:rPr sz="2600" b="1" spc="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contrariamente</a:t>
            </a:r>
            <a:r>
              <a:rPr sz="2600" b="1" spc="4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26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outros</a:t>
            </a:r>
            <a:r>
              <a:rPr sz="2600" b="1" spc="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30" dirty="0">
                <a:solidFill>
                  <a:srgbClr val="FFFFFF"/>
                </a:solidFill>
                <a:latin typeface="Tw Cen MT"/>
                <a:cs typeface="Tw Cen MT"/>
              </a:rPr>
              <a:t>Países </a:t>
            </a:r>
            <a:r>
              <a:rPr sz="26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Europeus</a:t>
            </a:r>
            <a:r>
              <a:rPr sz="26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que</a:t>
            </a:r>
            <a:r>
              <a:rPr sz="2600" b="1" spc="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ainda</a:t>
            </a:r>
            <a:r>
              <a:rPr sz="26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apostam</a:t>
            </a:r>
            <a:r>
              <a:rPr sz="2600" b="1" spc="6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numa</a:t>
            </a:r>
            <a:r>
              <a:rPr sz="26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mentalidade</a:t>
            </a:r>
            <a:r>
              <a:rPr sz="2600" b="1" spc="5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anti-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5" dirty="0">
                <a:solidFill>
                  <a:srgbClr val="FFFFFF"/>
                </a:solidFill>
                <a:latin typeface="Tw Cen MT"/>
                <a:cs typeface="Tw Cen MT"/>
              </a:rPr>
              <a:t>imigração.</a:t>
            </a:r>
            <a:r>
              <a:rPr sz="26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Esta</a:t>
            </a:r>
            <a:r>
              <a:rPr sz="26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40" dirty="0">
                <a:solidFill>
                  <a:srgbClr val="FFFFFF"/>
                </a:solidFill>
                <a:latin typeface="Tw Cen MT"/>
                <a:cs typeface="Tw Cen MT"/>
              </a:rPr>
              <a:t>nova</a:t>
            </a:r>
            <a:r>
              <a:rPr sz="26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política</a:t>
            </a:r>
            <a:r>
              <a:rPr sz="2600" b="1" spc="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5" dirty="0">
                <a:solidFill>
                  <a:srgbClr val="FFFFFF"/>
                </a:solidFill>
                <a:latin typeface="Tw Cen MT"/>
                <a:cs typeface="Tw Cen MT"/>
              </a:rPr>
              <a:t>por</a:t>
            </a:r>
            <a:r>
              <a:rPr sz="26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15" dirty="0">
                <a:solidFill>
                  <a:srgbClr val="FFFFFF"/>
                </a:solidFill>
                <a:latin typeface="Tw Cen MT"/>
                <a:cs typeface="Tw Cen MT"/>
              </a:rPr>
              <a:t>parte</a:t>
            </a:r>
            <a:r>
              <a:rPr sz="2600" b="1" spc="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26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5" dirty="0">
                <a:solidFill>
                  <a:srgbClr val="FFFFFF"/>
                </a:solidFill>
                <a:latin typeface="Tw Cen MT"/>
                <a:cs typeface="Tw Cen MT"/>
              </a:rPr>
              <a:t>Portugal</a:t>
            </a:r>
            <a:r>
              <a:rPr sz="2600" b="1" spc="5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em</a:t>
            </a:r>
            <a:r>
              <a:rPr sz="26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5" dirty="0">
                <a:solidFill>
                  <a:srgbClr val="FFFFFF"/>
                </a:solidFill>
                <a:latin typeface="Tw Cen MT"/>
                <a:cs typeface="Tw Cen MT"/>
              </a:rPr>
              <a:t>relação </a:t>
            </a:r>
            <a:r>
              <a:rPr sz="2600" b="1" spc="-68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26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este</a:t>
            </a:r>
            <a:r>
              <a:rPr sz="26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5" dirty="0">
                <a:solidFill>
                  <a:srgbClr val="FFFFFF"/>
                </a:solidFill>
                <a:latin typeface="Tw Cen MT"/>
                <a:cs typeface="Tw Cen MT"/>
              </a:rPr>
              <a:t>aspecto,</a:t>
            </a:r>
            <a:r>
              <a:rPr sz="26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dirty="0">
                <a:solidFill>
                  <a:srgbClr val="FFFFFF"/>
                </a:solidFill>
                <a:latin typeface="Tw Cen MT"/>
                <a:cs typeface="Tw Cen MT"/>
              </a:rPr>
              <a:t>permite</a:t>
            </a:r>
            <a:r>
              <a:rPr sz="26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dirty="0">
                <a:solidFill>
                  <a:srgbClr val="FFFFFF"/>
                </a:solidFill>
                <a:latin typeface="Tw Cen MT"/>
                <a:cs typeface="Tw Cen MT"/>
              </a:rPr>
              <a:t>melhores</a:t>
            </a:r>
            <a:r>
              <a:rPr sz="26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condições</a:t>
            </a:r>
            <a:r>
              <a:rPr sz="26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26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acolhimento </a:t>
            </a:r>
            <a:r>
              <a:rPr sz="26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aos</a:t>
            </a:r>
            <a:r>
              <a:rPr sz="26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imigrantes.</a:t>
            </a:r>
            <a:endParaRPr sz="2600">
              <a:latin typeface="Tw Cen MT"/>
              <a:cs typeface="Tw Cen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8768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5" dirty="0" smtClean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6.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A</a:t>
            </a:r>
            <a:r>
              <a:rPr spc="-5" dirty="0">
                <a:solidFill>
                  <a:srgbClr val="000000"/>
                </a:solidFill>
              </a:rPr>
              <a:t> construção</a:t>
            </a:r>
            <a:r>
              <a:rPr spc="4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de</a:t>
            </a:r>
            <a:r>
              <a:rPr spc="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uma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cidadania</a:t>
            </a:r>
            <a:r>
              <a:rPr spc="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mundial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inclusiva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32762" y="551687"/>
            <a:ext cx="8516620" cy="5572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Em</a:t>
            </a:r>
            <a:r>
              <a:rPr sz="26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5" dirty="0">
                <a:solidFill>
                  <a:srgbClr val="FFFFFF"/>
                </a:solidFill>
                <a:latin typeface="Tw Cen MT"/>
                <a:cs typeface="Tw Cen MT"/>
              </a:rPr>
              <a:t>relação</a:t>
            </a:r>
            <a:r>
              <a:rPr sz="26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aos</a:t>
            </a:r>
            <a:r>
              <a:rPr sz="26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descendentes</a:t>
            </a:r>
            <a:r>
              <a:rPr sz="2600" b="1" spc="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2600" b="1" spc="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imigrantes</a:t>
            </a:r>
            <a:r>
              <a:rPr sz="26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que</a:t>
            </a:r>
            <a:r>
              <a:rPr sz="26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nasceram</a:t>
            </a:r>
            <a:r>
              <a:rPr sz="2600" b="1" spc="4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em </a:t>
            </a:r>
            <a:r>
              <a:rPr sz="2600" b="1" spc="-68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5" dirty="0">
                <a:solidFill>
                  <a:srgbClr val="FFFFFF"/>
                </a:solidFill>
                <a:latin typeface="Tw Cen MT"/>
                <a:cs typeface="Tw Cen MT"/>
              </a:rPr>
              <a:t>Portugal,</a:t>
            </a:r>
            <a:r>
              <a:rPr sz="2600" b="1" spc="5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dirty="0">
                <a:solidFill>
                  <a:srgbClr val="FFFFFF"/>
                </a:solidFill>
                <a:latin typeface="Tw Cen MT"/>
                <a:cs typeface="Tw Cen MT"/>
              </a:rPr>
              <a:t>abrem-se</a:t>
            </a:r>
            <a:r>
              <a:rPr sz="2600" b="1" spc="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várias</a:t>
            </a:r>
            <a:r>
              <a:rPr sz="26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opções</a:t>
            </a:r>
            <a:r>
              <a:rPr sz="26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26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acesso</a:t>
            </a:r>
            <a:r>
              <a:rPr sz="26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á</a:t>
            </a:r>
            <a:r>
              <a:rPr sz="26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nacionalidade;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26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dirty="0">
                <a:solidFill>
                  <a:srgbClr val="FFFFFF"/>
                </a:solidFill>
                <a:latin typeface="Tw Cen MT"/>
                <a:cs typeface="Tw Cen MT"/>
              </a:rPr>
              <a:t>forma</a:t>
            </a:r>
            <a:r>
              <a:rPr sz="26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dirty="0">
                <a:solidFill>
                  <a:srgbClr val="FFFFFF"/>
                </a:solidFill>
                <a:latin typeface="Tw Cen MT"/>
                <a:cs typeface="Tw Cen MT"/>
              </a:rPr>
              <a:t>imediata</a:t>
            </a:r>
            <a:r>
              <a:rPr sz="2600" b="1" spc="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para</a:t>
            </a:r>
            <a:r>
              <a:rPr sz="2600" b="1" spc="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os</a:t>
            </a:r>
            <a:r>
              <a:rPr sz="26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descendentes</a:t>
            </a:r>
            <a:r>
              <a:rPr sz="2600" b="1" spc="5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26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dirty="0">
                <a:solidFill>
                  <a:srgbClr val="FFFFFF"/>
                </a:solidFill>
                <a:latin typeface="Tw Cen MT"/>
                <a:cs typeface="Tw Cen MT"/>
              </a:rPr>
              <a:t>terceira</a:t>
            </a:r>
            <a:r>
              <a:rPr sz="26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geração; </a:t>
            </a:r>
            <a:r>
              <a:rPr sz="26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5" dirty="0">
                <a:solidFill>
                  <a:srgbClr val="FFFFFF"/>
                </a:solidFill>
                <a:latin typeface="Tw Cen MT"/>
                <a:cs typeface="Tw Cen MT"/>
              </a:rPr>
              <a:t>por</a:t>
            </a:r>
            <a:r>
              <a:rPr sz="26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dirty="0">
                <a:solidFill>
                  <a:srgbClr val="FFFFFF"/>
                </a:solidFill>
                <a:latin typeface="Tw Cen MT"/>
                <a:cs typeface="Tw Cen MT"/>
              </a:rPr>
              <a:t>efeito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26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20" dirty="0">
                <a:solidFill>
                  <a:srgbClr val="FFFFFF"/>
                </a:solidFill>
                <a:latin typeface="Tw Cen MT"/>
                <a:cs typeface="Tw Cen MT"/>
              </a:rPr>
              <a:t>vontade</a:t>
            </a:r>
            <a:r>
              <a:rPr sz="2600" b="1" spc="5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para</a:t>
            </a:r>
            <a:r>
              <a:rPr sz="26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26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segunda</a:t>
            </a:r>
            <a:r>
              <a:rPr sz="2600" b="1" spc="5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dirty="0">
                <a:solidFill>
                  <a:srgbClr val="FFFFFF"/>
                </a:solidFill>
                <a:latin typeface="Tw Cen MT"/>
                <a:cs typeface="Tw Cen MT"/>
              </a:rPr>
              <a:t>geração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com</a:t>
            </a:r>
            <a:r>
              <a:rPr sz="26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pelo </a:t>
            </a:r>
            <a:r>
              <a:rPr sz="26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menos</a:t>
            </a:r>
            <a:r>
              <a:rPr sz="26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5" dirty="0">
                <a:solidFill>
                  <a:srgbClr val="FFFFFF"/>
                </a:solidFill>
                <a:latin typeface="Tw Cen MT"/>
                <a:cs typeface="Tw Cen MT"/>
              </a:rPr>
              <a:t>um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5" dirty="0">
                <a:solidFill>
                  <a:srgbClr val="FFFFFF"/>
                </a:solidFill>
                <a:latin typeface="Tw Cen MT"/>
                <a:cs typeface="Tw Cen MT"/>
              </a:rPr>
              <a:t>dos</a:t>
            </a:r>
            <a:r>
              <a:rPr sz="26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progenitores</a:t>
            </a:r>
            <a:r>
              <a:rPr sz="2600" b="1" spc="4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com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cinco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anos</a:t>
            </a:r>
            <a:r>
              <a:rPr sz="26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26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dirty="0">
                <a:solidFill>
                  <a:srgbClr val="FFFFFF"/>
                </a:solidFill>
                <a:latin typeface="Tw Cen MT"/>
                <a:cs typeface="Tw Cen MT"/>
              </a:rPr>
              <a:t>residência </a:t>
            </a:r>
            <a:r>
              <a:rPr sz="2600" b="1" spc="5" dirty="0">
                <a:solidFill>
                  <a:srgbClr val="FFFFFF"/>
                </a:solidFill>
                <a:latin typeface="Tw Cen MT"/>
                <a:cs typeface="Tw Cen MT"/>
              </a:rPr>
              <a:t> legal</a:t>
            </a:r>
            <a:r>
              <a:rPr sz="26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no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nosso</a:t>
            </a:r>
            <a:r>
              <a:rPr sz="26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35" dirty="0">
                <a:solidFill>
                  <a:srgbClr val="FFFFFF"/>
                </a:solidFill>
                <a:latin typeface="Tw Cen MT"/>
                <a:cs typeface="Tw Cen MT"/>
              </a:rPr>
              <a:t>País;</a:t>
            </a:r>
            <a:r>
              <a:rPr sz="26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para</a:t>
            </a:r>
            <a:r>
              <a:rPr sz="26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as</a:t>
            </a:r>
            <a:r>
              <a:rPr sz="26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crianças</a:t>
            </a:r>
            <a:r>
              <a:rPr sz="26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nascidas</a:t>
            </a:r>
            <a:r>
              <a:rPr sz="26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em</a:t>
            </a:r>
            <a:r>
              <a:rPr sz="26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5" dirty="0">
                <a:solidFill>
                  <a:srgbClr val="FFFFFF"/>
                </a:solidFill>
                <a:latin typeface="Tw Cen MT"/>
                <a:cs typeface="Tw Cen MT"/>
              </a:rPr>
              <a:t>Portugal</a:t>
            </a:r>
            <a:r>
              <a:rPr sz="2600" b="1" spc="5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e </a:t>
            </a:r>
            <a:r>
              <a:rPr sz="26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que</a:t>
            </a:r>
            <a:r>
              <a:rPr sz="26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completem</a:t>
            </a:r>
            <a:r>
              <a:rPr sz="2600" b="1" spc="4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o</a:t>
            </a:r>
            <a:r>
              <a:rPr sz="26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primeiro ciclo</a:t>
            </a:r>
            <a:r>
              <a:rPr sz="26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básico</a:t>
            </a:r>
            <a:r>
              <a:rPr sz="26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(qualquer</a:t>
            </a:r>
            <a:r>
              <a:rPr sz="2600" b="1" spc="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que</a:t>
            </a:r>
            <a:r>
              <a:rPr sz="2600" b="1" spc="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seja</a:t>
            </a:r>
            <a:r>
              <a:rPr sz="26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o </a:t>
            </a:r>
            <a:r>
              <a:rPr sz="2600" b="1" dirty="0">
                <a:solidFill>
                  <a:srgbClr val="FFFFFF"/>
                </a:solidFill>
                <a:latin typeface="Tw Cen MT"/>
                <a:cs typeface="Tw Cen MT"/>
              </a:rPr>
              <a:t> estatuto</a:t>
            </a:r>
            <a:r>
              <a:rPr sz="2600" b="1" spc="4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5" dirty="0">
                <a:solidFill>
                  <a:srgbClr val="FFFFFF"/>
                </a:solidFill>
                <a:latin typeface="Tw Cen MT"/>
                <a:cs typeface="Tw Cen MT"/>
              </a:rPr>
              <a:t>legal</a:t>
            </a:r>
            <a:r>
              <a:rPr sz="26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5" dirty="0">
                <a:solidFill>
                  <a:srgbClr val="FFFFFF"/>
                </a:solidFill>
                <a:latin typeface="Tw Cen MT"/>
                <a:cs typeface="Tw Cen MT"/>
              </a:rPr>
              <a:t>dos</a:t>
            </a:r>
            <a:r>
              <a:rPr sz="26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pais);</a:t>
            </a:r>
            <a:r>
              <a:rPr sz="2600" b="1" spc="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ainda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se</a:t>
            </a:r>
            <a:r>
              <a:rPr sz="2600" b="1" spc="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5" dirty="0">
                <a:solidFill>
                  <a:srgbClr val="FFFFFF"/>
                </a:solidFill>
                <a:latin typeface="Tw Cen MT"/>
                <a:cs typeface="Tw Cen MT"/>
              </a:rPr>
              <a:t>pode</a:t>
            </a:r>
            <a:r>
              <a:rPr sz="26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pedir</a:t>
            </a:r>
            <a:r>
              <a:rPr sz="26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2600" b="1" dirty="0">
                <a:solidFill>
                  <a:srgbClr val="FFFFFF"/>
                </a:solidFill>
                <a:latin typeface="Tw Cen MT"/>
                <a:cs typeface="Tw Cen MT"/>
              </a:rPr>
              <a:t> naturalização </a:t>
            </a:r>
            <a:r>
              <a:rPr sz="26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26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5" dirty="0">
                <a:solidFill>
                  <a:srgbClr val="FFFFFF"/>
                </a:solidFill>
                <a:latin typeface="Tw Cen MT"/>
                <a:cs typeface="Tw Cen MT"/>
              </a:rPr>
              <a:t>um</a:t>
            </a:r>
            <a:r>
              <a:rPr sz="26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5" dirty="0">
                <a:solidFill>
                  <a:srgbClr val="FFFFFF"/>
                </a:solidFill>
                <a:latin typeface="Tw Cen MT"/>
                <a:cs typeface="Tw Cen MT"/>
              </a:rPr>
              <a:t>dos</a:t>
            </a:r>
            <a:r>
              <a:rPr sz="26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progenitores</a:t>
            </a:r>
            <a:r>
              <a:rPr sz="2600" b="1" spc="6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que</a:t>
            </a:r>
            <a:r>
              <a:rPr sz="2600" b="1" spc="4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complete</a:t>
            </a:r>
            <a:r>
              <a:rPr sz="26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cinco</a:t>
            </a:r>
            <a:r>
              <a:rPr sz="26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anos</a:t>
            </a:r>
            <a:r>
              <a:rPr sz="2600" b="1" spc="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de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dirty="0">
                <a:solidFill>
                  <a:srgbClr val="FFFFFF"/>
                </a:solidFill>
                <a:latin typeface="Tw Cen MT"/>
                <a:cs typeface="Tw Cen MT"/>
              </a:rPr>
              <a:t>residência</a:t>
            </a:r>
            <a:r>
              <a:rPr sz="26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dirty="0">
                <a:solidFill>
                  <a:srgbClr val="FFFFFF"/>
                </a:solidFill>
                <a:latin typeface="Tw Cen MT"/>
                <a:cs typeface="Tw Cen MT"/>
              </a:rPr>
              <a:t>legal;</a:t>
            </a:r>
            <a:r>
              <a:rPr sz="26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também</a:t>
            </a:r>
            <a:r>
              <a:rPr sz="26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os</a:t>
            </a:r>
            <a:r>
              <a:rPr sz="26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prazos</a:t>
            </a:r>
            <a:r>
              <a:rPr sz="26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para</a:t>
            </a:r>
            <a:r>
              <a:rPr sz="26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pedido</a:t>
            </a:r>
            <a:r>
              <a:rPr sz="26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de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dirty="0">
                <a:solidFill>
                  <a:srgbClr val="FFFFFF"/>
                </a:solidFill>
                <a:latin typeface="Tw Cen MT"/>
                <a:cs typeface="Tw Cen MT"/>
              </a:rPr>
              <a:t>naturalização</a:t>
            </a:r>
            <a:r>
              <a:rPr sz="2600" b="1" spc="4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aumentaram</a:t>
            </a:r>
            <a:r>
              <a:rPr sz="2600" b="1" spc="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e</a:t>
            </a:r>
            <a:r>
              <a:rPr sz="26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deixa</a:t>
            </a:r>
            <a:r>
              <a:rPr sz="26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26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se</a:t>
            </a:r>
            <a:r>
              <a:rPr sz="26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ter</a:t>
            </a:r>
            <a:r>
              <a:rPr sz="2600" b="1" spc="-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em</a:t>
            </a:r>
            <a:r>
              <a:rPr sz="26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conta</a:t>
            </a:r>
            <a:r>
              <a:rPr sz="26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a </a:t>
            </a:r>
            <a:r>
              <a:rPr sz="26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condição</a:t>
            </a:r>
            <a:r>
              <a:rPr sz="26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financeira,</a:t>
            </a:r>
            <a:r>
              <a:rPr sz="26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5" dirty="0">
                <a:solidFill>
                  <a:srgbClr val="FFFFFF"/>
                </a:solidFill>
                <a:latin typeface="Tw Cen MT"/>
                <a:cs typeface="Tw Cen MT"/>
              </a:rPr>
              <a:t>entre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outras.</a:t>
            </a:r>
            <a:endParaRPr sz="2600">
              <a:latin typeface="Tw Cen MT"/>
              <a:cs typeface="Tw Cen MT"/>
            </a:endParaRPr>
          </a:p>
          <a:p>
            <a:pPr marL="12700" marR="110489">
              <a:lnSpc>
                <a:spcPct val="100000"/>
              </a:lnSpc>
            </a:pPr>
            <a:r>
              <a:rPr sz="2600" b="1" spc="-45" dirty="0">
                <a:solidFill>
                  <a:srgbClr val="FFFFFF"/>
                </a:solidFill>
                <a:latin typeface="Tw Cen MT"/>
                <a:cs typeface="Tw Cen MT"/>
              </a:rPr>
              <a:t>Todas</a:t>
            </a:r>
            <a:r>
              <a:rPr sz="26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estas</a:t>
            </a:r>
            <a:r>
              <a:rPr sz="26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medidas</a:t>
            </a:r>
            <a:r>
              <a:rPr sz="26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5" dirty="0">
                <a:solidFill>
                  <a:srgbClr val="FFFFFF"/>
                </a:solidFill>
                <a:latin typeface="Tw Cen MT"/>
                <a:cs typeface="Tw Cen MT"/>
              </a:rPr>
              <a:t>por</a:t>
            </a:r>
            <a:r>
              <a:rPr sz="26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15" dirty="0">
                <a:solidFill>
                  <a:srgbClr val="FFFFFF"/>
                </a:solidFill>
                <a:latin typeface="Tw Cen MT"/>
                <a:cs typeface="Tw Cen MT"/>
              </a:rPr>
              <a:t>parte</a:t>
            </a:r>
            <a:r>
              <a:rPr sz="26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da</a:t>
            </a:r>
            <a:r>
              <a:rPr sz="26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política</a:t>
            </a:r>
            <a:r>
              <a:rPr sz="26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5" dirty="0">
                <a:solidFill>
                  <a:srgbClr val="FFFFFF"/>
                </a:solidFill>
                <a:latin typeface="Tw Cen MT"/>
                <a:cs typeface="Tw Cen MT"/>
              </a:rPr>
              <a:t>Portuguesa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 contribuíram</a:t>
            </a:r>
            <a:r>
              <a:rPr sz="2600" b="1" spc="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para</a:t>
            </a:r>
            <a:r>
              <a:rPr sz="26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uma</a:t>
            </a:r>
            <a:r>
              <a:rPr sz="26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maior</a:t>
            </a:r>
            <a:r>
              <a:rPr sz="2600" b="1" spc="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10" dirty="0">
                <a:solidFill>
                  <a:srgbClr val="FFFFFF"/>
                </a:solidFill>
                <a:latin typeface="Tw Cen MT"/>
                <a:cs typeface="Tw Cen MT"/>
              </a:rPr>
              <a:t>abertura</a:t>
            </a:r>
            <a:r>
              <a:rPr sz="26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Tw Cen MT"/>
                <a:cs typeface="Tw Cen MT"/>
              </a:rPr>
              <a:t>á</a:t>
            </a:r>
            <a:r>
              <a:rPr sz="26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cidadania</a:t>
            </a:r>
            <a:r>
              <a:rPr sz="2600" b="1" spc="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w Cen MT"/>
                <a:cs typeface="Tw Cen MT"/>
              </a:rPr>
              <a:t>inclusiva.</a:t>
            </a:r>
            <a:endParaRPr sz="2600">
              <a:latin typeface="Tw Cen MT"/>
              <a:cs typeface="Tw Cen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8768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5" dirty="0" smtClean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6.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A</a:t>
            </a:r>
            <a:r>
              <a:rPr spc="-5" dirty="0">
                <a:solidFill>
                  <a:srgbClr val="000000"/>
                </a:solidFill>
              </a:rPr>
              <a:t> construção</a:t>
            </a:r>
            <a:r>
              <a:rPr spc="4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de</a:t>
            </a:r>
            <a:r>
              <a:rPr spc="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uma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cidadania</a:t>
            </a:r>
            <a:r>
              <a:rPr spc="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mundial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inclusiva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59611" y="536447"/>
            <a:ext cx="8460105" cy="5511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541905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Mas</a:t>
            </a:r>
            <a:r>
              <a:rPr sz="24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por outro </a:t>
            </a:r>
            <a:r>
              <a:rPr sz="2400" b="1" spc="-20" dirty="0">
                <a:solidFill>
                  <a:srgbClr val="FFFFFF"/>
                </a:solidFill>
                <a:latin typeface="Tw Cen MT"/>
                <a:cs typeface="Tw Cen MT"/>
              </a:rPr>
              <a:t>lado,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Portugal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impôs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e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espera 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destes</a:t>
            </a:r>
            <a:r>
              <a:rPr sz="24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30" dirty="0">
                <a:solidFill>
                  <a:srgbClr val="FFFFFF"/>
                </a:solidFill>
                <a:latin typeface="Tw Cen MT"/>
                <a:cs typeface="Tw Cen MT"/>
              </a:rPr>
              <a:t>novos</a:t>
            </a:r>
            <a:r>
              <a:rPr sz="24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cidadãos</a:t>
            </a:r>
            <a:r>
              <a:rPr sz="24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15" dirty="0">
                <a:solidFill>
                  <a:srgbClr val="FFFFFF"/>
                </a:solidFill>
                <a:latin typeface="Tw Cen MT"/>
                <a:cs typeface="Tw Cen MT"/>
              </a:rPr>
              <a:t>deveres,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 para</a:t>
            </a:r>
            <a:r>
              <a:rPr sz="24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além</a:t>
            </a:r>
            <a:r>
              <a:rPr sz="24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dos </a:t>
            </a:r>
            <a:r>
              <a:rPr sz="2400" b="1" spc="-6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direitos já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adquiridos;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assim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como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o 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respeito </a:t>
            </a:r>
            <a:r>
              <a:rPr sz="24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pelo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nosso</a:t>
            </a:r>
            <a:r>
              <a:rPr sz="24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património,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 cultural,</a:t>
            </a:r>
            <a:r>
              <a:rPr sz="2400" b="1" spc="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linguístico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 e 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civilizacional.</a:t>
            </a:r>
            <a:r>
              <a:rPr sz="2400" b="1" spc="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Num</a:t>
            </a:r>
            <a:r>
              <a:rPr sz="24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ponto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acho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que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todos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Tw Cen MT"/>
                <a:cs typeface="Tw Cen MT"/>
              </a:rPr>
              <a:t>concordamos,</a:t>
            </a:r>
            <a:r>
              <a:rPr sz="24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com</a:t>
            </a:r>
            <a:r>
              <a:rPr sz="24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esta</a:t>
            </a:r>
            <a:r>
              <a:rPr sz="24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multiculturalidade,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Tw Cen MT"/>
                <a:cs typeface="Tw Cen MT"/>
              </a:rPr>
              <a:t>Portugal</a:t>
            </a:r>
            <a:r>
              <a:rPr sz="24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torna-se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uma</a:t>
            </a:r>
            <a:r>
              <a:rPr sz="24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nação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mais</a:t>
            </a:r>
            <a:r>
              <a:rPr sz="24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rica</a:t>
            </a:r>
            <a:r>
              <a:rPr sz="24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e 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diversificada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e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que</a:t>
            </a:r>
            <a:r>
              <a:rPr sz="2400" b="1" spc="-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coloca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as</a:t>
            </a:r>
            <a:r>
              <a:rPr sz="24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pessoas</a:t>
            </a:r>
            <a:r>
              <a:rPr sz="24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numa</a:t>
            </a:r>
            <a:endParaRPr sz="2400">
              <a:latin typeface="Tw Cen MT"/>
              <a:cs typeface="Tw Cen MT"/>
            </a:endParaRPr>
          </a:p>
          <a:p>
            <a:pPr marL="12700" marR="5080">
              <a:lnSpc>
                <a:spcPct val="100000"/>
              </a:lnSpc>
            </a:pP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posição</a:t>
            </a:r>
            <a:r>
              <a:rPr sz="24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24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experimentarem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uma série</a:t>
            </a:r>
            <a:r>
              <a:rPr sz="24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de </a:t>
            </a:r>
            <a:r>
              <a:rPr sz="2400" b="1" spc="-10" dirty="0">
                <a:solidFill>
                  <a:srgbClr val="FFFFFF"/>
                </a:solidFill>
                <a:latin typeface="Tw Cen MT"/>
                <a:cs typeface="Tw Cen MT"/>
              </a:rPr>
              <a:t>mudanças.</a:t>
            </a:r>
            <a:r>
              <a:rPr sz="24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Quando</a:t>
            </a:r>
            <a:r>
              <a:rPr sz="24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se 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fala em 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integração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económica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esta </a:t>
            </a:r>
            <a:r>
              <a:rPr sz="2400" b="1" spc="-15" dirty="0">
                <a:solidFill>
                  <a:srgbClr val="FFFFFF"/>
                </a:solidFill>
                <a:latin typeface="Tw Cen MT"/>
                <a:cs typeface="Tw Cen MT"/>
              </a:rPr>
              <a:t>deverá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ter 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sempre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em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conta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a 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não discriminação 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entre </a:t>
            </a:r>
            <a:r>
              <a:rPr sz="2400" b="1" spc="-20" dirty="0">
                <a:solidFill>
                  <a:srgbClr val="FFFFFF"/>
                </a:solidFill>
                <a:latin typeface="Tw Cen MT"/>
                <a:cs typeface="Tw Cen MT"/>
              </a:rPr>
              <a:t>Países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que dela </a:t>
            </a:r>
            <a:r>
              <a:rPr sz="2400" b="1" spc="10" dirty="0">
                <a:solidFill>
                  <a:srgbClr val="FFFFFF"/>
                </a:solidFill>
                <a:latin typeface="Tw Cen MT"/>
                <a:cs typeface="Tw Cen MT"/>
              </a:rPr>
              <a:t>participam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ou </a:t>
            </a:r>
            <a:r>
              <a:rPr sz="2400" b="1" spc="-20" dirty="0">
                <a:solidFill>
                  <a:srgbClr val="FFFFFF"/>
                </a:solidFill>
                <a:latin typeface="Tw Cen MT"/>
                <a:cs typeface="Tw Cen MT"/>
              </a:rPr>
              <a:t>não.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Um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dos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Tw Cen MT"/>
                <a:cs typeface="Tw Cen MT"/>
              </a:rPr>
              <a:t>exemplos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é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o</a:t>
            </a:r>
            <a:r>
              <a:rPr sz="2400" b="1" spc="-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25" dirty="0">
                <a:solidFill>
                  <a:srgbClr val="FFFFFF"/>
                </a:solidFill>
                <a:latin typeface="Tw Cen MT"/>
                <a:cs typeface="Tw Cen MT"/>
              </a:rPr>
              <a:t>“GATT”</a:t>
            </a:r>
            <a:r>
              <a:rPr sz="24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(Acordo</a:t>
            </a:r>
            <a:r>
              <a:rPr sz="2400" b="1" spc="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Geral</a:t>
            </a:r>
            <a:r>
              <a:rPr sz="2400" b="1" spc="-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sobre </a:t>
            </a:r>
            <a:r>
              <a:rPr sz="2400" b="1" spc="-10" dirty="0">
                <a:solidFill>
                  <a:srgbClr val="FFFFFF"/>
                </a:solidFill>
                <a:latin typeface="Tw Cen MT"/>
                <a:cs typeface="Tw Cen MT"/>
              </a:rPr>
              <a:t>Tarifas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Aduaneiras </a:t>
            </a:r>
            <a:r>
              <a:rPr sz="2400" b="1" spc="-6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e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Comércio) de que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já falamos e que se traduz num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acordo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que 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visa a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diminuição de </a:t>
            </a:r>
            <a:r>
              <a:rPr sz="2400" b="1" spc="10" dirty="0">
                <a:solidFill>
                  <a:srgbClr val="FFFFFF"/>
                </a:solidFill>
                <a:latin typeface="Tw Cen MT"/>
                <a:cs typeface="Tw Cen MT"/>
              </a:rPr>
              <a:t>barreiras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alfandegárias,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facilitando deste 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modo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 a</a:t>
            </a:r>
            <a:r>
              <a:rPr sz="24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livre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circulação</a:t>
            </a:r>
            <a:r>
              <a:rPr sz="2400" b="1" spc="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Tw Cen MT"/>
                <a:cs typeface="Tw Cen MT"/>
              </a:rPr>
              <a:t>produtos.</a:t>
            </a:r>
            <a:endParaRPr sz="2400">
              <a:latin typeface="Tw Cen MT"/>
              <a:cs typeface="Tw Cen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75119" y="1259332"/>
            <a:ext cx="3136392" cy="208788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8768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5" dirty="0" smtClean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6.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A</a:t>
            </a:r>
            <a:r>
              <a:rPr spc="-5" dirty="0">
                <a:solidFill>
                  <a:srgbClr val="000000"/>
                </a:solidFill>
              </a:rPr>
              <a:t> construção</a:t>
            </a:r>
            <a:r>
              <a:rPr spc="4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de</a:t>
            </a:r>
            <a:r>
              <a:rPr spc="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uma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cidadania</a:t>
            </a:r>
            <a:r>
              <a:rPr spc="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mundial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inclusiva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7524" y="478536"/>
            <a:ext cx="8576310" cy="421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Há</a:t>
            </a:r>
            <a:r>
              <a:rPr sz="25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25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10" dirty="0">
                <a:solidFill>
                  <a:srgbClr val="FFFFFF"/>
                </a:solidFill>
                <a:latin typeface="Tw Cen MT"/>
                <a:cs typeface="Tw Cen MT"/>
              </a:rPr>
              <a:t>referir</a:t>
            </a:r>
            <a:r>
              <a:rPr sz="25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que</a:t>
            </a:r>
            <a:r>
              <a:rPr sz="25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este</a:t>
            </a:r>
            <a:r>
              <a:rPr sz="25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15" dirty="0">
                <a:solidFill>
                  <a:srgbClr val="FFFFFF"/>
                </a:solidFill>
                <a:latin typeface="Tw Cen MT"/>
                <a:cs typeface="Tw Cen MT"/>
              </a:rPr>
              <a:t>acordo,</a:t>
            </a:r>
            <a:r>
              <a:rPr sz="25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que</a:t>
            </a:r>
            <a:r>
              <a:rPr sz="25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15" dirty="0">
                <a:solidFill>
                  <a:srgbClr val="FFFFFF"/>
                </a:solidFill>
                <a:latin typeface="Tw Cen MT"/>
                <a:cs typeface="Tw Cen MT"/>
              </a:rPr>
              <a:t>deveria</a:t>
            </a:r>
            <a:r>
              <a:rPr sz="25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ser</a:t>
            </a:r>
            <a:r>
              <a:rPr sz="25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10" dirty="0">
                <a:solidFill>
                  <a:srgbClr val="FFFFFF"/>
                </a:solidFill>
                <a:latin typeface="Tw Cen MT"/>
                <a:cs typeface="Tw Cen MT"/>
              </a:rPr>
              <a:t>planetário,</a:t>
            </a:r>
            <a:r>
              <a:rPr sz="25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não </a:t>
            </a:r>
            <a:r>
              <a:rPr sz="2500" b="1" dirty="0">
                <a:solidFill>
                  <a:srgbClr val="FFFFFF"/>
                </a:solidFill>
                <a:latin typeface="Tw Cen MT"/>
                <a:cs typeface="Tw Cen MT"/>
              </a:rPr>
              <a:t> abrange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todos</a:t>
            </a:r>
            <a:r>
              <a:rPr sz="25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os </a:t>
            </a:r>
            <a:r>
              <a:rPr sz="2500" b="1" spc="-35" dirty="0">
                <a:solidFill>
                  <a:srgbClr val="FFFFFF"/>
                </a:solidFill>
                <a:latin typeface="Tw Cen MT"/>
                <a:cs typeface="Tw Cen MT"/>
              </a:rPr>
              <a:t>Países,</a:t>
            </a:r>
            <a:r>
              <a:rPr sz="25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10" dirty="0">
                <a:solidFill>
                  <a:srgbClr val="FFFFFF"/>
                </a:solidFill>
                <a:latin typeface="Tw Cen MT"/>
                <a:cs typeface="Tw Cen MT"/>
              </a:rPr>
              <a:t>uma</a:t>
            </a:r>
            <a:r>
              <a:rPr sz="25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15" dirty="0">
                <a:solidFill>
                  <a:srgbClr val="FFFFFF"/>
                </a:solidFill>
                <a:latin typeface="Tw Cen MT"/>
                <a:cs typeface="Tw Cen MT"/>
              </a:rPr>
              <a:t>vez</a:t>
            </a:r>
            <a:r>
              <a:rPr sz="25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que</a:t>
            </a:r>
            <a:r>
              <a:rPr sz="25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alguns</a:t>
            </a:r>
            <a:r>
              <a:rPr sz="25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ainda</a:t>
            </a:r>
            <a:r>
              <a:rPr sz="25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não </a:t>
            </a:r>
            <a:r>
              <a:rPr sz="25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10" dirty="0">
                <a:solidFill>
                  <a:srgbClr val="FFFFFF"/>
                </a:solidFill>
                <a:latin typeface="Tw Cen MT"/>
                <a:cs typeface="Tw Cen MT"/>
              </a:rPr>
              <a:t>participam</a:t>
            </a:r>
            <a:r>
              <a:rPr sz="25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deste</a:t>
            </a:r>
            <a:r>
              <a:rPr sz="25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20" dirty="0">
                <a:solidFill>
                  <a:srgbClr val="FFFFFF"/>
                </a:solidFill>
                <a:latin typeface="Tw Cen MT"/>
                <a:cs typeface="Tw Cen MT"/>
              </a:rPr>
              <a:t>acordo.</a:t>
            </a:r>
            <a:r>
              <a:rPr sz="25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25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5" dirty="0">
                <a:solidFill>
                  <a:srgbClr val="FFFFFF"/>
                </a:solidFill>
                <a:latin typeface="Tw Cen MT"/>
                <a:cs typeface="Tw Cen MT"/>
              </a:rPr>
              <a:t>integração</a:t>
            </a:r>
            <a:r>
              <a:rPr sz="25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económica</a:t>
            </a:r>
            <a:r>
              <a:rPr sz="25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internacional </a:t>
            </a:r>
            <a:r>
              <a:rPr sz="25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10" dirty="0">
                <a:solidFill>
                  <a:srgbClr val="FFFFFF"/>
                </a:solidFill>
                <a:latin typeface="Tw Cen MT"/>
                <a:cs typeface="Tw Cen MT"/>
              </a:rPr>
              <a:t>pode</a:t>
            </a:r>
            <a:r>
              <a:rPr sz="25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10" dirty="0">
                <a:solidFill>
                  <a:srgbClr val="FFFFFF"/>
                </a:solidFill>
                <a:latin typeface="Tw Cen MT"/>
                <a:cs typeface="Tw Cen MT"/>
              </a:rPr>
              <a:t>definir-se</a:t>
            </a:r>
            <a:r>
              <a:rPr sz="25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em</a:t>
            </a:r>
            <a:r>
              <a:rPr sz="25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vários</a:t>
            </a:r>
            <a:r>
              <a:rPr sz="25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15" dirty="0">
                <a:solidFill>
                  <a:srgbClr val="FFFFFF"/>
                </a:solidFill>
                <a:latin typeface="Tw Cen MT"/>
                <a:cs typeface="Tw Cen MT"/>
              </a:rPr>
              <a:t>aspectos,</a:t>
            </a:r>
            <a:r>
              <a:rPr sz="25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tais</a:t>
            </a:r>
            <a:r>
              <a:rPr sz="25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10" dirty="0">
                <a:solidFill>
                  <a:srgbClr val="FFFFFF"/>
                </a:solidFill>
                <a:latin typeface="Tw Cen MT"/>
                <a:cs typeface="Tw Cen MT"/>
              </a:rPr>
              <a:t>como</a:t>
            </a:r>
            <a:r>
              <a:rPr sz="25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25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10" dirty="0">
                <a:solidFill>
                  <a:srgbClr val="FFFFFF"/>
                </a:solidFill>
                <a:latin typeface="Tw Cen MT"/>
                <a:cs typeface="Tw Cen MT"/>
              </a:rPr>
              <a:t>existência</a:t>
            </a:r>
            <a:r>
              <a:rPr sz="25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de </a:t>
            </a:r>
            <a:r>
              <a:rPr sz="25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10" dirty="0">
                <a:solidFill>
                  <a:srgbClr val="FFFFFF"/>
                </a:solidFill>
                <a:latin typeface="Tw Cen MT"/>
                <a:cs typeface="Tw Cen MT"/>
              </a:rPr>
              <a:t>zonas</a:t>
            </a:r>
            <a:r>
              <a:rPr sz="25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25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comércio</a:t>
            </a:r>
            <a:r>
              <a:rPr sz="25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5" dirty="0">
                <a:solidFill>
                  <a:srgbClr val="FFFFFF"/>
                </a:solidFill>
                <a:latin typeface="Tw Cen MT"/>
                <a:cs typeface="Tw Cen MT"/>
              </a:rPr>
              <a:t>livre;</a:t>
            </a:r>
            <a:r>
              <a:rPr sz="25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10" dirty="0">
                <a:solidFill>
                  <a:srgbClr val="FFFFFF"/>
                </a:solidFill>
                <a:latin typeface="Tw Cen MT"/>
                <a:cs typeface="Tw Cen MT"/>
              </a:rPr>
              <a:t>possibilidade</a:t>
            </a:r>
            <a:r>
              <a:rPr sz="2500" b="1" spc="6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25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cada</a:t>
            </a:r>
            <a:r>
              <a:rPr sz="2500" b="1" spc="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35" dirty="0">
                <a:solidFill>
                  <a:srgbClr val="FFFFFF"/>
                </a:solidFill>
                <a:latin typeface="Tw Cen MT"/>
                <a:cs typeface="Tw Cen MT"/>
              </a:rPr>
              <a:t>País</a:t>
            </a:r>
            <a:r>
              <a:rPr sz="25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definir</a:t>
            </a:r>
            <a:r>
              <a:rPr sz="25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25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10" dirty="0">
                <a:solidFill>
                  <a:srgbClr val="FFFFFF"/>
                </a:solidFill>
                <a:latin typeface="Tw Cen MT"/>
                <a:cs typeface="Tw Cen MT"/>
              </a:rPr>
              <a:t>sua </a:t>
            </a:r>
            <a:r>
              <a:rPr sz="2500" b="1" spc="-65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política</a:t>
            </a:r>
            <a:r>
              <a:rPr sz="25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económica</a:t>
            </a:r>
            <a:r>
              <a:rPr sz="2500" b="1" spc="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5" dirty="0">
                <a:solidFill>
                  <a:srgbClr val="FFFFFF"/>
                </a:solidFill>
                <a:latin typeface="Tw Cen MT"/>
                <a:cs typeface="Tw Cen MT"/>
              </a:rPr>
              <a:t>face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25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outros</a:t>
            </a:r>
            <a:r>
              <a:rPr sz="25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35" dirty="0">
                <a:solidFill>
                  <a:srgbClr val="FFFFFF"/>
                </a:solidFill>
                <a:latin typeface="Tw Cen MT"/>
                <a:cs typeface="Tw Cen MT"/>
              </a:rPr>
              <a:t>Países,</a:t>
            </a:r>
            <a:r>
              <a:rPr sz="25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unificação</a:t>
            </a:r>
            <a:r>
              <a:rPr sz="25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das</a:t>
            </a:r>
            <a:r>
              <a:rPr sz="25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10" dirty="0">
                <a:solidFill>
                  <a:srgbClr val="FFFFFF"/>
                </a:solidFill>
                <a:latin typeface="Tw Cen MT"/>
                <a:cs typeface="Tw Cen MT"/>
              </a:rPr>
              <a:t>barreiras </a:t>
            </a:r>
            <a:r>
              <a:rPr sz="2500" b="1" spc="-65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alfandegárias,</a:t>
            </a:r>
            <a:r>
              <a:rPr sz="25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10" dirty="0">
                <a:solidFill>
                  <a:srgbClr val="FFFFFF"/>
                </a:solidFill>
                <a:latin typeface="Tw Cen MT"/>
                <a:cs typeface="Tw Cen MT"/>
              </a:rPr>
              <a:t>como</a:t>
            </a:r>
            <a:r>
              <a:rPr sz="25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já</a:t>
            </a:r>
            <a:r>
              <a:rPr sz="25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10" dirty="0">
                <a:solidFill>
                  <a:srgbClr val="FFFFFF"/>
                </a:solidFill>
                <a:latin typeface="Tw Cen MT"/>
                <a:cs typeface="Tw Cen MT"/>
              </a:rPr>
              <a:t>foi</a:t>
            </a:r>
            <a:r>
              <a:rPr sz="25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5" dirty="0">
                <a:solidFill>
                  <a:srgbClr val="FFFFFF"/>
                </a:solidFill>
                <a:latin typeface="Tw Cen MT"/>
                <a:cs typeface="Tw Cen MT"/>
              </a:rPr>
              <a:t>referido;</a:t>
            </a:r>
            <a:r>
              <a:rPr sz="25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25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10" dirty="0">
                <a:solidFill>
                  <a:srgbClr val="FFFFFF"/>
                </a:solidFill>
                <a:latin typeface="Tw Cen MT"/>
                <a:cs typeface="Tw Cen MT"/>
              </a:rPr>
              <a:t>existência</a:t>
            </a:r>
            <a:r>
              <a:rPr sz="25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25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10" dirty="0">
                <a:solidFill>
                  <a:srgbClr val="FFFFFF"/>
                </a:solidFill>
                <a:latin typeface="Tw Cen MT"/>
                <a:cs typeface="Tw Cen MT"/>
              </a:rPr>
              <a:t>uma</a:t>
            </a:r>
            <a:r>
              <a:rPr sz="25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política </a:t>
            </a:r>
            <a:r>
              <a:rPr sz="25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comercial</a:t>
            </a:r>
            <a:r>
              <a:rPr sz="25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externa,</a:t>
            </a:r>
            <a:r>
              <a:rPr sz="25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o</a:t>
            </a:r>
            <a:r>
              <a:rPr sz="25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mercado </a:t>
            </a:r>
            <a:r>
              <a:rPr sz="2500" b="1" spc="-10" dirty="0">
                <a:solidFill>
                  <a:srgbClr val="FFFFFF"/>
                </a:solidFill>
                <a:latin typeface="Tw Cen MT"/>
                <a:cs typeface="Tw Cen MT"/>
              </a:rPr>
              <a:t>comum,</a:t>
            </a:r>
            <a:r>
              <a:rPr sz="25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que</a:t>
            </a:r>
            <a:r>
              <a:rPr sz="25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possibilita</a:t>
            </a:r>
            <a:r>
              <a:rPr sz="25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a </a:t>
            </a:r>
            <a:r>
              <a:rPr sz="25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circulação</a:t>
            </a:r>
            <a:r>
              <a:rPr sz="25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25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dirty="0">
                <a:solidFill>
                  <a:srgbClr val="FFFFFF"/>
                </a:solidFill>
                <a:latin typeface="Tw Cen MT"/>
                <a:cs typeface="Tw Cen MT"/>
              </a:rPr>
              <a:t>mão-de-obra;</a:t>
            </a:r>
            <a:r>
              <a:rPr sz="25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25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união</a:t>
            </a:r>
            <a:r>
              <a:rPr sz="25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económica</a:t>
            </a:r>
            <a:r>
              <a:rPr sz="25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10" dirty="0">
                <a:solidFill>
                  <a:srgbClr val="FFFFFF"/>
                </a:solidFill>
                <a:latin typeface="Tw Cen MT"/>
                <a:cs typeface="Tw Cen MT"/>
              </a:rPr>
              <a:t>onde</a:t>
            </a:r>
            <a:r>
              <a:rPr sz="25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15" dirty="0">
                <a:solidFill>
                  <a:srgbClr val="FFFFFF"/>
                </a:solidFill>
                <a:latin typeface="Tw Cen MT"/>
                <a:cs typeface="Tw Cen MT"/>
              </a:rPr>
              <a:t>existe</a:t>
            </a:r>
            <a:r>
              <a:rPr sz="25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a </a:t>
            </a:r>
            <a:r>
              <a:rPr sz="25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cooperação</a:t>
            </a:r>
            <a:r>
              <a:rPr sz="25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das</a:t>
            </a:r>
            <a:r>
              <a:rPr sz="25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políticas</a:t>
            </a:r>
            <a:r>
              <a:rPr sz="25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mais</a:t>
            </a:r>
            <a:r>
              <a:rPr sz="2500" b="1" spc="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importantes,</a:t>
            </a:r>
            <a:r>
              <a:rPr sz="2500" b="1" spc="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25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união</a:t>
            </a:r>
            <a:r>
              <a:rPr sz="25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w Cen MT"/>
                <a:cs typeface="Tw Cen MT"/>
              </a:rPr>
              <a:t>monetária, </a:t>
            </a:r>
            <a:r>
              <a:rPr sz="25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5" dirty="0">
                <a:solidFill>
                  <a:srgbClr val="FFFFFF"/>
                </a:solidFill>
                <a:latin typeface="Tw Cen MT"/>
                <a:cs typeface="Tw Cen MT"/>
              </a:rPr>
              <a:t>entre</a:t>
            </a:r>
            <a:r>
              <a:rPr sz="25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500" b="1" spc="-10" dirty="0">
                <a:solidFill>
                  <a:srgbClr val="FFFFFF"/>
                </a:solidFill>
                <a:latin typeface="Tw Cen MT"/>
                <a:cs typeface="Tw Cen MT"/>
              </a:rPr>
              <a:t>outras.</a:t>
            </a:r>
            <a:endParaRPr sz="2500">
              <a:latin typeface="Tw Cen MT"/>
              <a:cs typeface="Tw Cen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43271" y="4337811"/>
            <a:ext cx="4953000" cy="192633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8768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5" dirty="0" smtClean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6.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A</a:t>
            </a:r>
            <a:r>
              <a:rPr spc="-5" dirty="0">
                <a:solidFill>
                  <a:srgbClr val="000000"/>
                </a:solidFill>
              </a:rPr>
              <a:t> construção</a:t>
            </a:r>
            <a:r>
              <a:rPr spc="4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de</a:t>
            </a:r>
            <a:r>
              <a:rPr spc="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uma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cidadania</a:t>
            </a:r>
            <a:r>
              <a:rPr spc="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mundial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inclusiva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32762" y="478535"/>
            <a:ext cx="8337550" cy="5511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spc="-40" dirty="0">
                <a:solidFill>
                  <a:srgbClr val="FFFFFF"/>
                </a:solidFill>
                <a:latin typeface="Tw Cen MT"/>
                <a:cs typeface="Tw Cen MT"/>
              </a:rPr>
              <a:t>Todos</a:t>
            </a:r>
            <a:r>
              <a:rPr sz="24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estes</a:t>
            </a:r>
            <a:r>
              <a:rPr sz="2400" b="1" spc="-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Tw Cen MT"/>
                <a:cs typeface="Tw Cen MT"/>
              </a:rPr>
              <a:t>exemplos</a:t>
            </a:r>
            <a:r>
              <a:rPr sz="24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Tw Cen MT"/>
                <a:cs typeface="Tw Cen MT"/>
              </a:rPr>
              <a:t>expostos</a:t>
            </a:r>
            <a:r>
              <a:rPr sz="24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fazem</a:t>
            </a:r>
            <a:r>
              <a:rPr sz="2400" b="1" spc="-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20" dirty="0">
                <a:solidFill>
                  <a:srgbClr val="FFFFFF"/>
                </a:solidFill>
                <a:latin typeface="Tw Cen MT"/>
                <a:cs typeface="Tw Cen MT"/>
              </a:rPr>
              <a:t>parte</a:t>
            </a:r>
            <a:r>
              <a:rPr sz="24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do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caso</a:t>
            </a:r>
            <a:r>
              <a:rPr sz="24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recente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e</a:t>
            </a:r>
            <a:r>
              <a:rPr sz="24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no </a:t>
            </a:r>
            <a:r>
              <a:rPr sz="2400" b="1" spc="-6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qual</a:t>
            </a:r>
            <a:r>
              <a:rPr sz="24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estamos inseridos actualmente</a:t>
            </a:r>
            <a:r>
              <a:rPr sz="24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que</a:t>
            </a:r>
            <a:r>
              <a:rPr sz="24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é</a:t>
            </a:r>
            <a:r>
              <a:rPr sz="24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 União</a:t>
            </a:r>
            <a:r>
              <a:rPr sz="24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Europeia,</a:t>
            </a:r>
            <a:r>
              <a:rPr sz="24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que 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associa</a:t>
            </a:r>
            <a:r>
              <a:rPr sz="24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24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união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 não</a:t>
            </a:r>
            <a:r>
              <a:rPr sz="24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só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económica</a:t>
            </a:r>
            <a:r>
              <a:rPr sz="24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mas</a:t>
            </a:r>
            <a:r>
              <a:rPr sz="24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também</a:t>
            </a:r>
            <a:r>
              <a:rPr sz="2400" b="1" spc="-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monetária,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como </a:t>
            </a:r>
            <a:r>
              <a:rPr sz="2400" b="1" spc="-6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é</a:t>
            </a:r>
            <a:r>
              <a:rPr sz="24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o</a:t>
            </a:r>
            <a:r>
              <a:rPr sz="24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caso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da moeda</a:t>
            </a:r>
            <a:r>
              <a:rPr sz="24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única.</a:t>
            </a:r>
            <a:r>
              <a:rPr sz="24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Um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dos</a:t>
            </a:r>
            <a:r>
              <a:rPr sz="24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aspectos </a:t>
            </a:r>
            <a:r>
              <a:rPr sz="2400" b="1" spc="-10" dirty="0">
                <a:solidFill>
                  <a:srgbClr val="FFFFFF"/>
                </a:solidFill>
                <a:latin typeface="Tw Cen MT"/>
                <a:cs typeface="Tw Cen MT"/>
              </a:rPr>
              <a:t>positivos</a:t>
            </a:r>
            <a:r>
              <a:rPr sz="24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24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uma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 integração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económica</a:t>
            </a:r>
            <a:r>
              <a:rPr sz="2400" b="1" spc="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é</a:t>
            </a:r>
            <a:r>
              <a:rPr sz="24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24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Tw Cen MT"/>
                <a:cs typeface="Tw Cen MT"/>
              </a:rPr>
              <a:t>existência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 de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acordos</a:t>
            </a:r>
            <a:r>
              <a:rPr sz="24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supranacionais 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que</a:t>
            </a:r>
            <a:r>
              <a:rPr sz="2400" b="1" spc="-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trazem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mais-valias</a:t>
            </a:r>
            <a:r>
              <a:rPr sz="2400" b="1" spc="-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aos</a:t>
            </a:r>
            <a:r>
              <a:rPr sz="24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20" dirty="0">
                <a:solidFill>
                  <a:srgbClr val="FFFFFF"/>
                </a:solidFill>
                <a:latin typeface="Tw Cen MT"/>
                <a:cs typeface="Tw Cen MT"/>
              </a:rPr>
              <a:t>Países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Tw Cen MT"/>
                <a:cs typeface="Tw Cen MT"/>
              </a:rPr>
              <a:t>membros.</a:t>
            </a:r>
            <a:endParaRPr sz="2400">
              <a:latin typeface="Tw Cen MT"/>
              <a:cs typeface="Tw Cen MT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600">
              <a:latin typeface="Tw Cen MT"/>
              <a:cs typeface="Tw Cen MT"/>
            </a:endParaRPr>
          </a:p>
          <a:p>
            <a:pPr marL="12700" marR="3467100">
              <a:lnSpc>
                <a:spcPct val="100000"/>
              </a:lnSpc>
            </a:pPr>
            <a:r>
              <a:rPr sz="2400" b="1" spc="-20" dirty="0">
                <a:solidFill>
                  <a:srgbClr val="FFFFFF"/>
                </a:solidFill>
                <a:latin typeface="Tw Cen MT"/>
                <a:cs typeface="Tw Cen MT"/>
              </a:rPr>
              <a:t>Mas,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como</a:t>
            </a:r>
            <a:r>
              <a:rPr sz="24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já</a:t>
            </a:r>
            <a:r>
              <a:rPr sz="2400" b="1" spc="-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15" dirty="0">
                <a:solidFill>
                  <a:srgbClr val="FFFFFF"/>
                </a:solidFill>
                <a:latin typeface="Tw Cen MT"/>
                <a:cs typeface="Tw Cen MT"/>
              </a:rPr>
              <a:t>vimos,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 o</a:t>
            </a:r>
            <a:r>
              <a:rPr sz="2400" b="1" spc="-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conceito</a:t>
            </a:r>
            <a:r>
              <a:rPr sz="2400" b="1" spc="4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de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 integração</a:t>
            </a:r>
            <a:r>
              <a:rPr sz="24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económica</a:t>
            </a:r>
            <a:r>
              <a:rPr sz="2400" b="1" spc="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internacional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trás ambiguidades</a:t>
            </a:r>
            <a:r>
              <a:rPr sz="24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e</a:t>
            </a:r>
            <a:r>
              <a:rPr sz="24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muitas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Tw Cen MT"/>
                <a:cs typeface="Tw Cen MT"/>
              </a:rPr>
              <a:t>injustiças, </a:t>
            </a:r>
            <a:r>
              <a:rPr sz="2400" b="1" spc="-6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ao </a:t>
            </a:r>
            <a:r>
              <a:rPr sz="2400" b="1" spc="-20" dirty="0">
                <a:solidFill>
                  <a:srgbClr val="FFFFFF"/>
                </a:solidFill>
                <a:latin typeface="Tw Cen MT"/>
                <a:cs typeface="Tw Cen MT"/>
              </a:rPr>
              <a:t>excluir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á </a:t>
            </a:r>
            <a:r>
              <a:rPr sz="2400" b="1" spc="15" dirty="0">
                <a:solidFill>
                  <a:srgbClr val="FFFFFF"/>
                </a:solidFill>
                <a:latin typeface="Tw Cen MT"/>
                <a:cs typeface="Tw Cen MT"/>
              </a:rPr>
              <a:t>partida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os </a:t>
            </a:r>
            <a:r>
              <a:rPr sz="2400" b="1" spc="-20" dirty="0">
                <a:solidFill>
                  <a:srgbClr val="FFFFFF"/>
                </a:solidFill>
                <a:latin typeface="Tw Cen MT"/>
                <a:cs typeface="Tw Cen MT"/>
              </a:rPr>
              <a:t>Países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mais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5" dirty="0">
                <a:solidFill>
                  <a:srgbClr val="FFFFFF"/>
                </a:solidFill>
                <a:latin typeface="Tw Cen MT"/>
                <a:cs typeface="Tw Cen MT"/>
              </a:rPr>
              <a:t>pobres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e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menos desenvolvidos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e </a:t>
            </a:r>
            <a:r>
              <a:rPr sz="2400" b="1" spc="15" dirty="0">
                <a:solidFill>
                  <a:srgbClr val="FFFFFF"/>
                </a:solidFill>
                <a:latin typeface="Tw Cen MT"/>
                <a:cs typeface="Tw Cen MT"/>
              </a:rPr>
              <a:t>até </a:t>
            </a:r>
            <a:r>
              <a:rPr sz="24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os </a:t>
            </a:r>
            <a:r>
              <a:rPr sz="2400" b="1" spc="-20" dirty="0">
                <a:solidFill>
                  <a:srgbClr val="FFFFFF"/>
                </a:solidFill>
                <a:latin typeface="Tw Cen MT"/>
                <a:cs typeface="Tw Cen MT"/>
              </a:rPr>
              <a:t>Países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não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participantes,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criando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 desta</a:t>
            </a:r>
            <a:r>
              <a:rPr sz="24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forma</a:t>
            </a:r>
            <a:r>
              <a:rPr sz="24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enormes</a:t>
            </a:r>
            <a:r>
              <a:rPr sz="24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desequilíbrios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w Cen MT"/>
                <a:cs typeface="Tw Cen MT"/>
              </a:rPr>
              <a:t>económicos</a:t>
            </a:r>
            <a:r>
              <a:rPr sz="2400" b="1" spc="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w Cen MT"/>
                <a:cs typeface="Tw Cen MT"/>
              </a:rPr>
              <a:t>e </a:t>
            </a:r>
            <a:r>
              <a:rPr sz="2400" b="1" spc="-10" dirty="0">
                <a:solidFill>
                  <a:srgbClr val="FFFFFF"/>
                </a:solidFill>
                <a:latin typeface="Tw Cen MT"/>
                <a:cs typeface="Tw Cen MT"/>
              </a:rPr>
              <a:t>sociais.</a:t>
            </a:r>
            <a:endParaRPr sz="2400">
              <a:latin typeface="Tw Cen MT"/>
              <a:cs typeface="Tw Cen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68567" y="2746755"/>
            <a:ext cx="3371088" cy="335889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8768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5" dirty="0" smtClean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6.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A</a:t>
            </a:r>
            <a:r>
              <a:rPr spc="-5" dirty="0">
                <a:solidFill>
                  <a:srgbClr val="000000"/>
                </a:solidFill>
              </a:rPr>
              <a:t> construção</a:t>
            </a:r>
            <a:r>
              <a:rPr spc="4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de</a:t>
            </a:r>
            <a:r>
              <a:rPr spc="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uma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cidadania</a:t>
            </a:r>
            <a:r>
              <a:rPr spc="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mundial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inclusiva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53767" y="683259"/>
            <a:ext cx="6473952" cy="544067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8768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5" dirty="0" smtClean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6.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A</a:t>
            </a:r>
            <a:r>
              <a:rPr spc="-5" dirty="0">
                <a:solidFill>
                  <a:srgbClr val="000000"/>
                </a:solidFill>
              </a:rPr>
              <a:t> construção</a:t>
            </a:r>
            <a:r>
              <a:rPr spc="4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de</a:t>
            </a:r>
            <a:r>
              <a:rPr spc="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uma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cidadania</a:t>
            </a:r>
            <a:r>
              <a:rPr spc="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mundial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inclusiva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05916" y="765048"/>
            <a:ext cx="8560435" cy="5147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2800" b="1" dirty="0">
                <a:solidFill>
                  <a:srgbClr val="FF0000"/>
                </a:solidFill>
                <a:latin typeface="Tw Cen MT"/>
                <a:cs typeface="Tw Cen MT"/>
              </a:rPr>
              <a:t>“Eu</a:t>
            </a:r>
            <a:r>
              <a:rPr sz="2800" b="1" spc="5" dirty="0">
                <a:solidFill>
                  <a:srgbClr val="FF0000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w Cen MT"/>
                <a:cs typeface="Tw Cen MT"/>
              </a:rPr>
              <a:t>conheço</a:t>
            </a:r>
            <a:r>
              <a:rPr sz="2800" b="1" dirty="0">
                <a:solidFill>
                  <a:srgbClr val="FF0000"/>
                </a:solidFill>
                <a:latin typeface="Tw Cen MT"/>
                <a:cs typeface="Tw Cen MT"/>
              </a:rPr>
              <a:t> um</a:t>
            </a:r>
            <a:r>
              <a:rPr sz="2800" b="1" spc="5" dirty="0">
                <a:solidFill>
                  <a:srgbClr val="FF0000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w Cen MT"/>
                <a:cs typeface="Tw Cen MT"/>
              </a:rPr>
              <a:t>país</a:t>
            </a:r>
            <a:r>
              <a:rPr sz="2800" b="1" dirty="0">
                <a:solidFill>
                  <a:srgbClr val="FF0000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00"/>
                </a:solidFill>
                <a:latin typeface="Tw Cen MT"/>
                <a:cs typeface="Tw Cen MT"/>
              </a:rPr>
              <a:t>que</a:t>
            </a:r>
            <a:r>
              <a:rPr sz="28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00"/>
                </a:solidFill>
                <a:latin typeface="Tw Cen MT"/>
                <a:cs typeface="Tw Cen MT"/>
              </a:rPr>
              <a:t>tem</a:t>
            </a:r>
            <a:r>
              <a:rPr sz="28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00"/>
                </a:solidFill>
                <a:latin typeface="Tw Cen MT"/>
                <a:cs typeface="Tw Cen MT"/>
              </a:rPr>
              <a:t>uma</a:t>
            </a:r>
            <a:r>
              <a:rPr sz="2800" b="1" dirty="0">
                <a:solidFill>
                  <a:srgbClr val="FFFF00"/>
                </a:solidFill>
                <a:latin typeface="Tw Cen MT"/>
                <a:cs typeface="Tw Cen MT"/>
              </a:rPr>
              <a:t> das</a:t>
            </a:r>
            <a:r>
              <a:rPr sz="28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00"/>
                </a:solidFill>
                <a:latin typeface="Tw Cen MT"/>
                <a:cs typeface="Tw Cen MT"/>
              </a:rPr>
              <a:t>mais</a:t>
            </a:r>
            <a:r>
              <a:rPr sz="2800" b="1" spc="74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00"/>
                </a:solidFill>
                <a:latin typeface="Tw Cen MT"/>
                <a:cs typeface="Tw Cen MT"/>
              </a:rPr>
              <a:t>baixas </a:t>
            </a:r>
            <a:r>
              <a:rPr sz="2800" b="1" spc="-73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00"/>
                </a:solidFill>
                <a:latin typeface="Tw Cen MT"/>
                <a:cs typeface="Tw Cen MT"/>
              </a:rPr>
              <a:t>taxas</a:t>
            </a:r>
            <a:r>
              <a:rPr sz="28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00"/>
                </a:solidFill>
                <a:latin typeface="Tw Cen MT"/>
                <a:cs typeface="Tw Cen MT"/>
              </a:rPr>
              <a:t>de</a:t>
            </a:r>
            <a:r>
              <a:rPr sz="28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800" b="1" spc="10" dirty="0">
                <a:solidFill>
                  <a:srgbClr val="FFFF00"/>
                </a:solidFill>
                <a:latin typeface="Tw Cen MT"/>
                <a:cs typeface="Tw Cen MT"/>
              </a:rPr>
              <a:t>mortalidade</a:t>
            </a:r>
            <a:r>
              <a:rPr sz="2800" b="1" spc="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00"/>
                </a:solidFill>
                <a:latin typeface="Tw Cen MT"/>
                <a:cs typeface="Tw Cen MT"/>
              </a:rPr>
              <a:t>de</a:t>
            </a:r>
            <a:r>
              <a:rPr sz="28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00"/>
                </a:solidFill>
                <a:latin typeface="Tw Cen MT"/>
                <a:cs typeface="Tw Cen MT"/>
              </a:rPr>
              <a:t>recém-nascidos</a:t>
            </a:r>
            <a:r>
              <a:rPr sz="2800" b="1" dirty="0">
                <a:solidFill>
                  <a:srgbClr val="FFFF00"/>
                </a:solidFill>
                <a:latin typeface="Tw Cen MT"/>
                <a:cs typeface="Tw Cen MT"/>
              </a:rPr>
              <a:t> do</a:t>
            </a:r>
            <a:r>
              <a:rPr sz="28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800" b="1" spc="-15" dirty="0">
                <a:solidFill>
                  <a:srgbClr val="FFFF00"/>
                </a:solidFill>
                <a:latin typeface="Tw Cen MT"/>
                <a:cs typeface="Tw Cen MT"/>
              </a:rPr>
              <a:t>mundo, </a:t>
            </a:r>
            <a:r>
              <a:rPr sz="2800" b="1" spc="-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00"/>
                </a:solidFill>
                <a:latin typeface="Tw Cen MT"/>
                <a:cs typeface="Tw Cen MT"/>
              </a:rPr>
              <a:t>melhor que a </a:t>
            </a:r>
            <a:r>
              <a:rPr sz="2800" b="1" spc="-5" dirty="0">
                <a:solidFill>
                  <a:srgbClr val="FFFF00"/>
                </a:solidFill>
                <a:latin typeface="Tw Cen MT"/>
                <a:cs typeface="Tw Cen MT"/>
              </a:rPr>
              <a:t>média </a:t>
            </a:r>
            <a:r>
              <a:rPr sz="2800" b="1" dirty="0">
                <a:solidFill>
                  <a:srgbClr val="FFFF00"/>
                </a:solidFill>
                <a:latin typeface="Tw Cen MT"/>
                <a:cs typeface="Tw Cen MT"/>
              </a:rPr>
              <a:t>da </a:t>
            </a:r>
            <a:r>
              <a:rPr sz="2800" b="1" spc="-5" dirty="0">
                <a:solidFill>
                  <a:srgbClr val="FFFF00"/>
                </a:solidFill>
                <a:latin typeface="Tw Cen MT"/>
                <a:cs typeface="Tw Cen MT"/>
              </a:rPr>
              <a:t>União Europeia. </a:t>
            </a:r>
            <a:r>
              <a:rPr sz="2800" b="1" dirty="0">
                <a:solidFill>
                  <a:srgbClr val="FFFF00"/>
                </a:solidFill>
                <a:latin typeface="Tw Cen MT"/>
                <a:cs typeface="Tw Cen MT"/>
              </a:rPr>
              <a:t>Eu </a:t>
            </a:r>
            <a:r>
              <a:rPr sz="2800" b="1" spc="-5" dirty="0">
                <a:solidFill>
                  <a:srgbClr val="FFFF00"/>
                </a:solidFill>
                <a:latin typeface="Tw Cen MT"/>
                <a:cs typeface="Tw Cen MT"/>
              </a:rPr>
              <a:t>conheço </a:t>
            </a:r>
            <a:r>
              <a:rPr sz="2800" b="1" dirty="0">
                <a:solidFill>
                  <a:srgbClr val="FFFF00"/>
                </a:solidFill>
                <a:latin typeface="Tw Cen MT"/>
                <a:cs typeface="Tw Cen MT"/>
              </a:rPr>
              <a:t>um </a:t>
            </a:r>
            <a:r>
              <a:rPr sz="28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00"/>
                </a:solidFill>
                <a:latin typeface="Tw Cen MT"/>
                <a:cs typeface="Tw Cen MT"/>
              </a:rPr>
              <a:t>país </a:t>
            </a:r>
            <a:r>
              <a:rPr sz="2800" b="1" dirty="0">
                <a:solidFill>
                  <a:srgbClr val="FFFF00"/>
                </a:solidFill>
                <a:latin typeface="Tw Cen MT"/>
                <a:cs typeface="Tw Cen MT"/>
              </a:rPr>
              <a:t>onde tem sede uma empresa </a:t>
            </a:r>
            <a:r>
              <a:rPr sz="2800" b="1" spc="-5" dirty="0">
                <a:solidFill>
                  <a:srgbClr val="FFFF00"/>
                </a:solidFill>
                <a:latin typeface="Tw Cen MT"/>
                <a:cs typeface="Tw Cen MT"/>
              </a:rPr>
              <a:t>que </a:t>
            </a:r>
            <a:r>
              <a:rPr sz="2800" b="1" dirty="0">
                <a:solidFill>
                  <a:srgbClr val="FFFF00"/>
                </a:solidFill>
                <a:latin typeface="Tw Cen MT"/>
                <a:cs typeface="Tw Cen MT"/>
              </a:rPr>
              <a:t>é </a:t>
            </a:r>
            <a:r>
              <a:rPr sz="2800" b="1" spc="-5" dirty="0">
                <a:solidFill>
                  <a:srgbClr val="FFFF00"/>
                </a:solidFill>
                <a:latin typeface="Tw Cen MT"/>
                <a:cs typeface="Tw Cen MT"/>
              </a:rPr>
              <a:t>líder </a:t>
            </a:r>
            <a:r>
              <a:rPr sz="2800" b="1" dirty="0">
                <a:solidFill>
                  <a:srgbClr val="FFFF00"/>
                </a:solidFill>
                <a:latin typeface="Tw Cen MT"/>
                <a:cs typeface="Tw Cen MT"/>
              </a:rPr>
              <a:t>mundial de </a:t>
            </a:r>
            <a:r>
              <a:rPr sz="28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00"/>
                </a:solidFill>
                <a:latin typeface="Tw Cen MT"/>
                <a:cs typeface="Tw Cen MT"/>
              </a:rPr>
              <a:t>tecnologia </a:t>
            </a:r>
            <a:r>
              <a:rPr sz="2800" b="1" dirty="0">
                <a:solidFill>
                  <a:srgbClr val="FFFF00"/>
                </a:solidFill>
                <a:latin typeface="Tw Cen MT"/>
                <a:cs typeface="Tw Cen MT"/>
              </a:rPr>
              <a:t>de transformadores. </a:t>
            </a:r>
            <a:r>
              <a:rPr sz="2800" b="1" spc="-5" dirty="0">
                <a:solidFill>
                  <a:srgbClr val="FFFF00"/>
                </a:solidFill>
                <a:latin typeface="Tw Cen MT"/>
                <a:cs typeface="Tw Cen MT"/>
              </a:rPr>
              <a:t>Mas </a:t>
            </a:r>
            <a:r>
              <a:rPr sz="2800" b="1" dirty="0">
                <a:solidFill>
                  <a:srgbClr val="FFFF00"/>
                </a:solidFill>
                <a:latin typeface="Tw Cen MT"/>
                <a:cs typeface="Tw Cen MT"/>
              </a:rPr>
              <a:t>onde </a:t>
            </a:r>
            <a:r>
              <a:rPr sz="2800" b="1" spc="5" dirty="0">
                <a:solidFill>
                  <a:srgbClr val="FFFF00"/>
                </a:solidFill>
                <a:latin typeface="Tw Cen MT"/>
                <a:cs typeface="Tw Cen MT"/>
              </a:rPr>
              <a:t>outra </a:t>
            </a:r>
            <a:r>
              <a:rPr sz="2800" b="1" dirty="0">
                <a:solidFill>
                  <a:srgbClr val="FFFF00"/>
                </a:solidFill>
                <a:latin typeface="Tw Cen MT"/>
                <a:cs typeface="Tw Cen MT"/>
              </a:rPr>
              <a:t>é </a:t>
            </a:r>
            <a:r>
              <a:rPr sz="2800" b="1" spc="-5" dirty="0">
                <a:solidFill>
                  <a:srgbClr val="FFFF00"/>
                </a:solidFill>
                <a:latin typeface="Tw Cen MT"/>
                <a:cs typeface="Tw Cen MT"/>
              </a:rPr>
              <a:t>líder </a:t>
            </a:r>
            <a:r>
              <a:rPr sz="2800" b="1" dirty="0">
                <a:solidFill>
                  <a:srgbClr val="FFFF00"/>
                </a:solidFill>
                <a:latin typeface="Tw Cen MT"/>
                <a:cs typeface="Tw Cen MT"/>
              </a:rPr>
              <a:t> mundial</a:t>
            </a:r>
            <a:r>
              <a:rPr sz="28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00"/>
                </a:solidFill>
                <a:latin typeface="Tw Cen MT"/>
                <a:cs typeface="Tw Cen MT"/>
              </a:rPr>
              <a:t>na</a:t>
            </a:r>
            <a:r>
              <a:rPr sz="28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00"/>
                </a:solidFill>
                <a:latin typeface="Tw Cen MT"/>
                <a:cs typeface="Tw Cen MT"/>
              </a:rPr>
              <a:t>produção</a:t>
            </a:r>
            <a:r>
              <a:rPr sz="2800" b="1" dirty="0">
                <a:solidFill>
                  <a:srgbClr val="FFFF00"/>
                </a:solidFill>
                <a:latin typeface="Tw Cen MT"/>
                <a:cs typeface="Tw Cen MT"/>
              </a:rPr>
              <a:t> de</a:t>
            </a:r>
            <a:r>
              <a:rPr sz="28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00"/>
                </a:solidFill>
                <a:latin typeface="Tw Cen MT"/>
                <a:cs typeface="Tw Cen MT"/>
              </a:rPr>
              <a:t>feltros</a:t>
            </a:r>
            <a:r>
              <a:rPr sz="28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00"/>
                </a:solidFill>
                <a:latin typeface="Tw Cen MT"/>
                <a:cs typeface="Tw Cen MT"/>
              </a:rPr>
              <a:t>para</a:t>
            </a:r>
            <a:r>
              <a:rPr sz="2800" b="1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800" b="1" spc="-10" dirty="0">
                <a:solidFill>
                  <a:srgbClr val="FFFF00"/>
                </a:solidFill>
                <a:latin typeface="Tw Cen MT"/>
                <a:cs typeface="Tw Cen MT"/>
              </a:rPr>
              <a:t>chapéus.</a:t>
            </a:r>
            <a:r>
              <a:rPr sz="2800" b="1" spc="72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00"/>
                </a:solidFill>
                <a:latin typeface="Tw Cen MT"/>
                <a:cs typeface="Tw Cen MT"/>
              </a:rPr>
              <a:t>Eu </a:t>
            </a:r>
            <a:r>
              <a:rPr sz="28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00"/>
                </a:solidFill>
                <a:latin typeface="Tw Cen MT"/>
                <a:cs typeface="Tw Cen MT"/>
              </a:rPr>
              <a:t>conheço</a:t>
            </a:r>
            <a:r>
              <a:rPr sz="2800" b="1" dirty="0">
                <a:solidFill>
                  <a:srgbClr val="FFFF00"/>
                </a:solidFill>
                <a:latin typeface="Tw Cen MT"/>
                <a:cs typeface="Tw Cen MT"/>
              </a:rPr>
              <a:t> um</a:t>
            </a:r>
            <a:r>
              <a:rPr sz="28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800" b="1" spc="-10" dirty="0">
                <a:solidFill>
                  <a:srgbClr val="FFFF00"/>
                </a:solidFill>
                <a:latin typeface="Tw Cen MT"/>
                <a:cs typeface="Tw Cen MT"/>
              </a:rPr>
              <a:t>país</a:t>
            </a:r>
            <a:r>
              <a:rPr sz="2800" b="1" spc="-5" dirty="0">
                <a:solidFill>
                  <a:srgbClr val="FFFF00"/>
                </a:solidFill>
                <a:latin typeface="Tw Cen MT"/>
                <a:cs typeface="Tw Cen MT"/>
              </a:rPr>
              <a:t> que</a:t>
            </a:r>
            <a:r>
              <a:rPr sz="2800" b="1" dirty="0">
                <a:solidFill>
                  <a:srgbClr val="FFFF00"/>
                </a:solidFill>
                <a:latin typeface="Tw Cen MT"/>
                <a:cs typeface="Tw Cen MT"/>
              </a:rPr>
              <a:t> tem</a:t>
            </a:r>
            <a:r>
              <a:rPr sz="28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00"/>
                </a:solidFill>
                <a:latin typeface="Tw Cen MT"/>
                <a:cs typeface="Tw Cen MT"/>
              </a:rPr>
              <a:t>uma</a:t>
            </a:r>
            <a:r>
              <a:rPr sz="2800" b="1" dirty="0">
                <a:solidFill>
                  <a:srgbClr val="FFFF00"/>
                </a:solidFill>
                <a:latin typeface="Tw Cen MT"/>
                <a:cs typeface="Tw Cen MT"/>
              </a:rPr>
              <a:t> empresa</a:t>
            </a:r>
            <a:r>
              <a:rPr sz="28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00"/>
                </a:solidFill>
                <a:latin typeface="Tw Cen MT"/>
                <a:cs typeface="Tw Cen MT"/>
              </a:rPr>
              <a:t>que</a:t>
            </a:r>
            <a:r>
              <a:rPr sz="2800" b="1" spc="74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800" b="1" spc="-10" dirty="0">
                <a:solidFill>
                  <a:srgbClr val="FFFF00"/>
                </a:solidFill>
                <a:latin typeface="Tw Cen MT"/>
                <a:cs typeface="Tw Cen MT"/>
              </a:rPr>
              <a:t>inventa </a:t>
            </a:r>
            <a:r>
              <a:rPr sz="2800" b="1" spc="-73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00"/>
                </a:solidFill>
                <a:latin typeface="Tw Cen MT"/>
                <a:cs typeface="Tw Cen MT"/>
              </a:rPr>
              <a:t>jogos </a:t>
            </a:r>
            <a:r>
              <a:rPr sz="2800" b="1" spc="10" dirty="0">
                <a:solidFill>
                  <a:srgbClr val="FFFF00"/>
                </a:solidFill>
                <a:latin typeface="Tw Cen MT"/>
                <a:cs typeface="Tw Cen MT"/>
              </a:rPr>
              <a:t>para </a:t>
            </a:r>
            <a:r>
              <a:rPr sz="2800" b="1" spc="-10" dirty="0">
                <a:solidFill>
                  <a:srgbClr val="FFFF00"/>
                </a:solidFill>
                <a:latin typeface="Tw Cen MT"/>
                <a:cs typeface="Tw Cen MT"/>
              </a:rPr>
              <a:t>telemóveis </a:t>
            </a:r>
            <a:r>
              <a:rPr sz="2800" b="1" dirty="0">
                <a:solidFill>
                  <a:srgbClr val="FFFF00"/>
                </a:solidFill>
                <a:latin typeface="Tw Cen MT"/>
                <a:cs typeface="Tw Cen MT"/>
              </a:rPr>
              <a:t>e os </a:t>
            </a:r>
            <a:r>
              <a:rPr sz="2800" b="1" spc="-5" dirty="0">
                <a:solidFill>
                  <a:srgbClr val="FFFF00"/>
                </a:solidFill>
                <a:latin typeface="Tw Cen MT"/>
                <a:cs typeface="Tw Cen MT"/>
              </a:rPr>
              <a:t>vende </a:t>
            </a:r>
            <a:r>
              <a:rPr sz="2800" b="1" spc="10" dirty="0">
                <a:solidFill>
                  <a:srgbClr val="FFFF00"/>
                </a:solidFill>
                <a:latin typeface="Tw Cen MT"/>
                <a:cs typeface="Tw Cen MT"/>
              </a:rPr>
              <a:t>para </a:t>
            </a:r>
            <a:r>
              <a:rPr sz="2800" b="1" dirty="0">
                <a:solidFill>
                  <a:srgbClr val="FFFF00"/>
                </a:solidFill>
                <a:latin typeface="Tw Cen MT"/>
                <a:cs typeface="Tw Cen MT"/>
              </a:rPr>
              <a:t>mais de meia </a:t>
            </a:r>
            <a:r>
              <a:rPr sz="28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00"/>
                </a:solidFill>
                <a:latin typeface="Tw Cen MT"/>
                <a:cs typeface="Tw Cen MT"/>
              </a:rPr>
              <a:t>centena </a:t>
            </a:r>
            <a:r>
              <a:rPr sz="2800" b="1" dirty="0">
                <a:solidFill>
                  <a:srgbClr val="FFFF00"/>
                </a:solidFill>
                <a:latin typeface="Tw Cen MT"/>
                <a:cs typeface="Tw Cen MT"/>
              </a:rPr>
              <a:t>de </a:t>
            </a:r>
            <a:r>
              <a:rPr sz="2800" b="1" spc="-15" dirty="0">
                <a:solidFill>
                  <a:srgbClr val="FFFF00"/>
                </a:solidFill>
                <a:latin typeface="Tw Cen MT"/>
                <a:cs typeface="Tw Cen MT"/>
              </a:rPr>
              <a:t>mercados. </a:t>
            </a:r>
            <a:r>
              <a:rPr sz="2800" b="1" dirty="0">
                <a:solidFill>
                  <a:srgbClr val="FFFF00"/>
                </a:solidFill>
                <a:latin typeface="Tw Cen MT"/>
                <a:cs typeface="Tw Cen MT"/>
              </a:rPr>
              <a:t>E que </a:t>
            </a:r>
            <a:r>
              <a:rPr sz="2800" b="1" spc="-10" dirty="0">
                <a:solidFill>
                  <a:srgbClr val="FFFF00"/>
                </a:solidFill>
                <a:latin typeface="Tw Cen MT"/>
                <a:cs typeface="Tw Cen MT"/>
              </a:rPr>
              <a:t>tem </a:t>
            </a:r>
            <a:r>
              <a:rPr sz="2800" b="1" spc="-5" dirty="0">
                <a:solidFill>
                  <a:srgbClr val="FFFF00"/>
                </a:solidFill>
                <a:latin typeface="Tw Cen MT"/>
                <a:cs typeface="Tw Cen MT"/>
              </a:rPr>
              <a:t>também </a:t>
            </a:r>
            <a:r>
              <a:rPr sz="2800" b="1" dirty="0">
                <a:solidFill>
                  <a:srgbClr val="FFFF00"/>
                </a:solidFill>
                <a:latin typeface="Tw Cen MT"/>
                <a:cs typeface="Tw Cen MT"/>
              </a:rPr>
              <a:t>outra empresa </a:t>
            </a:r>
            <a:r>
              <a:rPr sz="28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00"/>
                </a:solidFill>
                <a:latin typeface="Tw Cen MT"/>
                <a:cs typeface="Tw Cen MT"/>
              </a:rPr>
              <a:t>que </a:t>
            </a:r>
            <a:r>
              <a:rPr sz="2800" b="1" spc="-5" dirty="0">
                <a:solidFill>
                  <a:srgbClr val="FFFF00"/>
                </a:solidFill>
                <a:latin typeface="Tw Cen MT"/>
                <a:cs typeface="Tw Cen MT"/>
              </a:rPr>
              <a:t>concebeu </a:t>
            </a:r>
            <a:r>
              <a:rPr sz="2800" b="1" dirty="0">
                <a:solidFill>
                  <a:srgbClr val="FFFF00"/>
                </a:solidFill>
                <a:latin typeface="Tw Cen MT"/>
                <a:cs typeface="Tw Cen MT"/>
              </a:rPr>
              <a:t>um </a:t>
            </a:r>
            <a:r>
              <a:rPr sz="2800" b="1" spc="-5" dirty="0">
                <a:solidFill>
                  <a:srgbClr val="FFFF00"/>
                </a:solidFill>
                <a:latin typeface="Tw Cen MT"/>
                <a:cs typeface="Tw Cen MT"/>
              </a:rPr>
              <a:t>sistema </a:t>
            </a:r>
            <a:r>
              <a:rPr sz="2800" b="1" spc="5" dirty="0">
                <a:solidFill>
                  <a:srgbClr val="FFFF00"/>
                </a:solidFill>
                <a:latin typeface="Tw Cen MT"/>
                <a:cs typeface="Tw Cen MT"/>
              </a:rPr>
              <a:t>através </a:t>
            </a:r>
            <a:r>
              <a:rPr sz="2800" b="1" dirty="0">
                <a:solidFill>
                  <a:srgbClr val="FFFF00"/>
                </a:solidFill>
                <a:latin typeface="Tw Cen MT"/>
                <a:cs typeface="Tw Cen MT"/>
              </a:rPr>
              <a:t>do qual </a:t>
            </a:r>
            <a:r>
              <a:rPr sz="2800" b="1" spc="-15" dirty="0">
                <a:solidFill>
                  <a:srgbClr val="FFFF00"/>
                </a:solidFill>
                <a:latin typeface="Tw Cen MT"/>
                <a:cs typeface="Tw Cen MT"/>
              </a:rPr>
              <a:t>você</a:t>
            </a:r>
            <a:r>
              <a:rPr sz="2800" b="1" spc="-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00"/>
                </a:solidFill>
                <a:latin typeface="Tw Cen MT"/>
                <a:cs typeface="Tw Cen MT"/>
              </a:rPr>
              <a:t>pode </a:t>
            </a:r>
            <a:r>
              <a:rPr sz="28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800" b="1" spc="-15" dirty="0">
                <a:solidFill>
                  <a:srgbClr val="FFFF00"/>
                </a:solidFill>
                <a:latin typeface="Tw Cen MT"/>
                <a:cs typeface="Tw Cen MT"/>
              </a:rPr>
              <a:t>escolher, </a:t>
            </a:r>
            <a:r>
              <a:rPr sz="2800" b="1" spc="-5" dirty="0">
                <a:solidFill>
                  <a:srgbClr val="FFFF00"/>
                </a:solidFill>
                <a:latin typeface="Tw Cen MT"/>
                <a:cs typeface="Tw Cen MT"/>
              </a:rPr>
              <a:t>pelo </a:t>
            </a:r>
            <a:r>
              <a:rPr sz="2800" b="1" dirty="0">
                <a:solidFill>
                  <a:srgbClr val="FFFF00"/>
                </a:solidFill>
                <a:latin typeface="Tw Cen MT"/>
                <a:cs typeface="Tw Cen MT"/>
              </a:rPr>
              <a:t>seu </a:t>
            </a:r>
            <a:r>
              <a:rPr sz="2800" b="1" spc="-10" dirty="0">
                <a:solidFill>
                  <a:srgbClr val="FFFF00"/>
                </a:solidFill>
                <a:latin typeface="Tw Cen MT"/>
                <a:cs typeface="Tw Cen MT"/>
              </a:rPr>
              <a:t>telemóvel, </a:t>
            </a:r>
            <a:r>
              <a:rPr sz="2800" b="1" dirty="0">
                <a:solidFill>
                  <a:srgbClr val="FFFF00"/>
                </a:solidFill>
                <a:latin typeface="Tw Cen MT"/>
                <a:cs typeface="Tw Cen MT"/>
              </a:rPr>
              <a:t>a </a:t>
            </a:r>
            <a:r>
              <a:rPr sz="2800" b="1" spc="-10" dirty="0">
                <a:solidFill>
                  <a:srgbClr val="FFFF00"/>
                </a:solidFill>
                <a:latin typeface="Tw Cen MT"/>
                <a:cs typeface="Tw Cen MT"/>
              </a:rPr>
              <a:t>sala </a:t>
            </a:r>
            <a:r>
              <a:rPr sz="2800" b="1" dirty="0">
                <a:solidFill>
                  <a:srgbClr val="FFFF00"/>
                </a:solidFill>
                <a:latin typeface="Tw Cen MT"/>
                <a:cs typeface="Tw Cen MT"/>
              </a:rPr>
              <a:t>de </a:t>
            </a:r>
            <a:r>
              <a:rPr sz="2800" b="1" spc="-10" dirty="0">
                <a:solidFill>
                  <a:srgbClr val="FFFF00"/>
                </a:solidFill>
                <a:latin typeface="Tw Cen MT"/>
                <a:cs typeface="Tw Cen MT"/>
              </a:rPr>
              <a:t>cinema </a:t>
            </a:r>
            <a:r>
              <a:rPr sz="2800" b="1" dirty="0">
                <a:solidFill>
                  <a:srgbClr val="FFFF00"/>
                </a:solidFill>
                <a:latin typeface="Tw Cen MT"/>
                <a:cs typeface="Tw Cen MT"/>
              </a:rPr>
              <a:t>onde </a:t>
            </a:r>
            <a:r>
              <a:rPr sz="2800" b="1" spc="-5" dirty="0">
                <a:solidFill>
                  <a:srgbClr val="FFFF00"/>
                </a:solidFill>
                <a:latin typeface="Tw Cen MT"/>
                <a:cs typeface="Tw Cen MT"/>
              </a:rPr>
              <a:t>quer </a:t>
            </a:r>
            <a:r>
              <a:rPr sz="2800" b="1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800" b="1" spc="-25" dirty="0">
                <a:solidFill>
                  <a:srgbClr val="FFFF00"/>
                </a:solidFill>
                <a:latin typeface="Tw Cen MT"/>
                <a:cs typeface="Tw Cen MT"/>
              </a:rPr>
              <a:t>ir,</a:t>
            </a:r>
            <a:r>
              <a:rPr sz="2800" b="1" spc="-2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00"/>
                </a:solidFill>
                <a:latin typeface="Tw Cen MT"/>
                <a:cs typeface="Tw Cen MT"/>
              </a:rPr>
              <a:t>o</a:t>
            </a:r>
            <a:r>
              <a:rPr sz="2800" b="1" spc="-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00"/>
                </a:solidFill>
                <a:latin typeface="Tw Cen MT"/>
                <a:cs typeface="Tw Cen MT"/>
              </a:rPr>
              <a:t>filme</a:t>
            </a:r>
            <a:r>
              <a:rPr sz="2800" b="1" spc="-3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00"/>
                </a:solidFill>
                <a:latin typeface="Tw Cen MT"/>
                <a:cs typeface="Tw Cen MT"/>
              </a:rPr>
              <a:t>que</a:t>
            </a:r>
            <a:r>
              <a:rPr sz="2800" b="1" spc="-2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00"/>
                </a:solidFill>
                <a:latin typeface="Tw Cen MT"/>
                <a:cs typeface="Tw Cen MT"/>
              </a:rPr>
              <a:t>quer</a:t>
            </a:r>
            <a:r>
              <a:rPr sz="2800" b="1" spc="-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00"/>
                </a:solidFill>
                <a:latin typeface="Tw Cen MT"/>
                <a:cs typeface="Tw Cen MT"/>
              </a:rPr>
              <a:t>ver</a:t>
            </a:r>
            <a:r>
              <a:rPr sz="2800" b="1" spc="-2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00"/>
                </a:solidFill>
                <a:latin typeface="Tw Cen MT"/>
                <a:cs typeface="Tw Cen MT"/>
              </a:rPr>
              <a:t>e</a:t>
            </a:r>
            <a:r>
              <a:rPr sz="2800" b="1" spc="-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00"/>
                </a:solidFill>
                <a:latin typeface="Tw Cen MT"/>
                <a:cs typeface="Tw Cen MT"/>
              </a:rPr>
              <a:t>a cadeira</a:t>
            </a:r>
            <a:r>
              <a:rPr sz="2800" b="1" spc="-2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00"/>
                </a:solidFill>
                <a:latin typeface="Tw Cen MT"/>
                <a:cs typeface="Tw Cen MT"/>
              </a:rPr>
              <a:t>onde</a:t>
            </a:r>
            <a:r>
              <a:rPr sz="2800" b="1" spc="-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00"/>
                </a:solidFill>
                <a:latin typeface="Tw Cen MT"/>
                <a:cs typeface="Tw Cen MT"/>
              </a:rPr>
              <a:t>se</a:t>
            </a:r>
            <a:r>
              <a:rPr sz="2800" b="1" spc="-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00"/>
                </a:solidFill>
                <a:latin typeface="Tw Cen MT"/>
                <a:cs typeface="Tw Cen MT"/>
              </a:rPr>
              <a:t>quer</a:t>
            </a:r>
            <a:r>
              <a:rPr sz="2800" b="1" spc="-15" dirty="0">
                <a:solidFill>
                  <a:srgbClr val="FFFF00"/>
                </a:solidFill>
                <a:latin typeface="Tw Cen MT"/>
                <a:cs typeface="Tw Cen MT"/>
              </a:rPr>
              <a:t> sentar.</a:t>
            </a:r>
            <a:endParaRPr sz="2800">
              <a:latin typeface="Tw Cen MT"/>
              <a:cs typeface="Tw Cen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8768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5" dirty="0" smtClean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6.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A</a:t>
            </a:r>
            <a:r>
              <a:rPr spc="-5" dirty="0">
                <a:solidFill>
                  <a:srgbClr val="000000"/>
                </a:solidFill>
              </a:rPr>
              <a:t> construção</a:t>
            </a:r>
            <a:r>
              <a:rPr spc="4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de</a:t>
            </a:r>
            <a:r>
              <a:rPr spc="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uma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cidadania</a:t>
            </a:r>
            <a:r>
              <a:rPr spc="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mundial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inclusiva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32762" y="768095"/>
            <a:ext cx="8605520" cy="51758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sz="2600" b="1" spc="-5" dirty="0">
                <a:solidFill>
                  <a:srgbClr val="FF0000"/>
                </a:solidFill>
                <a:latin typeface="Tw Cen MT"/>
                <a:cs typeface="Tw Cen MT"/>
              </a:rPr>
              <a:t>Eu </a:t>
            </a:r>
            <a:r>
              <a:rPr sz="2600" b="1" spc="-10" dirty="0">
                <a:solidFill>
                  <a:srgbClr val="FF0000"/>
                </a:solidFill>
                <a:latin typeface="Tw Cen MT"/>
                <a:cs typeface="Tw Cen MT"/>
              </a:rPr>
              <a:t>conheço</a:t>
            </a:r>
            <a:r>
              <a:rPr sz="2600" b="1" dirty="0">
                <a:solidFill>
                  <a:srgbClr val="FF0000"/>
                </a:solidFill>
                <a:latin typeface="Tw Cen MT"/>
                <a:cs typeface="Tw Cen MT"/>
              </a:rPr>
              <a:t> </a:t>
            </a:r>
            <a:r>
              <a:rPr sz="2600" b="1" spc="-15" dirty="0">
                <a:solidFill>
                  <a:srgbClr val="FF0000"/>
                </a:solidFill>
                <a:latin typeface="Tw Cen MT"/>
                <a:cs typeface="Tw Cen MT"/>
              </a:rPr>
              <a:t>um</a:t>
            </a:r>
            <a:r>
              <a:rPr sz="2600" b="1" spc="10" dirty="0">
                <a:solidFill>
                  <a:srgbClr val="FF0000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0000"/>
                </a:solidFill>
                <a:latin typeface="Tw Cen MT"/>
                <a:cs typeface="Tw Cen MT"/>
              </a:rPr>
              <a:t>país</a:t>
            </a:r>
            <a:r>
              <a:rPr sz="2600" b="1" spc="35" dirty="0">
                <a:solidFill>
                  <a:srgbClr val="FF0000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00"/>
                </a:solidFill>
                <a:latin typeface="Tw Cen MT"/>
                <a:cs typeface="Tw Cen MT"/>
              </a:rPr>
              <a:t>que</a:t>
            </a:r>
            <a:r>
              <a:rPr sz="26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15" dirty="0">
                <a:solidFill>
                  <a:srgbClr val="FFFF00"/>
                </a:solidFill>
                <a:latin typeface="Tw Cen MT"/>
                <a:cs typeface="Tw Cen MT"/>
              </a:rPr>
              <a:t>inventou</a:t>
            </a:r>
            <a:r>
              <a:rPr sz="2600" b="1" spc="4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15" dirty="0">
                <a:solidFill>
                  <a:srgbClr val="FFFF00"/>
                </a:solidFill>
                <a:latin typeface="Tw Cen MT"/>
                <a:cs typeface="Tw Cen MT"/>
              </a:rPr>
              <a:t>um</a:t>
            </a:r>
            <a:r>
              <a:rPr sz="2600" b="1" spc="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00"/>
                </a:solidFill>
                <a:latin typeface="Tw Cen MT"/>
                <a:cs typeface="Tw Cen MT"/>
              </a:rPr>
              <a:t>sistema</a:t>
            </a:r>
            <a:r>
              <a:rPr sz="2600" b="1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00"/>
                </a:solidFill>
                <a:latin typeface="Tw Cen MT"/>
                <a:cs typeface="Tw Cen MT"/>
              </a:rPr>
              <a:t>biométrico</a:t>
            </a:r>
            <a:r>
              <a:rPr sz="2600" b="1" spc="2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00"/>
                </a:solidFill>
                <a:latin typeface="Tw Cen MT"/>
                <a:cs typeface="Tw Cen MT"/>
              </a:rPr>
              <a:t>de </a:t>
            </a:r>
            <a:r>
              <a:rPr sz="2600" b="1" spc="-5" dirty="0">
                <a:solidFill>
                  <a:srgbClr val="FFFF00"/>
                </a:solidFill>
                <a:latin typeface="Tw Cen MT"/>
                <a:cs typeface="Tw Cen MT"/>
              </a:rPr>
              <a:t> pagamentos</a:t>
            </a:r>
            <a:r>
              <a:rPr sz="2600" b="1" spc="4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00"/>
                </a:solidFill>
                <a:latin typeface="Tw Cen MT"/>
                <a:cs typeface="Tw Cen MT"/>
              </a:rPr>
              <a:t>nas</a:t>
            </a:r>
            <a:r>
              <a:rPr sz="2600" b="1" spc="2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00"/>
                </a:solidFill>
                <a:latin typeface="Tw Cen MT"/>
                <a:cs typeface="Tw Cen MT"/>
              </a:rPr>
              <a:t>bombas</a:t>
            </a:r>
            <a:r>
              <a:rPr sz="2600" b="1" spc="2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00"/>
                </a:solidFill>
                <a:latin typeface="Tw Cen MT"/>
                <a:cs typeface="Tw Cen MT"/>
              </a:rPr>
              <a:t>de</a:t>
            </a:r>
            <a:r>
              <a:rPr sz="26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00"/>
                </a:solidFill>
                <a:latin typeface="Tw Cen MT"/>
                <a:cs typeface="Tw Cen MT"/>
              </a:rPr>
              <a:t>gasolina</a:t>
            </a:r>
            <a:r>
              <a:rPr sz="2600" b="1" spc="2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00"/>
                </a:solidFill>
                <a:latin typeface="Tw Cen MT"/>
                <a:cs typeface="Tw Cen MT"/>
              </a:rPr>
              <a:t>e</a:t>
            </a:r>
            <a:r>
              <a:rPr sz="26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00"/>
                </a:solidFill>
                <a:latin typeface="Tw Cen MT"/>
                <a:cs typeface="Tw Cen MT"/>
              </a:rPr>
              <a:t>uma</a:t>
            </a:r>
            <a:r>
              <a:rPr sz="2600" b="1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00"/>
                </a:solidFill>
                <a:latin typeface="Tw Cen MT"/>
                <a:cs typeface="Tw Cen MT"/>
              </a:rPr>
              <a:t>bilha</a:t>
            </a:r>
            <a:r>
              <a:rPr sz="2600" b="1" spc="2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00"/>
                </a:solidFill>
                <a:latin typeface="Tw Cen MT"/>
                <a:cs typeface="Tw Cen MT"/>
              </a:rPr>
              <a:t>de</a:t>
            </a:r>
            <a:r>
              <a:rPr sz="26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00"/>
                </a:solidFill>
                <a:latin typeface="Tw Cen MT"/>
                <a:cs typeface="Tw Cen MT"/>
              </a:rPr>
              <a:t>gás </a:t>
            </a:r>
            <a:r>
              <a:rPr sz="2600" b="1" spc="-5" dirty="0">
                <a:solidFill>
                  <a:srgbClr val="FFFF00"/>
                </a:solidFill>
                <a:latin typeface="Tw Cen MT"/>
                <a:cs typeface="Tw Cen MT"/>
              </a:rPr>
              <a:t> muito </a:t>
            </a:r>
            <a:r>
              <a:rPr sz="2600" b="1" spc="-25" dirty="0">
                <a:solidFill>
                  <a:srgbClr val="FFFF00"/>
                </a:solidFill>
                <a:latin typeface="Tw Cen MT"/>
                <a:cs typeface="Tw Cen MT"/>
              </a:rPr>
              <a:t>leve</a:t>
            </a:r>
            <a:r>
              <a:rPr sz="2600" b="1" spc="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00"/>
                </a:solidFill>
                <a:latin typeface="Tw Cen MT"/>
                <a:cs typeface="Tw Cen MT"/>
              </a:rPr>
              <a:t>que</a:t>
            </a:r>
            <a:r>
              <a:rPr sz="2600" b="1" spc="3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00"/>
                </a:solidFill>
                <a:latin typeface="Tw Cen MT"/>
                <a:cs typeface="Tw Cen MT"/>
              </a:rPr>
              <a:t>já</a:t>
            </a:r>
            <a:r>
              <a:rPr sz="2600" b="1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15" dirty="0">
                <a:solidFill>
                  <a:srgbClr val="FFFF00"/>
                </a:solidFill>
                <a:latin typeface="Tw Cen MT"/>
                <a:cs typeface="Tw Cen MT"/>
              </a:rPr>
              <a:t>ganhou</a:t>
            </a:r>
            <a:r>
              <a:rPr sz="2600" b="1" spc="2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00"/>
                </a:solidFill>
                <a:latin typeface="Tw Cen MT"/>
                <a:cs typeface="Tw Cen MT"/>
              </a:rPr>
              <a:t>vários</a:t>
            </a:r>
            <a:r>
              <a:rPr sz="2600" b="1" spc="2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00"/>
                </a:solidFill>
                <a:latin typeface="Tw Cen MT"/>
                <a:cs typeface="Tw Cen MT"/>
              </a:rPr>
              <a:t>prémios</a:t>
            </a:r>
            <a:r>
              <a:rPr sz="2600" b="1" spc="2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00"/>
                </a:solidFill>
                <a:latin typeface="Tw Cen MT"/>
                <a:cs typeface="Tw Cen MT"/>
              </a:rPr>
              <a:t>internacionais.</a:t>
            </a:r>
            <a:r>
              <a:rPr sz="2600" b="1" spc="5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00"/>
                </a:solidFill>
                <a:latin typeface="Tw Cen MT"/>
                <a:cs typeface="Tw Cen MT"/>
              </a:rPr>
              <a:t>E</a:t>
            </a:r>
            <a:r>
              <a:rPr sz="2600" b="1" spc="-10" dirty="0">
                <a:solidFill>
                  <a:srgbClr val="FFFF00"/>
                </a:solidFill>
                <a:latin typeface="Tw Cen MT"/>
                <a:cs typeface="Tw Cen MT"/>
              </a:rPr>
              <a:t> que </a:t>
            </a:r>
            <a:r>
              <a:rPr sz="2600" b="1" spc="-68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00"/>
                </a:solidFill>
                <a:latin typeface="Tw Cen MT"/>
                <a:cs typeface="Tw Cen MT"/>
              </a:rPr>
              <a:t>tem</a:t>
            </a:r>
            <a:r>
              <a:rPr sz="2600" b="1" spc="1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15" dirty="0">
                <a:solidFill>
                  <a:srgbClr val="FFFF00"/>
                </a:solidFill>
                <a:latin typeface="Tw Cen MT"/>
                <a:cs typeface="Tw Cen MT"/>
              </a:rPr>
              <a:t>um</a:t>
            </a:r>
            <a:r>
              <a:rPr sz="2600" b="1" spc="1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15" dirty="0">
                <a:solidFill>
                  <a:srgbClr val="FFFF00"/>
                </a:solidFill>
                <a:latin typeface="Tw Cen MT"/>
                <a:cs typeface="Tw Cen MT"/>
              </a:rPr>
              <a:t>dos</a:t>
            </a:r>
            <a:r>
              <a:rPr sz="2600" b="1" spc="10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dirty="0">
                <a:solidFill>
                  <a:srgbClr val="FFFF00"/>
                </a:solidFill>
                <a:latin typeface="Tw Cen MT"/>
                <a:cs typeface="Tw Cen MT"/>
              </a:rPr>
              <a:t>melhores</a:t>
            </a:r>
            <a:r>
              <a:rPr sz="2600" b="1" spc="12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00"/>
                </a:solidFill>
                <a:latin typeface="Tw Cen MT"/>
                <a:cs typeface="Tw Cen MT"/>
              </a:rPr>
              <a:t>sistemas</a:t>
            </a:r>
            <a:r>
              <a:rPr sz="2600" b="1" spc="12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00"/>
                </a:solidFill>
                <a:latin typeface="Tw Cen MT"/>
                <a:cs typeface="Tw Cen MT"/>
              </a:rPr>
              <a:t>de</a:t>
            </a:r>
            <a:r>
              <a:rPr sz="2600" b="1" spc="10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00"/>
                </a:solidFill>
                <a:latin typeface="Tw Cen MT"/>
                <a:cs typeface="Tw Cen MT"/>
              </a:rPr>
              <a:t>Multibanco</a:t>
            </a:r>
            <a:r>
              <a:rPr sz="2600" b="1" spc="14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00"/>
                </a:solidFill>
                <a:latin typeface="Tw Cen MT"/>
                <a:cs typeface="Tw Cen MT"/>
              </a:rPr>
              <a:t>a</a:t>
            </a:r>
            <a:r>
              <a:rPr sz="2600" b="1" spc="8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15" dirty="0">
                <a:solidFill>
                  <a:srgbClr val="FFFF00"/>
                </a:solidFill>
                <a:latin typeface="Tw Cen MT"/>
                <a:cs typeface="Tw Cen MT"/>
              </a:rPr>
              <a:t>nível </a:t>
            </a:r>
            <a:r>
              <a:rPr sz="2600" b="1" spc="-10" dirty="0">
                <a:solidFill>
                  <a:srgbClr val="FFFF00"/>
                </a:solidFill>
                <a:latin typeface="Tw Cen MT"/>
                <a:cs typeface="Tw Cen MT"/>
              </a:rPr>
              <a:t> mundial,</a:t>
            </a:r>
            <a:r>
              <a:rPr sz="2600" b="1" spc="2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15" dirty="0">
                <a:solidFill>
                  <a:srgbClr val="FFFF00"/>
                </a:solidFill>
                <a:latin typeface="Tw Cen MT"/>
                <a:cs typeface="Tw Cen MT"/>
              </a:rPr>
              <a:t>onde</a:t>
            </a:r>
            <a:r>
              <a:rPr sz="2600" b="1" spc="3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00"/>
                </a:solidFill>
                <a:latin typeface="Tw Cen MT"/>
                <a:cs typeface="Tw Cen MT"/>
              </a:rPr>
              <a:t>se</a:t>
            </a:r>
            <a:r>
              <a:rPr sz="2600" b="1" spc="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00"/>
                </a:solidFill>
                <a:latin typeface="Tw Cen MT"/>
                <a:cs typeface="Tw Cen MT"/>
              </a:rPr>
              <a:t>fazem</a:t>
            </a:r>
            <a:r>
              <a:rPr sz="2600" b="1" spc="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00"/>
                </a:solidFill>
                <a:latin typeface="Tw Cen MT"/>
                <a:cs typeface="Tw Cen MT"/>
              </a:rPr>
              <a:t>operações</a:t>
            </a:r>
            <a:r>
              <a:rPr sz="2600" b="1" spc="2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00"/>
                </a:solidFill>
                <a:latin typeface="Tw Cen MT"/>
                <a:cs typeface="Tw Cen MT"/>
              </a:rPr>
              <a:t>que</a:t>
            </a:r>
            <a:r>
              <a:rPr sz="2600" b="1" spc="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00"/>
                </a:solidFill>
                <a:latin typeface="Tw Cen MT"/>
                <a:cs typeface="Tw Cen MT"/>
              </a:rPr>
              <a:t>não</a:t>
            </a:r>
            <a:r>
              <a:rPr sz="2600" b="1" spc="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00"/>
                </a:solidFill>
                <a:latin typeface="Tw Cen MT"/>
                <a:cs typeface="Tw Cen MT"/>
              </a:rPr>
              <a:t>é</a:t>
            </a:r>
            <a:r>
              <a:rPr sz="2600" b="1" spc="-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15" dirty="0">
                <a:solidFill>
                  <a:srgbClr val="FFFF00"/>
                </a:solidFill>
                <a:latin typeface="Tw Cen MT"/>
                <a:cs typeface="Tw Cen MT"/>
              </a:rPr>
              <a:t>possível</a:t>
            </a:r>
            <a:r>
              <a:rPr sz="2600" b="1" spc="5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00"/>
                </a:solidFill>
                <a:latin typeface="Tw Cen MT"/>
                <a:cs typeface="Tw Cen MT"/>
              </a:rPr>
              <a:t>fazer </a:t>
            </a:r>
            <a:r>
              <a:rPr sz="2600" b="1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00"/>
                </a:solidFill>
                <a:latin typeface="Tw Cen MT"/>
                <a:cs typeface="Tw Cen MT"/>
              </a:rPr>
              <a:t>na</a:t>
            </a:r>
            <a:r>
              <a:rPr sz="2600" b="1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00"/>
                </a:solidFill>
                <a:latin typeface="Tw Cen MT"/>
                <a:cs typeface="Tw Cen MT"/>
              </a:rPr>
              <a:t>Alemanha,</a:t>
            </a:r>
            <a:r>
              <a:rPr sz="2600" b="1" spc="5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5" dirty="0">
                <a:solidFill>
                  <a:srgbClr val="FFFF00"/>
                </a:solidFill>
                <a:latin typeface="Tw Cen MT"/>
                <a:cs typeface="Tw Cen MT"/>
              </a:rPr>
              <a:t>Inglaterra</a:t>
            </a:r>
            <a:r>
              <a:rPr sz="2600" b="1" spc="2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00"/>
                </a:solidFill>
                <a:latin typeface="Tw Cen MT"/>
                <a:cs typeface="Tw Cen MT"/>
              </a:rPr>
              <a:t>ou</a:t>
            </a:r>
            <a:r>
              <a:rPr sz="2600" b="1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00"/>
                </a:solidFill>
                <a:latin typeface="Tw Cen MT"/>
                <a:cs typeface="Tw Cen MT"/>
              </a:rPr>
              <a:t>Estados</a:t>
            </a:r>
            <a:r>
              <a:rPr sz="2600" b="1" spc="4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15" dirty="0">
                <a:solidFill>
                  <a:srgbClr val="FFFF00"/>
                </a:solidFill>
                <a:latin typeface="Tw Cen MT"/>
                <a:cs typeface="Tw Cen MT"/>
              </a:rPr>
              <a:t>Unidos.</a:t>
            </a:r>
            <a:r>
              <a:rPr sz="2600" b="1" spc="3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00"/>
                </a:solidFill>
                <a:latin typeface="Tw Cen MT"/>
                <a:cs typeface="Tw Cen MT"/>
              </a:rPr>
              <a:t>Que</a:t>
            </a:r>
            <a:r>
              <a:rPr sz="2600" b="1" spc="5" dirty="0">
                <a:solidFill>
                  <a:srgbClr val="FFFF00"/>
                </a:solidFill>
                <a:latin typeface="Tw Cen MT"/>
                <a:cs typeface="Tw Cen MT"/>
              </a:rPr>
              <a:t> fez</a:t>
            </a:r>
            <a:r>
              <a:rPr sz="2600" b="1" spc="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00"/>
                </a:solidFill>
                <a:latin typeface="Tw Cen MT"/>
                <a:cs typeface="Tw Cen MT"/>
              </a:rPr>
              <a:t>mesmo </a:t>
            </a:r>
            <a:r>
              <a:rPr sz="2600" b="1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00"/>
                </a:solidFill>
                <a:latin typeface="Tw Cen MT"/>
                <a:cs typeface="Tw Cen MT"/>
              </a:rPr>
              <a:t>uma </a:t>
            </a:r>
            <a:r>
              <a:rPr sz="2600" b="1" spc="-15" dirty="0">
                <a:solidFill>
                  <a:srgbClr val="FFFF00"/>
                </a:solidFill>
                <a:latin typeface="Tw Cen MT"/>
                <a:cs typeface="Tw Cen MT"/>
              </a:rPr>
              <a:t>revolução</a:t>
            </a:r>
            <a:r>
              <a:rPr sz="2600" b="1" spc="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00"/>
                </a:solidFill>
                <a:latin typeface="Tw Cen MT"/>
                <a:cs typeface="Tw Cen MT"/>
              </a:rPr>
              <a:t>no</a:t>
            </a:r>
            <a:r>
              <a:rPr sz="2600" b="1" spc="-5" dirty="0">
                <a:solidFill>
                  <a:srgbClr val="FFFF00"/>
                </a:solidFill>
                <a:latin typeface="Tw Cen MT"/>
                <a:cs typeface="Tw Cen MT"/>
              </a:rPr>
              <a:t> sistema</a:t>
            </a:r>
            <a:r>
              <a:rPr sz="2600" b="1" spc="2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00"/>
                </a:solidFill>
                <a:latin typeface="Tw Cen MT"/>
                <a:cs typeface="Tw Cen MT"/>
              </a:rPr>
              <a:t>financeiro</a:t>
            </a:r>
            <a:r>
              <a:rPr sz="2600" b="1" spc="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00"/>
                </a:solidFill>
                <a:latin typeface="Tw Cen MT"/>
                <a:cs typeface="Tw Cen MT"/>
              </a:rPr>
              <a:t>e</a:t>
            </a:r>
            <a:r>
              <a:rPr sz="2600" b="1" spc="-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00"/>
                </a:solidFill>
                <a:latin typeface="Tw Cen MT"/>
                <a:cs typeface="Tw Cen MT"/>
              </a:rPr>
              <a:t>tem</a:t>
            </a:r>
            <a:r>
              <a:rPr sz="2600" b="1" spc="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00"/>
                </a:solidFill>
                <a:latin typeface="Tw Cen MT"/>
                <a:cs typeface="Tw Cen MT"/>
              </a:rPr>
              <a:t>as</a:t>
            </a:r>
            <a:r>
              <a:rPr sz="2600" b="1" dirty="0">
                <a:solidFill>
                  <a:srgbClr val="FFFF00"/>
                </a:solidFill>
                <a:latin typeface="Tw Cen MT"/>
                <a:cs typeface="Tw Cen MT"/>
              </a:rPr>
              <a:t> melhores </a:t>
            </a:r>
            <a:r>
              <a:rPr sz="26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dirty="0">
                <a:solidFill>
                  <a:srgbClr val="FFFF00"/>
                </a:solidFill>
                <a:latin typeface="Tw Cen MT"/>
                <a:cs typeface="Tw Cen MT"/>
              </a:rPr>
              <a:t>agências</a:t>
            </a:r>
            <a:r>
              <a:rPr sz="2600" b="1" spc="2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00"/>
                </a:solidFill>
                <a:latin typeface="Tw Cen MT"/>
                <a:cs typeface="Tw Cen MT"/>
              </a:rPr>
              <a:t>bancárias</a:t>
            </a:r>
            <a:r>
              <a:rPr sz="2600" b="1" spc="2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00"/>
                </a:solidFill>
                <a:latin typeface="Tw Cen MT"/>
                <a:cs typeface="Tw Cen MT"/>
              </a:rPr>
              <a:t>da</a:t>
            </a:r>
            <a:r>
              <a:rPr sz="2600" b="1" spc="2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00"/>
                </a:solidFill>
                <a:latin typeface="Tw Cen MT"/>
                <a:cs typeface="Tw Cen MT"/>
              </a:rPr>
              <a:t>Europa</a:t>
            </a:r>
            <a:r>
              <a:rPr sz="2600" b="1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00"/>
                </a:solidFill>
                <a:latin typeface="Tw Cen MT"/>
                <a:cs typeface="Tw Cen MT"/>
              </a:rPr>
              <a:t>(três</a:t>
            </a:r>
            <a:r>
              <a:rPr sz="2600" b="1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00"/>
                </a:solidFill>
                <a:latin typeface="Tw Cen MT"/>
                <a:cs typeface="Tw Cen MT"/>
              </a:rPr>
              <a:t>bancos</a:t>
            </a:r>
            <a:r>
              <a:rPr sz="2600" b="1" spc="2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15" dirty="0">
                <a:solidFill>
                  <a:srgbClr val="FFFF00"/>
                </a:solidFill>
                <a:latin typeface="Tw Cen MT"/>
                <a:cs typeface="Tw Cen MT"/>
              </a:rPr>
              <a:t>nos</a:t>
            </a:r>
            <a:r>
              <a:rPr sz="2600" b="1" spc="2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00"/>
                </a:solidFill>
                <a:latin typeface="Tw Cen MT"/>
                <a:cs typeface="Tw Cen MT"/>
              </a:rPr>
              <a:t>cinco </a:t>
            </a:r>
            <a:r>
              <a:rPr sz="2600" b="1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00"/>
                </a:solidFill>
                <a:latin typeface="Tw Cen MT"/>
                <a:cs typeface="Tw Cen MT"/>
              </a:rPr>
              <a:t>primeiros).</a:t>
            </a:r>
            <a:r>
              <a:rPr sz="2600" b="1" spc="2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00"/>
                </a:solidFill>
                <a:latin typeface="Tw Cen MT"/>
                <a:cs typeface="Tw Cen MT"/>
              </a:rPr>
              <a:t>Eu </a:t>
            </a:r>
            <a:r>
              <a:rPr sz="2600" b="1" spc="-10" dirty="0">
                <a:solidFill>
                  <a:srgbClr val="FFFF00"/>
                </a:solidFill>
                <a:latin typeface="Tw Cen MT"/>
                <a:cs typeface="Tw Cen MT"/>
              </a:rPr>
              <a:t>conheço</a:t>
            </a:r>
            <a:r>
              <a:rPr sz="2600" b="1" spc="-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15" dirty="0">
                <a:solidFill>
                  <a:srgbClr val="FFFF00"/>
                </a:solidFill>
                <a:latin typeface="Tw Cen MT"/>
                <a:cs typeface="Tw Cen MT"/>
              </a:rPr>
              <a:t>um</a:t>
            </a:r>
            <a:r>
              <a:rPr sz="2600" b="1" spc="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00"/>
                </a:solidFill>
                <a:latin typeface="Tw Cen MT"/>
                <a:cs typeface="Tw Cen MT"/>
              </a:rPr>
              <a:t>país</a:t>
            </a:r>
            <a:r>
              <a:rPr sz="2600" b="1" spc="2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00"/>
                </a:solidFill>
                <a:latin typeface="Tw Cen MT"/>
                <a:cs typeface="Tw Cen MT"/>
              </a:rPr>
              <a:t>que</a:t>
            </a:r>
            <a:r>
              <a:rPr sz="26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00"/>
                </a:solidFill>
                <a:latin typeface="Tw Cen MT"/>
                <a:cs typeface="Tw Cen MT"/>
              </a:rPr>
              <a:t>está</a:t>
            </a:r>
            <a:r>
              <a:rPr sz="2600" b="1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00"/>
                </a:solidFill>
                <a:latin typeface="Tw Cen MT"/>
                <a:cs typeface="Tw Cen MT"/>
              </a:rPr>
              <a:t>avançadíssimo</a:t>
            </a:r>
            <a:r>
              <a:rPr sz="2600" b="1" spc="6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00"/>
                </a:solidFill>
                <a:latin typeface="Tw Cen MT"/>
                <a:cs typeface="Tw Cen MT"/>
              </a:rPr>
              <a:t>na </a:t>
            </a:r>
            <a:r>
              <a:rPr sz="2600" b="1" spc="-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00"/>
                </a:solidFill>
                <a:latin typeface="Tw Cen MT"/>
                <a:cs typeface="Tw Cen MT"/>
              </a:rPr>
              <a:t>investigação</a:t>
            </a:r>
            <a:r>
              <a:rPr sz="2600" b="1" spc="4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00"/>
                </a:solidFill>
                <a:latin typeface="Tw Cen MT"/>
                <a:cs typeface="Tw Cen MT"/>
              </a:rPr>
              <a:t>da</a:t>
            </a:r>
            <a:r>
              <a:rPr sz="2600" b="1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00"/>
                </a:solidFill>
                <a:latin typeface="Tw Cen MT"/>
                <a:cs typeface="Tw Cen MT"/>
              </a:rPr>
              <a:t>produção</a:t>
            </a:r>
            <a:r>
              <a:rPr sz="2600" b="1" spc="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00"/>
                </a:solidFill>
                <a:latin typeface="Tw Cen MT"/>
                <a:cs typeface="Tw Cen MT"/>
              </a:rPr>
              <a:t>de</a:t>
            </a:r>
            <a:r>
              <a:rPr sz="26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dirty="0">
                <a:solidFill>
                  <a:srgbClr val="FFFF00"/>
                </a:solidFill>
                <a:latin typeface="Tw Cen MT"/>
                <a:cs typeface="Tw Cen MT"/>
              </a:rPr>
              <a:t>energia</a:t>
            </a:r>
            <a:r>
              <a:rPr sz="2600" b="1" spc="2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5" dirty="0">
                <a:solidFill>
                  <a:srgbClr val="FFFF00"/>
                </a:solidFill>
                <a:latin typeface="Tw Cen MT"/>
                <a:cs typeface="Tw Cen MT"/>
              </a:rPr>
              <a:t>através</a:t>
            </a:r>
            <a:r>
              <a:rPr sz="2600" b="1" spc="2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00"/>
                </a:solidFill>
                <a:latin typeface="Tw Cen MT"/>
                <a:cs typeface="Tw Cen MT"/>
              </a:rPr>
              <a:t>das</a:t>
            </a:r>
            <a:r>
              <a:rPr sz="2600" b="1" spc="2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15" dirty="0">
                <a:solidFill>
                  <a:srgbClr val="FFFF00"/>
                </a:solidFill>
                <a:latin typeface="Tw Cen MT"/>
                <a:cs typeface="Tw Cen MT"/>
              </a:rPr>
              <a:t>ondas</a:t>
            </a:r>
            <a:r>
              <a:rPr sz="2600" b="1" spc="2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00"/>
                </a:solidFill>
                <a:latin typeface="Tw Cen MT"/>
                <a:cs typeface="Tw Cen MT"/>
              </a:rPr>
              <a:t>do </a:t>
            </a:r>
            <a:r>
              <a:rPr sz="2600" b="1" spc="-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25" dirty="0">
                <a:solidFill>
                  <a:srgbClr val="FFFF00"/>
                </a:solidFill>
                <a:latin typeface="Tw Cen MT"/>
                <a:cs typeface="Tw Cen MT"/>
              </a:rPr>
              <a:t>mar.</a:t>
            </a:r>
            <a:r>
              <a:rPr sz="2600" b="1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00"/>
                </a:solidFill>
                <a:latin typeface="Tw Cen MT"/>
                <a:cs typeface="Tw Cen MT"/>
              </a:rPr>
              <a:t>E</a:t>
            </a:r>
            <a:r>
              <a:rPr sz="2600" b="1" spc="-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00"/>
                </a:solidFill>
                <a:latin typeface="Tw Cen MT"/>
                <a:cs typeface="Tw Cen MT"/>
              </a:rPr>
              <a:t>que</a:t>
            </a:r>
            <a:r>
              <a:rPr sz="2600" b="1" spc="3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00"/>
                </a:solidFill>
                <a:latin typeface="Tw Cen MT"/>
                <a:cs typeface="Tw Cen MT"/>
              </a:rPr>
              <a:t>tem uma</a:t>
            </a:r>
            <a:r>
              <a:rPr sz="2600" b="1" spc="2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dirty="0">
                <a:solidFill>
                  <a:srgbClr val="FFFF00"/>
                </a:solidFill>
                <a:latin typeface="Tw Cen MT"/>
                <a:cs typeface="Tw Cen MT"/>
              </a:rPr>
              <a:t>empresa </a:t>
            </a:r>
            <a:r>
              <a:rPr sz="2600" b="1" spc="-10" dirty="0">
                <a:solidFill>
                  <a:srgbClr val="FFFF00"/>
                </a:solidFill>
                <a:latin typeface="Tw Cen MT"/>
                <a:cs typeface="Tw Cen MT"/>
              </a:rPr>
              <a:t>que</a:t>
            </a:r>
            <a:r>
              <a:rPr sz="2600" b="1" spc="3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00"/>
                </a:solidFill>
                <a:latin typeface="Tw Cen MT"/>
                <a:cs typeface="Tw Cen MT"/>
              </a:rPr>
              <a:t>analisa</a:t>
            </a:r>
            <a:r>
              <a:rPr sz="2600" b="1" spc="2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00"/>
                </a:solidFill>
                <a:latin typeface="Tw Cen MT"/>
                <a:cs typeface="Tw Cen MT"/>
              </a:rPr>
              <a:t>o </a:t>
            </a:r>
            <a:r>
              <a:rPr sz="2600" b="1" spc="-10" dirty="0">
                <a:solidFill>
                  <a:srgbClr val="FFFF00"/>
                </a:solidFill>
                <a:latin typeface="Tw Cen MT"/>
                <a:cs typeface="Tw Cen MT"/>
              </a:rPr>
              <a:t>ADN</a:t>
            </a:r>
            <a:r>
              <a:rPr sz="2600" b="1" spc="-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00"/>
                </a:solidFill>
                <a:latin typeface="Tw Cen MT"/>
                <a:cs typeface="Tw Cen MT"/>
              </a:rPr>
              <a:t>de</a:t>
            </a:r>
            <a:r>
              <a:rPr sz="2600" b="1" spc="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00"/>
                </a:solidFill>
                <a:latin typeface="Tw Cen MT"/>
                <a:cs typeface="Tw Cen MT"/>
              </a:rPr>
              <a:t>plantas</a:t>
            </a:r>
            <a:r>
              <a:rPr sz="2600" b="1" spc="4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00"/>
                </a:solidFill>
                <a:latin typeface="Tw Cen MT"/>
                <a:cs typeface="Tw Cen MT"/>
              </a:rPr>
              <a:t>e </a:t>
            </a:r>
            <a:r>
              <a:rPr sz="2600" b="1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00"/>
                </a:solidFill>
                <a:latin typeface="Tw Cen MT"/>
                <a:cs typeface="Tw Cen MT"/>
              </a:rPr>
              <a:t>animais</a:t>
            </a:r>
            <a:r>
              <a:rPr sz="2600" b="1" spc="2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00"/>
                </a:solidFill>
                <a:latin typeface="Tw Cen MT"/>
                <a:cs typeface="Tw Cen MT"/>
              </a:rPr>
              <a:t>e</a:t>
            </a:r>
            <a:r>
              <a:rPr sz="26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00"/>
                </a:solidFill>
                <a:latin typeface="Tw Cen MT"/>
                <a:cs typeface="Tw Cen MT"/>
              </a:rPr>
              <a:t>envia</a:t>
            </a:r>
            <a:r>
              <a:rPr sz="2600" b="1" spc="2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00"/>
                </a:solidFill>
                <a:latin typeface="Tw Cen MT"/>
                <a:cs typeface="Tw Cen MT"/>
              </a:rPr>
              <a:t>os</a:t>
            </a:r>
            <a:r>
              <a:rPr sz="2600" b="1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00"/>
                </a:solidFill>
                <a:latin typeface="Tw Cen MT"/>
                <a:cs typeface="Tw Cen MT"/>
              </a:rPr>
              <a:t>resultados</a:t>
            </a:r>
            <a:r>
              <a:rPr sz="2600" b="1" spc="4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00"/>
                </a:solidFill>
                <a:latin typeface="Tw Cen MT"/>
                <a:cs typeface="Tw Cen MT"/>
              </a:rPr>
              <a:t>para</a:t>
            </a:r>
            <a:r>
              <a:rPr sz="2600" b="1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00"/>
                </a:solidFill>
                <a:latin typeface="Tw Cen MT"/>
                <a:cs typeface="Tw Cen MT"/>
              </a:rPr>
              <a:t>os</a:t>
            </a:r>
            <a:r>
              <a:rPr sz="26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00"/>
                </a:solidFill>
                <a:latin typeface="Tw Cen MT"/>
                <a:cs typeface="Tw Cen MT"/>
              </a:rPr>
              <a:t>clientes</a:t>
            </a:r>
            <a:r>
              <a:rPr sz="2600" b="1" spc="2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00"/>
                </a:solidFill>
                <a:latin typeface="Tw Cen MT"/>
                <a:cs typeface="Tw Cen MT"/>
              </a:rPr>
              <a:t>de</a:t>
            </a:r>
            <a:r>
              <a:rPr sz="26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00"/>
                </a:solidFill>
                <a:latin typeface="Tw Cen MT"/>
                <a:cs typeface="Tw Cen MT"/>
              </a:rPr>
              <a:t>toda</a:t>
            </a:r>
            <a:r>
              <a:rPr sz="2600" b="1" spc="2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00"/>
                </a:solidFill>
                <a:latin typeface="Tw Cen MT"/>
                <a:cs typeface="Tw Cen MT"/>
              </a:rPr>
              <a:t>a </a:t>
            </a:r>
            <a:r>
              <a:rPr sz="2600" b="1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00"/>
                </a:solidFill>
                <a:latin typeface="Tw Cen MT"/>
                <a:cs typeface="Tw Cen MT"/>
              </a:rPr>
              <a:t>Europa</a:t>
            </a:r>
            <a:r>
              <a:rPr sz="2600" b="1" spc="2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15" dirty="0">
                <a:solidFill>
                  <a:srgbClr val="FFFF00"/>
                </a:solidFill>
                <a:latin typeface="Tw Cen MT"/>
                <a:cs typeface="Tw Cen MT"/>
              </a:rPr>
              <a:t>por</a:t>
            </a:r>
            <a:r>
              <a:rPr sz="26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10" dirty="0">
                <a:solidFill>
                  <a:srgbClr val="FFFF00"/>
                </a:solidFill>
                <a:latin typeface="Tw Cen MT"/>
                <a:cs typeface="Tw Cen MT"/>
              </a:rPr>
              <a:t>via</a:t>
            </a:r>
            <a:r>
              <a:rPr sz="2600" b="1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600" b="1" spc="-5" dirty="0">
                <a:solidFill>
                  <a:srgbClr val="FFFF00"/>
                </a:solidFill>
                <a:latin typeface="Tw Cen MT"/>
                <a:cs typeface="Tw Cen MT"/>
              </a:rPr>
              <a:t>informática.</a:t>
            </a:r>
            <a:endParaRPr sz="2600">
              <a:latin typeface="Tw Cen MT"/>
              <a:cs typeface="Tw Cen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8768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5" dirty="0" smtClean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6.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A</a:t>
            </a:r>
            <a:r>
              <a:rPr spc="-5" dirty="0">
                <a:solidFill>
                  <a:srgbClr val="000000"/>
                </a:solidFill>
              </a:rPr>
              <a:t> construção</a:t>
            </a:r>
            <a:r>
              <a:rPr spc="4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de</a:t>
            </a:r>
            <a:r>
              <a:rPr spc="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uma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cidadania</a:t>
            </a:r>
            <a:r>
              <a:rPr spc="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mundial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inclusiva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59611" y="536447"/>
            <a:ext cx="8778240" cy="5511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453515" algn="l"/>
              </a:tabLst>
            </a:pPr>
            <a:r>
              <a:rPr sz="2400" b="1" dirty="0">
                <a:solidFill>
                  <a:srgbClr val="FF0000"/>
                </a:solidFill>
                <a:latin typeface="Tw Cen MT"/>
                <a:cs typeface="Tw Cen MT"/>
              </a:rPr>
              <a:t>Eu </a:t>
            </a:r>
            <a:r>
              <a:rPr sz="2400" b="1" spc="-5" dirty="0">
                <a:solidFill>
                  <a:srgbClr val="FF0000"/>
                </a:solidFill>
                <a:latin typeface="Tw Cen MT"/>
                <a:cs typeface="Tw Cen MT"/>
              </a:rPr>
              <a:t>conheço</a:t>
            </a:r>
            <a:r>
              <a:rPr sz="2400" b="1" spc="25" dirty="0">
                <a:solidFill>
                  <a:srgbClr val="FF00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w Cen MT"/>
                <a:cs typeface="Tw Cen MT"/>
              </a:rPr>
              <a:t>um país</a:t>
            </a:r>
            <a:r>
              <a:rPr sz="2400" b="1" dirty="0">
                <a:solidFill>
                  <a:srgbClr val="FF00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que</a:t>
            </a:r>
            <a:r>
              <a:rPr sz="2400" b="1" spc="-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tem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um</a:t>
            </a:r>
            <a:r>
              <a:rPr sz="2400" b="1" spc="-2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conjunto</a:t>
            </a:r>
            <a:r>
              <a:rPr sz="2400" b="1" spc="2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de</a:t>
            </a:r>
            <a:r>
              <a:rPr sz="2400" b="1" spc="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empresas</a:t>
            </a:r>
            <a:r>
              <a:rPr sz="2400" b="1" spc="-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que 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10" dirty="0">
                <a:solidFill>
                  <a:srgbClr val="FFFF00"/>
                </a:solidFill>
                <a:latin typeface="Tw Cen MT"/>
                <a:cs typeface="Tw Cen MT"/>
              </a:rPr>
              <a:t>desenvolveram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 sistemas</a:t>
            </a:r>
            <a:r>
              <a:rPr sz="2400" b="1" spc="-3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de</a:t>
            </a:r>
            <a:r>
              <a:rPr sz="2400" b="1" spc="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gestão</a:t>
            </a:r>
            <a:r>
              <a:rPr sz="2400" b="1" spc="-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10" dirty="0">
                <a:solidFill>
                  <a:srgbClr val="FFFF00"/>
                </a:solidFill>
                <a:latin typeface="Tw Cen MT"/>
                <a:cs typeface="Tw Cen MT"/>
              </a:rPr>
              <a:t>inovadores</a:t>
            </a:r>
            <a:r>
              <a:rPr sz="2400" b="1" spc="2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de</a:t>
            </a:r>
            <a:r>
              <a:rPr sz="2400" b="1" spc="-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clientes</a:t>
            </a:r>
            <a:r>
              <a:rPr sz="2400" b="1" spc="2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e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de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15" dirty="0">
                <a:solidFill>
                  <a:srgbClr val="FFFF00"/>
                </a:solidFill>
                <a:latin typeface="Tw Cen MT"/>
                <a:cs typeface="Tw Cen MT"/>
              </a:rPr>
              <a:t>stocks,</a:t>
            </a:r>
            <a:r>
              <a:rPr sz="2400" b="1" spc="6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dirigidos</a:t>
            </a:r>
            <a:r>
              <a:rPr sz="2400" b="1" spc="7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a</a:t>
            </a:r>
            <a:r>
              <a:rPr sz="2400" b="1" spc="5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pequenas</a:t>
            </a:r>
            <a:r>
              <a:rPr sz="2400" b="1" spc="5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e</a:t>
            </a:r>
            <a:r>
              <a:rPr sz="2400" b="1" spc="5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médias</a:t>
            </a:r>
            <a:r>
              <a:rPr sz="2400" b="1" spc="5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empresas.</a:t>
            </a:r>
            <a:r>
              <a:rPr sz="2400" b="1" spc="5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Eu</a:t>
            </a:r>
            <a:r>
              <a:rPr sz="2400" b="1" spc="7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conheço</a:t>
            </a:r>
            <a:r>
              <a:rPr sz="2400" b="1" spc="9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um 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país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que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conta com várias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empresas a trabalhar para a NASA ou 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para</a:t>
            </a:r>
            <a:r>
              <a:rPr sz="2400" b="1" spc="-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outros</a:t>
            </a:r>
            <a:r>
              <a:rPr sz="2400" b="1" spc="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clientes</a:t>
            </a:r>
            <a:r>
              <a:rPr sz="2400" b="1" spc="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internacionais</a:t>
            </a:r>
            <a:r>
              <a:rPr sz="2400" b="1" spc="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com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 o</a:t>
            </a:r>
            <a:r>
              <a:rPr sz="2400" b="1" spc="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mesmo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grau</a:t>
            </a:r>
            <a:r>
              <a:rPr sz="2400" b="1" spc="-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de</a:t>
            </a:r>
            <a:r>
              <a:rPr sz="2400" b="1" spc="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10" dirty="0">
                <a:solidFill>
                  <a:srgbClr val="FFFF00"/>
                </a:solidFill>
                <a:latin typeface="Tw Cen MT"/>
                <a:cs typeface="Tw Cen MT"/>
              </a:rPr>
              <a:t>exigência.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 Ou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que </a:t>
            </a:r>
            <a:r>
              <a:rPr sz="2400" b="1" spc="-10" dirty="0">
                <a:solidFill>
                  <a:srgbClr val="FFFF00"/>
                </a:solidFill>
                <a:latin typeface="Tw Cen MT"/>
                <a:cs typeface="Tw Cen MT"/>
              </a:rPr>
              <a:t>desenvolveu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um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sistema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muito cómodo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de passar nas 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15" dirty="0">
                <a:solidFill>
                  <a:srgbClr val="FFFF00"/>
                </a:solidFill>
                <a:latin typeface="Tw Cen MT"/>
                <a:cs typeface="Tw Cen MT"/>
              </a:rPr>
              <a:t>portagens	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das auto-estradas. Ou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que </a:t>
            </a:r>
            <a:r>
              <a:rPr sz="2400" b="1" spc="-10" dirty="0">
                <a:solidFill>
                  <a:srgbClr val="FFFF00"/>
                </a:solidFill>
                <a:latin typeface="Tw Cen MT"/>
                <a:cs typeface="Tw Cen MT"/>
              </a:rPr>
              <a:t>vai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lançar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um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medicamento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anti-epiléptico</a:t>
            </a:r>
            <a:r>
              <a:rPr sz="2400" b="1" spc="2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no</a:t>
            </a:r>
            <a:r>
              <a:rPr sz="2400" b="1" spc="-2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mercado</a:t>
            </a:r>
            <a:r>
              <a:rPr sz="2400" b="1" spc="3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mundial.</a:t>
            </a:r>
            <a:r>
              <a:rPr sz="2400" b="1" spc="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Ou</a:t>
            </a:r>
            <a:r>
              <a:rPr sz="2400" b="1" spc="-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que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é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líder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mundial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na 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produção</a:t>
            </a:r>
            <a:r>
              <a:rPr sz="2400" b="1" spc="2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de</a:t>
            </a:r>
            <a:r>
              <a:rPr sz="2400" b="1" spc="-2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rolhas</a:t>
            </a:r>
            <a:r>
              <a:rPr sz="2400" b="1" spc="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de</a:t>
            </a:r>
            <a:r>
              <a:rPr sz="2400" b="1" spc="-2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10" dirty="0">
                <a:solidFill>
                  <a:srgbClr val="FFFF00"/>
                </a:solidFill>
                <a:latin typeface="Tw Cen MT"/>
                <a:cs typeface="Tw Cen MT"/>
              </a:rPr>
              <a:t>cortiça.</a:t>
            </a:r>
            <a:r>
              <a:rPr sz="2400" b="1" spc="3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Ou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 que</a:t>
            </a:r>
            <a:r>
              <a:rPr sz="2400" b="1" spc="-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produz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um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vinho que</a:t>
            </a:r>
            <a:r>
              <a:rPr sz="2400" b="1" spc="-2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“bateu" </a:t>
            </a:r>
            <a:r>
              <a:rPr sz="2400" b="1" spc="-62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em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duas</a:t>
            </a:r>
            <a:r>
              <a:rPr sz="2400" b="1" spc="-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20" dirty="0">
                <a:solidFill>
                  <a:srgbClr val="FFFF00"/>
                </a:solidFill>
                <a:latin typeface="Tw Cen MT"/>
                <a:cs typeface="Tw Cen MT"/>
              </a:rPr>
              <a:t>provas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 vários</a:t>
            </a:r>
            <a:r>
              <a:rPr sz="2400" b="1" spc="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dos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melhores</a:t>
            </a:r>
            <a:r>
              <a:rPr sz="2400" b="1" spc="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vinhos</a:t>
            </a:r>
            <a:r>
              <a:rPr sz="2400" b="1" spc="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espanhóis.</a:t>
            </a:r>
            <a:r>
              <a:rPr sz="2400" b="1" spc="-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E</a:t>
            </a:r>
            <a:r>
              <a:rPr sz="2400" b="1" spc="-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que</a:t>
            </a:r>
            <a:r>
              <a:rPr sz="2400" b="1" spc="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conta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 já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com um núcleo de várias 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empresas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a trabalhar para a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Agência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Espacial</a:t>
            </a:r>
            <a:r>
              <a:rPr sz="2400" b="1" spc="-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Europeia.</a:t>
            </a:r>
            <a:r>
              <a:rPr sz="2400" b="1" spc="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Ou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que</a:t>
            </a:r>
            <a:r>
              <a:rPr sz="2400" b="1" spc="-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inventou</a:t>
            </a:r>
            <a:r>
              <a:rPr sz="2400" b="1" spc="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e</a:t>
            </a:r>
            <a:r>
              <a:rPr sz="2400" b="1" spc="-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10" dirty="0">
                <a:solidFill>
                  <a:srgbClr val="FFFF00"/>
                </a:solidFill>
                <a:latin typeface="Tw Cen MT"/>
                <a:cs typeface="Tw Cen MT"/>
              </a:rPr>
              <a:t>desenvolveu</a:t>
            </a:r>
            <a:r>
              <a:rPr sz="2400" b="1" spc="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o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melhor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sistema </a:t>
            </a:r>
            <a:r>
              <a:rPr sz="2400" b="1" spc="-62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mundial</a:t>
            </a:r>
            <a:r>
              <a:rPr sz="2400" b="1" spc="8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de</a:t>
            </a:r>
            <a:r>
              <a:rPr sz="2400" b="1" spc="6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pagamentos</a:t>
            </a:r>
            <a:r>
              <a:rPr sz="2400" b="1" spc="9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de</a:t>
            </a:r>
            <a:r>
              <a:rPr sz="2400" b="1" spc="6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10" dirty="0">
                <a:solidFill>
                  <a:srgbClr val="FFFF00"/>
                </a:solidFill>
                <a:latin typeface="Tw Cen MT"/>
                <a:cs typeface="Tw Cen MT"/>
              </a:rPr>
              <a:t>cartões</a:t>
            </a:r>
            <a:r>
              <a:rPr sz="2400" b="1" spc="9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pré-pagos</a:t>
            </a:r>
            <a:r>
              <a:rPr sz="2400" b="1" spc="9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para</a:t>
            </a:r>
            <a:r>
              <a:rPr sz="2400" b="1" spc="7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10" dirty="0">
                <a:solidFill>
                  <a:srgbClr val="FFFF00"/>
                </a:solidFill>
                <a:latin typeface="Tw Cen MT"/>
                <a:cs typeface="Tw Cen MT"/>
              </a:rPr>
              <a:t>telemóveis.</a:t>
            </a:r>
            <a:r>
              <a:rPr sz="2400" b="1" spc="6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E 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que</a:t>
            </a:r>
            <a:r>
              <a:rPr sz="2400" b="1" spc="-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está</a:t>
            </a:r>
            <a:r>
              <a:rPr sz="2400" b="1" spc="-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a</a:t>
            </a:r>
            <a:r>
              <a:rPr sz="2400" b="1" spc="-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construir</a:t>
            </a:r>
            <a:r>
              <a:rPr sz="2400" b="1" spc="2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ou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já</a:t>
            </a:r>
            <a:r>
              <a:rPr sz="2400" b="1" spc="-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construiu</a:t>
            </a:r>
            <a:r>
              <a:rPr sz="2400" b="1" spc="3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um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conjunto</a:t>
            </a:r>
            <a:r>
              <a:rPr sz="2400" b="1" spc="3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de</a:t>
            </a:r>
            <a:r>
              <a:rPr sz="2400" b="1" spc="-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projectos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hoteleiros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de</a:t>
            </a:r>
            <a:r>
              <a:rPr sz="2400" b="1" spc="-15" dirty="0">
                <a:solidFill>
                  <a:srgbClr val="FFFF00"/>
                </a:solidFill>
                <a:latin typeface="Tw Cen MT"/>
                <a:cs typeface="Tw Cen MT"/>
              </a:rPr>
              <a:t> excelente</a:t>
            </a:r>
            <a:r>
              <a:rPr sz="2400" b="1" spc="3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qualidade</a:t>
            </a:r>
            <a:r>
              <a:rPr sz="2400" b="1" spc="-4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um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pouco</a:t>
            </a:r>
            <a:r>
              <a:rPr sz="2400" b="1" spc="3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por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todo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o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20" dirty="0">
                <a:solidFill>
                  <a:srgbClr val="FFFF00"/>
                </a:solidFill>
                <a:latin typeface="Tw Cen MT"/>
                <a:cs typeface="Tw Cen MT"/>
              </a:rPr>
              <a:t>mundo.</a:t>
            </a:r>
            <a:endParaRPr sz="2400">
              <a:latin typeface="Tw Cen MT"/>
              <a:cs typeface="Tw Cen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8768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5" dirty="0" smtClean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6.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A</a:t>
            </a:r>
            <a:r>
              <a:rPr spc="-5" dirty="0">
                <a:solidFill>
                  <a:srgbClr val="000000"/>
                </a:solidFill>
              </a:rPr>
              <a:t> construção</a:t>
            </a:r>
            <a:r>
              <a:rPr spc="4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de</a:t>
            </a:r>
            <a:r>
              <a:rPr spc="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uma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cidadania</a:t>
            </a:r>
            <a:r>
              <a:rPr spc="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mundial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inclusiva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36064" y="579627"/>
            <a:ext cx="6711696" cy="555345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8768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5" dirty="0" smtClean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6.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A</a:t>
            </a:r>
            <a:r>
              <a:rPr spc="-5" dirty="0">
                <a:solidFill>
                  <a:srgbClr val="000000"/>
                </a:solidFill>
              </a:rPr>
              <a:t> construção</a:t>
            </a:r>
            <a:r>
              <a:rPr spc="4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de</a:t>
            </a:r>
            <a:r>
              <a:rPr spc="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uma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cidadania</a:t>
            </a:r>
            <a:r>
              <a:rPr spc="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mundial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inclusiva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30224" y="978916"/>
            <a:ext cx="8476488" cy="460248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8768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5" dirty="0" smtClean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6.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A</a:t>
            </a:r>
            <a:r>
              <a:rPr spc="-5" dirty="0">
                <a:solidFill>
                  <a:srgbClr val="000000"/>
                </a:solidFill>
              </a:rPr>
              <a:t> construção</a:t>
            </a:r>
            <a:r>
              <a:rPr spc="4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de</a:t>
            </a:r>
            <a:r>
              <a:rPr spc="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uma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cidadania</a:t>
            </a:r>
            <a:r>
              <a:rPr spc="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mundial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inclusiva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32762" y="408431"/>
            <a:ext cx="8646795" cy="5877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453515" algn="l"/>
              </a:tabLst>
            </a:pPr>
            <a:r>
              <a:rPr sz="2400" b="1" dirty="0">
                <a:solidFill>
                  <a:srgbClr val="FF0000"/>
                </a:solidFill>
                <a:latin typeface="Tw Cen MT"/>
                <a:cs typeface="Tw Cen MT"/>
              </a:rPr>
              <a:t>Eu </a:t>
            </a:r>
            <a:r>
              <a:rPr sz="2400" b="1" spc="-5" dirty="0">
                <a:solidFill>
                  <a:srgbClr val="FF0000"/>
                </a:solidFill>
                <a:latin typeface="Tw Cen MT"/>
                <a:cs typeface="Tw Cen MT"/>
              </a:rPr>
              <a:t>conheço</a:t>
            </a:r>
            <a:r>
              <a:rPr sz="2400" b="1" spc="30" dirty="0">
                <a:solidFill>
                  <a:srgbClr val="FF00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w Cen MT"/>
                <a:cs typeface="Tw Cen MT"/>
              </a:rPr>
              <a:t>um país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que</a:t>
            </a:r>
            <a:r>
              <a:rPr sz="2400" b="1" spc="-2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tem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um</a:t>
            </a:r>
            <a:r>
              <a:rPr sz="2400" b="1" spc="-2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conjunto</a:t>
            </a:r>
            <a:r>
              <a:rPr sz="2400" b="1" spc="2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de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empresas</a:t>
            </a:r>
            <a:r>
              <a:rPr sz="2400" b="1" spc="-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que 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desenvolveram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sistemas</a:t>
            </a:r>
            <a:r>
              <a:rPr sz="2400" b="1" spc="-3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de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gestão</a:t>
            </a:r>
            <a:r>
              <a:rPr sz="2400" b="1" spc="-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10" dirty="0">
                <a:solidFill>
                  <a:srgbClr val="FFFF00"/>
                </a:solidFill>
                <a:latin typeface="Tw Cen MT"/>
                <a:cs typeface="Tw Cen MT"/>
              </a:rPr>
              <a:t>inovadores</a:t>
            </a:r>
            <a:r>
              <a:rPr sz="2400" b="1" spc="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de</a:t>
            </a:r>
            <a:r>
              <a:rPr sz="2400" b="1" spc="-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clientes</a:t>
            </a:r>
            <a:r>
              <a:rPr sz="2400" b="1" spc="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e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de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15" dirty="0">
                <a:solidFill>
                  <a:srgbClr val="FFFF00"/>
                </a:solidFill>
                <a:latin typeface="Tw Cen MT"/>
                <a:cs typeface="Tw Cen MT"/>
              </a:rPr>
              <a:t>stocks,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dirigidos</a:t>
            </a:r>
            <a:r>
              <a:rPr sz="2400" b="1" spc="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a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pequenas</a:t>
            </a:r>
            <a:r>
              <a:rPr sz="2400" b="1" spc="-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e</a:t>
            </a:r>
            <a:r>
              <a:rPr sz="2400" b="1" spc="-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médias</a:t>
            </a:r>
            <a:r>
              <a:rPr sz="2400" b="1" spc="-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empresas.</a:t>
            </a:r>
            <a:r>
              <a:rPr sz="2400" b="1" spc="-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Eu</a:t>
            </a:r>
            <a:r>
              <a:rPr sz="2400" b="1" spc="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conheço</a:t>
            </a:r>
            <a:r>
              <a:rPr sz="2400" b="1" spc="3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um 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país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que conta com várias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empresas a trabalhar para a NASA ou 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para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 outros</a:t>
            </a:r>
            <a:r>
              <a:rPr sz="2400" b="1" spc="2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clientes</a:t>
            </a:r>
            <a:r>
              <a:rPr sz="2400" b="1" spc="2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internacionais</a:t>
            </a:r>
            <a:r>
              <a:rPr sz="2400" b="1" spc="2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com</a:t>
            </a:r>
            <a:r>
              <a:rPr sz="2400" b="1" spc="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o</a:t>
            </a:r>
            <a:r>
              <a:rPr sz="2400" b="1" spc="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mesmo</a:t>
            </a:r>
            <a:r>
              <a:rPr sz="2400" b="1" spc="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grau</a:t>
            </a:r>
            <a:r>
              <a:rPr sz="2400" b="1" spc="-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de</a:t>
            </a:r>
            <a:r>
              <a:rPr sz="2400" b="1" spc="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10" dirty="0">
                <a:solidFill>
                  <a:srgbClr val="FFFF00"/>
                </a:solidFill>
                <a:latin typeface="Tw Cen MT"/>
                <a:cs typeface="Tw Cen MT"/>
              </a:rPr>
              <a:t>exigência. </a:t>
            </a:r>
            <a:r>
              <a:rPr sz="2400" b="1" spc="-62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Ou que </a:t>
            </a:r>
            <a:r>
              <a:rPr sz="2400" b="1" spc="-10" dirty="0">
                <a:solidFill>
                  <a:srgbClr val="FFFF00"/>
                </a:solidFill>
                <a:latin typeface="Tw Cen MT"/>
                <a:cs typeface="Tw Cen MT"/>
              </a:rPr>
              <a:t>desenvolveu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um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sistema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muito cómodo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de passar nas 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15" dirty="0">
                <a:solidFill>
                  <a:srgbClr val="FFFF00"/>
                </a:solidFill>
                <a:latin typeface="Tw Cen MT"/>
                <a:cs typeface="Tw Cen MT"/>
              </a:rPr>
              <a:t>portagens	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das auto-estradas. Ou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que </a:t>
            </a:r>
            <a:r>
              <a:rPr sz="2400" b="1" spc="-10" dirty="0">
                <a:solidFill>
                  <a:srgbClr val="FFFF00"/>
                </a:solidFill>
                <a:latin typeface="Tw Cen MT"/>
                <a:cs typeface="Tw Cen MT"/>
              </a:rPr>
              <a:t>vai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lançar um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medicamento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anti-epiléptico</a:t>
            </a:r>
            <a:r>
              <a:rPr sz="2400" b="1" spc="2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no</a:t>
            </a:r>
            <a:r>
              <a:rPr sz="2400" b="1" spc="-2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mercado</a:t>
            </a:r>
            <a:r>
              <a:rPr sz="2400" b="1" spc="3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mundial.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Ou</a:t>
            </a:r>
            <a:r>
              <a:rPr sz="2400" b="1" spc="-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que</a:t>
            </a:r>
            <a:r>
              <a:rPr sz="2400" b="1" spc="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é</a:t>
            </a:r>
            <a:r>
              <a:rPr sz="2400" b="1" spc="-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líder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mundial</a:t>
            </a:r>
            <a:r>
              <a:rPr sz="2400" b="1" spc="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na 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produção</a:t>
            </a:r>
            <a:r>
              <a:rPr sz="2400" b="1" spc="2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de</a:t>
            </a:r>
            <a:r>
              <a:rPr sz="2400" b="1" spc="-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rolhas</a:t>
            </a:r>
            <a:r>
              <a:rPr sz="2400" b="1" spc="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de</a:t>
            </a:r>
            <a:r>
              <a:rPr sz="2400" b="1" spc="-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10" dirty="0">
                <a:solidFill>
                  <a:srgbClr val="FFFF00"/>
                </a:solidFill>
                <a:latin typeface="Tw Cen MT"/>
                <a:cs typeface="Tw Cen MT"/>
              </a:rPr>
              <a:t>cortiça.</a:t>
            </a:r>
            <a:r>
              <a:rPr sz="2400" b="1" spc="3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Ou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 que</a:t>
            </a:r>
            <a:r>
              <a:rPr sz="2400" b="1" spc="-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produz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um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vinho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que 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“bateu"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em</a:t>
            </a:r>
            <a:r>
              <a:rPr sz="2400" b="1" spc="-2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duas</a:t>
            </a:r>
            <a:r>
              <a:rPr sz="2400" b="1" spc="-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20" dirty="0">
                <a:solidFill>
                  <a:srgbClr val="FFFF00"/>
                </a:solidFill>
                <a:latin typeface="Tw Cen MT"/>
                <a:cs typeface="Tw Cen MT"/>
              </a:rPr>
              <a:t>provas</a:t>
            </a:r>
            <a:r>
              <a:rPr sz="2400" b="1" spc="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vários</a:t>
            </a:r>
            <a:r>
              <a:rPr sz="2400" b="1" spc="-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dos</a:t>
            </a:r>
            <a:r>
              <a:rPr sz="2400" b="1" spc="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melhores</a:t>
            </a:r>
            <a:r>
              <a:rPr sz="2400" b="1" spc="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vinhos</a:t>
            </a:r>
            <a:r>
              <a:rPr sz="2400" b="1" spc="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espanhóis.</a:t>
            </a:r>
            <a:r>
              <a:rPr sz="2400" b="1" spc="-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E 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que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conta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já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com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um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núcleo de várias 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empresas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a trabalhar para a 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Agência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Espacial</a:t>
            </a:r>
            <a:r>
              <a:rPr sz="2400" b="1" spc="-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Europeia.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Ou</a:t>
            </a:r>
            <a:r>
              <a:rPr sz="2400" b="1" spc="-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que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inventou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e</a:t>
            </a:r>
            <a:r>
              <a:rPr sz="2400" b="1" spc="-10" dirty="0">
                <a:solidFill>
                  <a:srgbClr val="FFFF00"/>
                </a:solidFill>
                <a:latin typeface="Tw Cen MT"/>
                <a:cs typeface="Tw Cen MT"/>
              </a:rPr>
              <a:t> desenvolveu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o 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melhor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 sistema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 mundial</a:t>
            </a:r>
            <a:r>
              <a:rPr sz="2400" b="1" spc="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de</a:t>
            </a:r>
            <a:r>
              <a:rPr sz="2400" b="1" spc="-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pagamentos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de</a:t>
            </a:r>
            <a:r>
              <a:rPr sz="2400" b="1" spc="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15" dirty="0">
                <a:solidFill>
                  <a:srgbClr val="FFFF00"/>
                </a:solidFill>
                <a:latin typeface="Tw Cen MT"/>
                <a:cs typeface="Tw Cen MT"/>
              </a:rPr>
              <a:t>cartões</a:t>
            </a:r>
            <a:r>
              <a:rPr sz="2400" b="1" spc="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pré-pagos</a:t>
            </a:r>
            <a:r>
              <a:rPr sz="2400" b="1" spc="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para 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10" dirty="0">
                <a:solidFill>
                  <a:srgbClr val="FFFF00"/>
                </a:solidFill>
                <a:latin typeface="Tw Cen MT"/>
                <a:cs typeface="Tw Cen MT"/>
              </a:rPr>
              <a:t>telemóveis.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E</a:t>
            </a:r>
            <a:r>
              <a:rPr sz="2400" b="1" spc="-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que</a:t>
            </a:r>
            <a:r>
              <a:rPr sz="2400" b="1" spc="-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está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a</a:t>
            </a:r>
            <a:r>
              <a:rPr sz="2400" b="1" spc="-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construir</a:t>
            </a:r>
            <a:r>
              <a:rPr sz="2400" b="1" spc="2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ou</a:t>
            </a:r>
            <a:r>
              <a:rPr sz="2400" b="1" spc="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já</a:t>
            </a:r>
            <a:r>
              <a:rPr sz="2400" b="1" spc="-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construiu</a:t>
            </a:r>
            <a:r>
              <a:rPr sz="2400" b="1" spc="3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um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conjunto</a:t>
            </a:r>
            <a:r>
              <a:rPr sz="2400" b="1" spc="3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de 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projectos</a:t>
            </a:r>
            <a:r>
              <a:rPr sz="2400" b="1" spc="3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hoteleiros</a:t>
            </a:r>
            <a:r>
              <a:rPr sz="2400" b="1" spc="-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de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15" dirty="0">
                <a:solidFill>
                  <a:srgbClr val="FFFF00"/>
                </a:solidFill>
                <a:latin typeface="Tw Cen MT"/>
                <a:cs typeface="Tw Cen MT"/>
              </a:rPr>
              <a:t>excelente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qualidade</a:t>
            </a:r>
            <a:r>
              <a:rPr sz="2400" b="1" spc="-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um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pouco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por</a:t>
            </a:r>
            <a:r>
              <a:rPr sz="2400" b="1" spc="3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todo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o 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20" dirty="0">
                <a:solidFill>
                  <a:srgbClr val="FFFF00"/>
                </a:solidFill>
                <a:latin typeface="Tw Cen MT"/>
                <a:cs typeface="Tw Cen MT"/>
              </a:rPr>
              <a:t>mundo.</a:t>
            </a:r>
            <a:endParaRPr sz="2400">
              <a:latin typeface="Tw Cen MT"/>
              <a:cs typeface="Tw Cen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8768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5" dirty="0" smtClean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6.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A</a:t>
            </a:r>
            <a:r>
              <a:rPr spc="-5" dirty="0">
                <a:solidFill>
                  <a:srgbClr val="000000"/>
                </a:solidFill>
              </a:rPr>
              <a:t> construção</a:t>
            </a:r>
            <a:r>
              <a:rPr spc="4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de</a:t>
            </a:r>
            <a:r>
              <a:rPr spc="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uma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cidadania</a:t>
            </a:r>
            <a:r>
              <a:rPr spc="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mundial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inclusiva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6188" y="478537"/>
            <a:ext cx="8930640" cy="5726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200" b="1" spc="5" dirty="0">
                <a:solidFill>
                  <a:srgbClr val="FFFF00"/>
                </a:solidFill>
                <a:latin typeface="Tw Cen MT"/>
                <a:cs typeface="Tw Cen MT"/>
              </a:rPr>
              <a:t>O </a:t>
            </a:r>
            <a:r>
              <a:rPr sz="2200" b="1" spc="-10" dirty="0">
                <a:solidFill>
                  <a:srgbClr val="FFFF00"/>
                </a:solidFill>
                <a:latin typeface="Tw Cen MT"/>
                <a:cs typeface="Tw Cen MT"/>
              </a:rPr>
              <a:t>leitor, </a:t>
            </a:r>
            <a:r>
              <a:rPr sz="2200" b="1" spc="-5" dirty="0">
                <a:solidFill>
                  <a:srgbClr val="FFFF00"/>
                </a:solidFill>
                <a:latin typeface="Tw Cen MT"/>
                <a:cs typeface="Tw Cen MT"/>
              </a:rPr>
              <a:t>possivelmente, </a:t>
            </a:r>
            <a:r>
              <a:rPr sz="2200" b="1" spc="5" dirty="0">
                <a:solidFill>
                  <a:srgbClr val="FFFF00"/>
                </a:solidFill>
                <a:latin typeface="Tw Cen MT"/>
                <a:cs typeface="Tw Cen MT"/>
              </a:rPr>
              <a:t>não reconhece </a:t>
            </a:r>
            <a:r>
              <a:rPr sz="2200" b="1" dirty="0">
                <a:solidFill>
                  <a:srgbClr val="FFFF00"/>
                </a:solidFill>
                <a:latin typeface="Tw Cen MT"/>
                <a:cs typeface="Tw Cen MT"/>
              </a:rPr>
              <a:t>neste </a:t>
            </a:r>
            <a:r>
              <a:rPr sz="2200" b="1" spc="-25" dirty="0">
                <a:solidFill>
                  <a:srgbClr val="FFFF00"/>
                </a:solidFill>
                <a:latin typeface="Tw Cen MT"/>
                <a:cs typeface="Tw Cen MT"/>
              </a:rPr>
              <a:t>País </a:t>
            </a:r>
            <a:r>
              <a:rPr sz="2200" b="1" spc="5" dirty="0">
                <a:solidFill>
                  <a:srgbClr val="FFFF00"/>
                </a:solidFill>
                <a:latin typeface="Tw Cen MT"/>
                <a:cs typeface="Tw Cen MT"/>
              </a:rPr>
              <a:t>aquele em que </a:t>
            </a:r>
            <a:r>
              <a:rPr sz="2200" b="1" spc="-5" dirty="0">
                <a:solidFill>
                  <a:srgbClr val="FFFF00"/>
                </a:solidFill>
                <a:latin typeface="Tw Cen MT"/>
                <a:cs typeface="Tw Cen MT"/>
              </a:rPr>
              <a:t>vive </a:t>
            </a:r>
            <a:r>
              <a:rPr sz="2200" b="1" dirty="0">
                <a:solidFill>
                  <a:srgbClr val="FFFF00"/>
                </a:solidFill>
                <a:latin typeface="Tw Cen MT"/>
                <a:cs typeface="Tw Cen MT"/>
              </a:rPr>
              <a:t>– </a:t>
            </a:r>
            <a:r>
              <a:rPr sz="22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00"/>
                </a:solidFill>
                <a:latin typeface="Tw Cen MT"/>
                <a:cs typeface="Tw Cen MT"/>
              </a:rPr>
              <a:t>Portugal. </a:t>
            </a:r>
            <a:r>
              <a:rPr sz="2200" b="1" spc="5" dirty="0">
                <a:solidFill>
                  <a:srgbClr val="FFFF00"/>
                </a:solidFill>
                <a:latin typeface="Tw Cen MT"/>
                <a:cs typeface="Tw Cen MT"/>
              </a:rPr>
              <a:t>Mas </a:t>
            </a:r>
            <a:r>
              <a:rPr sz="2200" b="1" dirty="0">
                <a:solidFill>
                  <a:srgbClr val="FFFF00"/>
                </a:solidFill>
                <a:latin typeface="Tw Cen MT"/>
                <a:cs typeface="Tw Cen MT"/>
              </a:rPr>
              <a:t>é verdade. </a:t>
            </a:r>
            <a:r>
              <a:rPr sz="2200" b="1" spc="-10" dirty="0">
                <a:solidFill>
                  <a:srgbClr val="FFFF00"/>
                </a:solidFill>
                <a:latin typeface="Tw Cen MT"/>
                <a:cs typeface="Tw Cen MT"/>
              </a:rPr>
              <a:t>Tudo </a:t>
            </a:r>
            <a:r>
              <a:rPr sz="2200" b="1" dirty="0">
                <a:solidFill>
                  <a:srgbClr val="FFFF00"/>
                </a:solidFill>
                <a:latin typeface="Tw Cen MT"/>
                <a:cs typeface="Tw Cen MT"/>
              </a:rPr>
              <a:t>o </a:t>
            </a:r>
            <a:r>
              <a:rPr sz="2200" b="1" spc="5" dirty="0">
                <a:solidFill>
                  <a:srgbClr val="FFFF00"/>
                </a:solidFill>
                <a:latin typeface="Tw Cen MT"/>
                <a:cs typeface="Tw Cen MT"/>
              </a:rPr>
              <a:t>que </a:t>
            </a:r>
            <a:r>
              <a:rPr sz="2200" b="1" dirty="0">
                <a:solidFill>
                  <a:srgbClr val="FFFF00"/>
                </a:solidFill>
                <a:latin typeface="Tw Cen MT"/>
                <a:cs typeface="Tw Cen MT"/>
              </a:rPr>
              <a:t>leu acima </a:t>
            </a:r>
            <a:r>
              <a:rPr sz="2200" b="1" spc="-5" dirty="0">
                <a:solidFill>
                  <a:srgbClr val="FFFF00"/>
                </a:solidFill>
                <a:latin typeface="Tw Cen MT"/>
                <a:cs typeface="Tw Cen MT"/>
              </a:rPr>
              <a:t>foi </a:t>
            </a:r>
            <a:r>
              <a:rPr sz="2200" b="1" spc="5" dirty="0">
                <a:solidFill>
                  <a:srgbClr val="FFFF00"/>
                </a:solidFill>
                <a:latin typeface="Tw Cen MT"/>
                <a:cs typeface="Tw Cen MT"/>
              </a:rPr>
              <a:t>feito </a:t>
            </a:r>
            <a:r>
              <a:rPr sz="2200" b="1" dirty="0">
                <a:solidFill>
                  <a:srgbClr val="FFFF00"/>
                </a:solidFill>
                <a:latin typeface="Tw Cen MT"/>
                <a:cs typeface="Tw Cen MT"/>
              </a:rPr>
              <a:t>por </a:t>
            </a:r>
            <a:r>
              <a:rPr sz="2200" b="1" spc="5" dirty="0">
                <a:solidFill>
                  <a:srgbClr val="FFFF00"/>
                </a:solidFill>
                <a:latin typeface="Tw Cen MT"/>
                <a:cs typeface="Tw Cen MT"/>
              </a:rPr>
              <a:t>empresas </a:t>
            </a:r>
            <a:r>
              <a:rPr sz="2200" b="1" spc="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00"/>
                </a:solidFill>
                <a:latin typeface="Tw Cen MT"/>
                <a:cs typeface="Tw Cen MT"/>
              </a:rPr>
              <a:t>fundadas por portugueses, </a:t>
            </a:r>
            <a:r>
              <a:rPr sz="2200" b="1" spc="-5" dirty="0">
                <a:solidFill>
                  <a:srgbClr val="FFFF00"/>
                </a:solidFill>
                <a:latin typeface="Tw Cen MT"/>
                <a:cs typeface="Tw Cen MT"/>
              </a:rPr>
              <a:t>desenvolvidas </a:t>
            </a:r>
            <a:r>
              <a:rPr sz="2200" b="1" dirty="0">
                <a:solidFill>
                  <a:srgbClr val="FFFF00"/>
                </a:solidFill>
                <a:latin typeface="Tw Cen MT"/>
                <a:cs typeface="Tw Cen MT"/>
              </a:rPr>
              <a:t>por portugueses, dirigidas por </a:t>
            </a:r>
            <a:r>
              <a:rPr sz="22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00"/>
                </a:solidFill>
                <a:latin typeface="Tw Cen MT"/>
                <a:cs typeface="Tw Cen MT"/>
              </a:rPr>
              <a:t>portugueses, com sede </a:t>
            </a:r>
            <a:r>
              <a:rPr sz="2200" b="1" spc="5" dirty="0">
                <a:solidFill>
                  <a:srgbClr val="FFFF00"/>
                </a:solidFill>
                <a:latin typeface="Tw Cen MT"/>
                <a:cs typeface="Tw Cen MT"/>
              </a:rPr>
              <a:t>em </a:t>
            </a:r>
            <a:r>
              <a:rPr sz="2200" b="1" dirty="0">
                <a:solidFill>
                  <a:srgbClr val="FFFF00"/>
                </a:solidFill>
                <a:latin typeface="Tw Cen MT"/>
                <a:cs typeface="Tw Cen MT"/>
              </a:rPr>
              <a:t>Portugal, </a:t>
            </a:r>
            <a:r>
              <a:rPr sz="2200" b="1" spc="5" dirty="0">
                <a:solidFill>
                  <a:srgbClr val="FFFF00"/>
                </a:solidFill>
                <a:latin typeface="Tw Cen MT"/>
                <a:cs typeface="Tw Cen MT"/>
              </a:rPr>
              <a:t>que </a:t>
            </a:r>
            <a:r>
              <a:rPr sz="2200" b="1" dirty="0">
                <a:solidFill>
                  <a:srgbClr val="FFFF00"/>
                </a:solidFill>
                <a:latin typeface="Tw Cen MT"/>
                <a:cs typeface="Tw Cen MT"/>
              </a:rPr>
              <a:t>funcionam com técnicos e </a:t>
            </a:r>
            <a:r>
              <a:rPr sz="2200" b="1" spc="5" dirty="0">
                <a:solidFill>
                  <a:srgbClr val="FFFF00"/>
                </a:solidFill>
                <a:latin typeface="Tw Cen MT"/>
                <a:cs typeface="Tw Cen MT"/>
              </a:rPr>
              <a:t> trabalhadores</a:t>
            </a:r>
            <a:r>
              <a:rPr sz="2200" b="1" spc="-9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200" b="1" spc="5" dirty="0">
                <a:solidFill>
                  <a:srgbClr val="FFFF00"/>
                </a:solidFill>
                <a:latin typeface="Tw Cen MT"/>
                <a:cs typeface="Tw Cen MT"/>
              </a:rPr>
              <a:t>portugueses.</a:t>
            </a:r>
            <a:r>
              <a:rPr sz="2200" b="1" spc="-5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200" b="1" spc="5" dirty="0">
                <a:solidFill>
                  <a:srgbClr val="FFFF00"/>
                </a:solidFill>
                <a:latin typeface="Tw Cen MT"/>
                <a:cs typeface="Tw Cen MT"/>
              </a:rPr>
              <a:t>Chamam-se,</a:t>
            </a:r>
            <a:r>
              <a:rPr sz="2200" b="1" spc="-6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00"/>
                </a:solidFill>
                <a:latin typeface="Tw Cen MT"/>
                <a:cs typeface="Tw Cen MT"/>
              </a:rPr>
              <a:t>por</a:t>
            </a:r>
            <a:r>
              <a:rPr sz="2200" b="1" spc="-2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00"/>
                </a:solidFill>
                <a:latin typeface="Tw Cen MT"/>
                <a:cs typeface="Tw Cen MT"/>
              </a:rPr>
              <a:t>ordem,</a:t>
            </a:r>
            <a:r>
              <a:rPr sz="2200" b="1" spc="-5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200" b="1" spc="5" dirty="0">
                <a:solidFill>
                  <a:srgbClr val="FFFF00"/>
                </a:solidFill>
                <a:latin typeface="Tw Cen MT"/>
                <a:cs typeface="Tw Cen MT"/>
              </a:rPr>
              <a:t>Efacec,</a:t>
            </a:r>
            <a:r>
              <a:rPr sz="2200" b="1" spc="-3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00"/>
                </a:solidFill>
                <a:latin typeface="Tw Cen MT"/>
                <a:cs typeface="Tw Cen MT"/>
              </a:rPr>
              <a:t>Fepsa,</a:t>
            </a:r>
            <a:r>
              <a:rPr sz="2200" b="1" spc="-5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200" b="1" spc="-20" dirty="0">
                <a:solidFill>
                  <a:srgbClr val="FFFF00"/>
                </a:solidFill>
                <a:latin typeface="Tw Cen MT"/>
                <a:cs typeface="Tw Cen MT"/>
              </a:rPr>
              <a:t>Ydreams, </a:t>
            </a:r>
            <a:r>
              <a:rPr sz="2200" b="1" spc="-57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200" b="1" spc="-15" dirty="0">
                <a:solidFill>
                  <a:srgbClr val="FFFF00"/>
                </a:solidFill>
                <a:latin typeface="Tw Cen MT"/>
                <a:cs typeface="Tw Cen MT"/>
              </a:rPr>
              <a:t>Mobycomp,</a:t>
            </a:r>
            <a:r>
              <a:rPr sz="2200" b="1" spc="-5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200" b="1" spc="-65" dirty="0">
                <a:solidFill>
                  <a:srgbClr val="FFFF00"/>
                </a:solidFill>
                <a:latin typeface="Tw Cen MT"/>
                <a:cs typeface="Tw Cen MT"/>
              </a:rPr>
              <a:t>GALP,</a:t>
            </a:r>
            <a:r>
              <a:rPr sz="2200" b="1" spc="-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200" b="1" spc="-20" dirty="0">
                <a:solidFill>
                  <a:srgbClr val="FFFF00"/>
                </a:solidFill>
                <a:latin typeface="Tw Cen MT"/>
                <a:cs typeface="Tw Cen MT"/>
              </a:rPr>
              <a:t>SIBS,</a:t>
            </a:r>
            <a:r>
              <a:rPr sz="2200" b="1" spc="-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00"/>
                </a:solidFill>
                <a:latin typeface="Tw Cen MT"/>
                <a:cs typeface="Tw Cen MT"/>
              </a:rPr>
              <a:t>BPI,</a:t>
            </a:r>
            <a:r>
              <a:rPr sz="2200" b="1" spc="-3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200" b="1" spc="-75" dirty="0">
                <a:solidFill>
                  <a:srgbClr val="FFFF00"/>
                </a:solidFill>
                <a:latin typeface="Tw Cen MT"/>
                <a:cs typeface="Tw Cen MT"/>
              </a:rPr>
              <a:t>BCP,</a:t>
            </a:r>
            <a:r>
              <a:rPr sz="2200" b="1" spc="-3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200" b="1" spc="-25" dirty="0">
                <a:solidFill>
                  <a:srgbClr val="FFFF00"/>
                </a:solidFill>
                <a:latin typeface="Tw Cen MT"/>
                <a:cs typeface="Tw Cen MT"/>
              </a:rPr>
              <a:t>Totta,</a:t>
            </a:r>
            <a:r>
              <a:rPr sz="2200" b="1" spc="-3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200" b="1" spc="-25" dirty="0">
                <a:solidFill>
                  <a:srgbClr val="FFFF00"/>
                </a:solidFill>
                <a:latin typeface="Tw Cen MT"/>
                <a:cs typeface="Tw Cen MT"/>
              </a:rPr>
              <a:t>BES,</a:t>
            </a:r>
            <a:r>
              <a:rPr sz="2200" b="1" spc="-3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200" b="1" spc="-30" dirty="0">
                <a:solidFill>
                  <a:srgbClr val="FFFF00"/>
                </a:solidFill>
                <a:latin typeface="Tw Cen MT"/>
                <a:cs typeface="Tw Cen MT"/>
              </a:rPr>
              <a:t>CGD,</a:t>
            </a:r>
            <a:r>
              <a:rPr sz="2200" b="1" spc="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00"/>
                </a:solidFill>
                <a:latin typeface="Tw Cen MT"/>
                <a:cs typeface="Tw Cen MT"/>
              </a:rPr>
              <a:t>Stab</a:t>
            </a:r>
            <a:r>
              <a:rPr sz="2200" b="1" spc="-3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200" b="1" spc="-5" dirty="0">
                <a:solidFill>
                  <a:srgbClr val="FFFF00"/>
                </a:solidFill>
                <a:latin typeface="Tw Cen MT"/>
                <a:cs typeface="Tw Cen MT"/>
              </a:rPr>
              <a:t>Vida, </a:t>
            </a:r>
            <a:r>
              <a:rPr sz="2200" b="1" dirty="0">
                <a:solidFill>
                  <a:srgbClr val="FFFF00"/>
                </a:solidFill>
                <a:latin typeface="Tw Cen MT"/>
                <a:cs typeface="Tw Cen MT"/>
              </a:rPr>
              <a:t>Altitude </a:t>
            </a:r>
            <a:r>
              <a:rPr sz="2200" b="1" spc="5" dirty="0">
                <a:solidFill>
                  <a:srgbClr val="FFFF00"/>
                </a:solidFill>
                <a:latin typeface="Tw Cen MT"/>
                <a:cs typeface="Tw Cen MT"/>
              </a:rPr>
              <a:t> Software, </a:t>
            </a:r>
            <a:r>
              <a:rPr sz="2200" b="1" dirty="0">
                <a:solidFill>
                  <a:srgbClr val="FFFF00"/>
                </a:solidFill>
                <a:latin typeface="Tw Cen MT"/>
                <a:cs typeface="Tw Cen MT"/>
              </a:rPr>
              <a:t>Primavera Software, Critical </a:t>
            </a:r>
            <a:r>
              <a:rPr sz="2200" b="1" spc="5" dirty="0">
                <a:solidFill>
                  <a:srgbClr val="FFFF00"/>
                </a:solidFill>
                <a:latin typeface="Tw Cen MT"/>
                <a:cs typeface="Tw Cen MT"/>
              </a:rPr>
              <a:t>Software, </a:t>
            </a:r>
            <a:r>
              <a:rPr sz="2200" b="1" dirty="0">
                <a:solidFill>
                  <a:srgbClr val="FFFF00"/>
                </a:solidFill>
                <a:latin typeface="Tw Cen MT"/>
                <a:cs typeface="Tw Cen MT"/>
              </a:rPr>
              <a:t>Out </a:t>
            </a:r>
            <a:r>
              <a:rPr sz="2200" b="1" spc="-10" dirty="0">
                <a:solidFill>
                  <a:srgbClr val="FFFF00"/>
                </a:solidFill>
                <a:latin typeface="Tw Cen MT"/>
                <a:cs typeface="Tw Cen MT"/>
              </a:rPr>
              <a:t>Systems, </a:t>
            </a:r>
            <a:r>
              <a:rPr sz="2200" b="1" spc="-20" dirty="0">
                <a:solidFill>
                  <a:srgbClr val="FFFF00"/>
                </a:solidFill>
                <a:latin typeface="Tw Cen MT"/>
                <a:cs typeface="Tw Cen MT"/>
              </a:rPr>
              <a:t>WeDo, </a:t>
            </a:r>
            <a:r>
              <a:rPr sz="2200" b="1" dirty="0">
                <a:solidFill>
                  <a:srgbClr val="FFFF00"/>
                </a:solidFill>
                <a:latin typeface="Tw Cen MT"/>
                <a:cs typeface="Tw Cen MT"/>
              </a:rPr>
              <a:t>Brisa, </a:t>
            </a:r>
            <a:r>
              <a:rPr sz="22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00"/>
                </a:solidFill>
                <a:latin typeface="Tw Cen MT"/>
                <a:cs typeface="Tw Cen MT"/>
              </a:rPr>
              <a:t>Bial, Grupo Amorim, Quinta do Monte </a:t>
            </a:r>
            <a:r>
              <a:rPr sz="2200" b="1" spc="-10" dirty="0">
                <a:solidFill>
                  <a:srgbClr val="FFFF00"/>
                </a:solidFill>
                <a:latin typeface="Tw Cen MT"/>
                <a:cs typeface="Tw Cen MT"/>
              </a:rPr>
              <a:t>d’Oiro, </a:t>
            </a:r>
            <a:r>
              <a:rPr sz="2200" b="1" spc="-5" dirty="0">
                <a:solidFill>
                  <a:srgbClr val="FFFF00"/>
                </a:solidFill>
                <a:latin typeface="Tw Cen MT"/>
                <a:cs typeface="Tw Cen MT"/>
              </a:rPr>
              <a:t>Activespace </a:t>
            </a:r>
            <a:r>
              <a:rPr sz="2200" b="1" spc="-15" dirty="0">
                <a:solidFill>
                  <a:srgbClr val="FFFF00"/>
                </a:solidFill>
                <a:latin typeface="Tw Cen MT"/>
                <a:cs typeface="Tw Cen MT"/>
              </a:rPr>
              <a:t>Technologies, </a:t>
            </a:r>
            <a:r>
              <a:rPr sz="2200" b="1" spc="-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00"/>
                </a:solidFill>
                <a:latin typeface="Tw Cen MT"/>
                <a:cs typeface="Tw Cen MT"/>
              </a:rPr>
              <a:t>Deimos Engenharia, Lusospace, Skysoft, Space Services. E, </a:t>
            </a:r>
            <a:r>
              <a:rPr sz="2200" b="1" spc="-5" dirty="0">
                <a:solidFill>
                  <a:srgbClr val="FFFF00"/>
                </a:solidFill>
                <a:latin typeface="Tw Cen MT"/>
                <a:cs typeface="Tw Cen MT"/>
              </a:rPr>
              <a:t>obviamente, </a:t>
            </a:r>
            <a:r>
              <a:rPr sz="2200" b="1" dirty="0">
                <a:solidFill>
                  <a:srgbClr val="FFFF00"/>
                </a:solidFill>
                <a:latin typeface="Tw Cen MT"/>
                <a:cs typeface="Tw Cen MT"/>
              </a:rPr>
              <a:t> Portugal </a:t>
            </a:r>
            <a:r>
              <a:rPr sz="2200" b="1" spc="-15" dirty="0">
                <a:solidFill>
                  <a:srgbClr val="FFFF00"/>
                </a:solidFill>
                <a:latin typeface="Tw Cen MT"/>
                <a:cs typeface="Tw Cen MT"/>
              </a:rPr>
              <a:t>Telecom </a:t>
            </a:r>
            <a:r>
              <a:rPr sz="2200" b="1" spc="-20" dirty="0">
                <a:solidFill>
                  <a:srgbClr val="FFFF00"/>
                </a:solidFill>
                <a:latin typeface="Tw Cen MT"/>
                <a:cs typeface="Tw Cen MT"/>
              </a:rPr>
              <a:t>Inovação. </a:t>
            </a:r>
            <a:r>
              <a:rPr sz="2200" b="1" spc="5" dirty="0">
                <a:solidFill>
                  <a:srgbClr val="FFFF00"/>
                </a:solidFill>
                <a:latin typeface="Tw Cen MT"/>
                <a:cs typeface="Tw Cen MT"/>
              </a:rPr>
              <a:t>Mas também </a:t>
            </a:r>
            <a:r>
              <a:rPr sz="2200" b="1" dirty="0">
                <a:solidFill>
                  <a:srgbClr val="FFFF00"/>
                </a:solidFill>
                <a:latin typeface="Tw Cen MT"/>
                <a:cs typeface="Tw Cen MT"/>
              </a:rPr>
              <a:t>dos grupos </a:t>
            </a:r>
            <a:r>
              <a:rPr sz="2200" b="1" spc="-10" dirty="0">
                <a:solidFill>
                  <a:srgbClr val="FFFF00"/>
                </a:solidFill>
                <a:latin typeface="Tw Cen MT"/>
                <a:cs typeface="Tw Cen MT"/>
              </a:rPr>
              <a:t>Pestana, Vila </a:t>
            </a:r>
            <a:r>
              <a:rPr sz="2200" b="1" dirty="0">
                <a:solidFill>
                  <a:srgbClr val="FFFF00"/>
                </a:solidFill>
                <a:latin typeface="Tw Cen MT"/>
                <a:cs typeface="Tw Cen MT"/>
              </a:rPr>
              <a:t>Galé, </a:t>
            </a:r>
            <a:r>
              <a:rPr sz="22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200" b="1" spc="-5" dirty="0">
                <a:solidFill>
                  <a:srgbClr val="FFFF00"/>
                </a:solidFill>
                <a:latin typeface="Tw Cen MT"/>
                <a:cs typeface="Tw Cen MT"/>
              </a:rPr>
              <a:t>Porto </a:t>
            </a:r>
            <a:r>
              <a:rPr sz="2200" b="1" spc="-35" dirty="0">
                <a:solidFill>
                  <a:srgbClr val="FFFF00"/>
                </a:solidFill>
                <a:latin typeface="Tw Cen MT"/>
                <a:cs typeface="Tw Cen MT"/>
              </a:rPr>
              <a:t>Bay, </a:t>
            </a:r>
            <a:r>
              <a:rPr sz="2200" b="1" dirty="0">
                <a:solidFill>
                  <a:srgbClr val="FFFF00"/>
                </a:solidFill>
                <a:latin typeface="Tw Cen MT"/>
                <a:cs typeface="Tw Cen MT"/>
              </a:rPr>
              <a:t>BES </a:t>
            </a:r>
            <a:r>
              <a:rPr sz="2200" b="1" spc="-5" dirty="0">
                <a:solidFill>
                  <a:srgbClr val="FFFF00"/>
                </a:solidFill>
                <a:latin typeface="Tw Cen MT"/>
                <a:cs typeface="Tw Cen MT"/>
              </a:rPr>
              <a:t>Turismo </a:t>
            </a:r>
            <a:r>
              <a:rPr sz="2200" b="1" dirty="0">
                <a:solidFill>
                  <a:srgbClr val="FFFF00"/>
                </a:solidFill>
                <a:latin typeface="Tw Cen MT"/>
                <a:cs typeface="Tw Cen MT"/>
              </a:rPr>
              <a:t>e Amorim </a:t>
            </a:r>
            <a:r>
              <a:rPr sz="2200" b="1" spc="-20" dirty="0">
                <a:solidFill>
                  <a:srgbClr val="FFFF00"/>
                </a:solidFill>
                <a:latin typeface="Tw Cen MT"/>
                <a:cs typeface="Tw Cen MT"/>
              </a:rPr>
              <a:t>Turismo. </a:t>
            </a:r>
            <a:r>
              <a:rPr sz="2200" b="1" dirty="0">
                <a:solidFill>
                  <a:srgbClr val="FFFF00"/>
                </a:solidFill>
                <a:latin typeface="Tw Cen MT"/>
                <a:cs typeface="Tw Cen MT"/>
              </a:rPr>
              <a:t>E depois há ainda </a:t>
            </a:r>
            <a:r>
              <a:rPr sz="2200" b="1" spc="5" dirty="0">
                <a:solidFill>
                  <a:srgbClr val="FFFF00"/>
                </a:solidFill>
                <a:latin typeface="Tw Cen MT"/>
                <a:cs typeface="Tw Cen MT"/>
              </a:rPr>
              <a:t>grandes </a:t>
            </a:r>
            <a:r>
              <a:rPr sz="2200" b="1" spc="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200" b="1" spc="5" dirty="0">
                <a:solidFill>
                  <a:srgbClr val="FFFF00"/>
                </a:solidFill>
                <a:latin typeface="Tw Cen MT"/>
                <a:cs typeface="Tw Cen MT"/>
              </a:rPr>
              <a:t>empresas </a:t>
            </a:r>
            <a:r>
              <a:rPr sz="2200" b="1" dirty="0">
                <a:solidFill>
                  <a:srgbClr val="FFFF00"/>
                </a:solidFill>
                <a:latin typeface="Tw Cen MT"/>
                <a:cs typeface="Tw Cen MT"/>
              </a:rPr>
              <a:t>multinacionais instaladas no </a:t>
            </a:r>
            <a:r>
              <a:rPr sz="2200" b="1" spc="-35" dirty="0">
                <a:solidFill>
                  <a:srgbClr val="FFFF00"/>
                </a:solidFill>
                <a:latin typeface="Tw Cen MT"/>
                <a:cs typeface="Tw Cen MT"/>
              </a:rPr>
              <a:t>País, </a:t>
            </a:r>
            <a:r>
              <a:rPr sz="2200" b="1" spc="5" dirty="0">
                <a:solidFill>
                  <a:srgbClr val="FFFF00"/>
                </a:solidFill>
                <a:latin typeface="Tw Cen MT"/>
                <a:cs typeface="Tw Cen MT"/>
              </a:rPr>
              <a:t>mas </a:t>
            </a:r>
            <a:r>
              <a:rPr sz="2200" b="1" dirty="0">
                <a:solidFill>
                  <a:srgbClr val="FFFF00"/>
                </a:solidFill>
                <a:latin typeface="Tw Cen MT"/>
                <a:cs typeface="Tw Cen MT"/>
              </a:rPr>
              <a:t>dirigidas por portugueses, </a:t>
            </a:r>
            <a:r>
              <a:rPr sz="2200" b="1" spc="5" dirty="0">
                <a:solidFill>
                  <a:srgbClr val="FFFF00"/>
                </a:solidFill>
                <a:latin typeface="Tw Cen MT"/>
                <a:cs typeface="Tw Cen MT"/>
              </a:rPr>
              <a:t> trabalhando </a:t>
            </a:r>
            <a:r>
              <a:rPr sz="2200" b="1" dirty="0">
                <a:solidFill>
                  <a:srgbClr val="FFFF00"/>
                </a:solidFill>
                <a:latin typeface="Tw Cen MT"/>
                <a:cs typeface="Tw Cen MT"/>
              </a:rPr>
              <a:t>com técnicos portugueses, </a:t>
            </a:r>
            <a:r>
              <a:rPr sz="2200" b="1" spc="5" dirty="0">
                <a:solidFill>
                  <a:srgbClr val="FFFF00"/>
                </a:solidFill>
                <a:latin typeface="Tw Cen MT"/>
                <a:cs typeface="Tw Cen MT"/>
              </a:rPr>
              <a:t>que </a:t>
            </a:r>
            <a:r>
              <a:rPr sz="2200" b="1" dirty="0">
                <a:solidFill>
                  <a:srgbClr val="FFFF00"/>
                </a:solidFill>
                <a:latin typeface="Tw Cen MT"/>
                <a:cs typeface="Tw Cen MT"/>
              </a:rPr>
              <a:t>há </a:t>
            </a:r>
            <a:r>
              <a:rPr sz="2200" b="1" spc="5" dirty="0">
                <a:solidFill>
                  <a:srgbClr val="FFFF00"/>
                </a:solidFill>
                <a:latin typeface="Tw Cen MT"/>
                <a:cs typeface="Tw Cen MT"/>
              </a:rPr>
              <a:t>anos </a:t>
            </a:r>
            <a:r>
              <a:rPr sz="2200" b="1" dirty="0">
                <a:solidFill>
                  <a:srgbClr val="FFFF00"/>
                </a:solidFill>
                <a:latin typeface="Tw Cen MT"/>
                <a:cs typeface="Tw Cen MT"/>
              </a:rPr>
              <a:t>e </a:t>
            </a:r>
            <a:r>
              <a:rPr sz="2200" b="1" spc="5" dirty="0">
                <a:solidFill>
                  <a:srgbClr val="FFFF00"/>
                </a:solidFill>
                <a:latin typeface="Tw Cen MT"/>
                <a:cs typeface="Tw Cen MT"/>
              </a:rPr>
              <a:t>anos </a:t>
            </a:r>
            <a:r>
              <a:rPr sz="2200" b="1" dirty="0">
                <a:solidFill>
                  <a:srgbClr val="FFFF00"/>
                </a:solidFill>
                <a:latin typeface="Tw Cen MT"/>
                <a:cs typeface="Tw Cen MT"/>
              </a:rPr>
              <a:t>obtêm </a:t>
            </a:r>
            <a:r>
              <a:rPr sz="2200" b="1" spc="5" dirty="0">
                <a:solidFill>
                  <a:srgbClr val="FFFF00"/>
                </a:solidFill>
                <a:latin typeface="Tw Cen MT"/>
                <a:cs typeface="Tw Cen MT"/>
              </a:rPr>
              <a:t>grande </a:t>
            </a:r>
            <a:r>
              <a:rPr sz="2200" b="1" spc="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200" b="1" spc="-5" dirty="0">
                <a:solidFill>
                  <a:srgbClr val="FFFF00"/>
                </a:solidFill>
                <a:latin typeface="Tw Cen MT"/>
                <a:cs typeface="Tw Cen MT"/>
              </a:rPr>
              <a:t>sucesso </a:t>
            </a:r>
            <a:r>
              <a:rPr sz="2200" b="1" dirty="0">
                <a:solidFill>
                  <a:srgbClr val="FFFF00"/>
                </a:solidFill>
                <a:latin typeface="Tw Cen MT"/>
                <a:cs typeface="Tw Cen MT"/>
              </a:rPr>
              <a:t>junto </a:t>
            </a:r>
            <a:r>
              <a:rPr sz="2200" b="1" spc="5" dirty="0">
                <a:solidFill>
                  <a:srgbClr val="FFFF00"/>
                </a:solidFill>
                <a:latin typeface="Tw Cen MT"/>
                <a:cs typeface="Tw Cen MT"/>
              </a:rPr>
              <a:t>das </a:t>
            </a:r>
            <a:r>
              <a:rPr sz="2200" b="1" dirty="0">
                <a:solidFill>
                  <a:srgbClr val="FFFF00"/>
                </a:solidFill>
                <a:latin typeface="Tw Cen MT"/>
                <a:cs typeface="Tw Cen MT"/>
              </a:rPr>
              <a:t>casasmãe, como a Siemens Portugal, Bosch, </a:t>
            </a:r>
            <a:r>
              <a:rPr sz="2200" b="1" spc="-20" dirty="0">
                <a:solidFill>
                  <a:srgbClr val="FFFF00"/>
                </a:solidFill>
                <a:latin typeface="Tw Cen MT"/>
                <a:cs typeface="Tw Cen MT"/>
              </a:rPr>
              <a:t>Vulcano, </a:t>
            </a:r>
            <a:r>
              <a:rPr sz="2200" b="1" spc="-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200" b="1" spc="5" dirty="0">
                <a:solidFill>
                  <a:srgbClr val="FFFF00"/>
                </a:solidFill>
                <a:latin typeface="Tw Cen MT"/>
                <a:cs typeface="Tw Cen MT"/>
              </a:rPr>
              <a:t>Alcatel, </a:t>
            </a:r>
            <a:r>
              <a:rPr sz="2200" b="1" dirty="0">
                <a:solidFill>
                  <a:srgbClr val="FFFF00"/>
                </a:solidFill>
                <a:latin typeface="Tw Cen MT"/>
                <a:cs typeface="Tw Cen MT"/>
              </a:rPr>
              <a:t>BP Portugal, </a:t>
            </a:r>
            <a:r>
              <a:rPr sz="2200" b="1" spc="-5" dirty="0">
                <a:solidFill>
                  <a:srgbClr val="FFFF00"/>
                </a:solidFill>
                <a:latin typeface="Tw Cen MT"/>
                <a:cs typeface="Tw Cen MT"/>
              </a:rPr>
              <a:t>McDonalds </a:t>
            </a:r>
            <a:r>
              <a:rPr sz="2200" b="1" dirty="0">
                <a:solidFill>
                  <a:srgbClr val="FFFF00"/>
                </a:solidFill>
                <a:latin typeface="Tw Cen MT"/>
                <a:cs typeface="Tw Cen MT"/>
              </a:rPr>
              <a:t>(que </a:t>
            </a:r>
            <a:r>
              <a:rPr sz="2200" b="1" spc="-10" dirty="0">
                <a:solidFill>
                  <a:srgbClr val="FFFF00"/>
                </a:solidFill>
                <a:latin typeface="Tw Cen MT"/>
                <a:cs typeface="Tw Cen MT"/>
              </a:rPr>
              <a:t>desenvolveu </a:t>
            </a:r>
            <a:r>
              <a:rPr sz="2200" b="1" spc="5" dirty="0">
                <a:solidFill>
                  <a:srgbClr val="FFFF00"/>
                </a:solidFill>
                <a:latin typeface="Tw Cen MT"/>
                <a:cs typeface="Tw Cen MT"/>
              </a:rPr>
              <a:t>em </a:t>
            </a:r>
            <a:r>
              <a:rPr sz="2200" b="1" dirty="0">
                <a:solidFill>
                  <a:srgbClr val="FFFF00"/>
                </a:solidFill>
                <a:latin typeface="Tw Cen MT"/>
                <a:cs typeface="Tw Cen MT"/>
              </a:rPr>
              <a:t>Portugal </a:t>
            </a:r>
            <a:r>
              <a:rPr sz="2200" b="1" spc="5" dirty="0">
                <a:solidFill>
                  <a:srgbClr val="FFFF00"/>
                </a:solidFill>
                <a:latin typeface="Tw Cen MT"/>
                <a:cs typeface="Tw Cen MT"/>
              </a:rPr>
              <a:t>um </a:t>
            </a:r>
            <a:r>
              <a:rPr sz="2200" b="1" dirty="0">
                <a:solidFill>
                  <a:srgbClr val="FFFF00"/>
                </a:solidFill>
                <a:latin typeface="Tw Cen MT"/>
                <a:cs typeface="Tw Cen MT"/>
              </a:rPr>
              <a:t>sistema </a:t>
            </a:r>
            <a:r>
              <a:rPr sz="2200" b="1" spc="5" dirty="0">
                <a:solidFill>
                  <a:srgbClr val="FFFF00"/>
                </a:solidFill>
                <a:latin typeface="Tw Cen MT"/>
                <a:cs typeface="Tw Cen MT"/>
              </a:rPr>
              <a:t> em </a:t>
            </a:r>
            <a:r>
              <a:rPr sz="2200" b="1" dirty="0">
                <a:solidFill>
                  <a:srgbClr val="FFFF00"/>
                </a:solidFill>
                <a:latin typeface="Tw Cen MT"/>
                <a:cs typeface="Tw Cen MT"/>
              </a:rPr>
              <a:t>tempo </a:t>
            </a:r>
            <a:r>
              <a:rPr sz="2200" b="1" spc="15" dirty="0">
                <a:solidFill>
                  <a:srgbClr val="FFFF00"/>
                </a:solidFill>
                <a:latin typeface="Tw Cen MT"/>
                <a:cs typeface="Tw Cen MT"/>
              </a:rPr>
              <a:t>real </a:t>
            </a:r>
            <a:r>
              <a:rPr sz="2200" b="1" spc="5" dirty="0">
                <a:solidFill>
                  <a:srgbClr val="FFFF00"/>
                </a:solidFill>
                <a:latin typeface="Tw Cen MT"/>
                <a:cs typeface="Tw Cen MT"/>
              </a:rPr>
              <a:t>que </a:t>
            </a:r>
            <a:r>
              <a:rPr sz="2200" b="1" spc="10" dirty="0">
                <a:solidFill>
                  <a:srgbClr val="FFFF00"/>
                </a:solidFill>
                <a:latin typeface="Tw Cen MT"/>
                <a:cs typeface="Tw Cen MT"/>
              </a:rPr>
              <a:t>permite </a:t>
            </a:r>
            <a:r>
              <a:rPr sz="2200" b="1" dirty="0">
                <a:solidFill>
                  <a:srgbClr val="FFFF00"/>
                </a:solidFill>
                <a:latin typeface="Tw Cen MT"/>
                <a:cs typeface="Tw Cen MT"/>
              </a:rPr>
              <a:t>saber </a:t>
            </a:r>
            <a:r>
              <a:rPr sz="2200" b="1" spc="5" dirty="0">
                <a:solidFill>
                  <a:srgbClr val="FFFF00"/>
                </a:solidFill>
                <a:latin typeface="Tw Cen MT"/>
                <a:cs typeface="Tw Cen MT"/>
              </a:rPr>
              <a:t>quantas </a:t>
            </a:r>
            <a:r>
              <a:rPr sz="2200" b="1" spc="10" dirty="0">
                <a:solidFill>
                  <a:srgbClr val="FFFF00"/>
                </a:solidFill>
                <a:latin typeface="Tw Cen MT"/>
                <a:cs typeface="Tw Cen MT"/>
              </a:rPr>
              <a:t>refeições </a:t>
            </a:r>
            <a:r>
              <a:rPr sz="2200" b="1" dirty="0">
                <a:solidFill>
                  <a:srgbClr val="FFFF00"/>
                </a:solidFill>
                <a:latin typeface="Tw Cen MT"/>
                <a:cs typeface="Tw Cen MT"/>
              </a:rPr>
              <a:t>e de </a:t>
            </a:r>
            <a:r>
              <a:rPr sz="2200" b="1" spc="5" dirty="0">
                <a:solidFill>
                  <a:srgbClr val="FFFF00"/>
                </a:solidFill>
                <a:latin typeface="Tw Cen MT"/>
                <a:cs typeface="Tw Cen MT"/>
              </a:rPr>
              <a:t>que </a:t>
            </a:r>
            <a:r>
              <a:rPr sz="2200" b="1" dirty="0">
                <a:solidFill>
                  <a:srgbClr val="FFFF00"/>
                </a:solidFill>
                <a:latin typeface="Tw Cen MT"/>
                <a:cs typeface="Tw Cen MT"/>
              </a:rPr>
              <a:t>tipo são </a:t>
            </a:r>
            <a:r>
              <a:rPr sz="22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00"/>
                </a:solidFill>
                <a:latin typeface="Tw Cen MT"/>
                <a:cs typeface="Tw Cen MT"/>
              </a:rPr>
              <a:t>vendidas</a:t>
            </a:r>
            <a:r>
              <a:rPr sz="2200" b="1" spc="-6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200" b="1" spc="5" dirty="0">
                <a:solidFill>
                  <a:srgbClr val="FFFF00"/>
                </a:solidFill>
                <a:latin typeface="Tw Cen MT"/>
                <a:cs typeface="Tw Cen MT"/>
              </a:rPr>
              <a:t>em</a:t>
            </a:r>
            <a:r>
              <a:rPr sz="2200" b="1" spc="-3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00"/>
                </a:solidFill>
                <a:latin typeface="Tw Cen MT"/>
                <a:cs typeface="Tw Cen MT"/>
              </a:rPr>
              <a:t>cada</a:t>
            </a:r>
            <a:r>
              <a:rPr sz="2200" b="1" spc="-2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00"/>
                </a:solidFill>
                <a:latin typeface="Tw Cen MT"/>
                <a:cs typeface="Tw Cen MT"/>
              </a:rPr>
              <a:t>estabelecimento</a:t>
            </a:r>
            <a:r>
              <a:rPr sz="2200" b="1" spc="-10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00"/>
                </a:solidFill>
                <a:latin typeface="Tw Cen MT"/>
                <a:cs typeface="Tw Cen MT"/>
              </a:rPr>
              <a:t>da cadeia</a:t>
            </a:r>
            <a:r>
              <a:rPr sz="2200" b="1" spc="-5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200" b="1" spc="5" dirty="0">
                <a:solidFill>
                  <a:srgbClr val="FFFF00"/>
                </a:solidFill>
                <a:latin typeface="Tw Cen MT"/>
                <a:cs typeface="Tw Cen MT"/>
              </a:rPr>
              <a:t>norte-americana).</a:t>
            </a:r>
            <a:endParaRPr sz="2200">
              <a:latin typeface="Tw Cen MT"/>
              <a:cs typeface="Tw Cen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/>
          <p:nvPr/>
        </p:nvSpPr>
        <p:spPr>
          <a:xfrm>
            <a:off x="3721100" y="6461624"/>
            <a:ext cx="5601970" cy="605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87680">
              <a:lnSpc>
                <a:spcPts val="2205"/>
              </a:lnSpc>
            </a:pPr>
            <a:r>
              <a:rPr sz="2000" b="1" dirty="0" err="1" smtClean="0">
                <a:solidFill>
                  <a:srgbClr val="FFFFFF"/>
                </a:solidFill>
                <a:latin typeface="Tw Cen MT"/>
                <a:cs typeface="Tw Cen MT"/>
              </a:rPr>
              <a:t>Ética</a:t>
            </a:r>
            <a:r>
              <a:rPr sz="2000" b="1" spc="-25" dirty="0" smtClean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Tw Cen MT"/>
                <a:cs typeface="Tw Cen MT"/>
              </a:rPr>
              <a:t>e</a:t>
            </a:r>
            <a:r>
              <a:rPr sz="20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Tw Cen MT"/>
                <a:cs typeface="Tw Cen MT"/>
              </a:rPr>
              <a:t>Deontologia</a:t>
            </a:r>
            <a:r>
              <a:rPr sz="20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Tw Cen MT"/>
                <a:cs typeface="Tw Cen MT"/>
              </a:rPr>
              <a:t>no</a:t>
            </a:r>
            <a:r>
              <a:rPr sz="20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000" b="1" spc="5" dirty="0">
                <a:solidFill>
                  <a:srgbClr val="FFFFFF"/>
                </a:solidFill>
                <a:latin typeface="Tw Cen MT"/>
                <a:cs typeface="Tw Cen MT"/>
              </a:rPr>
              <a:t>Desporto</a:t>
            </a:r>
            <a:endParaRPr sz="2000" dirty="0">
              <a:latin typeface="Tw Cen MT"/>
              <a:cs typeface="Tw Cen MT"/>
            </a:endParaRPr>
          </a:p>
          <a:p>
            <a:pPr marL="12700">
              <a:lnSpc>
                <a:spcPct val="100000"/>
              </a:lnSpc>
            </a:pPr>
            <a:r>
              <a:rPr sz="2000" b="1" spc="-5" dirty="0">
                <a:latin typeface="Tw Cen MT"/>
                <a:cs typeface="Tw Cen MT"/>
              </a:rPr>
              <a:t>6.</a:t>
            </a:r>
            <a:r>
              <a:rPr sz="2000" b="1" spc="25" dirty="0">
                <a:latin typeface="Tw Cen MT"/>
                <a:cs typeface="Tw Cen MT"/>
              </a:rPr>
              <a:t> </a:t>
            </a:r>
            <a:r>
              <a:rPr sz="2000" b="1" spc="-10" dirty="0">
                <a:latin typeface="Tw Cen MT"/>
                <a:cs typeface="Tw Cen MT"/>
              </a:rPr>
              <a:t>A</a:t>
            </a:r>
            <a:r>
              <a:rPr sz="2000" b="1" dirty="0">
                <a:latin typeface="Tw Cen MT"/>
                <a:cs typeface="Tw Cen MT"/>
              </a:rPr>
              <a:t> </a:t>
            </a:r>
            <a:r>
              <a:rPr sz="2000" b="1" spc="-5" dirty="0">
                <a:latin typeface="Tw Cen MT"/>
                <a:cs typeface="Tw Cen MT"/>
              </a:rPr>
              <a:t>construção</a:t>
            </a:r>
            <a:r>
              <a:rPr sz="2000" b="1" spc="45" dirty="0">
                <a:latin typeface="Tw Cen MT"/>
                <a:cs typeface="Tw Cen MT"/>
              </a:rPr>
              <a:t> </a:t>
            </a:r>
            <a:r>
              <a:rPr sz="2000" b="1" spc="-5" dirty="0">
                <a:latin typeface="Tw Cen MT"/>
                <a:cs typeface="Tw Cen MT"/>
              </a:rPr>
              <a:t>de</a:t>
            </a:r>
            <a:r>
              <a:rPr sz="2000" b="1" spc="5" dirty="0">
                <a:latin typeface="Tw Cen MT"/>
                <a:cs typeface="Tw Cen MT"/>
              </a:rPr>
              <a:t> </a:t>
            </a:r>
            <a:r>
              <a:rPr sz="2000" b="1" spc="-5" dirty="0">
                <a:latin typeface="Tw Cen MT"/>
                <a:cs typeface="Tw Cen MT"/>
              </a:rPr>
              <a:t>uma</a:t>
            </a:r>
            <a:r>
              <a:rPr sz="2000" b="1" spc="25" dirty="0">
                <a:latin typeface="Tw Cen MT"/>
                <a:cs typeface="Tw Cen MT"/>
              </a:rPr>
              <a:t> </a:t>
            </a:r>
            <a:r>
              <a:rPr sz="2000" b="1" spc="-5" dirty="0">
                <a:latin typeface="Tw Cen MT"/>
                <a:cs typeface="Tw Cen MT"/>
              </a:rPr>
              <a:t>cidadania</a:t>
            </a:r>
            <a:r>
              <a:rPr sz="2000" b="1" spc="5" dirty="0">
                <a:latin typeface="Tw Cen MT"/>
                <a:cs typeface="Tw Cen MT"/>
              </a:rPr>
              <a:t> </a:t>
            </a:r>
            <a:r>
              <a:rPr sz="2000" b="1" spc="-5" dirty="0">
                <a:latin typeface="Tw Cen MT"/>
                <a:cs typeface="Tw Cen MT"/>
              </a:rPr>
              <a:t>mundial</a:t>
            </a:r>
            <a:r>
              <a:rPr sz="2000" b="1" spc="30" dirty="0">
                <a:latin typeface="Tw Cen MT"/>
                <a:cs typeface="Tw Cen MT"/>
              </a:rPr>
              <a:t> </a:t>
            </a:r>
            <a:r>
              <a:rPr sz="2000" b="1" spc="-5" dirty="0">
                <a:latin typeface="Tw Cen MT"/>
                <a:cs typeface="Tw Cen MT"/>
              </a:rPr>
              <a:t>inclusiva</a:t>
            </a:r>
            <a:endParaRPr sz="2000" dirty="0">
              <a:latin typeface="Tw Cen MT"/>
              <a:cs typeface="Tw Cen MT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1700" y="624840"/>
            <a:ext cx="8830310" cy="5511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É este o </a:t>
            </a:r>
            <a:r>
              <a:rPr sz="2400" b="1" spc="-35" dirty="0">
                <a:solidFill>
                  <a:srgbClr val="FFFF00"/>
                </a:solidFill>
                <a:latin typeface="Tw Cen MT"/>
                <a:cs typeface="Tw Cen MT"/>
              </a:rPr>
              <a:t>País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em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que também </a:t>
            </a:r>
            <a:r>
              <a:rPr sz="2400" b="1" spc="-10" dirty="0">
                <a:solidFill>
                  <a:srgbClr val="FFFF00"/>
                </a:solidFill>
                <a:latin typeface="Tw Cen MT"/>
                <a:cs typeface="Tw Cen MT"/>
              </a:rPr>
              <a:t>vivemos.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É este o </a:t>
            </a:r>
            <a:r>
              <a:rPr sz="2400" b="1" spc="-30" dirty="0">
                <a:solidFill>
                  <a:srgbClr val="FFFF00"/>
                </a:solidFill>
                <a:latin typeface="Tw Cen MT"/>
                <a:cs typeface="Tw Cen MT"/>
              </a:rPr>
              <a:t>País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de sucesso que 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10" dirty="0">
                <a:solidFill>
                  <a:srgbClr val="FFFF00"/>
                </a:solidFill>
                <a:latin typeface="Tw Cen MT"/>
                <a:cs typeface="Tw Cen MT"/>
              </a:rPr>
              <a:t>convive</a:t>
            </a:r>
            <a:r>
              <a:rPr sz="2400" b="1" spc="3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com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 o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35" dirty="0">
                <a:solidFill>
                  <a:srgbClr val="FFFF00"/>
                </a:solidFill>
                <a:latin typeface="Tw Cen MT"/>
                <a:cs typeface="Tw Cen MT"/>
              </a:rPr>
              <a:t>País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 estatisticamente</a:t>
            </a:r>
            <a:r>
              <a:rPr sz="2400" b="1" spc="-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sempre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na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 cauda</a:t>
            </a:r>
            <a:r>
              <a:rPr sz="2400" b="1" spc="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da</a:t>
            </a:r>
            <a:r>
              <a:rPr sz="2400" b="1" spc="-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Europa,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sempre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com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 péssimos</a:t>
            </a:r>
            <a:r>
              <a:rPr sz="2400" b="1" spc="-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índices</a:t>
            </a:r>
            <a:r>
              <a:rPr sz="2400" b="1" spc="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na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10" dirty="0">
                <a:solidFill>
                  <a:srgbClr val="FFFF00"/>
                </a:solidFill>
                <a:latin typeface="Tw Cen MT"/>
                <a:cs typeface="Tw Cen MT"/>
              </a:rPr>
              <a:t>educação,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e</a:t>
            </a:r>
            <a:r>
              <a:rPr sz="2400" b="1" spc="-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com</a:t>
            </a:r>
            <a:r>
              <a:rPr sz="2400" b="1" spc="2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problemas</a:t>
            </a:r>
            <a:r>
              <a:rPr sz="2400" b="1" spc="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na 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saúde,</a:t>
            </a:r>
            <a:r>
              <a:rPr sz="2400" b="1" spc="-2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no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ambiente,</a:t>
            </a:r>
            <a:r>
              <a:rPr sz="2400" b="1" spc="-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etc.</a:t>
            </a:r>
            <a:r>
              <a:rPr sz="2400" b="1" spc="3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Mas</a:t>
            </a:r>
            <a:r>
              <a:rPr sz="2400" b="1" spc="-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nós</a:t>
            </a:r>
            <a:r>
              <a:rPr sz="2400" b="1" spc="-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só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falamos</a:t>
            </a:r>
            <a:r>
              <a:rPr sz="2400" b="1" spc="-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do</a:t>
            </a:r>
            <a:r>
              <a:rPr sz="2400" b="1" spc="-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30" dirty="0">
                <a:solidFill>
                  <a:srgbClr val="FFFF00"/>
                </a:solidFill>
                <a:latin typeface="Tw Cen MT"/>
                <a:cs typeface="Tw Cen MT"/>
              </a:rPr>
              <a:t>País</a:t>
            </a:r>
            <a:r>
              <a:rPr sz="2400" b="1" spc="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que</a:t>
            </a:r>
            <a:r>
              <a:rPr sz="2400" b="1" spc="-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está</a:t>
            </a:r>
            <a:r>
              <a:rPr sz="2400" b="1" spc="-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mal. 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Daquele</a:t>
            </a:r>
            <a:r>
              <a:rPr sz="2400" b="1" spc="-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que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não</a:t>
            </a:r>
            <a:r>
              <a:rPr sz="2400" b="1" spc="-2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acompanhou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o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10" dirty="0">
                <a:solidFill>
                  <a:srgbClr val="FFFF00"/>
                </a:solidFill>
                <a:latin typeface="Tw Cen MT"/>
                <a:cs typeface="Tw Cen MT"/>
              </a:rPr>
              <a:t>progresso.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Do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que</a:t>
            </a:r>
            <a:r>
              <a:rPr sz="2400" b="1" spc="-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se</a:t>
            </a:r>
            <a:r>
              <a:rPr sz="2400" b="1" spc="10" dirty="0">
                <a:solidFill>
                  <a:srgbClr val="FFFF00"/>
                </a:solidFill>
                <a:latin typeface="Tw Cen MT"/>
                <a:cs typeface="Tw Cen MT"/>
              </a:rPr>
              <a:t> atrasou</a:t>
            </a:r>
            <a:r>
              <a:rPr sz="2400" b="1" spc="-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em 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relação à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média europeia.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Está na altura de olharmos para o que de 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muito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bom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temos</a:t>
            </a:r>
            <a:r>
              <a:rPr sz="2400" b="1" spc="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15" dirty="0">
                <a:solidFill>
                  <a:srgbClr val="FFFF00"/>
                </a:solidFill>
                <a:latin typeface="Tw Cen MT"/>
                <a:cs typeface="Tw Cen MT"/>
              </a:rPr>
              <a:t>feito.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De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nos 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orgulharmos</a:t>
            </a:r>
            <a:r>
              <a:rPr sz="2400" b="1" spc="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15" dirty="0">
                <a:solidFill>
                  <a:srgbClr val="FFFF00"/>
                </a:solidFill>
                <a:latin typeface="Tw Cen MT"/>
                <a:cs typeface="Tw Cen MT"/>
              </a:rPr>
              <a:t>disso.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De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mostrarmos</a:t>
            </a:r>
            <a:r>
              <a:rPr sz="2400" b="1" spc="-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ao </a:t>
            </a:r>
            <a:r>
              <a:rPr sz="2400" b="1" spc="-62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mundo os nossos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sucessos – e não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invariavelmente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o que não </a:t>
            </a:r>
            <a:r>
              <a:rPr sz="2400" b="1" spc="10" dirty="0">
                <a:solidFill>
                  <a:srgbClr val="FFFF00"/>
                </a:solidFill>
                <a:latin typeface="Tw Cen MT"/>
                <a:cs typeface="Tw Cen MT"/>
              </a:rPr>
              <a:t>corre </a:t>
            </a:r>
            <a:r>
              <a:rPr sz="2400" b="1" spc="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bem,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acompanhado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por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uma</a:t>
            </a:r>
            <a:r>
              <a:rPr sz="2400" b="1" spc="-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fotografia</a:t>
            </a:r>
            <a:r>
              <a:rPr sz="2400" b="1" spc="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de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uma</a:t>
            </a:r>
            <a:r>
              <a:rPr sz="2400" b="1" spc="-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velhinha</a:t>
            </a:r>
            <a:r>
              <a:rPr sz="2400" b="1" spc="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vestida</a:t>
            </a:r>
            <a:r>
              <a:rPr sz="2400" b="1" spc="-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de 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10" dirty="0">
                <a:solidFill>
                  <a:srgbClr val="FFFF00"/>
                </a:solidFill>
                <a:latin typeface="Tw Cen MT"/>
                <a:cs typeface="Tw Cen MT"/>
              </a:rPr>
              <a:t>preto,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puxando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pela</a:t>
            </a:r>
            <a:r>
              <a:rPr sz="2400" b="1" spc="-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15" dirty="0">
                <a:solidFill>
                  <a:srgbClr val="FFFF00"/>
                </a:solidFill>
                <a:latin typeface="Tw Cen MT"/>
                <a:cs typeface="Tw Cen MT"/>
              </a:rPr>
              <a:t>arreata</a:t>
            </a:r>
            <a:r>
              <a:rPr sz="2400" b="1" spc="-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um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burro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que,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por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 sua</a:t>
            </a:r>
            <a:r>
              <a:rPr sz="2400" b="1" spc="-10" dirty="0">
                <a:solidFill>
                  <a:srgbClr val="FFFF00"/>
                </a:solidFill>
                <a:latin typeface="Tw Cen MT"/>
                <a:cs typeface="Tw Cen MT"/>
              </a:rPr>
              <a:t> vez,</a:t>
            </a:r>
            <a:r>
              <a:rPr sz="2400" b="1" spc="-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puxa</a:t>
            </a:r>
            <a:r>
              <a:rPr sz="2400" b="1" spc="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uma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 carroça</a:t>
            </a:r>
            <a:r>
              <a:rPr sz="2400" b="1" spc="2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cheia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de</a:t>
            </a:r>
            <a:r>
              <a:rPr sz="2400" b="1" spc="-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palha.</a:t>
            </a:r>
            <a:r>
              <a:rPr sz="2400" b="1" spc="-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E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ao</a:t>
            </a:r>
            <a:r>
              <a:rPr sz="2400" b="1" spc="-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mostrarmos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ao</a:t>
            </a:r>
            <a:r>
              <a:rPr sz="2400" b="1" spc="-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mundo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os</a:t>
            </a:r>
            <a:r>
              <a:rPr sz="2400" b="1" spc="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nossos 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10" dirty="0">
                <a:solidFill>
                  <a:srgbClr val="FFFF00"/>
                </a:solidFill>
                <a:latin typeface="Tw Cen MT"/>
                <a:cs typeface="Tw Cen MT"/>
              </a:rPr>
              <a:t>sucessos,</a:t>
            </a:r>
            <a:r>
              <a:rPr sz="2400" b="1" spc="7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não</a:t>
            </a:r>
            <a:r>
              <a:rPr sz="2400" b="1" spc="9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só</a:t>
            </a:r>
            <a:r>
              <a:rPr sz="2400" b="1" spc="7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10" dirty="0">
                <a:solidFill>
                  <a:srgbClr val="FFFF00"/>
                </a:solidFill>
                <a:latin typeface="Tw Cen MT"/>
                <a:cs typeface="Tw Cen MT"/>
              </a:rPr>
              <a:t>futebolísticos,</a:t>
            </a:r>
            <a:r>
              <a:rPr sz="2400" b="1" spc="12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colocamo-nos</a:t>
            </a:r>
            <a:r>
              <a:rPr sz="2400" b="1" spc="12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também</a:t>
            </a:r>
            <a:r>
              <a:rPr sz="2400" b="1" spc="7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na</a:t>
            </a:r>
            <a:r>
              <a:rPr sz="2400" b="1" spc="10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situação 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de </a:t>
            </a:r>
            <a:r>
              <a:rPr sz="2400" b="1" spc="-15" dirty="0">
                <a:solidFill>
                  <a:srgbClr val="FFFF00"/>
                </a:solidFill>
                <a:latin typeface="Tw Cen MT"/>
                <a:cs typeface="Tw Cen MT"/>
              </a:rPr>
              <a:t>levar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muitos outros </a:t>
            </a:r>
            <a:r>
              <a:rPr sz="2400" b="1" spc="10" dirty="0">
                <a:solidFill>
                  <a:srgbClr val="FFFF00"/>
                </a:solidFill>
                <a:latin typeface="Tw Cen MT"/>
                <a:cs typeface="Tw Cen MT"/>
              </a:rPr>
              <a:t>portugueses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a 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tentarem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replicar o que de bom </a:t>
            </a:r>
            <a:r>
              <a:rPr sz="2400" b="1" spc="-62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se</a:t>
            </a:r>
            <a:r>
              <a:rPr sz="2400" b="1" spc="-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tem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15" dirty="0">
                <a:solidFill>
                  <a:srgbClr val="FFFF00"/>
                </a:solidFill>
                <a:latin typeface="Tw Cen MT"/>
                <a:cs typeface="Tw Cen MT"/>
              </a:rPr>
              <a:t>feito.</a:t>
            </a:r>
            <a:r>
              <a:rPr sz="2400" b="1" spc="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25" dirty="0">
                <a:solidFill>
                  <a:srgbClr val="FFFF00"/>
                </a:solidFill>
                <a:latin typeface="Tw Cen MT"/>
                <a:cs typeface="Tw Cen MT"/>
              </a:rPr>
              <a:t>Porque,</a:t>
            </a:r>
            <a:r>
              <a:rPr sz="2400" b="1" spc="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na </a:t>
            </a:r>
            <a:r>
              <a:rPr sz="2400" b="1" spc="-10" dirty="0">
                <a:solidFill>
                  <a:srgbClr val="FFFF00"/>
                </a:solidFill>
                <a:latin typeface="Tw Cen MT"/>
                <a:cs typeface="Tw Cen MT"/>
              </a:rPr>
              <a:t>verdade,</a:t>
            </a:r>
            <a:r>
              <a:rPr sz="2400" b="1" spc="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se</a:t>
            </a:r>
            <a:r>
              <a:rPr sz="2400" b="1" spc="-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os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 maus </a:t>
            </a:r>
            <a:r>
              <a:rPr sz="2400" b="1" spc="-10" dirty="0">
                <a:solidFill>
                  <a:srgbClr val="FFFF00"/>
                </a:solidFill>
                <a:latin typeface="Tw Cen MT"/>
                <a:cs typeface="Tw Cen MT"/>
              </a:rPr>
              <a:t>exemplos</a:t>
            </a:r>
            <a:r>
              <a:rPr sz="2400" b="1" spc="2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são</a:t>
            </a:r>
            <a:r>
              <a:rPr sz="2400" b="1" spc="-10" dirty="0">
                <a:solidFill>
                  <a:srgbClr val="FFFF00"/>
                </a:solidFill>
                <a:latin typeface="Tw Cen MT"/>
                <a:cs typeface="Tw Cen MT"/>
              </a:rPr>
              <a:t> imitados, </a:t>
            </a:r>
            <a:r>
              <a:rPr sz="2400" b="1" spc="-62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porque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não</a:t>
            </a:r>
            <a:r>
              <a:rPr sz="2400" b="1" spc="-1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hão-de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os</a:t>
            </a:r>
            <a:r>
              <a:rPr sz="2400" b="1" spc="-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bons</a:t>
            </a:r>
            <a:r>
              <a:rPr sz="2400" b="1" spc="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serem</a:t>
            </a:r>
            <a:r>
              <a:rPr sz="2400" b="1" spc="-2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w Cen MT"/>
                <a:cs typeface="Tw Cen MT"/>
              </a:rPr>
              <a:t>também</a:t>
            </a:r>
            <a:r>
              <a:rPr sz="2400" b="1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spc="5" dirty="0">
                <a:solidFill>
                  <a:srgbClr val="FFFF00"/>
                </a:solidFill>
                <a:latin typeface="Tw Cen MT"/>
                <a:cs typeface="Tw Cen MT"/>
              </a:rPr>
              <a:t>seguidos?</a:t>
            </a:r>
            <a:r>
              <a:rPr sz="2400" b="1" spc="-10" dirty="0">
                <a:solidFill>
                  <a:srgbClr val="FFFF00"/>
                </a:solidFill>
                <a:latin typeface="Tw Cen MT"/>
                <a:cs typeface="Tw Cen MT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w Cen MT"/>
                <a:cs typeface="Tw Cen MT"/>
              </a:rPr>
              <a:t>“</a:t>
            </a:r>
            <a:endParaRPr sz="2400">
              <a:latin typeface="Tw Cen MT"/>
              <a:cs typeface="Tw Cen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/>
          <p:nvPr/>
        </p:nvSpPr>
        <p:spPr>
          <a:xfrm>
            <a:off x="3721100" y="6461624"/>
            <a:ext cx="5601970" cy="605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87680">
              <a:lnSpc>
                <a:spcPts val="2205"/>
              </a:lnSpc>
            </a:pPr>
            <a:r>
              <a:rPr sz="2000" b="1" spc="25" dirty="0" smtClean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w Cen MT"/>
                <a:cs typeface="Tw Cen MT"/>
              </a:rPr>
              <a:t>Ética</a:t>
            </a:r>
            <a:r>
              <a:rPr sz="20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Tw Cen MT"/>
                <a:cs typeface="Tw Cen MT"/>
              </a:rPr>
              <a:t>e</a:t>
            </a:r>
            <a:r>
              <a:rPr sz="20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Tw Cen MT"/>
                <a:cs typeface="Tw Cen MT"/>
              </a:rPr>
              <a:t>Deontologia</a:t>
            </a:r>
            <a:r>
              <a:rPr sz="20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Tw Cen MT"/>
                <a:cs typeface="Tw Cen MT"/>
              </a:rPr>
              <a:t>no</a:t>
            </a:r>
            <a:r>
              <a:rPr sz="20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000" b="1" spc="5" dirty="0">
                <a:solidFill>
                  <a:srgbClr val="FFFFFF"/>
                </a:solidFill>
                <a:latin typeface="Tw Cen MT"/>
                <a:cs typeface="Tw Cen MT"/>
              </a:rPr>
              <a:t>Desporto</a:t>
            </a:r>
            <a:endParaRPr sz="2000" dirty="0">
              <a:latin typeface="Tw Cen MT"/>
              <a:cs typeface="Tw Cen MT"/>
            </a:endParaRPr>
          </a:p>
          <a:p>
            <a:pPr marL="12700">
              <a:lnSpc>
                <a:spcPct val="100000"/>
              </a:lnSpc>
            </a:pPr>
            <a:r>
              <a:rPr sz="2000" b="1" spc="-5" dirty="0">
                <a:latin typeface="Tw Cen MT"/>
                <a:cs typeface="Tw Cen MT"/>
              </a:rPr>
              <a:t>6.</a:t>
            </a:r>
            <a:r>
              <a:rPr sz="2000" b="1" spc="25" dirty="0">
                <a:latin typeface="Tw Cen MT"/>
                <a:cs typeface="Tw Cen MT"/>
              </a:rPr>
              <a:t> </a:t>
            </a:r>
            <a:r>
              <a:rPr sz="2000" b="1" spc="-10" dirty="0">
                <a:latin typeface="Tw Cen MT"/>
                <a:cs typeface="Tw Cen MT"/>
              </a:rPr>
              <a:t>A</a:t>
            </a:r>
            <a:r>
              <a:rPr sz="2000" b="1" dirty="0">
                <a:latin typeface="Tw Cen MT"/>
                <a:cs typeface="Tw Cen MT"/>
              </a:rPr>
              <a:t> </a:t>
            </a:r>
            <a:r>
              <a:rPr sz="2000" b="1" spc="-5" dirty="0">
                <a:latin typeface="Tw Cen MT"/>
                <a:cs typeface="Tw Cen MT"/>
              </a:rPr>
              <a:t>construção</a:t>
            </a:r>
            <a:r>
              <a:rPr sz="2000" b="1" spc="45" dirty="0">
                <a:latin typeface="Tw Cen MT"/>
                <a:cs typeface="Tw Cen MT"/>
              </a:rPr>
              <a:t> </a:t>
            </a:r>
            <a:r>
              <a:rPr sz="2000" b="1" spc="-5" dirty="0">
                <a:latin typeface="Tw Cen MT"/>
                <a:cs typeface="Tw Cen MT"/>
              </a:rPr>
              <a:t>de</a:t>
            </a:r>
            <a:r>
              <a:rPr sz="2000" b="1" spc="5" dirty="0">
                <a:latin typeface="Tw Cen MT"/>
                <a:cs typeface="Tw Cen MT"/>
              </a:rPr>
              <a:t> </a:t>
            </a:r>
            <a:r>
              <a:rPr sz="2000" b="1" spc="-5" dirty="0">
                <a:latin typeface="Tw Cen MT"/>
                <a:cs typeface="Tw Cen MT"/>
              </a:rPr>
              <a:t>uma</a:t>
            </a:r>
            <a:r>
              <a:rPr sz="2000" b="1" spc="25" dirty="0">
                <a:latin typeface="Tw Cen MT"/>
                <a:cs typeface="Tw Cen MT"/>
              </a:rPr>
              <a:t> </a:t>
            </a:r>
            <a:r>
              <a:rPr sz="2000" b="1" spc="-5" dirty="0">
                <a:latin typeface="Tw Cen MT"/>
                <a:cs typeface="Tw Cen MT"/>
              </a:rPr>
              <a:t>cidadania</a:t>
            </a:r>
            <a:r>
              <a:rPr sz="2000" b="1" spc="5" dirty="0">
                <a:latin typeface="Tw Cen MT"/>
                <a:cs typeface="Tw Cen MT"/>
              </a:rPr>
              <a:t> </a:t>
            </a:r>
            <a:r>
              <a:rPr sz="2000" b="1" spc="-5" dirty="0">
                <a:latin typeface="Tw Cen MT"/>
                <a:cs typeface="Tw Cen MT"/>
              </a:rPr>
              <a:t>mundial</a:t>
            </a:r>
            <a:r>
              <a:rPr sz="2000" b="1" spc="30" dirty="0">
                <a:latin typeface="Tw Cen MT"/>
                <a:cs typeface="Tw Cen MT"/>
              </a:rPr>
              <a:t> </a:t>
            </a:r>
            <a:r>
              <a:rPr sz="2000" b="1" spc="-5" dirty="0">
                <a:latin typeface="Tw Cen MT"/>
                <a:cs typeface="Tw Cen MT"/>
              </a:rPr>
              <a:t>inclusiva</a:t>
            </a:r>
            <a:endParaRPr sz="2000" dirty="0">
              <a:latin typeface="Tw Cen MT"/>
              <a:cs typeface="Tw Cen MT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39367" y="509523"/>
            <a:ext cx="4175759" cy="556869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668771" y="3069336"/>
            <a:ext cx="3582670" cy="19754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3810" algn="ctr">
              <a:lnSpc>
                <a:spcPct val="100000"/>
              </a:lnSpc>
              <a:spcBef>
                <a:spcPts val="90"/>
              </a:spcBef>
            </a:pPr>
            <a:r>
              <a:rPr sz="3200" b="1" dirty="0">
                <a:solidFill>
                  <a:srgbClr val="FF0000"/>
                </a:solidFill>
                <a:latin typeface="Tw Cen MT"/>
                <a:cs typeface="Tw Cen MT"/>
              </a:rPr>
              <a:t>Nicolau </a:t>
            </a:r>
            <a:r>
              <a:rPr sz="3200" b="1" spc="-20" dirty="0">
                <a:solidFill>
                  <a:srgbClr val="FF0000"/>
                </a:solidFill>
                <a:latin typeface="Tw Cen MT"/>
                <a:cs typeface="Tw Cen MT"/>
              </a:rPr>
              <a:t>Santos, </a:t>
            </a:r>
            <a:r>
              <a:rPr sz="3200" b="1" spc="-15" dirty="0">
                <a:solidFill>
                  <a:srgbClr val="FF0000"/>
                </a:solidFill>
                <a:latin typeface="Tw Cen MT"/>
                <a:cs typeface="Tw Cen MT"/>
              </a:rPr>
              <a:t> </a:t>
            </a:r>
            <a:r>
              <a:rPr sz="3200" b="1" spc="5" dirty="0">
                <a:solidFill>
                  <a:srgbClr val="FF0000"/>
                </a:solidFill>
                <a:latin typeface="Tw Cen MT"/>
                <a:cs typeface="Tw Cen MT"/>
              </a:rPr>
              <a:t>Director</a:t>
            </a:r>
            <a:r>
              <a:rPr sz="3200" b="1" spc="-20" dirty="0">
                <a:solidFill>
                  <a:srgbClr val="FF0000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0000"/>
                </a:solidFill>
                <a:latin typeface="Tw Cen MT"/>
                <a:cs typeface="Tw Cen MT"/>
              </a:rPr>
              <a:t>–</a:t>
            </a:r>
            <a:r>
              <a:rPr sz="3200" b="1" spc="-20" dirty="0">
                <a:solidFill>
                  <a:srgbClr val="FF0000"/>
                </a:solidFill>
                <a:latin typeface="Tw Cen MT"/>
                <a:cs typeface="Tw Cen MT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w Cen MT"/>
                <a:cs typeface="Tw Cen MT"/>
              </a:rPr>
              <a:t>adjunto</a:t>
            </a:r>
            <a:r>
              <a:rPr sz="3200" b="1" spc="-20" dirty="0">
                <a:solidFill>
                  <a:srgbClr val="FF0000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0000"/>
                </a:solidFill>
                <a:latin typeface="Tw Cen MT"/>
                <a:cs typeface="Tw Cen MT"/>
              </a:rPr>
              <a:t>do </a:t>
            </a:r>
            <a:r>
              <a:rPr sz="3200" b="1" spc="-835" dirty="0">
                <a:solidFill>
                  <a:srgbClr val="FF0000"/>
                </a:solidFill>
                <a:latin typeface="Tw Cen MT"/>
                <a:cs typeface="Tw Cen MT"/>
              </a:rPr>
              <a:t> </a:t>
            </a:r>
            <a:r>
              <a:rPr sz="3200" b="1" spc="-5" dirty="0">
                <a:solidFill>
                  <a:srgbClr val="FF0000"/>
                </a:solidFill>
                <a:latin typeface="Tw Cen MT"/>
                <a:cs typeface="Tw Cen MT"/>
              </a:rPr>
              <a:t>Jornal</a:t>
            </a:r>
            <a:r>
              <a:rPr sz="3200" b="1" spc="-10" dirty="0">
                <a:solidFill>
                  <a:srgbClr val="FF0000"/>
                </a:solidFill>
                <a:latin typeface="Tw Cen MT"/>
                <a:cs typeface="Tw Cen MT"/>
              </a:rPr>
              <a:t> </a:t>
            </a:r>
            <a:r>
              <a:rPr sz="3200" b="1" spc="5" dirty="0">
                <a:solidFill>
                  <a:srgbClr val="FF0000"/>
                </a:solidFill>
                <a:latin typeface="Tw Cen MT"/>
                <a:cs typeface="Tw Cen MT"/>
              </a:rPr>
              <a:t>Expresso</a:t>
            </a:r>
            <a:endParaRPr sz="3200">
              <a:latin typeface="Tw Cen MT"/>
              <a:cs typeface="Tw Cen MT"/>
            </a:endParaRPr>
          </a:p>
          <a:p>
            <a:pPr algn="ctr">
              <a:lnSpc>
                <a:spcPct val="100000"/>
              </a:lnSpc>
            </a:pPr>
            <a:r>
              <a:rPr sz="3200" b="1" spc="-5" dirty="0">
                <a:solidFill>
                  <a:srgbClr val="FF0000"/>
                </a:solidFill>
                <a:latin typeface="Tw Cen MT"/>
                <a:cs typeface="Tw Cen MT"/>
              </a:rPr>
              <a:t>na</a:t>
            </a:r>
            <a:r>
              <a:rPr sz="3200" b="1" spc="-15" dirty="0">
                <a:solidFill>
                  <a:srgbClr val="FF0000"/>
                </a:solidFill>
                <a:latin typeface="Tw Cen MT"/>
                <a:cs typeface="Tw Cen MT"/>
              </a:rPr>
              <a:t> </a:t>
            </a:r>
            <a:r>
              <a:rPr sz="3200" b="1" spc="-25" dirty="0">
                <a:solidFill>
                  <a:srgbClr val="FF0000"/>
                </a:solidFill>
                <a:latin typeface="Tw Cen MT"/>
                <a:cs typeface="Tw Cen MT"/>
              </a:rPr>
              <a:t>Revista</a:t>
            </a:r>
            <a:r>
              <a:rPr sz="3200" b="1" spc="-30" dirty="0">
                <a:solidFill>
                  <a:srgbClr val="FF0000"/>
                </a:solidFill>
                <a:latin typeface="Tw Cen MT"/>
                <a:cs typeface="Tw Cen MT"/>
              </a:rPr>
              <a:t> </a:t>
            </a:r>
            <a:r>
              <a:rPr sz="3200" b="1" spc="20" dirty="0">
                <a:solidFill>
                  <a:srgbClr val="FF0000"/>
                </a:solidFill>
                <a:latin typeface="Tw Cen MT"/>
                <a:cs typeface="Tw Cen MT"/>
              </a:rPr>
              <a:t>Exportar</a:t>
            </a:r>
            <a:endParaRPr sz="3200">
              <a:latin typeface="Tw Cen MT"/>
              <a:cs typeface="Tw Cen MT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58967" y="1792732"/>
            <a:ext cx="3938016" cy="911351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6" name="object 6"/>
          <p:cNvSpPr txBox="1"/>
          <p:nvPr/>
        </p:nvSpPr>
        <p:spPr>
          <a:xfrm>
            <a:off x="3721100" y="6461624"/>
            <a:ext cx="5601970" cy="605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87680">
              <a:lnSpc>
                <a:spcPts val="2205"/>
              </a:lnSpc>
            </a:pPr>
            <a:r>
              <a:rPr sz="2000" b="1" dirty="0" err="1" smtClean="0">
                <a:solidFill>
                  <a:srgbClr val="FFFFFF"/>
                </a:solidFill>
                <a:latin typeface="Tw Cen MT"/>
                <a:cs typeface="Tw Cen MT"/>
              </a:rPr>
              <a:t>Ética</a:t>
            </a:r>
            <a:r>
              <a:rPr sz="2000" b="1" spc="-25" dirty="0" smtClean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Tw Cen MT"/>
                <a:cs typeface="Tw Cen MT"/>
              </a:rPr>
              <a:t>e</a:t>
            </a:r>
            <a:r>
              <a:rPr sz="20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Tw Cen MT"/>
                <a:cs typeface="Tw Cen MT"/>
              </a:rPr>
              <a:t>Deontologia</a:t>
            </a:r>
            <a:r>
              <a:rPr sz="20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Tw Cen MT"/>
                <a:cs typeface="Tw Cen MT"/>
              </a:rPr>
              <a:t>no</a:t>
            </a:r>
            <a:r>
              <a:rPr sz="20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000" b="1" spc="5" dirty="0">
                <a:solidFill>
                  <a:srgbClr val="FFFFFF"/>
                </a:solidFill>
                <a:latin typeface="Tw Cen MT"/>
                <a:cs typeface="Tw Cen MT"/>
              </a:rPr>
              <a:t>Desporto</a:t>
            </a:r>
            <a:endParaRPr sz="2000" dirty="0">
              <a:latin typeface="Tw Cen MT"/>
              <a:cs typeface="Tw Cen MT"/>
            </a:endParaRPr>
          </a:p>
          <a:p>
            <a:pPr marL="12700">
              <a:lnSpc>
                <a:spcPct val="100000"/>
              </a:lnSpc>
            </a:pPr>
            <a:r>
              <a:rPr sz="2000" b="1" spc="-5" dirty="0">
                <a:latin typeface="Tw Cen MT"/>
                <a:cs typeface="Tw Cen MT"/>
              </a:rPr>
              <a:t>6.</a:t>
            </a:r>
            <a:r>
              <a:rPr sz="2000" b="1" spc="25" dirty="0">
                <a:latin typeface="Tw Cen MT"/>
                <a:cs typeface="Tw Cen MT"/>
              </a:rPr>
              <a:t> </a:t>
            </a:r>
            <a:r>
              <a:rPr sz="2000" b="1" spc="-10" dirty="0">
                <a:latin typeface="Tw Cen MT"/>
                <a:cs typeface="Tw Cen MT"/>
              </a:rPr>
              <a:t>A</a:t>
            </a:r>
            <a:r>
              <a:rPr sz="2000" b="1" dirty="0">
                <a:latin typeface="Tw Cen MT"/>
                <a:cs typeface="Tw Cen MT"/>
              </a:rPr>
              <a:t> </a:t>
            </a:r>
            <a:r>
              <a:rPr sz="2000" b="1" spc="-5" dirty="0">
                <a:latin typeface="Tw Cen MT"/>
                <a:cs typeface="Tw Cen MT"/>
              </a:rPr>
              <a:t>construção</a:t>
            </a:r>
            <a:r>
              <a:rPr sz="2000" b="1" spc="45" dirty="0">
                <a:latin typeface="Tw Cen MT"/>
                <a:cs typeface="Tw Cen MT"/>
              </a:rPr>
              <a:t> </a:t>
            </a:r>
            <a:r>
              <a:rPr sz="2000" b="1" spc="-5" dirty="0">
                <a:latin typeface="Tw Cen MT"/>
                <a:cs typeface="Tw Cen MT"/>
              </a:rPr>
              <a:t>de</a:t>
            </a:r>
            <a:r>
              <a:rPr sz="2000" b="1" spc="5" dirty="0">
                <a:latin typeface="Tw Cen MT"/>
                <a:cs typeface="Tw Cen MT"/>
              </a:rPr>
              <a:t> </a:t>
            </a:r>
            <a:r>
              <a:rPr sz="2000" b="1" spc="-5" dirty="0">
                <a:latin typeface="Tw Cen MT"/>
                <a:cs typeface="Tw Cen MT"/>
              </a:rPr>
              <a:t>uma</a:t>
            </a:r>
            <a:r>
              <a:rPr sz="2000" b="1" spc="25" dirty="0">
                <a:latin typeface="Tw Cen MT"/>
                <a:cs typeface="Tw Cen MT"/>
              </a:rPr>
              <a:t> </a:t>
            </a:r>
            <a:r>
              <a:rPr sz="2000" b="1" spc="-5" dirty="0">
                <a:latin typeface="Tw Cen MT"/>
                <a:cs typeface="Tw Cen MT"/>
              </a:rPr>
              <a:t>cidadania</a:t>
            </a:r>
            <a:r>
              <a:rPr sz="2000" b="1" spc="5" dirty="0">
                <a:latin typeface="Tw Cen MT"/>
                <a:cs typeface="Tw Cen MT"/>
              </a:rPr>
              <a:t> </a:t>
            </a:r>
            <a:r>
              <a:rPr sz="2000" b="1" spc="-5" dirty="0">
                <a:latin typeface="Tw Cen MT"/>
                <a:cs typeface="Tw Cen MT"/>
              </a:rPr>
              <a:t>mundial</a:t>
            </a:r>
            <a:r>
              <a:rPr sz="2000" b="1" spc="30" dirty="0">
                <a:latin typeface="Tw Cen MT"/>
                <a:cs typeface="Tw Cen MT"/>
              </a:rPr>
              <a:t> </a:t>
            </a:r>
            <a:r>
              <a:rPr sz="2000" b="1" spc="-5" dirty="0">
                <a:latin typeface="Tw Cen MT"/>
                <a:cs typeface="Tw Cen MT"/>
              </a:rPr>
              <a:t>inclusiva</a:t>
            </a:r>
            <a:endParaRPr sz="2000" dirty="0">
              <a:latin typeface="Tw Cen MT"/>
              <a:cs typeface="Tw Cen M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7175" y="1484883"/>
            <a:ext cx="8430768" cy="309067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8768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5" dirty="0" smtClean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6.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A</a:t>
            </a:r>
            <a:r>
              <a:rPr spc="-5" dirty="0">
                <a:solidFill>
                  <a:srgbClr val="000000"/>
                </a:solidFill>
              </a:rPr>
              <a:t> construção</a:t>
            </a:r>
            <a:r>
              <a:rPr spc="4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de</a:t>
            </a:r>
            <a:r>
              <a:rPr spc="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uma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cidadania</a:t>
            </a:r>
            <a:r>
              <a:rPr spc="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mundial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inclusiva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69570">
              <a:lnSpc>
                <a:spcPct val="100000"/>
              </a:lnSpc>
              <a:spcBef>
                <a:spcPts val="105"/>
              </a:spcBef>
            </a:pPr>
            <a:r>
              <a:rPr spc="120" dirty="0"/>
              <a:t>G</a:t>
            </a:r>
            <a:r>
              <a:rPr spc="10" dirty="0"/>
              <a:t>l</a:t>
            </a:r>
            <a:r>
              <a:rPr spc="-170" dirty="0"/>
              <a:t>ob</a:t>
            </a:r>
            <a:r>
              <a:rPr spc="-204" dirty="0"/>
              <a:t>a</a:t>
            </a:r>
            <a:r>
              <a:rPr spc="15" dirty="0"/>
              <a:t>l</a:t>
            </a:r>
            <a:r>
              <a:rPr spc="10" dirty="0"/>
              <a:t>i</a:t>
            </a:r>
            <a:r>
              <a:rPr spc="-20" dirty="0"/>
              <a:t>z</a:t>
            </a:r>
            <a:r>
              <a:rPr spc="-204" dirty="0"/>
              <a:t>a</a:t>
            </a:r>
            <a:r>
              <a:rPr spc="40" dirty="0"/>
              <a:t>t</a:t>
            </a:r>
            <a:r>
              <a:rPr spc="10" dirty="0"/>
              <a:t>i</a:t>
            </a:r>
            <a:r>
              <a:rPr spc="-170" dirty="0"/>
              <a:t>o</a:t>
            </a:r>
            <a:r>
              <a:rPr dirty="0"/>
              <a:t>n</a:t>
            </a:r>
            <a:r>
              <a:rPr spc="-425" dirty="0"/>
              <a:t> </a:t>
            </a:r>
            <a:r>
              <a:rPr spc="-204" dirty="0"/>
              <a:t>a</a:t>
            </a:r>
            <a:r>
              <a:rPr spc="-100" dirty="0"/>
              <a:t>n</a:t>
            </a:r>
            <a:r>
              <a:rPr spc="10" dirty="0"/>
              <a:t>i</a:t>
            </a:r>
            <a:r>
              <a:rPr spc="-140" dirty="0"/>
              <a:t>m</a:t>
            </a:r>
            <a:r>
              <a:rPr spc="-204" dirty="0"/>
              <a:t>a</a:t>
            </a:r>
            <a:r>
              <a:rPr spc="40" dirty="0"/>
              <a:t>t</a:t>
            </a:r>
            <a:r>
              <a:rPr spc="10" dirty="0"/>
              <a:t>i</a:t>
            </a:r>
            <a:r>
              <a:rPr spc="-170" dirty="0"/>
              <a:t>o</a:t>
            </a:r>
            <a:r>
              <a:rPr dirty="0"/>
              <a:t>n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8768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5" dirty="0" smtClean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6.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A</a:t>
            </a:r>
            <a:r>
              <a:rPr spc="-5" dirty="0">
                <a:solidFill>
                  <a:srgbClr val="000000"/>
                </a:solidFill>
              </a:rPr>
              <a:t> construção</a:t>
            </a:r>
            <a:r>
              <a:rPr spc="4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de</a:t>
            </a:r>
            <a:r>
              <a:rPr spc="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uma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cidadania</a:t>
            </a:r>
            <a:r>
              <a:rPr spc="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mundial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inclusiva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12135" y="570483"/>
            <a:ext cx="5544312" cy="549859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87680">
              <a:lnSpc>
                <a:spcPts val="2205"/>
              </a:lnSpc>
            </a:pPr>
            <a:r>
              <a:rPr spc="25" dirty="0" smtClean="0"/>
              <a:t> </a:t>
            </a:r>
            <a:r>
              <a:rPr dirty="0"/>
              <a:t>Ética</a:t>
            </a:r>
            <a:r>
              <a:rPr spc="-25" dirty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6.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A</a:t>
            </a:r>
            <a:r>
              <a:rPr spc="-5" dirty="0">
                <a:solidFill>
                  <a:srgbClr val="000000"/>
                </a:solidFill>
              </a:rPr>
              <a:t> construção</a:t>
            </a:r>
            <a:r>
              <a:rPr spc="4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de</a:t>
            </a:r>
            <a:r>
              <a:rPr spc="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uma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cidadania</a:t>
            </a:r>
            <a:r>
              <a:rPr spc="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mundial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inclusiva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26667" y="533400"/>
            <a:ext cx="8666480" cy="5574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126364">
              <a:lnSpc>
                <a:spcPct val="100000"/>
              </a:lnSpc>
              <a:spcBef>
                <a:spcPts val="105"/>
              </a:spcBef>
            </a:pP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Num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dos seus </a:t>
            </a:r>
            <a:r>
              <a:rPr sz="2800" b="1" spc="-15" dirty="0">
                <a:solidFill>
                  <a:srgbClr val="FFFFFF"/>
                </a:solidFill>
                <a:latin typeface="Tw Cen MT"/>
                <a:cs typeface="Tw Cen MT"/>
              </a:rPr>
              <a:t>World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Economic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Outlooks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o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FMI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(1997)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observa</a:t>
            </a:r>
            <a:r>
              <a:rPr sz="2800" b="1" spc="-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que</a:t>
            </a:r>
            <a:r>
              <a:rPr sz="2800" b="1" spc="-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globalização</a:t>
            </a:r>
            <a:r>
              <a:rPr sz="2800" b="1" spc="-5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tem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servido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10" dirty="0">
                <a:solidFill>
                  <a:srgbClr val="FFFFFF"/>
                </a:solidFill>
                <a:latin typeface="Tw Cen MT"/>
                <a:cs typeface="Tw Cen MT"/>
              </a:rPr>
              <a:t>para</a:t>
            </a:r>
            <a:r>
              <a:rPr sz="2800" b="1" spc="-4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acentuar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os </a:t>
            </a:r>
            <a:r>
              <a:rPr sz="2800" b="1" spc="-7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benefícios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das boas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políticas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 os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malefícios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das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más </a:t>
            </a:r>
            <a:r>
              <a:rPr sz="28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políticas.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aponta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como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principais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determinantes do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sucesso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no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 desenvolvimento:</a:t>
            </a:r>
            <a:endParaRPr sz="2800">
              <a:latin typeface="Tw Cen MT"/>
              <a:cs typeface="Tw Cen MT"/>
            </a:endParaRPr>
          </a:p>
          <a:p>
            <a:pPr marL="12700">
              <a:lnSpc>
                <a:spcPct val="100000"/>
              </a:lnSpc>
            </a:pP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a)</a:t>
            </a:r>
            <a:r>
              <a:rPr sz="28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qualidade</a:t>
            </a:r>
            <a:r>
              <a:rPr sz="2800" b="1" spc="-5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da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 governação;</a:t>
            </a:r>
            <a:endParaRPr sz="2800">
              <a:latin typeface="Tw Cen MT"/>
              <a:cs typeface="Tw Cen MT"/>
            </a:endParaRPr>
          </a:p>
          <a:p>
            <a:pPr marL="12700">
              <a:lnSpc>
                <a:spcPct val="100000"/>
              </a:lnSpc>
            </a:pP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b)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A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estabilidade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macroeconómica;</a:t>
            </a:r>
            <a:endParaRPr sz="2800">
              <a:latin typeface="Tw Cen MT"/>
              <a:cs typeface="Tw Cen MT"/>
            </a:endParaRPr>
          </a:p>
          <a:p>
            <a:pPr marL="12700">
              <a:lnSpc>
                <a:spcPct val="100000"/>
              </a:lnSpc>
            </a:pP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c)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A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20" dirty="0">
                <a:solidFill>
                  <a:srgbClr val="FFFFFF"/>
                </a:solidFill>
                <a:latin typeface="Tw Cen MT"/>
                <a:cs typeface="Tw Cen MT"/>
              </a:rPr>
              <a:t>abertura</a:t>
            </a:r>
            <a:r>
              <a:rPr sz="2800" b="1" spc="-5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ao 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exterior</a:t>
            </a:r>
            <a:r>
              <a:rPr sz="2800" b="1" spc="-4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inserção</a:t>
            </a:r>
            <a:r>
              <a:rPr sz="28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na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economia</a:t>
            </a:r>
            <a:r>
              <a:rPr sz="28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mundial;</a:t>
            </a:r>
            <a:endParaRPr sz="2800">
              <a:latin typeface="Tw Cen MT"/>
              <a:cs typeface="Tw Cen MT"/>
            </a:endParaRPr>
          </a:p>
          <a:p>
            <a:pPr marL="12700">
              <a:lnSpc>
                <a:spcPct val="100000"/>
              </a:lnSpc>
            </a:pP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d)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28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defesa</a:t>
            </a:r>
            <a:r>
              <a:rPr sz="28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ou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 protecção</a:t>
            </a:r>
            <a:r>
              <a:rPr sz="2800" b="1" spc="-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do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direito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propriedade;</a:t>
            </a:r>
            <a:endParaRPr sz="2800">
              <a:latin typeface="Tw Cen MT"/>
              <a:cs typeface="Tw Cen MT"/>
            </a:endParaRPr>
          </a:p>
          <a:p>
            <a:pPr marL="12700">
              <a:lnSpc>
                <a:spcPct val="100000"/>
              </a:lnSpc>
            </a:pP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e)</a:t>
            </a:r>
            <a:r>
              <a:rPr sz="2800" b="1" spc="-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A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qualificação</a:t>
            </a:r>
            <a:r>
              <a:rPr sz="2800" b="1" spc="-6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da</a:t>
            </a:r>
            <a:r>
              <a:rPr sz="2800" b="1" spc="-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mão-de-obra.</a:t>
            </a:r>
            <a:endParaRPr sz="2800">
              <a:latin typeface="Tw Cen MT"/>
              <a:cs typeface="Tw Cen MT"/>
            </a:endParaRPr>
          </a:p>
          <a:p>
            <a:pPr marL="12700" marR="938530">
              <a:lnSpc>
                <a:spcPct val="100000"/>
              </a:lnSpc>
            </a:pP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Sendo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28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20" dirty="0">
                <a:solidFill>
                  <a:srgbClr val="FFFFFF"/>
                </a:solidFill>
                <a:latin typeface="Tw Cen MT"/>
                <a:cs typeface="Tw Cen MT"/>
              </a:rPr>
              <a:t>abertura</a:t>
            </a:r>
            <a:r>
              <a:rPr sz="2800" b="1" spc="-5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ao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15" dirty="0">
                <a:solidFill>
                  <a:srgbClr val="FFFFFF"/>
                </a:solidFill>
                <a:latin typeface="Tw Cen MT"/>
                <a:cs typeface="Tw Cen MT"/>
              </a:rPr>
              <a:t>exterior,</a:t>
            </a:r>
            <a:r>
              <a:rPr sz="2800" b="1" spc="-6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especialmente</a:t>
            </a:r>
            <a:r>
              <a:rPr sz="28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10" dirty="0">
                <a:solidFill>
                  <a:srgbClr val="FFFFFF"/>
                </a:solidFill>
                <a:latin typeface="Tw Cen MT"/>
                <a:cs typeface="Tw Cen MT"/>
              </a:rPr>
              <a:t>para</a:t>
            </a:r>
            <a:r>
              <a:rPr sz="2800" b="1" spc="-5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os </a:t>
            </a:r>
            <a:r>
              <a:rPr sz="2800" b="1" spc="-7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pequenos países ou 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economistas,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talvez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o mais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10" dirty="0">
                <a:solidFill>
                  <a:srgbClr val="FFFFFF"/>
                </a:solidFill>
                <a:latin typeface="Tw Cen MT"/>
                <a:cs typeface="Tw Cen MT"/>
              </a:rPr>
              <a:t>importante.</a:t>
            </a:r>
            <a:endParaRPr sz="2800">
              <a:latin typeface="Tw Cen MT"/>
              <a:cs typeface="Tw Cen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8768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5" dirty="0" smtClean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6.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A</a:t>
            </a:r>
            <a:r>
              <a:rPr spc="-5" dirty="0">
                <a:solidFill>
                  <a:srgbClr val="000000"/>
                </a:solidFill>
              </a:rPr>
              <a:t> construção</a:t>
            </a:r>
            <a:r>
              <a:rPr spc="4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de</a:t>
            </a:r>
            <a:r>
              <a:rPr spc="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uma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cidadania</a:t>
            </a:r>
            <a:r>
              <a:rPr spc="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mundial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inclusiva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26667" y="475488"/>
            <a:ext cx="8540750" cy="5695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À</a:t>
            </a:r>
            <a:r>
              <a:rPr sz="28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cooperação</a:t>
            </a:r>
            <a:r>
              <a:rPr sz="2800" b="1" spc="-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multilateral</a:t>
            </a:r>
            <a:r>
              <a:rPr sz="2800" b="1" spc="-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é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reconhecida</a:t>
            </a:r>
            <a:r>
              <a:rPr sz="2800" b="1" spc="-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como</a:t>
            </a:r>
            <a:r>
              <a:rPr sz="2800" b="1" spc="-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necessária </a:t>
            </a:r>
            <a:r>
              <a:rPr sz="2800" b="1" spc="-7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pelo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menos</a:t>
            </a:r>
            <a:r>
              <a:rPr sz="28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em</a:t>
            </a:r>
            <a:r>
              <a:rPr sz="2800" b="1" spc="-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duas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frentes:</a:t>
            </a:r>
            <a:endParaRPr sz="2800">
              <a:latin typeface="Tw Cen MT"/>
              <a:cs typeface="Tw Cen MT"/>
            </a:endParaRPr>
          </a:p>
          <a:p>
            <a:pPr marL="12700" marR="130810">
              <a:lnSpc>
                <a:spcPct val="100000"/>
              </a:lnSpc>
              <a:spcBef>
                <a:spcPts val="2160"/>
              </a:spcBef>
            </a:pP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*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A primeira respeita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aos países menos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desenvolvidos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em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risco de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marginalização, pelo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menos quando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dispostos</a:t>
            </a:r>
            <a:r>
              <a:rPr sz="28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2800" b="1" spc="-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introduzir</a:t>
            </a:r>
            <a:r>
              <a:rPr sz="28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ou adoptar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políticas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que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permitam </a:t>
            </a:r>
            <a:r>
              <a:rPr sz="2800" b="1" spc="-7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tornar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eficaz a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ajuda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recebida,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muito </a:t>
            </a:r>
            <a:r>
              <a:rPr sz="2800" b="1" spc="10" dirty="0">
                <a:solidFill>
                  <a:srgbClr val="FFFFFF"/>
                </a:solidFill>
                <a:latin typeface="Tw Cen MT"/>
                <a:cs typeface="Tw Cen MT"/>
              </a:rPr>
              <a:t>particularmente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os </a:t>
            </a:r>
            <a:r>
              <a:rPr sz="2800" b="1" spc="-7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países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mais</a:t>
            </a:r>
            <a:r>
              <a:rPr sz="2800" b="1" spc="-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10" dirty="0">
                <a:solidFill>
                  <a:srgbClr val="FFFFFF"/>
                </a:solidFill>
                <a:latin typeface="Tw Cen MT"/>
                <a:cs typeface="Tw Cen MT"/>
              </a:rPr>
              <a:t>pobres</a:t>
            </a:r>
            <a:r>
              <a:rPr sz="28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altamente</a:t>
            </a:r>
            <a:r>
              <a:rPr sz="28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endividados.</a:t>
            </a:r>
            <a:endParaRPr sz="2800">
              <a:latin typeface="Tw Cen MT"/>
              <a:cs typeface="Tw Cen MT"/>
            </a:endParaRPr>
          </a:p>
          <a:p>
            <a:pPr marL="12700" marR="495934">
              <a:lnSpc>
                <a:spcPct val="100000"/>
              </a:lnSpc>
              <a:spcBef>
                <a:spcPts val="2160"/>
              </a:spcBef>
            </a:pP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*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A segunda respeita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à neutralização dos efeitos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secundários negativos da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globalização </a:t>
            </a:r>
            <a:r>
              <a:rPr sz="2800" b="1" spc="10" dirty="0">
                <a:solidFill>
                  <a:srgbClr val="FFFFFF"/>
                </a:solidFill>
                <a:latin typeface="Tw Cen MT"/>
                <a:cs typeface="Tw Cen MT"/>
              </a:rPr>
              <a:t>sobre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esses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países,</a:t>
            </a:r>
            <a:r>
              <a:rPr sz="2800" b="1" spc="-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como os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respeitantes</a:t>
            </a:r>
            <a:r>
              <a:rPr sz="2800" b="1" spc="-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à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degradação</a:t>
            </a:r>
            <a:r>
              <a:rPr sz="2800" b="1" spc="-7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ambiental, </a:t>
            </a:r>
            <a:r>
              <a:rPr sz="2800" b="1" spc="-7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aos problemas de saúde (epidemias e outros) e às 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migrações</a:t>
            </a:r>
            <a:r>
              <a:rPr sz="2800" b="1" spc="-5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e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 situações</a:t>
            </a:r>
            <a:r>
              <a:rPr sz="28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de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20" dirty="0">
                <a:solidFill>
                  <a:srgbClr val="FFFFFF"/>
                </a:solidFill>
                <a:latin typeface="Tw Cen MT"/>
                <a:cs typeface="Tw Cen MT"/>
              </a:rPr>
              <a:t>conflito.</a:t>
            </a:r>
            <a:endParaRPr sz="2800">
              <a:latin typeface="Tw Cen MT"/>
              <a:cs typeface="Tw Cen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8768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5" dirty="0" smtClean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6.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A</a:t>
            </a:r>
            <a:r>
              <a:rPr spc="-5" dirty="0">
                <a:solidFill>
                  <a:srgbClr val="000000"/>
                </a:solidFill>
              </a:rPr>
              <a:t> construção</a:t>
            </a:r>
            <a:r>
              <a:rPr spc="4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de</a:t>
            </a:r>
            <a:r>
              <a:rPr spc="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uma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cidadania</a:t>
            </a:r>
            <a:r>
              <a:rPr spc="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mundial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inclusiva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26667" y="536449"/>
            <a:ext cx="4589780" cy="5726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Os países </a:t>
            </a:r>
            <a:r>
              <a:rPr sz="2200" b="1" spc="5" dirty="0">
                <a:solidFill>
                  <a:srgbClr val="FFFFFF"/>
                </a:solidFill>
                <a:latin typeface="Tw Cen MT"/>
                <a:cs typeface="Tw Cen MT"/>
              </a:rPr>
              <a:t>mais </a:t>
            </a:r>
            <a:r>
              <a:rPr sz="2200" b="1" spc="-5" dirty="0">
                <a:solidFill>
                  <a:srgbClr val="FFFFFF"/>
                </a:solidFill>
                <a:latin typeface="Tw Cen MT"/>
                <a:cs typeface="Tw Cen MT"/>
              </a:rPr>
              <a:t>desenvolvidos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e </a:t>
            </a:r>
            <a:r>
              <a:rPr sz="2200" b="1" spc="5" dirty="0">
                <a:solidFill>
                  <a:srgbClr val="FFFFFF"/>
                </a:solidFill>
                <a:latin typeface="Tw Cen MT"/>
                <a:cs typeface="Tw Cen MT"/>
              </a:rPr>
              <a:t>as </a:t>
            </a:r>
            <a:r>
              <a:rPr sz="22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spc="5" dirty="0">
                <a:solidFill>
                  <a:srgbClr val="FFFFFF"/>
                </a:solidFill>
                <a:latin typeface="Tw Cen MT"/>
                <a:cs typeface="Tw Cen MT"/>
              </a:rPr>
              <a:t>organizações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internacionais podem </a:t>
            </a:r>
            <a:r>
              <a:rPr sz="22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spc="-5" dirty="0">
                <a:solidFill>
                  <a:srgbClr val="FFFFFF"/>
                </a:solidFill>
                <a:latin typeface="Tw Cen MT"/>
                <a:cs typeface="Tw Cen MT"/>
              </a:rPr>
              <a:t>contribuir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muito </a:t>
            </a:r>
            <a:r>
              <a:rPr sz="2200" b="1" spc="10" dirty="0">
                <a:solidFill>
                  <a:srgbClr val="FFFFFF"/>
                </a:solidFill>
                <a:latin typeface="Tw Cen MT"/>
                <a:cs typeface="Tw Cen MT"/>
              </a:rPr>
              <a:t>para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a melhoria da </a:t>
            </a:r>
            <a:r>
              <a:rPr sz="22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situação ambiental e sanitária, </a:t>
            </a:r>
            <a:r>
              <a:rPr sz="22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nomeadamente </a:t>
            </a:r>
            <a:r>
              <a:rPr sz="2200" b="1" spc="15" dirty="0">
                <a:solidFill>
                  <a:srgbClr val="FFFFFF"/>
                </a:solidFill>
                <a:latin typeface="Tw Cen MT"/>
                <a:cs typeface="Tw Cen MT"/>
              </a:rPr>
              <a:t>através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da promoção </a:t>
            </a:r>
            <a:r>
              <a:rPr sz="22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de investigação </a:t>
            </a:r>
            <a:r>
              <a:rPr sz="2200" b="1" spc="-5" dirty="0">
                <a:solidFill>
                  <a:srgbClr val="FFFFFF"/>
                </a:solidFill>
                <a:latin typeface="Tw Cen MT"/>
                <a:cs typeface="Tw Cen MT"/>
              </a:rPr>
              <a:t>orientada </a:t>
            </a:r>
            <a:r>
              <a:rPr sz="2200" b="1" spc="5" dirty="0">
                <a:solidFill>
                  <a:srgbClr val="FFFFFF"/>
                </a:solidFill>
                <a:latin typeface="Tw Cen MT"/>
                <a:cs typeface="Tw Cen MT"/>
              </a:rPr>
              <a:t>para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a </a:t>
            </a:r>
            <a:r>
              <a:rPr sz="22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problemática destes países nos </a:t>
            </a:r>
            <a:r>
              <a:rPr sz="22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domínios</a:t>
            </a:r>
            <a:r>
              <a:rPr sz="2200" b="1" spc="-7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da</a:t>
            </a:r>
            <a:r>
              <a:rPr sz="2200" b="1" spc="-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saúde,</a:t>
            </a:r>
            <a:r>
              <a:rPr sz="2200" b="1" spc="-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da</a:t>
            </a:r>
            <a:r>
              <a:rPr sz="2200" b="1" spc="-3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spc="10" dirty="0">
                <a:solidFill>
                  <a:srgbClr val="FFFFFF"/>
                </a:solidFill>
                <a:latin typeface="Tw Cen MT"/>
                <a:cs typeface="Tw Cen MT"/>
              </a:rPr>
              <a:t>agricultura</a:t>
            </a:r>
            <a:r>
              <a:rPr sz="2200" b="1" spc="-9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e</a:t>
            </a:r>
            <a:r>
              <a:rPr sz="22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do </a:t>
            </a:r>
            <a:r>
              <a:rPr sz="2200" b="1" spc="-57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spc="10" dirty="0">
                <a:solidFill>
                  <a:srgbClr val="FFFFFF"/>
                </a:solidFill>
                <a:latin typeface="Tw Cen MT"/>
                <a:cs typeface="Tw Cen MT"/>
              </a:rPr>
              <a:t>combate</a:t>
            </a:r>
            <a:r>
              <a:rPr sz="2200" b="1" spc="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à</a:t>
            </a:r>
            <a:r>
              <a:rPr sz="2200" b="1" spc="7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desertificação. Estes</a:t>
            </a:r>
            <a:r>
              <a:rPr sz="2200" b="1" spc="5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e </a:t>
            </a:r>
            <a:r>
              <a:rPr sz="22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outros</a:t>
            </a:r>
            <a:r>
              <a:rPr sz="22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problemas</a:t>
            </a:r>
            <a:r>
              <a:rPr sz="2200" b="1" spc="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spc="5" dirty="0">
                <a:solidFill>
                  <a:srgbClr val="FFFFFF"/>
                </a:solidFill>
                <a:latin typeface="Tw Cen MT"/>
                <a:cs typeface="Tw Cen MT"/>
              </a:rPr>
              <a:t>que</a:t>
            </a:r>
            <a:r>
              <a:rPr sz="2200" b="1" spc="5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spc="-5" dirty="0">
                <a:solidFill>
                  <a:srgbClr val="FFFFFF"/>
                </a:solidFill>
                <a:latin typeface="Tw Cen MT"/>
                <a:cs typeface="Tw Cen MT"/>
              </a:rPr>
              <a:t>se</a:t>
            </a:r>
            <a:r>
              <a:rPr sz="2200" b="1" spc="8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põem</a:t>
            </a:r>
            <a:r>
              <a:rPr sz="2200" b="1" spc="3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à </a:t>
            </a:r>
            <a:r>
              <a:rPr sz="22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escala mundial, mesmo </a:t>
            </a:r>
            <a:r>
              <a:rPr sz="2200" b="1" spc="5" dirty="0">
                <a:solidFill>
                  <a:srgbClr val="FFFFFF"/>
                </a:solidFill>
                <a:latin typeface="Tw Cen MT"/>
                <a:cs typeface="Tw Cen MT"/>
              </a:rPr>
              <a:t>quando não </a:t>
            </a:r>
            <a:r>
              <a:rPr sz="22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sejam </a:t>
            </a:r>
            <a:r>
              <a:rPr sz="2200" b="1" spc="-20" dirty="0">
                <a:solidFill>
                  <a:srgbClr val="FFFFFF"/>
                </a:solidFill>
                <a:latin typeface="Tw Cen MT"/>
                <a:cs typeface="Tw Cen MT"/>
              </a:rPr>
              <a:t>novos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ou necessariamente </a:t>
            </a:r>
            <a:r>
              <a:rPr sz="22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associados</a:t>
            </a:r>
            <a:r>
              <a:rPr sz="2200" b="1" spc="10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à</a:t>
            </a:r>
            <a:r>
              <a:rPr sz="2200" b="1" spc="16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spc="-5" dirty="0">
                <a:solidFill>
                  <a:srgbClr val="FFFFFF"/>
                </a:solidFill>
                <a:latin typeface="Tw Cen MT"/>
                <a:cs typeface="Tw Cen MT"/>
              </a:rPr>
              <a:t>globalização,</a:t>
            </a:r>
            <a:r>
              <a:rPr sz="2200" b="1" spc="9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spc="10" dirty="0">
                <a:solidFill>
                  <a:srgbClr val="FFFFFF"/>
                </a:solidFill>
                <a:latin typeface="Tw Cen MT"/>
                <a:cs typeface="Tw Cen MT"/>
              </a:rPr>
              <a:t>reclamam </a:t>
            </a:r>
            <a:r>
              <a:rPr sz="2200" b="1" spc="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o </a:t>
            </a:r>
            <a:r>
              <a:rPr sz="2200" b="1" spc="5" dirty="0">
                <a:solidFill>
                  <a:srgbClr val="FFFFFF"/>
                </a:solidFill>
                <a:latin typeface="Tw Cen MT"/>
                <a:cs typeface="Tw Cen MT"/>
              </a:rPr>
              <a:t>fortalecimento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da </a:t>
            </a:r>
            <a:r>
              <a:rPr sz="2200" b="1" spc="5" dirty="0">
                <a:solidFill>
                  <a:srgbClr val="FFFFFF"/>
                </a:solidFill>
                <a:latin typeface="Tw Cen MT"/>
                <a:cs typeface="Tw Cen MT"/>
              </a:rPr>
              <a:t>chamada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Global </a:t>
            </a:r>
            <a:r>
              <a:rPr sz="22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spc="-5" dirty="0">
                <a:solidFill>
                  <a:srgbClr val="FFFFFF"/>
                </a:solidFill>
                <a:latin typeface="Tw Cen MT"/>
                <a:cs typeface="Tw Cen MT"/>
              </a:rPr>
              <a:t>Governance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e uma maior e </a:t>
            </a:r>
            <a:r>
              <a:rPr sz="2200" b="1" spc="5" dirty="0">
                <a:solidFill>
                  <a:srgbClr val="FFFFFF"/>
                </a:solidFill>
                <a:latin typeface="Tw Cen MT"/>
                <a:cs typeface="Tw Cen MT"/>
              </a:rPr>
              <a:t>mais </a:t>
            </a:r>
            <a:r>
              <a:rPr sz="2200" b="1" spc="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eficiente </a:t>
            </a:r>
            <a:r>
              <a:rPr sz="2200" b="1" spc="25" dirty="0">
                <a:solidFill>
                  <a:srgbClr val="FFFFFF"/>
                </a:solidFill>
                <a:latin typeface="Tw Cen MT"/>
                <a:cs typeface="Tw Cen MT"/>
              </a:rPr>
              <a:t>oferta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de “bens públicos </a:t>
            </a:r>
            <a:r>
              <a:rPr sz="22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w Cen MT"/>
                <a:cs typeface="Tw Cen MT"/>
              </a:rPr>
              <a:t>globais”.</a:t>
            </a:r>
            <a:endParaRPr sz="2200">
              <a:latin typeface="Tw Cen MT"/>
              <a:cs typeface="Tw Cen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22264" y="543051"/>
            <a:ext cx="3861816" cy="5443728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8768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5" dirty="0" smtClean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6.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A</a:t>
            </a:r>
            <a:r>
              <a:rPr spc="-5" dirty="0">
                <a:solidFill>
                  <a:srgbClr val="000000"/>
                </a:solidFill>
              </a:rPr>
              <a:t> construção</a:t>
            </a:r>
            <a:r>
              <a:rPr spc="4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de</a:t>
            </a:r>
            <a:r>
              <a:rPr spc="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uma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cidadania</a:t>
            </a:r>
            <a:r>
              <a:rPr spc="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mundial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inclusiva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22576" y="466851"/>
            <a:ext cx="5977128" cy="574243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1258316" y="6428096"/>
            <a:ext cx="12833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2205"/>
              </a:lnSpc>
            </a:pP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87680">
              <a:lnSpc>
                <a:spcPts val="2205"/>
              </a:lnSpc>
            </a:pPr>
            <a:r>
              <a:rPr dirty="0" err="1" smtClean="0"/>
              <a:t>Ética</a:t>
            </a:r>
            <a:r>
              <a:rPr spc="-25" dirty="0" smtClean="0"/>
              <a:t> </a:t>
            </a:r>
            <a:r>
              <a:rPr spc="-5" dirty="0"/>
              <a:t>e</a:t>
            </a:r>
            <a:r>
              <a:rPr spc="25" dirty="0"/>
              <a:t> </a:t>
            </a:r>
            <a:r>
              <a:rPr spc="-5" dirty="0"/>
              <a:t>Deontologia</a:t>
            </a:r>
            <a:r>
              <a:rPr spc="2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5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6.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A</a:t>
            </a:r>
            <a:r>
              <a:rPr spc="-5" dirty="0">
                <a:solidFill>
                  <a:srgbClr val="000000"/>
                </a:solidFill>
              </a:rPr>
              <a:t> construção</a:t>
            </a:r>
            <a:r>
              <a:rPr spc="4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de</a:t>
            </a:r>
            <a:r>
              <a:rPr spc="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uma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cidadania</a:t>
            </a:r>
            <a:r>
              <a:rPr spc="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mundial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inclusiva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2010</Words>
  <Application>Microsoft Office PowerPoint</Application>
  <PresentationFormat>Personalizados</PresentationFormat>
  <Paragraphs>76</Paragraphs>
  <Slides>23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23</vt:i4>
      </vt:variant>
    </vt:vector>
  </HeadingPairs>
  <TitlesOfParts>
    <vt:vector size="27" baseType="lpstr">
      <vt:lpstr>Arial</vt:lpstr>
      <vt:lpstr>Calibri</vt:lpstr>
      <vt:lpstr>Tw Cen MT</vt:lpstr>
      <vt:lpstr>Office Theme</vt:lpstr>
      <vt:lpstr>Apresentação do PowerPoint</vt:lpstr>
      <vt:lpstr>Apresentação do PowerPoint</vt:lpstr>
      <vt:lpstr>Apresentação do PowerPoint</vt:lpstr>
      <vt:lpstr>Globalization animation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Utilizador</dc:creator>
  <cp:lastModifiedBy>Utilizador</cp:lastModifiedBy>
  <cp:revision>2</cp:revision>
  <dcterms:created xsi:type="dcterms:W3CDTF">2021-09-21T10:29:37Z</dcterms:created>
  <dcterms:modified xsi:type="dcterms:W3CDTF">2021-09-21T10:34:31Z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2012-11-15T00:00:00Z</vt:filetime>
  </property>
  <property fmtid="{D5CDD505-2E9C-101B-9397-08002B2CF9AE}" pid="3" name="LastSaved">
    <vt:filetime>2012-11-15T00:00:00Z</vt:filetime>
  </property>
</Properties>
</file>