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60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7E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6" d="100"/>
          <a:sy n="96" d="100"/>
        </p:scale>
        <p:origin x="-72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DBAE4E6-4D12-4A48-9B6B-6FA0B79BEE93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11/15/2019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ogo.cm-lourinha.pt/Nyron/Library/Catalog/winlib.aspx?skey=B7034A03174F4BBD8E1A1BC8A94389D9&amp;pesq=3" TargetMode="External"/><Relationship Id="rId2" Type="http://schemas.openxmlformats.org/officeDocument/2006/relationships/hyperlink" Target="http://www.aelourinha.p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eprografia@aelourinha.pt" TargetMode="External"/><Relationship Id="rId2" Type="http://schemas.openxmlformats.org/officeDocument/2006/relationships/hyperlink" Target="mailto:pbx@aelourinha.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82954"/>
            <a:ext cx="1261151" cy="5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685800" y="2156791"/>
            <a:ext cx="7543800" cy="755374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800" b="1" dirty="0" smtClean="0">
                <a:solidFill>
                  <a:srgbClr val="3366CC"/>
                </a:solidFill>
                <a:latin typeface="Tw Cen MT"/>
                <a:cs typeface="Tw Cen MT"/>
              </a:rPr>
              <a:t/>
            </a:r>
            <a:br>
              <a:rPr lang="pt-PT" sz="4800" b="1" dirty="0" smtClean="0">
                <a:solidFill>
                  <a:srgbClr val="3366CC"/>
                </a:solidFill>
                <a:latin typeface="Tw Cen MT"/>
                <a:cs typeface="Tw Cen MT"/>
              </a:rPr>
            </a:br>
            <a:r>
              <a:rPr lang="pt-PT" sz="4800" b="1" dirty="0" smtClean="0">
                <a:solidFill>
                  <a:srgbClr val="3366CC"/>
                </a:solidFill>
                <a:latin typeface="Tw Cen MT"/>
                <a:cs typeface="Tw Cen MT"/>
              </a:rPr>
              <a:t/>
            </a:r>
            <a:br>
              <a:rPr lang="pt-PT" sz="4800" b="1" dirty="0" smtClean="0">
                <a:solidFill>
                  <a:srgbClr val="3366CC"/>
                </a:solidFill>
                <a:latin typeface="Tw Cen MT"/>
                <a:cs typeface="Tw Cen MT"/>
              </a:rPr>
            </a:br>
            <a:r>
              <a:rPr lang="pt-PT" sz="4800" b="1" dirty="0">
                <a:solidFill>
                  <a:srgbClr val="3366CC"/>
                </a:solidFill>
                <a:latin typeface="Tw Cen MT"/>
                <a:cs typeface="Tw Cen MT"/>
              </a:rPr>
              <a:t/>
            </a:r>
            <a:br>
              <a:rPr lang="pt-PT" sz="4800" b="1" dirty="0">
                <a:solidFill>
                  <a:srgbClr val="3366CC"/>
                </a:solidFill>
                <a:latin typeface="Tw Cen MT"/>
                <a:cs typeface="Tw Cen MT"/>
              </a:rPr>
            </a:br>
            <a:r>
              <a:rPr lang="pt-PT" sz="4800" b="1" dirty="0">
                <a:solidFill>
                  <a:srgbClr val="3366CC"/>
                </a:solidFill>
                <a:latin typeface="Tw Cen MT"/>
                <a:cs typeface="Tw Cen MT"/>
              </a:rPr>
              <a:t/>
            </a:r>
            <a:br>
              <a:rPr lang="pt-PT" sz="4800" b="1" dirty="0">
                <a:solidFill>
                  <a:srgbClr val="3366CC"/>
                </a:solidFill>
                <a:latin typeface="Tw Cen MT"/>
                <a:cs typeface="Tw Cen MT"/>
              </a:rPr>
            </a:br>
            <a:r>
              <a:rPr lang="pt-PT" sz="4800" b="1" dirty="0" smtClean="0">
                <a:solidFill>
                  <a:srgbClr val="3366CC"/>
                </a:solidFill>
                <a:latin typeface="Tw Cen MT"/>
                <a:cs typeface="Tw Cen MT"/>
              </a:rPr>
              <a:t/>
            </a:r>
            <a:br>
              <a:rPr lang="pt-PT" sz="4800" b="1" dirty="0" smtClean="0">
                <a:solidFill>
                  <a:srgbClr val="3366CC"/>
                </a:solidFill>
                <a:latin typeface="Tw Cen MT"/>
                <a:cs typeface="Tw Cen MT"/>
              </a:rPr>
            </a:br>
            <a:r>
              <a:rPr lang="pt-PT" sz="4800" b="1" dirty="0">
                <a:solidFill>
                  <a:srgbClr val="3366CC"/>
                </a:solidFill>
                <a:latin typeface="Tw Cen MT"/>
                <a:cs typeface="Tw Cen MT"/>
              </a:rPr>
              <a:t/>
            </a:r>
            <a:br>
              <a:rPr lang="pt-PT" sz="4800" b="1" dirty="0">
                <a:solidFill>
                  <a:srgbClr val="3366CC"/>
                </a:solidFill>
                <a:latin typeface="Tw Cen MT"/>
                <a:cs typeface="Tw Cen MT"/>
              </a:rPr>
            </a:br>
            <a:r>
              <a:rPr lang="pt-PT" sz="4800" b="1" dirty="0" smtClean="0">
                <a:solidFill>
                  <a:srgbClr val="3366CC"/>
                </a:solidFill>
                <a:latin typeface="Tw Cen MT"/>
                <a:cs typeface="Tw Cen MT"/>
              </a:rPr>
              <a:t/>
            </a:r>
            <a:br>
              <a:rPr lang="pt-PT" sz="4800" b="1" dirty="0" smtClean="0">
                <a:solidFill>
                  <a:srgbClr val="3366CC"/>
                </a:solidFill>
                <a:latin typeface="Tw Cen MT"/>
                <a:cs typeface="Tw Cen MT"/>
              </a:rPr>
            </a:br>
            <a:r>
              <a:rPr lang="pt-PT" sz="4800" b="1" dirty="0" smtClean="0">
                <a:solidFill>
                  <a:srgbClr val="3366CC"/>
                </a:solidFill>
                <a:latin typeface="Tw Cen MT"/>
                <a:cs typeface="Tw Cen MT"/>
              </a:rPr>
              <a:t/>
            </a:r>
            <a:br>
              <a:rPr lang="pt-PT" sz="4800" b="1" dirty="0" smtClean="0">
                <a:solidFill>
                  <a:srgbClr val="3366CC"/>
                </a:solidFill>
                <a:latin typeface="Tw Cen MT"/>
                <a:cs typeface="Tw Cen MT"/>
              </a:rPr>
            </a:br>
            <a:r>
              <a:rPr lang="pt-PT" sz="4800" b="1" dirty="0" smtClean="0">
                <a:solidFill>
                  <a:srgbClr val="3366CC"/>
                </a:solidFill>
                <a:latin typeface="Tw Cen MT"/>
                <a:cs typeface="Tw Cen MT"/>
              </a:rPr>
              <a:t>BIBLIOTECA ESCOLAR (BE)</a:t>
            </a:r>
            <a:br>
              <a:rPr lang="pt-PT" sz="4800" b="1" dirty="0" smtClean="0">
                <a:solidFill>
                  <a:srgbClr val="3366CC"/>
                </a:solidFill>
                <a:latin typeface="Tw Cen MT"/>
                <a:cs typeface="Tw Cen MT"/>
              </a:rPr>
            </a:br>
            <a:r>
              <a:rPr lang="pt-PT" sz="4800" b="1" dirty="0" smtClean="0">
                <a:solidFill>
                  <a:srgbClr val="3366CC"/>
                </a:solidFill>
                <a:latin typeface="Tw Cen MT"/>
                <a:cs typeface="Tw Cen MT"/>
              </a:rPr>
              <a:t/>
            </a:r>
            <a:br>
              <a:rPr lang="pt-PT" sz="4800" b="1" dirty="0" smtClean="0">
                <a:solidFill>
                  <a:srgbClr val="3366CC"/>
                </a:solidFill>
                <a:latin typeface="Tw Cen MT"/>
                <a:cs typeface="Tw Cen MT"/>
              </a:rPr>
            </a:br>
            <a:r>
              <a:rPr lang="pt-PT" sz="3200" b="1" dirty="0" smtClean="0">
                <a:solidFill>
                  <a:schemeClr val="tx1"/>
                </a:solidFill>
                <a:latin typeface="Tw Cen MT"/>
                <a:cs typeface="Tw Cen MT"/>
              </a:rPr>
              <a:t>FORMAÇÃO DE UTILIZADORES</a:t>
            </a:r>
            <a:endParaRPr lang="pt-PT" b="1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0" y="5502514"/>
            <a:ext cx="8474529" cy="685800"/>
          </a:xfrm>
        </p:spPr>
        <p:txBody>
          <a:bodyPr>
            <a:noAutofit/>
          </a:bodyPr>
          <a:lstStyle/>
          <a:p>
            <a:pPr algn="ctr"/>
            <a:endParaRPr lang="pt-PT" b="1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/>
                <a:cs typeface="Trebuchet MS"/>
              </a:rPr>
              <a:t>Escola Secundária Dr. João Manuel da Costa Delgado</a:t>
            </a:r>
          </a:p>
          <a:p>
            <a:pPr algn="ctr"/>
            <a:endParaRPr lang="pt-PT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888435" y="2912165"/>
            <a:ext cx="5023151" cy="129840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Trebuchet MS"/>
                <a:cs typeface="Trebuchet MS"/>
              </a:rPr>
              <a:t>2019/2020</a:t>
            </a:r>
            <a:endParaRPr lang="pt-PT" sz="24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22" y="570091"/>
            <a:ext cx="1468606" cy="37177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71" y="4410239"/>
            <a:ext cx="1200251" cy="12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0471288" y="89811225"/>
            <a:ext cx="20388262" cy="41233725"/>
            <a:chOff x="100318178" y="89659463"/>
            <a:chExt cx="20388673" cy="4123298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 rot="16200000">
              <a:off x="106736906" y="106028887"/>
              <a:ext cx="25885732" cy="1922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8000" b="1" i="0" u="none" strike="noStrike" cap="none" normalizeH="0" baseline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Calibri" pitchFamily="34" charset="0"/>
                  <a:cs typeface="Arial" pitchFamily="34" charset="0"/>
                </a:rPr>
                <a:t>OUTUBRO, Mês Internacional das Bibliotecas Escolares</a:t>
              </a:r>
              <a:endPara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00318178" y="89659463"/>
              <a:ext cx="20388673" cy="41232981"/>
              <a:chOff x="100318178" y="89659463"/>
              <a:chExt cx="20388673" cy="41232981"/>
            </a:xfrm>
          </p:grpSpPr>
          <p:pic>
            <p:nvPicPr>
              <p:cNvPr id="1029" name="Picture 5" descr="islmonthlarge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99823" y="127772856"/>
                <a:ext cx="3064414" cy="31195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00318178" y="93416061"/>
                <a:ext cx="20388673" cy="1984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altLang="pt-PT" sz="8000" b="1" i="0" u="none" strike="noStrike" cap="none" normalizeH="0" baseline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rPr>
                  <a:t>ES Dr. João Manuel da Costa Delgado</a:t>
                </a:r>
                <a:endParaRPr kumimoji="0" lang="pt-PT" altLang="pt-P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7F7F9"/>
                  </a:clrFrom>
                  <a:clrTo>
                    <a:srgbClr val="F7F7F9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11814" y="89659463"/>
                <a:ext cx="5823179" cy="2573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101137540" y="96540244"/>
                <a:ext cx="17651875" cy="7132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altLang="pt-PT" sz="7200" b="1" i="0" u="none" strike="noStrike" cap="none" normalizeH="0" baseline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Vamos Imaginar …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altLang="pt-PT" sz="60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altLang="pt-PT" sz="6000" b="1" i="0" u="none" strike="noStrike" cap="none" normalizeH="0" baseline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Estamos no «outono / empoleirado num ramo seco / um corvo»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altLang="pt-PT" sz="6000" b="1" i="0" u="none" strike="noStrike" cap="none" normalizeH="0" baseline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 Matsuo Bashô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altLang="pt-P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100911796" y="116667927"/>
                <a:ext cx="16924032" cy="11126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altLang="pt-PT" sz="6200" b="1" i="1" u="none" strike="noStrike" cap="none" normalizeH="0" baseline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«padrões caleidoscópio são infinitos e dão asas à imaginação. Cada padrão é diferente e as crianças podem imaginar um número de coisas com esses padrões. Neste padrão eu posso imaginar livros em todas as quatro direções, e as crianças com livros. Cada padrão pode definir uma história… ». </a:t>
                </a:r>
                <a:r>
                  <a:rPr kumimoji="0" lang="pt-PT" altLang="pt-PT" sz="6000" b="1" i="1" u="none" strike="noStrike" cap="none" normalizeH="0" baseline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	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altLang="pt-PT" sz="6000" b="1" i="1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altLang="pt-PT" sz="2800" b="1" i="1" u="none" strike="noStrike" cap="none" normalizeH="0" baseline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Chhavi Jain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altLang="pt-PT" sz="2800" b="1" i="1" u="none" strike="noStrike" cap="none" normalizeH="0" baseline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altLang="pt-PT" sz="2800" b="1" i="1" u="none" strike="noStrike" cap="none" normalizeH="0" baseline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(responsável pelo design do marcador de livros 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altLang="pt-PT" sz="2800" b="1" i="1" u="none" strike="noStrike" cap="none" normalizeH="0" baseline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	e cartaz do International School Library Month)</a:t>
                </a:r>
                <a:endParaRPr kumimoji="0" lang="pt-PT" altLang="pt-P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34" name="Picture 10" descr="rbe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928577" y="89659463"/>
                <a:ext cx="7678061" cy="19407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035" name="Picture 11" descr="Poster-2019_-Design-e-cria%C3%A7%C3%A3o-de-Chhavi-Jai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781660">
                <a:off x="102880447" y="104128580"/>
                <a:ext cx="12573043" cy="9429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6" name="Picture 12" descr="ESJMCD_Logo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35948" y="127817022"/>
                <a:ext cx="3507062" cy="3072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57" y="40235"/>
            <a:ext cx="979756" cy="83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0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8069488" cy="990600"/>
          </a:xfrm>
        </p:spPr>
        <p:txBody>
          <a:bodyPr/>
          <a:lstStyle/>
          <a:p>
            <a:pPr algn="r"/>
            <a:r>
              <a:rPr lang="pt-PT" sz="3600" b="1" dirty="0" smtClean="0">
                <a:latin typeface="Trebuchet MS"/>
                <a:cs typeface="Trebuchet MS"/>
              </a:rPr>
              <a:t>Acesso à documentação</a:t>
            </a:r>
            <a:endParaRPr lang="pt-PT" sz="3600" b="1" dirty="0">
              <a:latin typeface="Trebuchet MS"/>
              <a:cs typeface="Trebuchet MS"/>
            </a:endParaRPr>
          </a:p>
        </p:txBody>
      </p:sp>
      <p:sp>
        <p:nvSpPr>
          <p:cNvPr id="6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68603" y="1368737"/>
            <a:ext cx="7858788" cy="524630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t-PT" sz="2400" b="1" dirty="0" smtClean="0">
                <a:latin typeface="Trebuchet MS"/>
                <a:cs typeface="Trebuchet MS"/>
              </a:rPr>
              <a:t>0 </a:t>
            </a:r>
            <a:r>
              <a:rPr lang="pt-PT" sz="2400" b="1" dirty="0">
                <a:latin typeface="Trebuchet MS"/>
                <a:cs typeface="Trebuchet MS"/>
              </a:rPr>
              <a:t>- </a:t>
            </a:r>
            <a:r>
              <a:rPr lang="pt-PT" sz="2400" b="1" dirty="0">
                <a:solidFill>
                  <a:srgbClr val="FF99CC"/>
                </a:solidFill>
                <a:latin typeface="Trebuchet MS"/>
                <a:cs typeface="Trebuchet MS"/>
              </a:rPr>
              <a:t>Rosa</a:t>
            </a:r>
            <a:r>
              <a:rPr lang="pt-PT" sz="2400" b="1" dirty="0">
                <a:latin typeface="Trebuchet MS"/>
                <a:cs typeface="Trebuchet MS"/>
              </a:rPr>
              <a:t> – </a:t>
            </a:r>
            <a:r>
              <a:rPr lang="pt-PT" sz="2400" dirty="0">
                <a:latin typeface="Trebuchet MS"/>
                <a:cs typeface="Trebuchet MS"/>
              </a:rPr>
              <a:t>Generalidades. Informática. </a:t>
            </a:r>
            <a:r>
              <a:rPr lang="pt-PT" sz="2400" dirty="0" smtClean="0">
                <a:latin typeface="Trebuchet MS"/>
                <a:cs typeface="Trebuchet MS"/>
              </a:rPr>
              <a:t>Dicionários.    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PT" sz="2400" dirty="0">
                <a:latin typeface="Trebuchet MS"/>
                <a:cs typeface="Trebuchet MS"/>
              </a:rPr>
              <a:t> </a:t>
            </a:r>
            <a:r>
              <a:rPr lang="pt-PT" sz="2400" dirty="0" smtClean="0">
                <a:latin typeface="Trebuchet MS"/>
                <a:cs typeface="Trebuchet MS"/>
              </a:rPr>
              <a:t>     Enciclopédias</a:t>
            </a:r>
            <a:endParaRPr lang="pt-PT" sz="2400" dirty="0">
              <a:latin typeface="Trebuchet MS"/>
              <a:cs typeface="Trebuchet MS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t-PT" sz="2400" b="1" dirty="0">
                <a:latin typeface="Trebuchet MS"/>
                <a:cs typeface="Trebuchet MS"/>
              </a:rPr>
              <a:t>1 </a:t>
            </a:r>
            <a:r>
              <a:rPr lang="pt-PT" sz="2400" b="1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- </a:t>
            </a:r>
            <a:r>
              <a:rPr lang="pt-PT" sz="2400" b="1" dirty="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rPr>
              <a:t>Castanho</a:t>
            </a:r>
            <a:r>
              <a:rPr lang="pt-PT" sz="2400" b="1" dirty="0">
                <a:latin typeface="Trebuchet MS"/>
                <a:cs typeface="Trebuchet MS"/>
              </a:rPr>
              <a:t> – </a:t>
            </a:r>
            <a:r>
              <a:rPr lang="pt-PT" sz="2400" dirty="0">
                <a:latin typeface="Trebuchet MS"/>
                <a:cs typeface="Trebuchet MS"/>
              </a:rPr>
              <a:t>Filosofia. Psicologia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PT" sz="2400" b="1" dirty="0">
                <a:latin typeface="Trebuchet MS"/>
                <a:cs typeface="Trebuchet MS"/>
              </a:rPr>
              <a:t>2 - </a:t>
            </a:r>
            <a:r>
              <a:rPr lang="pt-PT" sz="2400" b="1" dirty="0">
                <a:solidFill>
                  <a:srgbClr val="FF0000"/>
                </a:solidFill>
                <a:latin typeface="Trebuchet MS"/>
                <a:cs typeface="Trebuchet MS"/>
              </a:rPr>
              <a:t>Vermelho</a:t>
            </a:r>
            <a:r>
              <a:rPr lang="pt-PT" sz="2400" b="1" dirty="0">
                <a:latin typeface="Trebuchet MS"/>
                <a:cs typeface="Trebuchet MS"/>
              </a:rPr>
              <a:t> – </a:t>
            </a:r>
            <a:r>
              <a:rPr lang="pt-PT" sz="2400" dirty="0">
                <a:latin typeface="Trebuchet MS"/>
                <a:cs typeface="Trebuchet MS"/>
              </a:rPr>
              <a:t>Religião. Teologia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PT" sz="2400" b="1" dirty="0">
                <a:latin typeface="Trebuchet MS"/>
                <a:cs typeface="Trebuchet MS"/>
              </a:rPr>
              <a:t>3 - Preto - </a:t>
            </a:r>
            <a:r>
              <a:rPr lang="pt-PT" sz="2400" dirty="0">
                <a:latin typeface="Trebuchet MS"/>
                <a:cs typeface="Trebuchet MS"/>
              </a:rPr>
              <a:t>Ciências Sociais. </a:t>
            </a:r>
            <a:r>
              <a:rPr lang="pt-PT" sz="2400" dirty="0" smtClean="0">
                <a:latin typeface="Trebuchet MS"/>
                <a:cs typeface="Trebuchet MS"/>
              </a:rPr>
              <a:t>Estatística. Política.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PT" sz="2400" dirty="0">
                <a:latin typeface="Trebuchet MS"/>
                <a:cs typeface="Trebuchet MS"/>
              </a:rPr>
              <a:t> </a:t>
            </a:r>
            <a:r>
              <a:rPr lang="pt-PT" sz="2400" dirty="0" smtClean="0">
                <a:latin typeface="Trebuchet MS"/>
                <a:cs typeface="Trebuchet MS"/>
              </a:rPr>
              <a:t>    Economia. Direito</a:t>
            </a:r>
            <a:r>
              <a:rPr lang="pt-PT" sz="2400" dirty="0">
                <a:latin typeface="Trebuchet MS"/>
                <a:cs typeface="Trebuchet MS"/>
              </a:rPr>
              <a:t>. Educação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PT" sz="2400" b="1" dirty="0">
                <a:latin typeface="Trebuchet MS"/>
                <a:cs typeface="Trebuchet MS"/>
              </a:rPr>
              <a:t>4 -  </a:t>
            </a:r>
            <a:r>
              <a:rPr lang="pt-PT" sz="2400" i="1" dirty="0">
                <a:latin typeface="Trebuchet MS"/>
                <a:cs typeface="Trebuchet MS"/>
              </a:rPr>
              <a:t>não utilizado</a:t>
            </a:r>
            <a:endParaRPr lang="pt-PT" sz="2400" dirty="0">
              <a:latin typeface="Trebuchet MS"/>
              <a:cs typeface="Trebuchet MS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t-PT" sz="2400" b="1" dirty="0">
                <a:latin typeface="Trebuchet MS"/>
                <a:cs typeface="Trebuchet MS"/>
              </a:rPr>
              <a:t>5 - </a:t>
            </a:r>
            <a:r>
              <a:rPr lang="pt-PT" sz="2400" b="1" dirty="0">
                <a:solidFill>
                  <a:srgbClr val="FFC000"/>
                </a:solidFill>
                <a:latin typeface="Trebuchet MS"/>
                <a:cs typeface="Trebuchet MS"/>
              </a:rPr>
              <a:t>Amarelo</a:t>
            </a:r>
            <a:r>
              <a:rPr lang="pt-PT" sz="2400" b="1" dirty="0">
                <a:latin typeface="Trebuchet MS"/>
                <a:cs typeface="Trebuchet MS"/>
              </a:rPr>
              <a:t> – </a:t>
            </a:r>
            <a:r>
              <a:rPr lang="pt-PT" sz="2400" dirty="0">
                <a:latin typeface="Trebuchet MS"/>
                <a:cs typeface="Trebuchet MS"/>
              </a:rPr>
              <a:t>Matemática. Ciências Naturais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PT" sz="2400" b="1" dirty="0">
                <a:latin typeface="Trebuchet MS"/>
                <a:cs typeface="Trebuchet MS"/>
              </a:rPr>
              <a:t>6 - </a:t>
            </a:r>
            <a:r>
              <a:rPr lang="pt-PT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Cinza</a:t>
            </a:r>
            <a:r>
              <a:rPr lang="pt-PT" sz="2400" b="1" dirty="0">
                <a:latin typeface="Trebuchet MS"/>
                <a:cs typeface="Trebuchet MS"/>
              </a:rPr>
              <a:t> - </a:t>
            </a:r>
            <a:r>
              <a:rPr lang="pt-PT" sz="2400" dirty="0">
                <a:latin typeface="Trebuchet MS"/>
                <a:cs typeface="Trebuchet MS"/>
              </a:rPr>
              <a:t>Ciências Aplicadas. Medicina. Tecnologia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PT" sz="2400" b="1" dirty="0">
                <a:latin typeface="Trebuchet MS"/>
                <a:cs typeface="Trebuchet MS"/>
              </a:rPr>
              <a:t>7 - </a:t>
            </a:r>
            <a:r>
              <a:rPr lang="pt-PT" sz="2400" b="1" dirty="0">
                <a:solidFill>
                  <a:srgbClr val="FF6600"/>
                </a:solidFill>
                <a:latin typeface="Trebuchet MS"/>
                <a:cs typeface="Trebuchet MS"/>
              </a:rPr>
              <a:t>Laranja</a:t>
            </a:r>
            <a:r>
              <a:rPr lang="pt-PT" sz="2400" b="1" dirty="0">
                <a:latin typeface="Trebuchet MS"/>
                <a:cs typeface="Trebuchet MS"/>
              </a:rPr>
              <a:t> – </a:t>
            </a:r>
            <a:r>
              <a:rPr lang="pt-PT" sz="2400" dirty="0">
                <a:latin typeface="Trebuchet MS"/>
                <a:cs typeface="Trebuchet MS"/>
              </a:rPr>
              <a:t>Arte. Entretenimento. Desporto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PT" sz="2400" b="1" dirty="0">
                <a:latin typeface="Trebuchet MS"/>
                <a:cs typeface="Trebuchet MS"/>
              </a:rPr>
              <a:t>8 - </a:t>
            </a:r>
            <a:r>
              <a:rPr lang="pt-PT" sz="2400" b="1" dirty="0">
                <a:solidFill>
                  <a:srgbClr val="00B050"/>
                </a:solidFill>
                <a:latin typeface="Trebuchet MS"/>
                <a:cs typeface="Trebuchet MS"/>
              </a:rPr>
              <a:t>Verde</a:t>
            </a:r>
            <a:r>
              <a:rPr lang="pt-PT" sz="2400" b="1" dirty="0">
                <a:latin typeface="Trebuchet MS"/>
                <a:cs typeface="Trebuchet MS"/>
              </a:rPr>
              <a:t> – </a:t>
            </a:r>
            <a:r>
              <a:rPr lang="pt-PT" sz="2400" dirty="0">
                <a:latin typeface="Trebuchet MS"/>
                <a:cs typeface="Trebuchet MS"/>
              </a:rPr>
              <a:t>Linguística. Literatura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PT" sz="2400" b="1" dirty="0">
                <a:latin typeface="Trebuchet MS"/>
                <a:cs typeface="Trebuchet MS"/>
              </a:rPr>
              <a:t>9 - </a:t>
            </a:r>
            <a:r>
              <a:rPr lang="pt-PT" sz="2400" b="1" dirty="0">
                <a:solidFill>
                  <a:srgbClr val="00B0F0"/>
                </a:solidFill>
                <a:latin typeface="Trebuchet MS"/>
                <a:cs typeface="Trebuchet MS"/>
              </a:rPr>
              <a:t>Azul</a:t>
            </a:r>
            <a:r>
              <a:rPr lang="pt-PT" sz="2400" b="1" dirty="0">
                <a:latin typeface="Trebuchet MS"/>
                <a:cs typeface="Trebuchet MS"/>
              </a:rPr>
              <a:t> – </a:t>
            </a:r>
            <a:r>
              <a:rPr lang="pt-PT" sz="2400" dirty="0">
                <a:latin typeface="Trebuchet MS"/>
                <a:cs typeface="Trebuchet MS"/>
              </a:rPr>
              <a:t>História. Biografia. Geografia</a:t>
            </a:r>
          </a:p>
          <a:p>
            <a:pPr marL="0" indent="0" algn="just">
              <a:buNone/>
            </a:pPr>
            <a:endParaRPr lang="pt-PT" sz="26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14" y="3684495"/>
            <a:ext cx="713916" cy="31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4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8069488" cy="990600"/>
          </a:xfrm>
        </p:spPr>
        <p:txBody>
          <a:bodyPr/>
          <a:lstStyle/>
          <a:p>
            <a:pPr algn="r"/>
            <a:r>
              <a:rPr lang="pt-PT" sz="3600" b="1" dirty="0" smtClean="0">
                <a:latin typeface="Trebuchet MS"/>
                <a:cs typeface="Trebuchet MS"/>
              </a:rPr>
              <a:t>Catálogo</a:t>
            </a:r>
            <a:endParaRPr lang="pt-PT" sz="3600" b="1" dirty="0">
              <a:latin typeface="Trebuchet MS"/>
              <a:cs typeface="Trebuchet MS"/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231913" y="1225834"/>
            <a:ext cx="8050696" cy="8613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sz="1800" dirty="0" smtClean="0">
                <a:latin typeface="Trebuchet MS"/>
                <a:cs typeface="Trebuchet MS"/>
              </a:rPr>
              <a:t>Os documentos da BE estão tratados e guardados numa base de dados – a base de dados da Biblioteca. </a:t>
            </a:r>
          </a:p>
          <a:p>
            <a:pPr marL="0" indent="0" algn="just">
              <a:buNone/>
            </a:pPr>
            <a:endParaRPr lang="pt-PT" sz="2600" dirty="0"/>
          </a:p>
          <a:p>
            <a:pPr marL="0" indent="0" algn="just">
              <a:buNone/>
            </a:pPr>
            <a:endParaRPr lang="pt-PT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971827" y="2114867"/>
            <a:ext cx="6692348" cy="4266478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 smtClean="0">
                <a:solidFill>
                  <a:srgbClr val="05295B"/>
                </a:solidFill>
                <a:latin typeface="Trebuchet MS"/>
                <a:cs typeface="Trebuchet MS"/>
              </a:rPr>
              <a:t>Podemos aceder ao catálogo: </a:t>
            </a:r>
          </a:p>
          <a:p>
            <a:pPr algn="just"/>
            <a:endParaRPr lang="pt-PT" dirty="0" smtClean="0">
              <a:solidFill>
                <a:srgbClr val="05295B"/>
              </a:solidFill>
              <a:latin typeface="Trebuchet MS"/>
              <a:cs typeface="Trebuchet MS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rgbClr val="05295B"/>
                </a:solidFill>
                <a:latin typeface="Trebuchet MS"/>
                <a:cs typeface="Trebuchet MS"/>
              </a:rPr>
              <a:t>a</a:t>
            </a:r>
            <a:r>
              <a:rPr lang="pt-PT" dirty="0" smtClean="0">
                <a:solidFill>
                  <a:srgbClr val="05295B"/>
                </a:solidFill>
                <a:latin typeface="Trebuchet MS"/>
                <a:cs typeface="Trebuchet MS"/>
              </a:rPr>
              <a:t>través do link para a Biblioteca que consta da página do </a:t>
            </a:r>
            <a:r>
              <a:rPr lang="pt-PT" b="1" dirty="0" smtClean="0">
                <a:solidFill>
                  <a:srgbClr val="FFC000"/>
                </a:solidFill>
                <a:latin typeface="Trebuchet MS"/>
                <a:cs typeface="Trebuchet MS"/>
                <a:hlinkClick r:id="rId2"/>
              </a:rPr>
              <a:t>Agrupamento</a:t>
            </a:r>
            <a:r>
              <a:rPr lang="pt-PT" dirty="0" smtClean="0">
                <a:solidFill>
                  <a:srgbClr val="05295B"/>
                </a:solidFill>
                <a:latin typeface="Trebuchet MS"/>
                <a:cs typeface="Trebuchet MS"/>
              </a:rPr>
              <a:t>; </a:t>
            </a:r>
          </a:p>
          <a:p>
            <a:pPr algn="just"/>
            <a:endParaRPr lang="pt-PT" dirty="0" smtClean="0">
              <a:solidFill>
                <a:srgbClr val="05295B"/>
              </a:solidFill>
              <a:latin typeface="Trebuchet MS"/>
              <a:cs typeface="Trebuchet MS"/>
            </a:endParaRPr>
          </a:p>
          <a:p>
            <a:pPr marL="285750" indent="-285750" algn="just">
              <a:buFont typeface="Arial"/>
              <a:buChar char="•"/>
            </a:pPr>
            <a:r>
              <a:rPr lang="pt-PT" dirty="0" smtClean="0">
                <a:solidFill>
                  <a:srgbClr val="05295B"/>
                </a:solidFill>
                <a:latin typeface="Trebuchet MS"/>
                <a:cs typeface="Trebuchet MS"/>
              </a:rPr>
              <a:t>através do sítio da </a:t>
            </a:r>
            <a:r>
              <a:rPr lang="pt-PT" b="1" dirty="0" smtClean="0">
                <a:solidFill>
                  <a:srgbClr val="FFC000"/>
                </a:solidFill>
                <a:latin typeface="Trebuchet MS"/>
                <a:cs typeface="Trebuchet MS"/>
                <a:hlinkClick r:id="rId3"/>
              </a:rPr>
              <a:t>Biblioteca Municipal da Lourinhã</a:t>
            </a:r>
            <a:r>
              <a:rPr lang="pt-PT" dirty="0" smtClean="0">
                <a:solidFill>
                  <a:srgbClr val="05295B"/>
                </a:solidFill>
                <a:latin typeface="Trebuchet MS"/>
                <a:cs typeface="Trebuchet MS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endParaRPr lang="pt-PT" dirty="0">
              <a:solidFill>
                <a:srgbClr val="05295B"/>
              </a:solidFill>
              <a:latin typeface="Trebuchet MS"/>
              <a:cs typeface="Trebuchet MS"/>
            </a:endParaRPr>
          </a:p>
          <a:p>
            <a:pPr algn="just"/>
            <a:endParaRPr lang="pt-PT" dirty="0" smtClean="0">
              <a:solidFill>
                <a:srgbClr val="05295B"/>
              </a:solidFill>
              <a:latin typeface="Trebuchet MS"/>
              <a:cs typeface="Trebuchet MS"/>
            </a:endParaRPr>
          </a:p>
          <a:p>
            <a:pPr algn="just"/>
            <a:r>
              <a:rPr lang="pt-PT" b="1" dirty="0" smtClean="0">
                <a:solidFill>
                  <a:srgbClr val="05295B"/>
                </a:solidFill>
                <a:latin typeface="Trebuchet MS"/>
                <a:cs typeface="Trebuchet MS"/>
              </a:rPr>
              <a:t>NOTA</a:t>
            </a:r>
            <a:r>
              <a:rPr lang="pt-PT" dirty="0" smtClean="0">
                <a:solidFill>
                  <a:srgbClr val="05295B"/>
                </a:solidFill>
                <a:latin typeface="Trebuchet MS"/>
                <a:cs typeface="Trebuchet MS"/>
              </a:rPr>
              <a:t>: </a:t>
            </a:r>
            <a:r>
              <a:rPr lang="pt-PT" sz="1600" u="sng" dirty="0" smtClean="0">
                <a:solidFill>
                  <a:srgbClr val="05295B"/>
                </a:solidFill>
                <a:latin typeface="Trebuchet MS"/>
                <a:cs typeface="Trebuchet MS"/>
              </a:rPr>
              <a:t>Em caso de dúvida, solicitar esclarecimentos à PB ou à AO</a:t>
            </a:r>
            <a:r>
              <a:rPr lang="pt-PT" sz="1600" dirty="0" smtClean="0">
                <a:solidFill>
                  <a:srgbClr val="05295B"/>
                </a:solidFill>
                <a:latin typeface="Trebuchet MS"/>
                <a:cs typeface="Trebuchet MS"/>
              </a:rPr>
              <a:t>.</a:t>
            </a:r>
            <a:r>
              <a:rPr lang="pt-PT" sz="1600" u="sng" dirty="0" smtClean="0">
                <a:solidFill>
                  <a:srgbClr val="05295B"/>
                </a:solidFill>
                <a:latin typeface="Trebuchet MS"/>
                <a:cs typeface="Trebuchet MS"/>
              </a:rPr>
              <a:t>  </a:t>
            </a:r>
            <a:endParaRPr lang="en-US" sz="1600" u="sng" dirty="0">
              <a:solidFill>
                <a:srgbClr val="05295B"/>
              </a:solidFill>
              <a:latin typeface="Trebuchet MS"/>
              <a:cs typeface="Trebuchet M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14" y="3684495"/>
            <a:ext cx="713916" cy="31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7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8069488" cy="990600"/>
          </a:xfrm>
        </p:spPr>
        <p:txBody>
          <a:bodyPr/>
          <a:lstStyle/>
          <a:p>
            <a:pPr algn="r"/>
            <a:r>
              <a:rPr lang="pt-PT" sz="3600" b="1" dirty="0" smtClean="0">
                <a:latin typeface="Trebuchet MS"/>
                <a:cs typeface="Trebuchet MS"/>
              </a:rPr>
              <a:t>Arrumação nas prateleiras</a:t>
            </a:r>
            <a:endParaRPr lang="pt-PT" sz="3600" b="1" dirty="0">
              <a:latin typeface="Trebuchet MS"/>
              <a:cs typeface="Trebuchet M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9217" y="1380428"/>
            <a:ext cx="7760271" cy="1214790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 smtClean="0">
                <a:solidFill>
                  <a:srgbClr val="05295B"/>
                </a:solidFill>
                <a:latin typeface="Trebuchet MS"/>
                <a:cs typeface="Trebuchet MS"/>
              </a:rPr>
              <a:t>Os documentos encontram-se arrumados por ordem alfabética do autor (apelido), por vezes, de título (quando são mais do que três autores), outras de biografado (quando se trata de uma biografia). </a:t>
            </a:r>
            <a:endParaRPr lang="en-US" sz="1600" u="sng" dirty="0">
              <a:solidFill>
                <a:srgbClr val="05295B"/>
              </a:solidFill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217" y="2760870"/>
            <a:ext cx="776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/>
                <a:cs typeface="Trebuchet MS"/>
              </a:rPr>
              <a:t>          PARA ENCONTRAR UM DOCUMENTO: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33574" y="3387275"/>
            <a:ext cx="6835914" cy="1118463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1600" b="1" dirty="0" smtClean="0">
                <a:solidFill>
                  <a:srgbClr val="05295B"/>
                </a:solidFill>
                <a:latin typeface="Trebuchet MS"/>
                <a:cs typeface="Trebuchet MS"/>
              </a:rPr>
              <a:t>1º</a:t>
            </a:r>
            <a:r>
              <a:rPr lang="pt-PT" sz="1600" dirty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pt-PT" sz="1600" dirty="0" smtClean="0">
                <a:solidFill>
                  <a:srgbClr val="05295B"/>
                </a:solidFill>
                <a:latin typeface="Trebuchet MS"/>
                <a:cs typeface="Trebuchet MS"/>
              </a:rPr>
              <a:t>- procuramos o apelido do autor na ordem alfabética; </a:t>
            </a:r>
          </a:p>
          <a:p>
            <a:pPr algn="just"/>
            <a:r>
              <a:rPr lang="pt-PT" sz="1600" b="1" dirty="0" smtClean="0">
                <a:solidFill>
                  <a:srgbClr val="05295B"/>
                </a:solidFill>
                <a:latin typeface="Trebuchet MS"/>
                <a:cs typeface="Trebuchet MS"/>
              </a:rPr>
              <a:t>2º</a:t>
            </a:r>
            <a:r>
              <a:rPr lang="pt-PT" sz="1600" dirty="0" smtClean="0">
                <a:solidFill>
                  <a:srgbClr val="05295B"/>
                </a:solidFill>
                <a:latin typeface="Trebuchet MS"/>
                <a:cs typeface="Trebuchet MS"/>
              </a:rPr>
              <a:t> - consultamos o catálogo para apurar a cota ou, em alternativa, solicitamos ajuda à PB ou à AO. </a:t>
            </a:r>
            <a:endParaRPr lang="en-US" sz="1600" dirty="0">
              <a:solidFill>
                <a:srgbClr val="05295B"/>
              </a:solidFill>
              <a:latin typeface="Trebuchet MS"/>
              <a:cs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217" y="4689446"/>
            <a:ext cx="776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rebuchet MS"/>
                <a:cs typeface="Trebuchet MS"/>
              </a:rPr>
              <a:t>                    PARA ARRUMAR UM DOCUMENTO:</a:t>
            </a:r>
            <a:endParaRPr lang="en-US" b="1" dirty="0">
              <a:latin typeface="Trebuchet MS"/>
              <a:cs typeface="Trebuchet MS"/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7241227" y="4810539"/>
            <a:ext cx="877954" cy="988151"/>
          </a:xfrm>
          <a:prstGeom prst="curvedLeftArrow">
            <a:avLst>
              <a:gd name="adj1" fmla="val 8062"/>
              <a:gd name="adj2" fmla="val 50000"/>
              <a:gd name="adj3" fmla="val 488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9216" y="5304615"/>
            <a:ext cx="7078871" cy="1332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/>
                <a:cs typeface="Trebuchet MS"/>
              </a:rPr>
              <a:t>Um </a:t>
            </a:r>
            <a:r>
              <a:rPr lang="en-US" sz="16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documento</a:t>
            </a:r>
            <a:r>
              <a:rPr lang="en-US" sz="16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não</a:t>
            </a:r>
            <a:r>
              <a:rPr lang="en-US" sz="16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deve</a:t>
            </a:r>
            <a:r>
              <a:rPr lang="en-US" sz="16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ser</a:t>
            </a:r>
            <a:r>
              <a:rPr lang="en-US" sz="16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reposto</a:t>
            </a:r>
            <a:r>
              <a:rPr lang="en-US" sz="16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nas</a:t>
            </a:r>
            <a:r>
              <a:rPr lang="en-US" sz="16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prateleiras</a:t>
            </a:r>
            <a:r>
              <a:rPr lang="en-US" sz="1600" dirty="0" smtClean="0">
                <a:solidFill>
                  <a:schemeClr val="bg1"/>
                </a:solidFill>
                <a:latin typeface="Trebuchet MS"/>
                <a:cs typeface="Trebuchet MS"/>
              </a:rPr>
              <a:t>. </a:t>
            </a:r>
          </a:p>
          <a:p>
            <a:pPr algn="ctr"/>
            <a:endParaRPr lang="en-US" sz="14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rebuchet MS"/>
                <a:cs typeface="Trebuchet MS"/>
              </a:rPr>
              <a:t>Deve</a:t>
            </a:r>
            <a:r>
              <a:rPr lang="en-US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rebuchet MS"/>
                <a:cs typeface="Trebuchet MS"/>
              </a:rPr>
              <a:t>ser</a:t>
            </a:r>
            <a:r>
              <a:rPr lang="en-US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rebuchet MS"/>
                <a:cs typeface="Trebuchet MS"/>
              </a:rPr>
              <a:t>deixado</a:t>
            </a:r>
            <a:r>
              <a:rPr lang="en-US" dirty="0" smtClean="0">
                <a:solidFill>
                  <a:schemeClr val="bg1"/>
                </a:solidFill>
                <a:latin typeface="Trebuchet MS"/>
                <a:cs typeface="Trebuchet MS"/>
              </a:rPr>
              <a:t> no </a:t>
            </a:r>
            <a:r>
              <a:rPr lang="en-US" dirty="0" err="1" smtClean="0">
                <a:solidFill>
                  <a:schemeClr val="bg1"/>
                </a:solidFill>
                <a:latin typeface="Trebuchet MS"/>
                <a:cs typeface="Trebuchet MS"/>
              </a:rPr>
              <a:t>carrinho</a:t>
            </a:r>
            <a:r>
              <a:rPr lang="en-US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rebuchet MS"/>
                <a:cs typeface="Trebuchet MS"/>
              </a:rPr>
              <a:t>para</a:t>
            </a:r>
            <a:r>
              <a:rPr lang="en-US" dirty="0" smtClean="0">
                <a:solidFill>
                  <a:schemeClr val="bg1"/>
                </a:solidFill>
                <a:latin typeface="Trebuchet MS"/>
                <a:cs typeface="Trebuchet MS"/>
              </a:rPr>
              <a:t> o </a:t>
            </a:r>
            <a:r>
              <a:rPr lang="en-US" dirty="0" err="1" smtClean="0">
                <a:solidFill>
                  <a:schemeClr val="bg1"/>
                </a:solidFill>
                <a:latin typeface="Trebuchet MS"/>
                <a:cs typeface="Trebuchet MS"/>
              </a:rPr>
              <a:t>efeito</a:t>
            </a:r>
            <a:r>
              <a:rPr lang="en-US" dirty="0" smtClean="0">
                <a:solidFill>
                  <a:schemeClr val="bg1"/>
                </a:solidFill>
                <a:latin typeface="Trebuchet MS"/>
                <a:cs typeface="Trebuchet MS"/>
              </a:rPr>
              <a:t>.</a:t>
            </a:r>
            <a:endParaRPr lang="en-US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7" name="Curved Right Arrow 16"/>
          <p:cNvSpPr/>
          <p:nvPr/>
        </p:nvSpPr>
        <p:spPr>
          <a:xfrm>
            <a:off x="309217" y="2948609"/>
            <a:ext cx="607391" cy="65156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14" y="3684495"/>
            <a:ext cx="713916" cy="31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03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8069488" cy="990600"/>
          </a:xfrm>
        </p:spPr>
        <p:txBody>
          <a:bodyPr/>
          <a:lstStyle/>
          <a:p>
            <a:pPr algn="r"/>
            <a:r>
              <a:rPr lang="pt-PT" sz="3600" b="1" dirty="0" smtClean="0">
                <a:latin typeface="Trebuchet MS"/>
                <a:cs typeface="Trebuchet MS"/>
              </a:rPr>
              <a:t>Requisições</a:t>
            </a:r>
            <a:endParaRPr lang="pt-PT" sz="3600" b="1" dirty="0">
              <a:latin typeface="Trebuchet MS"/>
              <a:cs typeface="Trebuchet M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02522" y="1009373"/>
            <a:ext cx="6933095" cy="27564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Poderão</a:t>
            </a:r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ser</a:t>
            </a:r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requisitados</a:t>
            </a:r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por</a:t>
            </a:r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 um </a:t>
            </a:r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período</a:t>
            </a:r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 de 15 </a:t>
            </a:r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dias</a:t>
            </a:r>
            <a:r>
              <a:rPr lang="en-US" sz="16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todos</a:t>
            </a:r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os</a:t>
            </a:r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documentos</a:t>
            </a:r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impressos</a:t>
            </a:r>
            <a:r>
              <a:rPr lang="en-US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(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exceto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dicionários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enciclopédias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e outros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devidamente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assinalados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na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capa</a:t>
            </a:r>
            <a:r>
              <a:rPr lang="en-US" sz="1400" dirty="0">
                <a:solidFill>
                  <a:schemeClr val="accent1"/>
                </a:solidFill>
                <a:latin typeface="Trebuchet MS"/>
                <a:cs typeface="Trebuchet MS"/>
              </a:rPr>
              <a:t>). </a:t>
            </a:r>
            <a:endParaRPr lang="en-US" sz="1400" dirty="0" smtClean="0">
              <a:solidFill>
                <a:schemeClr val="accent1"/>
              </a:solidFill>
              <a:latin typeface="Trebuchet MS"/>
              <a:cs typeface="Trebuchet MS"/>
            </a:endParaRPr>
          </a:p>
          <a:p>
            <a:pPr algn="ctr"/>
            <a:endParaRPr lang="en-US" sz="1400" dirty="0">
              <a:solidFill>
                <a:schemeClr val="accent1"/>
              </a:solidFill>
              <a:latin typeface="Trebuchet MS"/>
              <a:cs typeface="Trebuchet MS"/>
            </a:endParaRPr>
          </a:p>
          <a:p>
            <a:pPr algn="ctr"/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Estas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requisições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são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renováveis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Trebuchet MS"/>
                <a:cs typeface="Trebuchet MS"/>
              </a:rPr>
              <a:t>uma</a:t>
            </a:r>
            <a:r>
              <a:rPr lang="en-US" sz="1400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Trebuchet MS"/>
                <a:cs typeface="Trebuchet MS"/>
              </a:rPr>
              <a:t>vez</a:t>
            </a:r>
            <a:r>
              <a:rPr lang="en-US" sz="1400" dirty="0">
                <a:solidFill>
                  <a:schemeClr val="accent1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Trebuchet MS"/>
                <a:cs typeface="Trebuchet MS"/>
              </a:rPr>
              <a:t>caso</a:t>
            </a:r>
            <a:r>
              <a:rPr lang="en-US" sz="1400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Trebuchet MS"/>
                <a:cs typeface="Trebuchet MS"/>
              </a:rPr>
              <a:t>não</a:t>
            </a:r>
            <a:r>
              <a:rPr lang="en-US" sz="1400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Trebuchet MS"/>
                <a:cs typeface="Trebuchet MS"/>
              </a:rPr>
              <a:t>tenham</a:t>
            </a:r>
            <a:r>
              <a:rPr lang="en-US" sz="1400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Trebuchet MS"/>
                <a:cs typeface="Trebuchet MS"/>
              </a:rPr>
              <a:t>sido</a:t>
            </a:r>
            <a:r>
              <a:rPr lang="en-US" sz="1400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Trebuchet MS"/>
                <a:cs typeface="Trebuchet MS"/>
              </a:rPr>
              <a:t>entretanto</a:t>
            </a:r>
            <a:r>
              <a:rPr lang="en-US" sz="1400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Trebuchet MS"/>
                <a:cs typeface="Trebuchet MS"/>
              </a:rPr>
              <a:t>solicitados</a:t>
            </a:r>
            <a:r>
              <a:rPr lang="en-US" sz="1400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Trebuchet MS"/>
                <a:cs typeface="Trebuchet MS"/>
              </a:rPr>
              <a:t>por</a:t>
            </a:r>
            <a:r>
              <a:rPr lang="en-US" sz="1400" dirty="0">
                <a:solidFill>
                  <a:schemeClr val="accent1"/>
                </a:solidFill>
                <a:latin typeface="Trebuchet MS"/>
                <a:cs typeface="Trebuchet MS"/>
              </a:rPr>
              <a:t> outros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leitores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.   </a:t>
            </a:r>
            <a:endParaRPr lang="en-US" sz="1400" dirty="0">
              <a:solidFill>
                <a:schemeClr val="accent1"/>
              </a:solidFill>
              <a:latin typeface="Trebuchet MS"/>
              <a:cs typeface="Trebuchet MS"/>
            </a:endParaRPr>
          </a:p>
          <a:p>
            <a:pPr algn="ctr"/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Cada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utilizador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poderá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requisitar</a:t>
            </a:r>
            <a:r>
              <a:rPr lang="en-US" sz="1400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simultaneamente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, </a:t>
            </a:r>
            <a:r>
              <a:rPr lang="en-US" sz="1400" u="sng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quatro</a:t>
            </a:r>
            <a:r>
              <a:rPr lang="en-US" sz="1400" u="sng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documentos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impressos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. </a:t>
            </a:r>
            <a:endParaRPr lang="en-US" dirty="0" smtClean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6573" y="3902766"/>
            <a:ext cx="6948557" cy="27564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Mediante </a:t>
            </a:r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requisição</a:t>
            </a:r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professores</a:t>
            </a:r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 e </a:t>
            </a:r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alunos</a:t>
            </a:r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podem</a:t>
            </a:r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levar</a:t>
            </a:r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qualquer</a:t>
            </a:r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documento</a:t>
            </a:r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 para a </a:t>
            </a:r>
            <a:r>
              <a:rPr lang="en-US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sala</a:t>
            </a:r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 de aula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(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obras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de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referência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manuais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adotados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, material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multimédia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ou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periódicos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em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reserva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)</a:t>
            </a:r>
            <a:r>
              <a:rPr lang="en-US" dirty="0" smtClean="0">
                <a:solidFill>
                  <a:schemeClr val="accent1"/>
                </a:solidFill>
                <a:latin typeface="Trebuchet MS"/>
                <a:cs typeface="Trebuchet MS"/>
              </a:rPr>
              <a:t>. </a:t>
            </a:r>
          </a:p>
          <a:p>
            <a:pPr algn="ctr"/>
            <a:endParaRPr lang="en-US" dirty="0">
              <a:solidFill>
                <a:schemeClr val="accent1"/>
              </a:solidFill>
              <a:latin typeface="Trebuchet MS"/>
              <a:cs typeface="Trebuchet MS"/>
            </a:endParaRPr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  <a:latin typeface="Trebuchet MS"/>
                <a:cs typeface="Trebuchet MS"/>
              </a:rPr>
              <a:t>NOTA: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qualquer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documento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para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este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fim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só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deverá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ser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levado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momentos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antes da aula e tem de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ser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devolvido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no final da </a:t>
            </a:r>
            <a:r>
              <a:rPr lang="en-US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mesma</a:t>
            </a:r>
            <a:r>
              <a:rPr lang="en-US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. </a:t>
            </a:r>
            <a:endParaRPr lang="en-US" dirty="0" smtClean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71703" y="4735443"/>
            <a:ext cx="2263914" cy="11728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rebuchet MS"/>
                <a:cs typeface="Trebuchet MS"/>
              </a:rPr>
              <a:t>PARA  A</a:t>
            </a:r>
            <a:r>
              <a:rPr lang="en-US" dirty="0" smtClean="0">
                <a:latin typeface="Trebuchet MS"/>
                <a:cs typeface="Trebuchet MS"/>
              </a:rPr>
              <a:t> SALA DE AULA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" name="Oval 2"/>
          <p:cNvSpPr/>
          <p:nvPr/>
        </p:nvSpPr>
        <p:spPr>
          <a:xfrm>
            <a:off x="362226" y="1605722"/>
            <a:ext cx="2263914" cy="8172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DOMICILIÁRIA</a:t>
            </a:r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14" y="3684495"/>
            <a:ext cx="713916" cy="31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0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8069488" cy="990600"/>
          </a:xfrm>
        </p:spPr>
        <p:txBody>
          <a:bodyPr/>
          <a:lstStyle/>
          <a:p>
            <a:pPr algn="r"/>
            <a:r>
              <a:rPr lang="pt-PT" sz="3600" b="1" dirty="0" smtClean="0">
                <a:latin typeface="Trebuchet MS"/>
                <a:cs typeface="Trebuchet MS"/>
              </a:rPr>
              <a:t>Área de Informática</a:t>
            </a:r>
            <a:endParaRPr lang="pt-PT" sz="3600" b="1" dirty="0">
              <a:latin typeface="Trebuchet MS"/>
              <a:cs typeface="Trebuchet M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0817" y="1988930"/>
            <a:ext cx="7760271" cy="2697370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/>
              <a:buChar char="•"/>
            </a:pPr>
            <a:r>
              <a:rPr lang="en-US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destinam</a:t>
            </a:r>
            <a:r>
              <a:rPr lang="en-US" dirty="0" smtClean="0">
                <a:solidFill>
                  <a:srgbClr val="05295B"/>
                </a:solidFill>
                <a:latin typeface="Trebuchet MS"/>
                <a:cs typeface="Trebuchet MS"/>
              </a:rPr>
              <a:t>-se</a:t>
            </a:r>
            <a:r>
              <a:rPr lang="pt-PT" dirty="0" smtClean="0">
                <a:solidFill>
                  <a:srgbClr val="05295B"/>
                </a:solidFill>
                <a:latin typeface="Trebuchet MS"/>
                <a:cs typeface="Trebuchet MS"/>
              </a:rPr>
              <a:t> prioritariamente a trabalho/estudo e têm de ser requisitados </a:t>
            </a:r>
            <a:r>
              <a:rPr lang="pt-PT" sz="1400" dirty="0" smtClean="0">
                <a:solidFill>
                  <a:srgbClr val="05295B"/>
                </a:solidFill>
                <a:latin typeface="Trebuchet MS"/>
                <a:cs typeface="Trebuchet MS"/>
              </a:rPr>
              <a:t>(por períodos de 50 minutos) </a:t>
            </a:r>
            <a:r>
              <a:rPr lang="pt-PT" dirty="0" smtClean="0">
                <a:solidFill>
                  <a:srgbClr val="05295B"/>
                </a:solidFill>
                <a:latin typeface="Trebuchet MS"/>
                <a:cs typeface="Trebuchet MS"/>
              </a:rPr>
              <a:t>junto da AO ou da PB – </a:t>
            </a:r>
            <a:r>
              <a:rPr lang="pt-PT" u="sng" dirty="0" smtClean="0">
                <a:solidFill>
                  <a:srgbClr val="05295B"/>
                </a:solidFill>
                <a:latin typeface="Trebuchet MS"/>
                <a:cs typeface="Trebuchet MS"/>
              </a:rPr>
              <a:t>deixar o cartão de aluno</a:t>
            </a:r>
            <a:r>
              <a:rPr lang="pt-PT" dirty="0" smtClean="0">
                <a:solidFill>
                  <a:srgbClr val="05295B"/>
                </a:solidFill>
                <a:latin typeface="Trebuchet MS"/>
                <a:cs typeface="Trebuchet MS"/>
              </a:rPr>
              <a:t>; 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05295B"/>
                </a:solidFill>
                <a:latin typeface="Trebuchet MS"/>
                <a:cs typeface="Trebuchet MS"/>
              </a:rPr>
              <a:t>s</a:t>
            </a:r>
            <a:r>
              <a:rPr lang="pt-PT" dirty="0" smtClean="0">
                <a:solidFill>
                  <a:srgbClr val="05295B"/>
                </a:solidFill>
                <a:latin typeface="Trebuchet MS"/>
                <a:cs typeface="Trebuchet MS"/>
              </a:rPr>
              <a:t>ó devem ter 2 utilizadores, exceto em situação de aula; 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05295B"/>
                </a:solidFill>
                <a:latin typeface="Trebuchet MS"/>
                <a:cs typeface="Trebuchet MS"/>
              </a:rPr>
              <a:t>s</a:t>
            </a:r>
            <a:r>
              <a:rPr lang="pt-PT" dirty="0" smtClean="0">
                <a:solidFill>
                  <a:srgbClr val="05295B"/>
                </a:solidFill>
                <a:latin typeface="Trebuchet MS"/>
                <a:cs typeface="Trebuchet MS"/>
              </a:rPr>
              <a:t>ó podem ser utilizados para navegação de lazer desde que não estejam a ser necessários para o trabalho/estudo. </a:t>
            </a:r>
          </a:p>
          <a:p>
            <a:pPr marL="285750" indent="-285750" algn="just">
              <a:buFont typeface="Arial"/>
              <a:buChar char="•"/>
            </a:pPr>
            <a:endParaRPr lang="pt-PT" dirty="0">
              <a:solidFill>
                <a:srgbClr val="05295B"/>
              </a:solidFill>
              <a:latin typeface="Trebuchet MS"/>
              <a:cs typeface="Trebuchet MS"/>
            </a:endParaRPr>
          </a:p>
          <a:p>
            <a:pPr algn="just"/>
            <a:r>
              <a:rPr lang="pt-PT" b="1" dirty="0" smtClean="0">
                <a:solidFill>
                  <a:srgbClr val="05295B"/>
                </a:solidFill>
                <a:latin typeface="Trebuchet MS"/>
                <a:cs typeface="Trebuchet MS"/>
              </a:rPr>
              <a:t>NOTA</a:t>
            </a:r>
            <a:r>
              <a:rPr lang="pt-PT" dirty="0" smtClean="0">
                <a:solidFill>
                  <a:srgbClr val="05295B"/>
                </a:solidFill>
                <a:latin typeface="Trebuchet MS"/>
                <a:cs typeface="Trebuchet MS"/>
              </a:rPr>
              <a:t>: </a:t>
            </a:r>
            <a:r>
              <a:rPr lang="pt-PT" sz="1600" dirty="0" smtClean="0">
                <a:solidFill>
                  <a:srgbClr val="05295B"/>
                </a:solidFill>
                <a:latin typeface="Trebuchet MS"/>
                <a:cs typeface="Trebuchet MS"/>
              </a:rPr>
              <a:t>em todo o caso, conteúdos considerados menos adequados no contexto escolar não poderão ser consultados.  </a:t>
            </a:r>
          </a:p>
        </p:txBody>
      </p:sp>
      <p:sp>
        <p:nvSpPr>
          <p:cNvPr id="16" name="Oval 15"/>
          <p:cNvSpPr/>
          <p:nvPr/>
        </p:nvSpPr>
        <p:spPr>
          <a:xfrm>
            <a:off x="635000" y="1079499"/>
            <a:ext cx="4368800" cy="8001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OS COMPUTADORES</a:t>
            </a:r>
            <a:r>
              <a:rPr lang="is-IS" sz="2400" dirty="0" smtClean="0">
                <a:solidFill>
                  <a:schemeClr val="bg1"/>
                </a:solidFill>
                <a:latin typeface="Trebuchet MS"/>
                <a:cs typeface="Trebuchet MS"/>
              </a:rPr>
              <a:t>… </a:t>
            </a:r>
            <a:endParaRPr lang="en-US" sz="24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0818" y="4838701"/>
            <a:ext cx="7760270" cy="1803400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1600" b="1" u="sng" dirty="0" smtClean="0">
                <a:solidFill>
                  <a:schemeClr val="tx1"/>
                </a:solidFill>
                <a:latin typeface="Trebuchet MS"/>
                <a:cs typeface="Trebuchet MS"/>
              </a:rPr>
              <a:t>IMPRESSÃO DE DOCUMENTOS</a:t>
            </a:r>
            <a:r>
              <a:rPr lang="pt-PT" sz="1600" b="1" dirty="0" smtClean="0">
                <a:solidFill>
                  <a:schemeClr val="tx1"/>
                </a:solidFill>
                <a:latin typeface="Trebuchet MS"/>
                <a:cs typeface="Trebuchet MS"/>
              </a:rPr>
              <a:t>:</a:t>
            </a:r>
            <a:r>
              <a:rPr lang="pt-PT" sz="1600" b="1" u="sng" dirty="0" smtClean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</a:p>
          <a:p>
            <a:pPr algn="just"/>
            <a:endParaRPr lang="pt-PT" sz="1600" b="1" u="sng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just"/>
            <a:r>
              <a:rPr lang="pt-PT" sz="1600" dirty="0" smtClean="0">
                <a:solidFill>
                  <a:schemeClr val="tx1"/>
                </a:solidFill>
                <a:latin typeface="Trebuchet MS"/>
                <a:cs typeface="Trebuchet MS"/>
              </a:rPr>
              <a:t>A partir da Biblioteca, os documentos para impressão deverão ser enviados, através de correio eletrónico, para: </a:t>
            </a:r>
          </a:p>
          <a:p>
            <a:pPr algn="just"/>
            <a:endParaRPr lang="pt-PT" sz="1600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algn="ctr"/>
            <a:r>
              <a:rPr lang="pt-PT" sz="1600" dirty="0" smtClean="0">
                <a:solidFill>
                  <a:srgbClr val="05295B"/>
                </a:solidFill>
                <a:latin typeface="Trebuchet MS"/>
                <a:cs typeface="Trebuchet MS"/>
                <a:hlinkClick r:id="rId2"/>
              </a:rPr>
              <a:t>pbx@aelourinha.pt</a:t>
            </a:r>
            <a:r>
              <a:rPr lang="pt-PT" sz="1600" dirty="0" smtClean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pt-PT" sz="1600" dirty="0" smtClean="0">
                <a:solidFill>
                  <a:schemeClr val="tx1"/>
                </a:solidFill>
                <a:latin typeface="Trebuchet MS"/>
                <a:cs typeface="Trebuchet MS"/>
              </a:rPr>
              <a:t>ou </a:t>
            </a:r>
            <a:r>
              <a:rPr lang="pt-PT" sz="1600" dirty="0" smtClean="0">
                <a:solidFill>
                  <a:schemeClr val="tx1"/>
                </a:solidFill>
                <a:latin typeface="Trebuchet MS"/>
                <a:cs typeface="Trebuchet MS"/>
                <a:hlinkClick r:id="rId3"/>
              </a:rPr>
              <a:t>reprografia@aelourinha.pt</a:t>
            </a:r>
            <a:r>
              <a:rPr lang="pt-PT" sz="1600" dirty="0" smtClean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</a:p>
          <a:p>
            <a:pPr algn="just"/>
            <a:endParaRPr lang="en-US" sz="1600" dirty="0">
              <a:solidFill>
                <a:srgbClr val="05295B"/>
              </a:solidFill>
              <a:latin typeface="Trebuchet MS"/>
              <a:cs typeface="Trebuchet M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14" y="3684495"/>
            <a:ext cx="713916" cy="31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83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5400" b="1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#LER É TOP!</a:t>
            </a:r>
            <a:endParaRPr lang="pt-PT" sz="5400" b="1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474926" y="0"/>
            <a:ext cx="669074" cy="6876586"/>
            <a:chOff x="8474926" y="0"/>
            <a:chExt cx="669074" cy="6876586"/>
          </a:xfrm>
        </p:grpSpPr>
        <p:sp>
          <p:nvSpPr>
            <p:cNvPr id="4" name="Rectângulo 3"/>
            <p:cNvSpPr/>
            <p:nvPr/>
          </p:nvSpPr>
          <p:spPr>
            <a:xfrm>
              <a:off x="8474927" y="0"/>
              <a:ext cx="669073" cy="547524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Rectângulo 4"/>
            <p:cNvSpPr/>
            <p:nvPr/>
          </p:nvSpPr>
          <p:spPr>
            <a:xfrm>
              <a:off x="8474927" y="5475249"/>
              <a:ext cx="669073" cy="70252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Rectângulo 5"/>
            <p:cNvSpPr/>
            <p:nvPr/>
          </p:nvSpPr>
          <p:spPr>
            <a:xfrm>
              <a:off x="8474926" y="6177776"/>
              <a:ext cx="669073" cy="69881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8" name="Rectângulo 7"/>
          <p:cNvSpPr/>
          <p:nvPr/>
        </p:nvSpPr>
        <p:spPr>
          <a:xfrm>
            <a:off x="457201" y="3766930"/>
            <a:ext cx="76928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>
                <a:latin typeface="Trebuchet MS" panose="020B0603020202020204" pitchFamily="34" charset="0"/>
              </a:rPr>
              <a:t>Este </a:t>
            </a:r>
            <a:r>
              <a:rPr lang="pt-PT" sz="2400" dirty="0" err="1">
                <a:latin typeface="Trebuchet MS" panose="020B0603020202020204" pitchFamily="34" charset="0"/>
              </a:rPr>
              <a:t>Projeto</a:t>
            </a:r>
            <a:r>
              <a:rPr lang="pt-PT" sz="2400" dirty="0">
                <a:latin typeface="Trebuchet MS" panose="020B0603020202020204" pitchFamily="34" charset="0"/>
              </a:rPr>
              <a:t> desafia os alunos do Ensino Secundário a promoverem a </a:t>
            </a:r>
            <a:r>
              <a:rPr lang="pt-PT" sz="2400" b="1" dirty="0">
                <a:latin typeface="Trebuchet MS" panose="020B0603020202020204" pitchFamily="34" charset="0"/>
              </a:rPr>
              <a:t>Leitura</a:t>
            </a:r>
            <a:r>
              <a:rPr lang="pt-PT" sz="2400" dirty="0" smtClean="0">
                <a:latin typeface="Trebuchet MS" panose="020B0603020202020204" pitchFamily="34" charset="0"/>
              </a:rPr>
              <a:t>, dentro </a:t>
            </a:r>
            <a:r>
              <a:rPr lang="pt-PT" sz="2400" dirty="0">
                <a:latin typeface="Trebuchet MS" panose="020B0603020202020204" pitchFamily="34" charset="0"/>
              </a:rPr>
              <a:t>e fora das escolas, através </a:t>
            </a:r>
            <a:r>
              <a:rPr lang="pt-PT" sz="2400" dirty="0" smtClean="0">
                <a:latin typeface="Trebuchet MS" panose="020B0603020202020204" pitchFamily="34" charset="0"/>
              </a:rPr>
              <a:t>da dinamização </a:t>
            </a:r>
            <a:r>
              <a:rPr lang="pt-PT" sz="2400" dirty="0">
                <a:latin typeface="Trebuchet MS" panose="020B0603020202020204" pitchFamily="34" charset="0"/>
              </a:rPr>
              <a:t>de diversas atividades. </a:t>
            </a:r>
          </a:p>
          <a:p>
            <a:r>
              <a:rPr lang="pt-PT" dirty="0"/>
              <a:t> </a:t>
            </a:r>
          </a:p>
        </p:txBody>
      </p:sp>
      <p:pic>
        <p:nvPicPr>
          <p:cNvPr id="11" name="Picture 2" descr="Logo_ler+jove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6541" y="84463959"/>
            <a:ext cx="2310387" cy="74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457201" y="1816889"/>
            <a:ext cx="7620000" cy="1143000"/>
            <a:chOff x="457201" y="1816889"/>
            <a:chExt cx="7620000" cy="1143000"/>
          </a:xfrm>
        </p:grpSpPr>
        <p:sp>
          <p:nvSpPr>
            <p:cNvPr id="9" name="Título 1"/>
            <p:cNvSpPr txBox="1">
              <a:spLocks/>
            </p:cNvSpPr>
            <p:nvPr/>
          </p:nvSpPr>
          <p:spPr>
            <a:xfrm>
              <a:off x="457201" y="1816889"/>
              <a:ext cx="7620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pt-PT" sz="24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Escola Secundária Dr. João Manuel da Costa Delgado, </a:t>
              </a:r>
            </a:p>
            <a:p>
              <a:pPr algn="ctr">
                <a:lnSpc>
                  <a:spcPct val="150000"/>
                </a:lnSpc>
              </a:pPr>
              <a:r>
                <a:rPr lang="pt-PT" sz="2400" b="1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uma Escola                         (2018-2020).</a:t>
              </a:r>
              <a:endParaRPr lang="pt-PT" sz="5400" b="1" dirty="0">
                <a:solidFill>
                  <a:srgbClr val="92D050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731" y="2327747"/>
              <a:ext cx="1699591" cy="552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accent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23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5400" b="1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#LER É TOP!</a:t>
            </a:r>
            <a:endParaRPr lang="pt-PT" sz="5400" b="1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474926" y="0"/>
            <a:ext cx="669074" cy="6876586"/>
            <a:chOff x="8474926" y="0"/>
            <a:chExt cx="669074" cy="6876586"/>
          </a:xfrm>
        </p:grpSpPr>
        <p:sp>
          <p:nvSpPr>
            <p:cNvPr id="4" name="Rectângulo 3"/>
            <p:cNvSpPr/>
            <p:nvPr/>
          </p:nvSpPr>
          <p:spPr>
            <a:xfrm>
              <a:off x="8474927" y="0"/>
              <a:ext cx="669073" cy="547524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Rectângulo 4"/>
            <p:cNvSpPr/>
            <p:nvPr/>
          </p:nvSpPr>
          <p:spPr>
            <a:xfrm>
              <a:off x="8474927" y="5475249"/>
              <a:ext cx="669073" cy="70252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Rectângulo 5"/>
            <p:cNvSpPr/>
            <p:nvPr/>
          </p:nvSpPr>
          <p:spPr>
            <a:xfrm>
              <a:off x="8474926" y="6177776"/>
              <a:ext cx="669073" cy="69881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1" name="Picture 2" descr="Logo_ler+jove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6541" y="84463959"/>
            <a:ext cx="2310387" cy="74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17" name="Grupo 16"/>
          <p:cNvGrpSpPr/>
          <p:nvPr/>
        </p:nvGrpSpPr>
        <p:grpSpPr>
          <a:xfrm>
            <a:off x="4860235" y="425978"/>
            <a:ext cx="2498863" cy="991660"/>
            <a:chOff x="3359426" y="2574905"/>
            <a:chExt cx="2498863" cy="991660"/>
          </a:xfrm>
        </p:grpSpPr>
        <p:pic>
          <p:nvPicPr>
            <p:cNvPr id="2057" name="Picture 9" descr="Instagram-para-sua-empresa-ou-negóci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3" t="2170" r="24124" b="5873"/>
            <a:stretch>
              <a:fillRect/>
            </a:stretch>
          </p:blipFill>
          <p:spPr bwMode="auto">
            <a:xfrm>
              <a:off x="3359426" y="2574905"/>
              <a:ext cx="1007097" cy="99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EFAC9"/>
                    </a:outerShdw>
                  </a:effectLst>
                </a14:hiddenEffects>
              </a:ext>
            </a:extLst>
          </p:spPr>
        </p:pic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4366523" y="2763545"/>
              <a:ext cx="1491766" cy="464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EFAC9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PT" sz="16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rebuchet MS" pitchFamily="34" charset="0"/>
                  <a:cs typeface="Arial" pitchFamily="34" charset="0"/>
                </a:rPr>
                <a:t>@</a:t>
              </a:r>
              <a:r>
                <a:rPr kumimoji="0" lang="pt-PT" altLang="pt-PT" sz="1600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rebuchet MS" pitchFamily="34" charset="0"/>
                  <a:cs typeface="Arial" pitchFamily="34" charset="0"/>
                </a:rPr>
                <a:t>ler.e.top.ael</a:t>
              </a:r>
              <a:endParaRPr kumimoji="0" lang="pt-PT" altLang="pt-P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Rectângulo 22"/>
          <p:cNvSpPr/>
          <p:nvPr/>
        </p:nvSpPr>
        <p:spPr>
          <a:xfrm>
            <a:off x="0" y="1880727"/>
            <a:ext cx="847492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>
                <a:latin typeface="Trebuchet MS" panose="020B0603020202020204" pitchFamily="34" charset="0"/>
              </a:rPr>
              <a:t>Mais do que um desafio, </a:t>
            </a:r>
          </a:p>
          <a:p>
            <a:pPr algn="ctr"/>
            <a:r>
              <a:rPr lang="pt-PT" sz="2400" dirty="0" smtClean="0">
                <a:latin typeface="Trebuchet MS" panose="020B0603020202020204" pitchFamily="34" charset="0"/>
              </a:rPr>
              <a:t>a </a:t>
            </a:r>
            <a:r>
              <a:rPr lang="pt-PT" sz="3200" b="1" dirty="0" smtClean="0">
                <a:latin typeface="Trebuchet MS" panose="020B0603020202020204" pitchFamily="34" charset="0"/>
              </a:rPr>
              <a:t>Leitura</a:t>
            </a:r>
            <a:r>
              <a:rPr lang="pt-PT" sz="2400" dirty="0" smtClean="0">
                <a:latin typeface="Trebuchet MS" panose="020B0603020202020204" pitchFamily="34" charset="0"/>
              </a:rPr>
              <a:t> deve ser um Prazer!</a:t>
            </a:r>
          </a:p>
          <a:p>
            <a:pPr algn="ctr"/>
            <a:endParaRPr lang="pt-PT" sz="2400" dirty="0" smtClean="0">
              <a:latin typeface="Trebuchet MS" panose="020B0603020202020204" pitchFamily="34" charset="0"/>
            </a:endParaRPr>
          </a:p>
          <a:p>
            <a:pPr algn="ctr"/>
            <a:r>
              <a:rPr lang="pt-PT" sz="2400" dirty="0" smtClean="0">
                <a:latin typeface="Trebuchet MS" panose="020B0603020202020204" pitchFamily="34" charset="0"/>
              </a:rPr>
              <a:t>Por isso, participa nas atividades que te </a:t>
            </a:r>
          </a:p>
          <a:p>
            <a:pPr algn="ctr"/>
            <a:r>
              <a:rPr lang="pt-PT" sz="2400" dirty="0" smtClean="0">
                <a:latin typeface="Trebuchet MS" panose="020B0603020202020204" pitchFamily="34" charset="0"/>
              </a:rPr>
              <a:t>vamos propor ao longo do ano.</a:t>
            </a:r>
          </a:p>
          <a:p>
            <a:pPr algn="ctr"/>
            <a:r>
              <a:rPr lang="pt-PT" sz="2400" dirty="0" smtClean="0">
                <a:latin typeface="Trebuchet MS" panose="020B0603020202020204" pitchFamily="34" charset="0"/>
              </a:rPr>
              <a:t>Eis aqui alguns exemplos do ano anterior: </a:t>
            </a:r>
          </a:p>
        </p:txBody>
      </p:sp>
      <p:sp>
        <p:nvSpPr>
          <p:cNvPr id="18" name="Rectângulo 17"/>
          <p:cNvSpPr/>
          <p:nvPr/>
        </p:nvSpPr>
        <p:spPr>
          <a:xfrm>
            <a:off x="983973" y="4257260"/>
            <a:ext cx="2872409" cy="6559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latin typeface="Trebuchet MS" panose="020B0603020202020204" pitchFamily="34" charset="0"/>
              </a:rPr>
              <a:t>Leituras em família…</a:t>
            </a:r>
            <a:endParaRPr lang="pt-PT" sz="2000" b="1" dirty="0">
              <a:latin typeface="Trebuchet MS" panose="020B0603020202020204" pitchFamily="34" charset="0"/>
            </a:endParaRPr>
          </a:p>
        </p:txBody>
      </p:sp>
      <p:sp>
        <p:nvSpPr>
          <p:cNvPr id="25" name="Rectângulo 24"/>
          <p:cNvSpPr/>
          <p:nvPr/>
        </p:nvSpPr>
        <p:spPr>
          <a:xfrm>
            <a:off x="4631600" y="4475922"/>
            <a:ext cx="2872409" cy="65598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latin typeface="Trebuchet MS" panose="020B0603020202020204" pitchFamily="34" charset="0"/>
              </a:rPr>
              <a:t>Encontros às cegas… com livros! </a:t>
            </a:r>
            <a:endParaRPr lang="pt-PT" sz="2000" b="1" dirty="0">
              <a:latin typeface="Trebuchet MS" panose="020B0603020202020204" pitchFamily="34" charset="0"/>
            </a:endParaRPr>
          </a:p>
        </p:txBody>
      </p:sp>
      <p:sp>
        <p:nvSpPr>
          <p:cNvPr id="26" name="Rectângulo 25"/>
          <p:cNvSpPr/>
          <p:nvPr/>
        </p:nvSpPr>
        <p:spPr>
          <a:xfrm>
            <a:off x="4237463" y="5434281"/>
            <a:ext cx="2872409" cy="6559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latin typeface="Trebuchet MS" panose="020B0603020202020204" pitchFamily="34" charset="0"/>
              </a:rPr>
              <a:t>Desafia-te (a Ler)!</a:t>
            </a:r>
            <a:endParaRPr lang="pt-PT" sz="2000" b="1" dirty="0">
              <a:latin typeface="Trebuchet MS" panose="020B0603020202020204" pitchFamily="34" charset="0"/>
            </a:endParaRPr>
          </a:p>
        </p:txBody>
      </p:sp>
      <p:sp>
        <p:nvSpPr>
          <p:cNvPr id="27" name="Rectângulo 26"/>
          <p:cNvSpPr/>
          <p:nvPr/>
        </p:nvSpPr>
        <p:spPr>
          <a:xfrm>
            <a:off x="1007130" y="5170529"/>
            <a:ext cx="2872409" cy="65598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latin typeface="Trebuchet MS" panose="020B0603020202020204" pitchFamily="34" charset="0"/>
              </a:rPr>
              <a:t>Livros que nos marcam…</a:t>
            </a:r>
            <a:endParaRPr lang="pt-PT" sz="20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4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0818" y="671166"/>
            <a:ext cx="7760271" cy="1346477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 smtClean="0">
                <a:solidFill>
                  <a:srgbClr val="05295B"/>
                </a:solidFill>
                <a:latin typeface="Trebuchet MS"/>
                <a:cs typeface="Trebuchet MS"/>
              </a:rPr>
              <a:t>A Biblioteca Escolar agradece as tuas sugestões de leitura ou outras, de forma a que aqui encontres um espaço privilegiado de aprendizagens. </a:t>
            </a:r>
            <a:endParaRPr lang="pt-PT" sz="1600" dirty="0" smtClean="0">
              <a:solidFill>
                <a:srgbClr val="05295B"/>
              </a:solidFill>
              <a:latin typeface="Trebuchet MS"/>
              <a:cs typeface="Trebuchet M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14" y="3684495"/>
            <a:ext cx="713916" cy="31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9"/>
          <p:cNvSpPr/>
          <p:nvPr/>
        </p:nvSpPr>
        <p:spPr>
          <a:xfrm>
            <a:off x="410817" y="2712002"/>
            <a:ext cx="7760271" cy="673238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rgbClr val="05295B"/>
                </a:solidFill>
                <a:latin typeface="Trebuchet MS"/>
                <a:cs typeface="Trebuchet MS"/>
              </a:rPr>
              <a:t>be-sec@aelourinha.pt</a:t>
            </a:r>
            <a:endParaRPr lang="pt-PT" sz="1600" b="1" dirty="0" smtClean="0">
              <a:solidFill>
                <a:srgbClr val="05295B"/>
              </a:solidFill>
              <a:latin typeface="Trebuchet MS"/>
              <a:cs typeface="Trebuchet MS"/>
            </a:endParaRPr>
          </a:p>
        </p:txBody>
      </p:sp>
      <p:sp>
        <p:nvSpPr>
          <p:cNvPr id="9" name="Rounded Rectangle 9"/>
          <p:cNvSpPr/>
          <p:nvPr/>
        </p:nvSpPr>
        <p:spPr>
          <a:xfrm>
            <a:off x="410818" y="3876261"/>
            <a:ext cx="7760271" cy="113306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05295B"/>
              </a:solidFill>
              <a:latin typeface="Trebuchet MS"/>
              <a:cs typeface="Trebuchet MS"/>
            </a:endParaRPr>
          </a:p>
          <a:p>
            <a:pPr algn="ctr"/>
            <a:endParaRPr lang="pt-PT" dirty="0" smtClean="0">
              <a:solidFill>
                <a:srgbClr val="05295B"/>
              </a:solidFill>
              <a:latin typeface="Trebuchet MS"/>
              <a:cs typeface="Trebuchet MS"/>
            </a:endParaRPr>
          </a:p>
          <a:p>
            <a:pPr algn="ctr"/>
            <a:endParaRPr lang="pt-PT" b="1" dirty="0" smtClean="0">
              <a:solidFill>
                <a:srgbClr val="05295B"/>
              </a:solidFill>
              <a:latin typeface="Trebuchet MS"/>
              <a:cs typeface="Trebuchet MS"/>
            </a:endParaRPr>
          </a:p>
          <a:p>
            <a:pPr algn="ctr"/>
            <a:endParaRPr lang="pt-PT" b="1" dirty="0" smtClean="0">
              <a:solidFill>
                <a:srgbClr val="05295B"/>
              </a:solidFill>
              <a:latin typeface="Trebuchet MS"/>
              <a:cs typeface="Trebuchet MS"/>
            </a:endParaRPr>
          </a:p>
          <a:p>
            <a:pPr algn="ctr"/>
            <a:endParaRPr lang="pt-PT" b="1" dirty="0">
              <a:solidFill>
                <a:srgbClr val="05295B"/>
              </a:solidFill>
              <a:latin typeface="Trebuchet MS"/>
              <a:cs typeface="Trebuchet MS"/>
            </a:endParaRPr>
          </a:p>
          <a:p>
            <a:pPr algn="ctr"/>
            <a:r>
              <a:rPr lang="pt-PT" b="1" dirty="0" smtClean="0">
                <a:solidFill>
                  <a:srgbClr val="05295B"/>
                </a:solidFill>
                <a:latin typeface="Trebuchet MS"/>
                <a:cs typeface="Trebuchet MS"/>
              </a:rPr>
              <a:t>Página </a:t>
            </a:r>
            <a:r>
              <a:rPr lang="pt-PT" b="1" dirty="0">
                <a:solidFill>
                  <a:srgbClr val="05295B"/>
                </a:solidFill>
                <a:latin typeface="Trebuchet MS"/>
                <a:cs typeface="Trebuchet MS"/>
              </a:rPr>
              <a:t>digital da BE: </a:t>
            </a:r>
          </a:p>
          <a:p>
            <a:pPr algn="ctr"/>
            <a:endParaRPr lang="pt-PT" b="1" dirty="0">
              <a:solidFill>
                <a:srgbClr val="05295B"/>
              </a:solidFill>
              <a:latin typeface="Trebuchet MS"/>
              <a:cs typeface="Trebuchet MS"/>
            </a:endParaRPr>
          </a:p>
          <a:p>
            <a:pPr algn="ctr"/>
            <a:r>
              <a:rPr lang="pt-PT" sz="2000" b="1" dirty="0">
                <a:solidFill>
                  <a:srgbClr val="05295B"/>
                </a:solidFill>
                <a:latin typeface="Trebuchet MS"/>
                <a:cs typeface="Trebuchet MS"/>
              </a:rPr>
              <a:t>https://esjmcdbiblioteca.aelourinha.pt/</a:t>
            </a:r>
            <a:endParaRPr lang="pt-PT" sz="2000" b="1" dirty="0" smtClean="0">
              <a:solidFill>
                <a:srgbClr val="05295B"/>
              </a:solidFill>
              <a:latin typeface="Trebuchet MS"/>
              <a:cs typeface="Trebuchet MS"/>
            </a:endParaRPr>
          </a:p>
          <a:p>
            <a:pPr algn="ctr"/>
            <a:endParaRPr lang="pt-PT" b="1" dirty="0">
              <a:solidFill>
                <a:srgbClr val="05295B"/>
              </a:solidFill>
              <a:latin typeface="Trebuchet MS"/>
              <a:cs typeface="Trebuchet MS"/>
            </a:endParaRPr>
          </a:p>
          <a:p>
            <a:pPr algn="r"/>
            <a:endParaRPr lang="pt-PT" sz="2000" b="1" dirty="0" smtClean="0">
              <a:solidFill>
                <a:srgbClr val="05295B"/>
              </a:solidFill>
              <a:latin typeface="Trebuchet MS"/>
              <a:cs typeface="Trebuchet MS"/>
            </a:endParaRPr>
          </a:p>
          <a:p>
            <a:pPr algn="r"/>
            <a:r>
              <a:rPr lang="pt-PT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OBRIGADA E…</a:t>
            </a:r>
          </a:p>
          <a:p>
            <a:pPr algn="r"/>
            <a:endParaRPr lang="pt-PT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algn="r"/>
            <a:r>
              <a:rPr lang="pt-PT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Boas Leituras!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390071" y="6081561"/>
            <a:ext cx="1691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1899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50" y="447570"/>
            <a:ext cx="7240061" cy="3624561"/>
          </a:xfrm>
          <a:prstGeom prst="rect">
            <a:avLst/>
          </a:prstGeom>
        </p:spPr>
      </p:pic>
      <p:sp>
        <p:nvSpPr>
          <p:cNvPr id="5" name="Rounded Rectangle 7"/>
          <p:cNvSpPr/>
          <p:nvPr/>
        </p:nvSpPr>
        <p:spPr>
          <a:xfrm>
            <a:off x="1080406" y="4923466"/>
            <a:ext cx="6692348" cy="996819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“</a:t>
            </a:r>
            <a:r>
              <a:rPr lang="en-US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Ler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muito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é um dos </a:t>
            </a:r>
            <a:r>
              <a:rPr lang="en-US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caminhos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para a </a:t>
            </a:r>
            <a:r>
              <a:rPr lang="en-US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originalidade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…”</a:t>
            </a:r>
          </a:p>
          <a:p>
            <a:pPr algn="r"/>
            <a:r>
              <a:rPr lang="en-US" sz="1600" b="1" dirty="0" smtClean="0">
                <a:solidFill>
                  <a:schemeClr val="tx1"/>
                </a:solidFill>
                <a:latin typeface="Trebuchet MS"/>
                <a:cs typeface="Trebuchet MS"/>
              </a:rPr>
              <a:t>Miguel Unamuno </a:t>
            </a:r>
            <a:endParaRPr lang="en-US" sz="16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14" y="3684495"/>
            <a:ext cx="713916" cy="31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9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a de ecrã 2016-09-13, às 22.27.4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77" y="641099"/>
            <a:ext cx="5836596" cy="3001452"/>
          </a:xfrm>
          <a:prstGeom prst="rect">
            <a:avLst/>
          </a:prstGeom>
        </p:spPr>
      </p:pic>
      <p:sp>
        <p:nvSpPr>
          <p:cNvPr id="8" name="Rounded Rectangle 10"/>
          <p:cNvSpPr/>
          <p:nvPr/>
        </p:nvSpPr>
        <p:spPr>
          <a:xfrm>
            <a:off x="2115221" y="4457859"/>
            <a:ext cx="5960203" cy="111846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000" b="1" dirty="0" smtClean="0">
                <a:solidFill>
                  <a:schemeClr val="bg1"/>
                </a:solidFill>
                <a:latin typeface="Trebuchet MS"/>
                <a:cs typeface="Trebuchet MS"/>
              </a:rPr>
              <a:t>“Um belo livro é aquele que semeia em redor os pontos de interrogação.” </a:t>
            </a:r>
          </a:p>
          <a:p>
            <a:pPr algn="just"/>
            <a:r>
              <a:rPr lang="en-US" b="1" dirty="0">
                <a:solidFill>
                  <a:schemeClr val="bg1"/>
                </a:solidFill>
                <a:latin typeface="Trebuchet MS"/>
                <a:cs typeface="Trebuchet MS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Trebuchet MS"/>
                <a:cs typeface="Trebuchet MS"/>
              </a:rPr>
              <a:t>			-- Jean Cocteau --</a:t>
            </a:r>
            <a:endParaRPr lang="pt-PT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029844" y="531198"/>
            <a:ext cx="652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600" b="1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?</a:t>
            </a:r>
            <a:endParaRPr lang="pt-PT" sz="9600" b="1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rot="10800000">
            <a:off x="1259119" y="4842620"/>
            <a:ext cx="652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6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?</a:t>
            </a:r>
            <a:endParaRPr lang="pt-PT" sz="9600" b="1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rot="10800000">
            <a:off x="7553754" y="1501256"/>
            <a:ext cx="652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600" b="1" dirty="0" smtClean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?</a:t>
            </a:r>
            <a:endParaRPr lang="pt-PT" sz="9600" b="1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66907" y="4057790"/>
            <a:ext cx="652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600" b="1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?</a:t>
            </a:r>
            <a:endParaRPr lang="pt-PT" sz="9600" b="1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14" y="3684495"/>
            <a:ext cx="713916" cy="31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30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14" y="3684495"/>
            <a:ext cx="713916" cy="31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95" y="430006"/>
            <a:ext cx="70834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5" y="5318021"/>
            <a:ext cx="815181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4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71827" y="1561239"/>
            <a:ext cx="6692348" cy="2727159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s-I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“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A RBE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procura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que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a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Biblioteca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Escolar,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como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espaço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agregador</a:t>
            </a:r>
            <a:r>
              <a:rPr lang="en-US" sz="2000" dirty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de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conhecimentos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e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recursos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diversificados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,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seja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na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escola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, um local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implicado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na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mudança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das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práticas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educativas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, no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suporte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às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aprendizagens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, no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apoio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ao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currículo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, no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desenvolvimento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da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literacia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digital, da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informação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e dos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média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,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na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formação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de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leitores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críticos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e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na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construção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 da </a:t>
            </a:r>
            <a:r>
              <a:rPr lang="en-US" sz="2000" dirty="0" err="1" smtClean="0">
                <a:solidFill>
                  <a:srgbClr val="05295B"/>
                </a:solidFill>
                <a:latin typeface="Trebuchet MS"/>
                <a:cs typeface="Trebuchet MS"/>
              </a:rPr>
              <a:t>cidadania</a:t>
            </a:r>
            <a:r>
              <a:rPr lang="en-US" sz="2000" dirty="0" smtClean="0">
                <a:solidFill>
                  <a:srgbClr val="05295B"/>
                </a:solidFill>
                <a:latin typeface="Trebuchet MS"/>
                <a:cs typeface="Trebuchet MS"/>
              </a:rPr>
              <a:t>”. </a:t>
            </a:r>
            <a:endParaRPr lang="en-US" sz="2000" dirty="0">
              <a:solidFill>
                <a:srgbClr val="05295B"/>
              </a:solidFill>
              <a:latin typeface="Trebuchet MS"/>
              <a:cs typeface="Trebuchet MS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3601452" y="4451684"/>
            <a:ext cx="4708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latin typeface="Trebuchet MS" panose="020B0603020202020204" pitchFamily="34" charset="0"/>
              </a:rPr>
              <a:t>Programa da RBE em: </a:t>
            </a:r>
          </a:p>
          <a:p>
            <a:r>
              <a:rPr lang="pt-PT" sz="1400" dirty="0" smtClean="0">
                <a:latin typeface="Trebuchet MS" panose="020B0603020202020204" pitchFamily="34" charset="0"/>
              </a:rPr>
              <a:t>http</a:t>
            </a:r>
            <a:r>
              <a:rPr lang="pt-PT" sz="1400" dirty="0">
                <a:latin typeface="Trebuchet MS" panose="020B0603020202020204" pitchFamily="34" charset="0"/>
              </a:rPr>
              <a:t>://www.rbe.min-edu.pt/np4/programa.html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14" y="3684495"/>
            <a:ext cx="713916" cy="31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5" y="93497"/>
            <a:ext cx="1419449" cy="141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3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8069488" cy="990600"/>
          </a:xfrm>
        </p:spPr>
        <p:txBody>
          <a:bodyPr/>
          <a:lstStyle/>
          <a:p>
            <a:pPr algn="r"/>
            <a:r>
              <a:rPr lang="pt-PT" sz="3600" b="1" dirty="0" smtClean="0">
                <a:latin typeface="Trebuchet MS"/>
                <a:cs typeface="Trebuchet MS"/>
              </a:rPr>
              <a:t>Horário e Recursos Humanos da BE</a:t>
            </a:r>
            <a:endParaRPr lang="pt-PT" sz="3600" b="1" dirty="0">
              <a:latin typeface="Trebuchet MS"/>
              <a:cs typeface="Trebuchet MS"/>
            </a:endParaRPr>
          </a:p>
        </p:txBody>
      </p:sp>
      <p:sp>
        <p:nvSpPr>
          <p:cNvPr id="6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200964" y="3373999"/>
            <a:ext cx="8026427" cy="1006235"/>
          </a:xfrm>
        </p:spPr>
        <p:txBody>
          <a:bodyPr/>
          <a:lstStyle/>
          <a:p>
            <a:pPr algn="just"/>
            <a:r>
              <a:rPr lang="pt-PT" sz="2400" b="1" dirty="0" smtClean="0">
                <a:latin typeface="Trebuchet MS"/>
                <a:cs typeface="Trebuchet MS"/>
              </a:rPr>
              <a:t>Professora bibliotecária</a:t>
            </a:r>
            <a:r>
              <a:rPr lang="pt-PT" sz="2400" dirty="0" smtClean="0">
                <a:latin typeface="Trebuchet MS"/>
                <a:cs typeface="Trebuchet MS"/>
              </a:rPr>
              <a:t>: </a:t>
            </a:r>
            <a:r>
              <a:rPr lang="pt-PT" sz="2400" dirty="0">
                <a:latin typeface="Trebuchet MS"/>
                <a:cs typeface="Trebuchet MS"/>
              </a:rPr>
              <a:t>Â</a:t>
            </a:r>
            <a:r>
              <a:rPr lang="pt-PT" sz="2400" dirty="0" smtClean="0">
                <a:latin typeface="Trebuchet MS"/>
                <a:cs typeface="Trebuchet MS"/>
              </a:rPr>
              <a:t>ngela Silva Fonseca</a:t>
            </a:r>
          </a:p>
          <a:p>
            <a:pPr algn="just"/>
            <a:r>
              <a:rPr lang="pt-PT" sz="2400" b="1" dirty="0" smtClean="0">
                <a:latin typeface="Trebuchet MS"/>
                <a:cs typeface="Trebuchet MS"/>
              </a:rPr>
              <a:t>Assistente operacional</a:t>
            </a:r>
            <a:r>
              <a:rPr lang="pt-PT" sz="2400" dirty="0" smtClean="0">
                <a:latin typeface="Trebuchet MS"/>
                <a:cs typeface="Trebuchet MS"/>
              </a:rPr>
              <a:t>: Ana Marta Leitão</a:t>
            </a:r>
          </a:p>
          <a:p>
            <a:pPr marL="114300" indent="0" algn="just">
              <a:buNone/>
            </a:pPr>
            <a:endParaRPr lang="pt-PT" sz="2400" dirty="0">
              <a:latin typeface="Trebuchet MS"/>
              <a:cs typeface="Trebuchet M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67496" y="1381540"/>
            <a:ext cx="2788478" cy="11330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09:00h </a:t>
            </a:r>
            <a:r>
              <a:rPr lang="en-US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–</a:t>
            </a:r>
            <a:r>
              <a:rPr lang="pt-PT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17:00h</a:t>
            </a:r>
            <a:endParaRPr lang="en-US"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14" y="3684495"/>
            <a:ext cx="713916" cy="31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63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8069488" cy="990600"/>
          </a:xfrm>
        </p:spPr>
        <p:txBody>
          <a:bodyPr/>
          <a:lstStyle/>
          <a:p>
            <a:pPr algn="r"/>
            <a:r>
              <a:rPr lang="pt-PT" sz="3600" b="1" dirty="0" smtClean="0">
                <a:latin typeface="Trebuchet MS"/>
                <a:cs typeface="Trebuchet MS"/>
              </a:rPr>
              <a:t>Regras básicas de permanência na BE</a:t>
            </a:r>
            <a:endParaRPr lang="pt-PT" sz="3600" b="1" dirty="0">
              <a:latin typeface="Trebuchet MS"/>
              <a:cs typeface="Trebuchet MS"/>
            </a:endParaRPr>
          </a:p>
        </p:txBody>
      </p:sp>
      <p:sp>
        <p:nvSpPr>
          <p:cNvPr id="8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80865" y="1854207"/>
            <a:ext cx="8013396" cy="3899453"/>
          </a:xfrm>
        </p:spPr>
        <p:txBody>
          <a:bodyPr>
            <a:normAutofit/>
          </a:bodyPr>
          <a:lstStyle/>
          <a:p>
            <a:pPr algn="just"/>
            <a:r>
              <a:rPr lang="pt-PT" sz="2000" dirty="0" smtClean="0">
                <a:latin typeface="Trebuchet MS"/>
                <a:cs typeface="Trebuchet MS"/>
              </a:rPr>
              <a:t>Deixar </a:t>
            </a:r>
            <a:r>
              <a:rPr lang="pt-PT" sz="2000" u="sng" dirty="0" smtClean="0">
                <a:latin typeface="Trebuchet MS"/>
                <a:cs typeface="Trebuchet MS"/>
              </a:rPr>
              <a:t>pastas/mochilas</a:t>
            </a:r>
            <a:r>
              <a:rPr lang="pt-PT" sz="2000" dirty="0" smtClean="0">
                <a:latin typeface="Trebuchet MS"/>
                <a:cs typeface="Trebuchet MS"/>
              </a:rPr>
              <a:t> nos </a:t>
            </a:r>
            <a:r>
              <a:rPr lang="pt-PT" sz="2000" u="sng" dirty="0" smtClean="0">
                <a:latin typeface="Trebuchet MS"/>
                <a:cs typeface="Trebuchet MS"/>
              </a:rPr>
              <a:t>cacifos</a:t>
            </a:r>
            <a:r>
              <a:rPr lang="pt-PT" sz="2000" dirty="0" smtClean="0">
                <a:latin typeface="Trebuchet MS"/>
                <a:cs typeface="Trebuchet MS"/>
              </a:rPr>
              <a:t> junto à entrada;</a:t>
            </a:r>
          </a:p>
          <a:p>
            <a:pPr marL="0" indent="0" algn="just">
              <a:buNone/>
            </a:pPr>
            <a:endParaRPr lang="pt-PT" sz="2000" dirty="0" smtClean="0">
              <a:latin typeface="Trebuchet MS"/>
              <a:cs typeface="Trebuchet MS"/>
            </a:endParaRPr>
          </a:p>
          <a:p>
            <a:pPr algn="just"/>
            <a:r>
              <a:rPr lang="pt-PT" sz="2000" dirty="0" smtClean="0">
                <a:latin typeface="Trebuchet MS"/>
                <a:cs typeface="Trebuchet MS"/>
              </a:rPr>
              <a:t>Fazer </a:t>
            </a:r>
            <a:r>
              <a:rPr lang="pt-PT" sz="2000" u="sng" dirty="0" smtClean="0">
                <a:latin typeface="Trebuchet MS"/>
                <a:cs typeface="Trebuchet MS"/>
              </a:rPr>
              <a:t>silêncio</a:t>
            </a:r>
            <a:r>
              <a:rPr lang="pt-PT" sz="2000" dirty="0" smtClean="0">
                <a:latin typeface="Trebuchet MS"/>
                <a:cs typeface="Trebuchet MS"/>
              </a:rPr>
              <a:t> no interior da Biblioteca e no </a:t>
            </a:r>
            <a:r>
              <a:rPr lang="pt-PT" sz="2000" i="1" dirty="0" smtClean="0">
                <a:latin typeface="Trebuchet MS"/>
                <a:cs typeface="Trebuchet MS"/>
              </a:rPr>
              <a:t>hall</a:t>
            </a:r>
            <a:r>
              <a:rPr lang="pt-PT" sz="2000" dirty="0" smtClean="0">
                <a:latin typeface="Trebuchet MS"/>
                <a:cs typeface="Trebuchet MS"/>
              </a:rPr>
              <a:t>; </a:t>
            </a:r>
          </a:p>
          <a:p>
            <a:pPr algn="just"/>
            <a:endParaRPr lang="pt-PT" sz="2000" dirty="0" smtClean="0">
              <a:latin typeface="Trebuchet MS"/>
              <a:cs typeface="Trebuchet MS"/>
            </a:endParaRPr>
          </a:p>
          <a:p>
            <a:pPr algn="just"/>
            <a:r>
              <a:rPr lang="pt-PT" sz="2000" dirty="0" smtClean="0">
                <a:latin typeface="Trebuchet MS"/>
                <a:cs typeface="Trebuchet MS"/>
              </a:rPr>
              <a:t>Não correr, movimentar-se com calma; </a:t>
            </a:r>
          </a:p>
          <a:p>
            <a:pPr algn="just"/>
            <a:endParaRPr lang="pt-PT" sz="2000" dirty="0" smtClean="0">
              <a:latin typeface="Trebuchet MS"/>
              <a:cs typeface="Trebuchet MS"/>
            </a:endParaRPr>
          </a:p>
          <a:p>
            <a:pPr algn="just"/>
            <a:r>
              <a:rPr lang="pt-PT" sz="2000" dirty="0" smtClean="0">
                <a:latin typeface="Trebuchet MS"/>
                <a:cs typeface="Trebuchet MS"/>
              </a:rPr>
              <a:t>Manter o </a:t>
            </a:r>
            <a:r>
              <a:rPr lang="pt-PT" sz="2000" u="sng" dirty="0" smtClean="0">
                <a:latin typeface="Trebuchet MS"/>
                <a:cs typeface="Trebuchet MS"/>
              </a:rPr>
              <a:t>telemóvel no modo de silêncio</a:t>
            </a:r>
            <a:r>
              <a:rPr lang="pt-PT" sz="2000" dirty="0" smtClean="0">
                <a:latin typeface="Trebuchet MS"/>
                <a:cs typeface="Trebuchet MS"/>
              </a:rPr>
              <a:t> e não o atender; </a:t>
            </a:r>
          </a:p>
          <a:p>
            <a:pPr algn="just"/>
            <a:endParaRPr lang="pt-PT" sz="2000" dirty="0" smtClean="0">
              <a:latin typeface="Trebuchet MS"/>
              <a:cs typeface="Trebuchet MS"/>
            </a:endParaRPr>
          </a:p>
          <a:p>
            <a:pPr algn="just"/>
            <a:r>
              <a:rPr lang="pt-PT" sz="2000" dirty="0" smtClean="0">
                <a:latin typeface="Trebuchet MS"/>
                <a:cs typeface="Trebuchet MS"/>
              </a:rPr>
              <a:t>Não comer, não beber, não usar boné ou gorro;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14" y="3684495"/>
            <a:ext cx="713916" cy="31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5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8069488" cy="990600"/>
          </a:xfrm>
        </p:spPr>
        <p:txBody>
          <a:bodyPr/>
          <a:lstStyle/>
          <a:p>
            <a:pPr algn="r"/>
            <a:r>
              <a:rPr lang="pt-PT" sz="3600" b="1" dirty="0" smtClean="0">
                <a:latin typeface="Trebuchet MS"/>
                <a:cs typeface="Trebuchet MS"/>
              </a:rPr>
              <a:t>Regras básicas de permanência na BE</a:t>
            </a:r>
            <a:endParaRPr lang="pt-PT" sz="3600" b="1" dirty="0">
              <a:latin typeface="Trebuchet MS"/>
              <a:cs typeface="Trebuchet MS"/>
            </a:endParaRPr>
          </a:p>
        </p:txBody>
      </p:sp>
      <p:sp>
        <p:nvSpPr>
          <p:cNvPr id="6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91908" y="1390370"/>
            <a:ext cx="8035483" cy="4997152"/>
          </a:xfrm>
        </p:spPr>
        <p:txBody>
          <a:bodyPr>
            <a:normAutofit/>
          </a:bodyPr>
          <a:lstStyle/>
          <a:p>
            <a:pPr algn="just"/>
            <a:endParaRPr lang="pt-PT" sz="2400" dirty="0" smtClean="0">
              <a:latin typeface="Trebuchet MS"/>
              <a:cs typeface="Trebuchet MS"/>
            </a:endParaRPr>
          </a:p>
          <a:p>
            <a:pPr algn="just"/>
            <a:r>
              <a:rPr lang="pt-PT" sz="2000" dirty="0" smtClean="0">
                <a:latin typeface="Trebuchet MS"/>
                <a:cs typeface="Trebuchet MS"/>
              </a:rPr>
              <a:t>Fazer bom uso das instalações e dos equipamentos, mantendo uma postura adequada e deixar, aquando da sua saída, as cadeiras devidamente arrumadas; </a:t>
            </a:r>
          </a:p>
          <a:p>
            <a:pPr algn="just"/>
            <a:endParaRPr lang="pt-PT" sz="2000" dirty="0" smtClean="0">
              <a:latin typeface="Trebuchet MS"/>
              <a:cs typeface="Trebuchet MS"/>
            </a:endParaRPr>
          </a:p>
          <a:p>
            <a:pPr algn="just"/>
            <a:r>
              <a:rPr lang="pt-PT" sz="2000" dirty="0" smtClean="0">
                <a:latin typeface="Trebuchet MS"/>
                <a:cs typeface="Trebuchet MS"/>
              </a:rPr>
              <a:t>Manter em bom estado de conservação os documentos que são facultados, não escrevendo, rasurando ou sublinhando, nem danificando o material não-livro;  </a:t>
            </a:r>
          </a:p>
          <a:p>
            <a:pPr algn="just"/>
            <a:endParaRPr lang="pt-PT" sz="2000" dirty="0">
              <a:latin typeface="Trebuchet MS"/>
              <a:cs typeface="Trebuchet MS"/>
            </a:endParaRPr>
          </a:p>
          <a:p>
            <a:pPr algn="just"/>
            <a:r>
              <a:rPr lang="pt-PT" sz="2000" dirty="0" smtClean="0">
                <a:latin typeface="Trebuchet MS"/>
                <a:cs typeface="Trebuchet MS"/>
              </a:rPr>
              <a:t>Respeitar os prazos de entrega e as indicações que lhe forem transmitidas pelos recursos humanos da BE. </a:t>
            </a:r>
          </a:p>
          <a:p>
            <a:pPr algn="just"/>
            <a:endParaRPr lang="pt-PT" sz="2400" dirty="0" smtClean="0">
              <a:latin typeface="Trebuchet MS"/>
              <a:cs typeface="Trebuchet M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14" y="3684495"/>
            <a:ext cx="713916" cy="31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24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8069488" cy="990600"/>
          </a:xfrm>
        </p:spPr>
        <p:txBody>
          <a:bodyPr/>
          <a:lstStyle/>
          <a:p>
            <a:pPr algn="r"/>
            <a:r>
              <a:rPr lang="pt-PT" sz="3600" b="1" dirty="0" smtClean="0">
                <a:latin typeface="Trebuchet MS"/>
                <a:cs typeface="Trebuchet MS"/>
              </a:rPr>
              <a:t>Acesso à documentação</a:t>
            </a:r>
            <a:endParaRPr lang="pt-PT" sz="3600" b="1" dirty="0">
              <a:latin typeface="Trebuchet MS"/>
              <a:cs typeface="Trebuchet MS"/>
            </a:endParaRPr>
          </a:p>
        </p:txBody>
      </p:sp>
      <p:sp>
        <p:nvSpPr>
          <p:cNvPr id="7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225055" y="1600200"/>
            <a:ext cx="7980249" cy="4493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PT" sz="2600" dirty="0" smtClean="0">
              <a:latin typeface="Trebuchet MS"/>
              <a:cs typeface="Trebuchet MS"/>
            </a:endParaRPr>
          </a:p>
          <a:p>
            <a:pPr marL="0" indent="0" algn="just">
              <a:buNone/>
            </a:pPr>
            <a:r>
              <a:rPr lang="pt-PT" dirty="0" smtClean="0">
                <a:latin typeface="Trebuchet MS"/>
                <a:cs typeface="Trebuchet MS"/>
              </a:rPr>
              <a:t>A documentação é de </a:t>
            </a:r>
            <a:r>
              <a:rPr lang="pt-PT" u="sng" dirty="0" smtClean="0">
                <a:latin typeface="Trebuchet MS"/>
                <a:cs typeface="Trebuchet MS"/>
              </a:rPr>
              <a:t>livre acesso</a:t>
            </a:r>
            <a:r>
              <a:rPr lang="pt-PT" dirty="0" smtClean="0">
                <a:latin typeface="Trebuchet MS"/>
                <a:cs typeface="Trebuchet MS"/>
              </a:rPr>
              <a:t> e está organizada por assuntos, segundo a Classificação Decimal Universal (CDU). </a:t>
            </a:r>
          </a:p>
          <a:p>
            <a:pPr marL="0" indent="0" algn="just">
              <a:buNone/>
            </a:pPr>
            <a:endParaRPr lang="pt-PT" sz="2800" dirty="0">
              <a:latin typeface="Trebuchet MS"/>
              <a:cs typeface="Trebuchet MS"/>
            </a:endParaRPr>
          </a:p>
          <a:p>
            <a:pPr marL="0" indent="0" algn="just">
              <a:buNone/>
            </a:pPr>
            <a:r>
              <a:rPr lang="pt-PT" sz="1900" dirty="0" smtClean="0">
                <a:latin typeface="Trebuchet MS"/>
                <a:cs typeface="Trebuchet MS"/>
              </a:rPr>
              <a:t>A CDU é um sistema internacional de classificação de documentos. Baseia-se no conceito de que todo o conhecimento humano pode ser dividido em 10 classes principais e que estas podem ser quase infinitamente divididas numa hierarquia decimal. </a:t>
            </a:r>
          </a:p>
          <a:p>
            <a:pPr marL="0" indent="0" algn="just">
              <a:buNone/>
            </a:pPr>
            <a:endParaRPr lang="pt-PT" sz="2800" dirty="0">
              <a:latin typeface="Trebuchet MS"/>
              <a:cs typeface="Trebuchet MS"/>
            </a:endParaRPr>
          </a:p>
          <a:p>
            <a:pPr marL="0" indent="0" algn="just">
              <a:buNone/>
            </a:pPr>
            <a:r>
              <a:rPr lang="pt-PT" sz="2000" dirty="0">
                <a:latin typeface="Trebuchet MS"/>
                <a:cs typeface="Trebuchet MS"/>
              </a:rPr>
              <a:t>A cada domínio da CDU corresponde uma cor, segundo o código que a seguir se especifica: </a:t>
            </a:r>
          </a:p>
          <a:p>
            <a:pPr marL="0" indent="0" algn="just">
              <a:buNone/>
            </a:pPr>
            <a:endParaRPr lang="pt-PT" sz="2800" dirty="0" smtClean="0"/>
          </a:p>
          <a:p>
            <a:pPr marL="0" indent="0" algn="just">
              <a:buNone/>
            </a:pPr>
            <a:endParaRPr lang="pt-PT" sz="2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14" y="3684495"/>
            <a:ext cx="713916" cy="31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79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</TotalTime>
  <Words>1072</Words>
  <Application>Microsoft Office PowerPoint</Application>
  <PresentationFormat>Apresentação no Ecrã (4:3)</PresentationFormat>
  <Paragraphs>141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Adjacency</vt:lpstr>
      <vt:lpstr>        BIBLIOTECA ESCOLAR (BE)  FORMAÇÃO DE UTILIZADORES</vt:lpstr>
      <vt:lpstr>Apresentação do PowerPoint</vt:lpstr>
      <vt:lpstr>Apresentação do PowerPoint</vt:lpstr>
      <vt:lpstr>Apresentação do PowerPoint</vt:lpstr>
      <vt:lpstr>Apresentação do PowerPoint</vt:lpstr>
      <vt:lpstr>Horário e Recursos Humanos da BE</vt:lpstr>
      <vt:lpstr>Regras básicas de permanência na BE</vt:lpstr>
      <vt:lpstr>Regras básicas de permanência na BE</vt:lpstr>
      <vt:lpstr>Acesso à documentação</vt:lpstr>
      <vt:lpstr>Acesso à documentação</vt:lpstr>
      <vt:lpstr>Catálogo</vt:lpstr>
      <vt:lpstr>Arrumação nas prateleiras</vt:lpstr>
      <vt:lpstr>Requisições</vt:lpstr>
      <vt:lpstr>Área de Informática</vt:lpstr>
      <vt:lpstr>#LER É TOP!</vt:lpstr>
      <vt:lpstr>#LER É TOP!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r</dc:creator>
  <cp:lastModifiedBy>Media100</cp:lastModifiedBy>
  <cp:revision>53</cp:revision>
  <dcterms:created xsi:type="dcterms:W3CDTF">2016-09-13T19:50:08Z</dcterms:created>
  <dcterms:modified xsi:type="dcterms:W3CDTF">2019-11-15T11:19:57Z</dcterms:modified>
</cp:coreProperties>
</file>