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56500"/>
  <p:notesSz cx="10693400" cy="7556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25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02/11/2012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7162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25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02/11/2012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7162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25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02/11/2012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7162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25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02/11/2012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7162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25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02/11/2012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7162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191" y="347979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191" y="640130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1"/>
                </a:lnTo>
                <a:lnTo>
                  <a:pt x="2240280" y="713231"/>
                </a:lnTo>
                <a:lnTo>
                  <a:pt x="2240280" y="0"/>
                </a:lnTo>
                <a:close/>
              </a:path>
            </a:pathLst>
          </a:custGeom>
          <a:solidFill>
            <a:srgbClr val="D9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3344" y="639216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2"/>
                </a:lnTo>
                <a:lnTo>
                  <a:pt x="6784848" y="713232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6648" y="612648"/>
            <a:ext cx="2340102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FF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7652" y="1456943"/>
            <a:ext cx="8658095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25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02/11/2012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92500" y="6461624"/>
            <a:ext cx="6060440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7162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096" y="750315"/>
            <a:ext cx="737870" cy="655320"/>
          </a:xfrm>
          <a:custGeom>
            <a:avLst/>
            <a:gdLst/>
            <a:ahLst/>
            <a:cxnLst/>
            <a:rect l="l" t="t" r="r" b="b"/>
            <a:pathLst>
              <a:path w="737870" h="655319">
                <a:moveTo>
                  <a:pt x="521208" y="3048"/>
                </a:moveTo>
                <a:lnTo>
                  <a:pt x="518160" y="0"/>
                </a:lnTo>
                <a:lnTo>
                  <a:pt x="18288" y="0"/>
                </a:lnTo>
                <a:lnTo>
                  <a:pt x="15240" y="3048"/>
                </a:lnTo>
                <a:lnTo>
                  <a:pt x="15240" y="124968"/>
                </a:lnTo>
                <a:lnTo>
                  <a:pt x="18288" y="128016"/>
                </a:lnTo>
                <a:lnTo>
                  <a:pt x="275932" y="128016"/>
                </a:lnTo>
                <a:lnTo>
                  <a:pt x="3048" y="569976"/>
                </a:lnTo>
                <a:lnTo>
                  <a:pt x="0" y="576072"/>
                </a:lnTo>
                <a:lnTo>
                  <a:pt x="0" y="579120"/>
                </a:lnTo>
                <a:lnTo>
                  <a:pt x="6096" y="582168"/>
                </a:lnTo>
                <a:lnTo>
                  <a:pt x="115824" y="652272"/>
                </a:lnTo>
                <a:lnTo>
                  <a:pt x="118872" y="655320"/>
                </a:lnTo>
                <a:lnTo>
                  <a:pt x="121920" y="652272"/>
                </a:lnTo>
                <a:lnTo>
                  <a:pt x="124968" y="652272"/>
                </a:lnTo>
                <a:lnTo>
                  <a:pt x="128016" y="649224"/>
                </a:lnTo>
                <a:lnTo>
                  <a:pt x="133654" y="640080"/>
                </a:lnTo>
                <a:lnTo>
                  <a:pt x="517436" y="18288"/>
                </a:lnTo>
                <a:lnTo>
                  <a:pt x="521208" y="12192"/>
                </a:lnTo>
                <a:lnTo>
                  <a:pt x="521208" y="3048"/>
                </a:lnTo>
                <a:close/>
              </a:path>
              <a:path w="737870" h="655319">
                <a:moveTo>
                  <a:pt x="737616" y="554736"/>
                </a:moveTo>
                <a:lnTo>
                  <a:pt x="734568" y="539496"/>
                </a:lnTo>
                <a:lnTo>
                  <a:pt x="734568" y="536448"/>
                </a:lnTo>
                <a:lnTo>
                  <a:pt x="732282" y="527304"/>
                </a:lnTo>
                <a:lnTo>
                  <a:pt x="731520" y="524256"/>
                </a:lnTo>
                <a:lnTo>
                  <a:pt x="731520" y="521208"/>
                </a:lnTo>
                <a:lnTo>
                  <a:pt x="722376" y="509016"/>
                </a:lnTo>
                <a:lnTo>
                  <a:pt x="722376" y="505968"/>
                </a:lnTo>
                <a:lnTo>
                  <a:pt x="715518" y="496824"/>
                </a:lnTo>
                <a:lnTo>
                  <a:pt x="713232" y="493776"/>
                </a:lnTo>
                <a:lnTo>
                  <a:pt x="710184" y="493776"/>
                </a:lnTo>
                <a:lnTo>
                  <a:pt x="706120" y="490728"/>
                </a:lnTo>
                <a:lnTo>
                  <a:pt x="702056" y="487680"/>
                </a:lnTo>
                <a:lnTo>
                  <a:pt x="685800" y="475488"/>
                </a:lnTo>
                <a:lnTo>
                  <a:pt x="682752" y="475488"/>
                </a:lnTo>
                <a:lnTo>
                  <a:pt x="667512" y="472440"/>
                </a:lnTo>
                <a:lnTo>
                  <a:pt x="667512" y="469392"/>
                </a:lnTo>
                <a:lnTo>
                  <a:pt x="633984" y="469392"/>
                </a:lnTo>
                <a:lnTo>
                  <a:pt x="633984" y="472440"/>
                </a:lnTo>
                <a:lnTo>
                  <a:pt x="618744" y="475488"/>
                </a:lnTo>
                <a:lnTo>
                  <a:pt x="615696" y="475488"/>
                </a:lnTo>
                <a:lnTo>
                  <a:pt x="603504" y="484632"/>
                </a:lnTo>
                <a:lnTo>
                  <a:pt x="600456" y="484632"/>
                </a:lnTo>
                <a:lnTo>
                  <a:pt x="591312" y="493776"/>
                </a:lnTo>
                <a:lnTo>
                  <a:pt x="588264" y="493776"/>
                </a:lnTo>
                <a:lnTo>
                  <a:pt x="579120" y="505968"/>
                </a:lnTo>
                <a:lnTo>
                  <a:pt x="579120" y="509016"/>
                </a:lnTo>
                <a:lnTo>
                  <a:pt x="569976" y="521208"/>
                </a:lnTo>
                <a:lnTo>
                  <a:pt x="569976" y="524256"/>
                </a:lnTo>
                <a:lnTo>
                  <a:pt x="566928" y="536448"/>
                </a:lnTo>
                <a:lnTo>
                  <a:pt x="566928" y="539496"/>
                </a:lnTo>
                <a:lnTo>
                  <a:pt x="563880" y="554736"/>
                </a:lnTo>
                <a:lnTo>
                  <a:pt x="563880" y="557784"/>
                </a:lnTo>
                <a:lnTo>
                  <a:pt x="569976" y="588264"/>
                </a:lnTo>
                <a:lnTo>
                  <a:pt x="579120" y="603504"/>
                </a:lnTo>
                <a:lnTo>
                  <a:pt x="588264" y="615696"/>
                </a:lnTo>
                <a:lnTo>
                  <a:pt x="600456" y="627888"/>
                </a:lnTo>
                <a:lnTo>
                  <a:pt x="603504" y="627888"/>
                </a:lnTo>
                <a:lnTo>
                  <a:pt x="615696" y="633984"/>
                </a:lnTo>
                <a:lnTo>
                  <a:pt x="615696" y="637032"/>
                </a:lnTo>
                <a:lnTo>
                  <a:pt x="618744" y="637032"/>
                </a:lnTo>
                <a:lnTo>
                  <a:pt x="649224" y="643128"/>
                </a:lnTo>
                <a:lnTo>
                  <a:pt x="652272" y="643128"/>
                </a:lnTo>
                <a:lnTo>
                  <a:pt x="682752" y="637032"/>
                </a:lnTo>
                <a:lnTo>
                  <a:pt x="685800" y="633984"/>
                </a:lnTo>
                <a:lnTo>
                  <a:pt x="697992" y="627888"/>
                </a:lnTo>
                <a:lnTo>
                  <a:pt x="702056" y="624840"/>
                </a:lnTo>
                <a:lnTo>
                  <a:pt x="710184" y="618744"/>
                </a:lnTo>
                <a:lnTo>
                  <a:pt x="710184" y="615696"/>
                </a:lnTo>
                <a:lnTo>
                  <a:pt x="713232" y="615696"/>
                </a:lnTo>
                <a:lnTo>
                  <a:pt x="722376" y="603504"/>
                </a:lnTo>
                <a:lnTo>
                  <a:pt x="727862" y="594360"/>
                </a:lnTo>
                <a:lnTo>
                  <a:pt x="731520" y="588264"/>
                </a:lnTo>
                <a:lnTo>
                  <a:pt x="735787" y="566928"/>
                </a:lnTo>
                <a:lnTo>
                  <a:pt x="737616" y="557784"/>
                </a:lnTo>
                <a:lnTo>
                  <a:pt x="737616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0592" y="1908555"/>
            <a:ext cx="4288535" cy="838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3071" y="2131060"/>
            <a:ext cx="1191768" cy="4511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0815" y="3097276"/>
            <a:ext cx="3718560" cy="868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4623" y="4285996"/>
            <a:ext cx="6787896" cy="8686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5495" y="5563108"/>
            <a:ext cx="2755392" cy="585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00928" y="5474715"/>
            <a:ext cx="1889760" cy="67360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619" y="548640"/>
            <a:ext cx="8622665" cy="545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os </a:t>
            </a:r>
            <a:r>
              <a:rPr sz="2800" b="1" spc="5" dirty="0">
                <a:solidFill>
                  <a:srgbClr val="FF0000"/>
                </a:solidFill>
                <a:latin typeface="Tw Cen MT"/>
                <a:cs typeface="Tw Cen MT"/>
              </a:rPr>
              <a:t>Colaboradores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Plano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carreira,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remuneração,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benefícios,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gerência, ambiente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trabalho,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participação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dentro dos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processos,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ferramentas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trabalho,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instalações,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colaboradores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posição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ao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  <a:p>
            <a:pPr marL="12700" marR="126364">
              <a:lnSpc>
                <a:spcPct val="1000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os</a:t>
            </a:r>
            <a:r>
              <a:rPr sz="2800" b="1" spc="1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Clientes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r>
              <a:rPr sz="28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Responsabilidade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sócio-ambiental,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área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recepção,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colaboradores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vendas,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aceitação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qualidade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produtos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e/ou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serviços, premiações,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promoções,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eficiência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SAC,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suporte,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websites,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domínios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na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internet,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logística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distribuição,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agilidade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facilidade na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compra,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cumprimento de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prazos,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entregas,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instalações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posição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ao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619" y="548640"/>
            <a:ext cx="8622665" cy="545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os </a:t>
            </a:r>
            <a:r>
              <a:rPr sz="2800" b="1" spc="5" dirty="0">
                <a:solidFill>
                  <a:srgbClr val="FF0000"/>
                </a:solidFill>
                <a:latin typeface="Tw Cen MT"/>
                <a:cs typeface="Tw Cen MT"/>
              </a:rPr>
              <a:t>Colaboradores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Plano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carreira,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remuneração,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benefícios,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gerência, ambiente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trabalho,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participação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dentro dos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processos,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ferramentas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trabalho,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instalações,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colaboradores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posição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ao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  <a:p>
            <a:pPr marL="12700" marR="126364">
              <a:lnSpc>
                <a:spcPct val="1000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os</a:t>
            </a:r>
            <a:r>
              <a:rPr sz="2800" b="1" spc="1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Clientes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r>
              <a:rPr sz="28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Responsabilidade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sócio-ambiental,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área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recepção,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colaboradores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vendas,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aceitação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qualidade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produtos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e/ou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serviços, premiações,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promoções,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eficiência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SAC,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suporte,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websites,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domínios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na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internet,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logística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distribuição,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agilidade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facilidade na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compra,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cumprimento de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prazos,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entregas,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instalações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posição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ao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7" y="805180"/>
            <a:ext cx="6714744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407" y="1984755"/>
            <a:ext cx="4895088" cy="42336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764" y="563880"/>
            <a:ext cx="64141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MATERIAIS</a:t>
            </a:r>
            <a:r>
              <a:rPr spc="-40" dirty="0"/>
              <a:t> </a:t>
            </a:r>
            <a:r>
              <a:rPr dirty="0"/>
              <a:t>E</a:t>
            </a:r>
            <a:r>
              <a:rPr spc="-30" dirty="0"/>
              <a:t> </a:t>
            </a:r>
            <a:r>
              <a:rPr spc="-25" dirty="0"/>
              <a:t>EQUIPAMENTOS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 marR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Material: </a:t>
            </a:r>
            <a:r>
              <a:rPr spc="-15" dirty="0"/>
              <a:t>Relativo </a:t>
            </a:r>
            <a:r>
              <a:rPr dirty="0"/>
              <a:t>à </a:t>
            </a:r>
            <a:r>
              <a:rPr spc="5" dirty="0"/>
              <a:t>matéria; </a:t>
            </a:r>
            <a:r>
              <a:rPr dirty="0"/>
              <a:t>Que se </a:t>
            </a:r>
            <a:r>
              <a:rPr spc="25" dirty="0"/>
              <a:t>refere </a:t>
            </a:r>
            <a:r>
              <a:rPr dirty="0"/>
              <a:t>ao </a:t>
            </a:r>
            <a:r>
              <a:rPr spc="-15" dirty="0"/>
              <a:t>corpo, </a:t>
            </a:r>
            <a:r>
              <a:rPr spc="5" dirty="0"/>
              <a:t>em </a:t>
            </a:r>
            <a:r>
              <a:rPr spc="10" dirty="0"/>
              <a:t> </a:t>
            </a:r>
            <a:r>
              <a:rPr spc="-5" dirty="0"/>
              <a:t>oposição </a:t>
            </a:r>
            <a:r>
              <a:rPr dirty="0"/>
              <a:t>ao</a:t>
            </a:r>
            <a:r>
              <a:rPr spc="-20" dirty="0"/>
              <a:t> </a:t>
            </a:r>
            <a:r>
              <a:rPr spc="-5" dirty="0"/>
              <a:t>espírito;</a:t>
            </a:r>
            <a:r>
              <a:rPr spc="10" dirty="0"/>
              <a:t> </a:t>
            </a:r>
            <a:r>
              <a:rPr dirty="0"/>
              <a:t>Formado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5" dirty="0"/>
              <a:t>matéria;</a:t>
            </a:r>
            <a:r>
              <a:rPr spc="-30" dirty="0"/>
              <a:t> </a:t>
            </a:r>
            <a:r>
              <a:rPr dirty="0"/>
              <a:t>Diz-se</a:t>
            </a:r>
            <a:r>
              <a:rPr spc="-30" dirty="0"/>
              <a:t> </a:t>
            </a:r>
            <a:r>
              <a:rPr dirty="0"/>
              <a:t>da</a:t>
            </a:r>
            <a:r>
              <a:rPr spc="5" dirty="0"/>
              <a:t> </a:t>
            </a:r>
            <a:r>
              <a:rPr spc="30" dirty="0"/>
              <a:t>parte </a:t>
            </a:r>
            <a:r>
              <a:rPr spc="-730" dirty="0"/>
              <a:t> </a:t>
            </a:r>
            <a:r>
              <a:rPr spc="-5" dirty="0"/>
              <a:t>palpável </a:t>
            </a:r>
            <a:r>
              <a:rPr dirty="0"/>
              <a:t>de uma </a:t>
            </a:r>
            <a:r>
              <a:rPr spc="-5" dirty="0"/>
              <a:t>coisa, independente </a:t>
            </a:r>
            <a:r>
              <a:rPr dirty="0"/>
              <a:t>de seu </a:t>
            </a:r>
            <a:r>
              <a:rPr spc="-5" dirty="0"/>
              <a:t>valor; </a:t>
            </a:r>
            <a:r>
              <a:rPr dirty="0"/>
              <a:t> Propriedade</a:t>
            </a:r>
            <a:r>
              <a:rPr spc="-55" dirty="0"/>
              <a:t> </a:t>
            </a:r>
            <a:r>
              <a:rPr spc="5" dirty="0"/>
              <a:t>inerente</a:t>
            </a:r>
            <a:r>
              <a:rPr spc="-5" dirty="0"/>
              <a:t> </a:t>
            </a:r>
            <a:r>
              <a:rPr dirty="0"/>
              <a:t>à </a:t>
            </a:r>
            <a:r>
              <a:rPr spc="5" dirty="0"/>
              <a:t>matéria.</a:t>
            </a:r>
          </a:p>
          <a:p>
            <a:pPr marL="14604">
              <a:lnSpc>
                <a:spcPct val="100000"/>
              </a:lnSpc>
              <a:spcBef>
                <a:spcPts val="40"/>
              </a:spcBef>
            </a:pPr>
            <a:endParaRPr sz="3050"/>
          </a:p>
          <a:p>
            <a:pPr marL="27305" marR="168910">
              <a:lnSpc>
                <a:spcPct val="100000"/>
              </a:lnSpc>
            </a:pPr>
            <a:r>
              <a:rPr dirty="0"/>
              <a:t>Equipamento</a:t>
            </a:r>
            <a:r>
              <a:rPr spc="-50" dirty="0"/>
              <a:t> </a:t>
            </a:r>
            <a:r>
              <a:rPr dirty="0"/>
              <a:t>é uma</a:t>
            </a:r>
            <a:r>
              <a:rPr spc="-25" dirty="0"/>
              <a:t> </a:t>
            </a:r>
            <a:r>
              <a:rPr spc="10" dirty="0"/>
              <a:t>ferramenta</a:t>
            </a:r>
            <a:r>
              <a:rPr spc="-65" dirty="0"/>
              <a:t> </a:t>
            </a:r>
            <a:r>
              <a:rPr dirty="0"/>
              <a:t>que</a:t>
            </a:r>
            <a:r>
              <a:rPr spc="-25" dirty="0"/>
              <a:t> </a:t>
            </a:r>
            <a:r>
              <a:rPr dirty="0"/>
              <a:t>o</a:t>
            </a:r>
            <a:r>
              <a:rPr spc="20" dirty="0"/>
              <a:t> </a:t>
            </a:r>
            <a:r>
              <a:rPr dirty="0"/>
              <a:t>ser</a:t>
            </a:r>
            <a:r>
              <a:rPr spc="-15" dirty="0"/>
              <a:t> </a:t>
            </a:r>
            <a:r>
              <a:rPr dirty="0"/>
              <a:t>humano</a:t>
            </a:r>
            <a:r>
              <a:rPr spc="-25" dirty="0"/>
              <a:t> </a:t>
            </a:r>
            <a:r>
              <a:rPr spc="-5" dirty="0"/>
              <a:t>utiliza </a:t>
            </a:r>
            <a:r>
              <a:rPr spc="-730" dirty="0"/>
              <a:t> </a:t>
            </a:r>
            <a:r>
              <a:rPr spc="10" dirty="0"/>
              <a:t>para </a:t>
            </a:r>
            <a:r>
              <a:rPr spc="5" dirty="0"/>
              <a:t>realizar </a:t>
            </a:r>
            <a:r>
              <a:rPr dirty="0"/>
              <a:t>alguma </a:t>
            </a:r>
            <a:r>
              <a:rPr spc="10" dirty="0"/>
              <a:t>tarefa; </a:t>
            </a:r>
            <a:r>
              <a:rPr spc="5" dirty="0"/>
              <a:t>O </a:t>
            </a:r>
            <a:r>
              <a:rPr spc="-5" dirty="0"/>
              <a:t>conjunto </a:t>
            </a:r>
            <a:r>
              <a:rPr dirty="0"/>
              <a:t>do que </a:t>
            </a:r>
            <a:r>
              <a:rPr spc="5" dirty="0"/>
              <a:t>serve </a:t>
            </a:r>
            <a:r>
              <a:rPr spc="10" dirty="0"/>
              <a:t> para</a:t>
            </a:r>
            <a:r>
              <a:rPr spc="-30" dirty="0"/>
              <a:t> </a:t>
            </a:r>
            <a:r>
              <a:rPr dirty="0"/>
              <a:t>equipar;</a:t>
            </a:r>
          </a:p>
          <a:p>
            <a:pPr marL="27305" marR="5080">
              <a:lnSpc>
                <a:spcPct val="100000"/>
              </a:lnSpc>
            </a:pPr>
            <a:r>
              <a:rPr dirty="0"/>
              <a:t>Instrumentos</a:t>
            </a:r>
            <a:r>
              <a:rPr spc="-35" dirty="0"/>
              <a:t> </a:t>
            </a:r>
            <a:r>
              <a:rPr dirty="0"/>
              <a:t>necessários</a:t>
            </a:r>
            <a:r>
              <a:rPr spc="-3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5" dirty="0"/>
              <a:t>determinada</a:t>
            </a:r>
            <a:r>
              <a:rPr spc="-55" dirty="0"/>
              <a:t> </a:t>
            </a:r>
            <a:r>
              <a:rPr dirty="0"/>
              <a:t>função;</a:t>
            </a:r>
            <a:r>
              <a:rPr spc="-45" dirty="0"/>
              <a:t> </a:t>
            </a:r>
            <a:r>
              <a:rPr spc="5" dirty="0"/>
              <a:t>Aparelho </a:t>
            </a:r>
            <a:r>
              <a:rPr spc="-730" dirty="0"/>
              <a:t> </a:t>
            </a:r>
            <a:r>
              <a:rPr spc="5" dirty="0"/>
              <a:t>em </a:t>
            </a:r>
            <a:r>
              <a:rPr spc="-5" dirty="0"/>
              <a:t>si, </a:t>
            </a:r>
            <a:r>
              <a:rPr dirty="0"/>
              <a:t>como um </a:t>
            </a:r>
            <a:r>
              <a:rPr spc="-20" dirty="0"/>
              <a:t>todo, </a:t>
            </a:r>
            <a:r>
              <a:rPr dirty="0"/>
              <a:t>usado na </a:t>
            </a:r>
            <a:r>
              <a:rPr spc="-10" dirty="0"/>
              <a:t>execução </a:t>
            </a:r>
            <a:r>
              <a:rPr dirty="0"/>
              <a:t>de uma </a:t>
            </a:r>
            <a:r>
              <a:rPr spc="15" dirty="0"/>
              <a:t>tarefa </a:t>
            </a:r>
            <a:r>
              <a:rPr spc="20" dirty="0"/>
              <a:t> </a:t>
            </a:r>
            <a:r>
              <a:rPr dirty="0"/>
              <a:t>ou</a:t>
            </a:r>
            <a:r>
              <a:rPr spc="-10" dirty="0"/>
              <a:t> serviço.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805180"/>
            <a:ext cx="7013448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7248" y="1853692"/>
            <a:ext cx="4392167" cy="4392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</a:t>
            </a:r>
            <a:r>
              <a:rPr spc="10" dirty="0"/>
              <a:t>O</a:t>
            </a:r>
            <a:r>
              <a:rPr dirty="0"/>
              <a:t>NF</a:t>
            </a:r>
            <a:r>
              <a:rPr spc="-5" dirty="0"/>
              <a:t>L</a:t>
            </a:r>
            <a:r>
              <a:rPr spc="-10" dirty="0"/>
              <a:t>I</a:t>
            </a:r>
            <a:r>
              <a:rPr spc="-45" dirty="0"/>
              <a:t>T</a:t>
            </a:r>
            <a:r>
              <a:rPr spc="5" dirty="0"/>
              <a:t>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1658112"/>
            <a:ext cx="8379459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1959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conflito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surge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quando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há a necessidade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escolha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situações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podem ser consideradas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incompatíveis.</a:t>
            </a:r>
            <a:endParaRPr sz="2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Todas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situações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conflito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são antagónicas 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perturbam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ação ou a tomada de decisão por </a:t>
            </a:r>
            <a:r>
              <a:rPr sz="2800" b="1" spc="30" dirty="0">
                <a:solidFill>
                  <a:srgbClr val="FFFFFF"/>
                </a:solidFill>
                <a:latin typeface="Tw Cen MT"/>
                <a:cs typeface="Tw Cen MT"/>
              </a:rPr>
              <a:t>parte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pessoa ou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grupos.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Trata-se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um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fenômeno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subjetivo,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muitas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vezes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inconsciente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difícil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percepção.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As situações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conflito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podem ser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resultado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concorrência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respostas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incompatíveis,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seja,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choque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motivos,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8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informações</a:t>
            </a:r>
            <a:r>
              <a:rPr sz="2800" b="1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desencontradas.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916" y="548640"/>
            <a:ext cx="8552180" cy="557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conflito,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entanto,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pode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efeitos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positivos,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certos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casos 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circunstâncias,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800" b="1" spc="15" dirty="0">
                <a:solidFill>
                  <a:srgbClr val="FFFFFF"/>
                </a:solidFill>
                <a:latin typeface="Tw Cen MT"/>
                <a:cs typeface="Tw Cen MT"/>
              </a:rPr>
              <a:t>fator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motivacional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atividade criadora.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conflito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algumas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escolas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sociologia</a:t>
            </a:r>
            <a:r>
              <a:rPr sz="28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8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enxergado</a:t>
            </a:r>
            <a:r>
              <a:rPr sz="28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</a:t>
            </a:r>
            <a:r>
              <a:rPr sz="28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desequilíbrio</a:t>
            </a:r>
            <a:r>
              <a:rPr sz="28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forças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do sistema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social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deveria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estar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repouso, isto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equilibrado,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quanto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forças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compõe.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Segundo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teoria, não se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enxerga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mais o grupo como uma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relação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harmónica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órgãos, não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suscetíveis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interferência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externa.</a:t>
            </a:r>
            <a:endParaRPr sz="2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conflitos,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solução pacífica,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devem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meios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possíveis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negociação de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controvérsias,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estas,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precisam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executadas com diplomacia,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bons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ofícios,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arbitragem</a:t>
            </a:r>
            <a:r>
              <a:rPr sz="2800" b="1" spc="-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conciliação.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455" y="805180"/>
            <a:ext cx="4075176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4183" y="2030476"/>
            <a:ext cx="6193536" cy="41117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4540" y="472440"/>
            <a:ext cx="14693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S</a:t>
            </a:r>
            <a:r>
              <a:rPr spc="-10" dirty="0"/>
              <a:t>I</a:t>
            </a:r>
            <a:r>
              <a:rPr spc="5" dirty="0"/>
              <a:t>G</a:t>
            </a:r>
            <a:r>
              <a:rPr spc="-10" dirty="0"/>
              <a:t>I</a:t>
            </a:r>
            <a:r>
              <a:rPr spc="-55" dirty="0"/>
              <a:t>L</a:t>
            </a:r>
            <a:r>
              <a:rPr spc="5" dirty="0"/>
              <a:t>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308100" y="6461624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762" y="1368552"/>
            <a:ext cx="850074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Sigilo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profissional 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trata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manutenção de 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segredo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informação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valiosa,</a:t>
            </a:r>
            <a:r>
              <a:rPr sz="24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cujo</a:t>
            </a:r>
            <a:r>
              <a:rPr sz="24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domínio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divulgação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deva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ser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fechado, </a:t>
            </a:r>
            <a:r>
              <a:rPr sz="2400" b="1" spc="-6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ou seja,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restrito a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um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cliente,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uma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organização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grupo,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sobre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qual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profissional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responsável possui inteira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responsabilidade,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vez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 a ele é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confiada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manipulação da </a:t>
            </a:r>
            <a:r>
              <a:rPr sz="2400" b="1" spc="-6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informação.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Diz-se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sigilo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profissional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vai 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até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limite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transgressão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 uma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Lei, ou seja, o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profissional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deve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guardar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todas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informações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 que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tiver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acesso,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ou vir 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tomar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conhecimento,</a:t>
            </a:r>
            <a:r>
              <a:rPr sz="24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razão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sua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atividade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profissional,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aquelas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que não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criminosas,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sob pena de ser enquadrado em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algum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crime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contra</a:t>
            </a:r>
            <a:r>
              <a:rPr sz="24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sociedade.</a:t>
            </a:r>
            <a:endParaRPr sz="2400">
              <a:latin typeface="Tw Cen MT"/>
              <a:cs typeface="Tw Cen MT"/>
            </a:endParaRPr>
          </a:p>
          <a:p>
            <a:pPr marL="12700" marR="110489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bom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código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ética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prevê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sempre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sigilo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profissional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400" b="1" spc="-6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função desempenhada.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83" y="771651"/>
            <a:ext cx="8583168" cy="5199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9" y="527812"/>
            <a:ext cx="8330565" cy="5584190"/>
            <a:chOff x="1158239" y="527812"/>
            <a:chExt cx="8330565" cy="5584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9" y="527812"/>
              <a:ext cx="8330183" cy="1283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3032" y="1762251"/>
              <a:ext cx="4815840" cy="43494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192" y="805180"/>
            <a:ext cx="6833616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3848" y="2048764"/>
            <a:ext cx="5474208" cy="41087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39" y="420624"/>
            <a:ext cx="58870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Objectivos</a:t>
            </a:r>
            <a:r>
              <a:rPr spc="-50" dirty="0"/>
              <a:t> </a:t>
            </a:r>
            <a:r>
              <a:rPr dirty="0"/>
              <a:t>Organizacionais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283207"/>
            <a:ext cx="8679815" cy="490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objectivos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organização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podem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considerados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finalidades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valores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fundamentais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dessa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organização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devem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ser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expressos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2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termos</a:t>
            </a:r>
            <a:r>
              <a:rPr sz="32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expectativas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futuras.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Neste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sentido,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fazem </a:t>
            </a:r>
            <a:r>
              <a:rPr sz="3200" b="1" spc="30" dirty="0">
                <a:solidFill>
                  <a:srgbClr val="FFFFFF"/>
                </a:solidFill>
                <a:latin typeface="Tw Cen MT"/>
                <a:cs typeface="Tw Cen MT"/>
              </a:rPr>
              <a:t>parte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normalmente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declaração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missão,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subdividida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nos seus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diversos componentes.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objectivos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formais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quando estão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declarados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estão de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acordo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políticas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organização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põe em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práctica,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outra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são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meras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declarações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intenções.</a:t>
            </a:r>
            <a:endParaRPr sz="3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00" y="402335"/>
            <a:ext cx="5683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15" dirty="0"/>
              <a:t> </a:t>
            </a:r>
            <a:r>
              <a:rPr sz="3600" spc="15" dirty="0"/>
              <a:t>importância</a:t>
            </a:r>
            <a:r>
              <a:rPr sz="3600" spc="-35" dirty="0"/>
              <a:t> </a:t>
            </a:r>
            <a:r>
              <a:rPr sz="3600" dirty="0"/>
              <a:t>dos</a:t>
            </a:r>
            <a:r>
              <a:rPr sz="3600" spc="-5" dirty="0"/>
              <a:t> </a:t>
            </a:r>
            <a:r>
              <a:rPr sz="3600" spc="-10" dirty="0"/>
              <a:t>Objectivos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762" y="1121663"/>
            <a:ext cx="8246109" cy="5147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114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termos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globais,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missão e 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objectivos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organização determinam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tipo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estratégia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de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estrutura que ela adoptará e 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tipos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processos,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produtos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pessoas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requeridas.</a:t>
            </a:r>
            <a:endParaRPr sz="2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Dão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sentido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direcção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organização em geral;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Ajudam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assegurar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empenho dos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funcionários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organização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trabalhar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finalidade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comum;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Ajudam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distinguir com nitidez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direcção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global;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Ajudam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definir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detalhadamente os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objectivos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estratégias;</a:t>
            </a:r>
            <a:endParaRPr sz="2800">
              <a:latin typeface="Tw Cen MT"/>
              <a:cs typeface="Tw Cen MT"/>
            </a:endParaRPr>
          </a:p>
          <a:p>
            <a:pPr marL="12700" marR="32385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Estabelecem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padrões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desempenho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relação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aos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quais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serão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avaliados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progressos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organização.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0" y="805180"/>
            <a:ext cx="5266944" cy="993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951" y="2048764"/>
            <a:ext cx="6096000" cy="41635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5188" y="539495"/>
            <a:ext cx="189801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</a:t>
            </a:r>
            <a:r>
              <a:rPr dirty="0"/>
              <a:t>M</a:t>
            </a:r>
            <a:r>
              <a:rPr spc="-65" dirty="0"/>
              <a:t>A</a:t>
            </a:r>
            <a:r>
              <a:rPr spc="5" dirty="0"/>
              <a:t>GEM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446" rIns="0" bIns="0" rtlCol="0">
            <a:spAutoFit/>
          </a:bodyPr>
          <a:lstStyle/>
          <a:p>
            <a:pPr marL="18415" marR="508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A</a:t>
            </a:r>
            <a:r>
              <a:rPr sz="3200" dirty="0"/>
              <a:t> imagem</a:t>
            </a:r>
            <a:r>
              <a:rPr sz="3200" spc="25" dirty="0"/>
              <a:t> </a:t>
            </a:r>
            <a:r>
              <a:rPr sz="3200" spc="-5" dirty="0"/>
              <a:t>criada</a:t>
            </a:r>
            <a:r>
              <a:rPr sz="3200" spc="-15" dirty="0"/>
              <a:t> </a:t>
            </a:r>
            <a:r>
              <a:rPr sz="3200" spc="-5" dirty="0"/>
              <a:t>de</a:t>
            </a:r>
            <a:r>
              <a:rPr sz="3200" spc="15" dirty="0"/>
              <a:t> </a:t>
            </a:r>
            <a:r>
              <a:rPr sz="3200" spc="-10" dirty="0"/>
              <a:t>uma</a:t>
            </a:r>
            <a:r>
              <a:rPr sz="3200" spc="5" dirty="0"/>
              <a:t> empresa</a:t>
            </a:r>
            <a:r>
              <a:rPr sz="3200" spc="-15" dirty="0"/>
              <a:t> </a:t>
            </a:r>
            <a:r>
              <a:rPr sz="3200" spc="-5" dirty="0"/>
              <a:t>é</a:t>
            </a:r>
            <a:r>
              <a:rPr sz="3200" spc="15" dirty="0"/>
              <a:t> </a:t>
            </a:r>
            <a:r>
              <a:rPr sz="3200" dirty="0"/>
              <a:t>equiparada</a:t>
            </a:r>
            <a:r>
              <a:rPr sz="3200" spc="5" dirty="0"/>
              <a:t> </a:t>
            </a:r>
            <a:r>
              <a:rPr sz="3200" spc="-5" dirty="0"/>
              <a:t>a </a:t>
            </a:r>
            <a:r>
              <a:rPr sz="3200" spc="-835" dirty="0"/>
              <a:t> </a:t>
            </a:r>
            <a:r>
              <a:rPr sz="3200" spc="-5" dirty="0"/>
              <a:t>de</a:t>
            </a:r>
            <a:r>
              <a:rPr sz="3200" spc="-10" dirty="0"/>
              <a:t> </a:t>
            </a:r>
            <a:r>
              <a:rPr sz="3200" spc="-5" dirty="0"/>
              <a:t>um</a:t>
            </a:r>
            <a:r>
              <a:rPr sz="3200" dirty="0"/>
              <a:t> </a:t>
            </a:r>
            <a:r>
              <a:rPr sz="3200" spc="-5" dirty="0"/>
              <a:t>cidadão </a:t>
            </a:r>
            <a:r>
              <a:rPr sz="3200" spc="-10" dirty="0"/>
              <a:t>comum,</a:t>
            </a:r>
            <a:r>
              <a:rPr sz="3200" spc="20" dirty="0"/>
              <a:t> </a:t>
            </a:r>
            <a:r>
              <a:rPr sz="3200" dirty="0"/>
              <a:t>geralmente</a:t>
            </a:r>
            <a:r>
              <a:rPr sz="3200" spc="40" dirty="0"/>
              <a:t> </a:t>
            </a:r>
            <a:r>
              <a:rPr sz="3200" spc="-5" dirty="0"/>
              <a:t>a</a:t>
            </a:r>
            <a:r>
              <a:rPr sz="3200" spc="5" dirty="0"/>
              <a:t> </a:t>
            </a:r>
            <a:r>
              <a:rPr sz="3200" dirty="0"/>
              <a:t>primeira </a:t>
            </a:r>
            <a:r>
              <a:rPr sz="3200" spc="5" dirty="0"/>
              <a:t> impressão</a:t>
            </a:r>
            <a:r>
              <a:rPr sz="3200" spc="-10" dirty="0"/>
              <a:t> </a:t>
            </a:r>
            <a:r>
              <a:rPr sz="3200" spc="-5" dirty="0"/>
              <a:t>é</a:t>
            </a:r>
            <a:r>
              <a:rPr sz="3200" spc="-10" dirty="0"/>
              <a:t> </a:t>
            </a:r>
            <a:r>
              <a:rPr sz="3200" spc="-5" dirty="0"/>
              <a:t>a</a:t>
            </a:r>
            <a:r>
              <a:rPr sz="3200" dirty="0"/>
              <a:t> </a:t>
            </a:r>
            <a:r>
              <a:rPr sz="3200" spc="-5" dirty="0"/>
              <a:t>que</a:t>
            </a:r>
            <a:r>
              <a:rPr sz="3200" spc="15" dirty="0"/>
              <a:t> </a:t>
            </a:r>
            <a:r>
              <a:rPr sz="3200" dirty="0"/>
              <a:t>fica.</a:t>
            </a:r>
            <a:r>
              <a:rPr sz="3200" spc="-5" dirty="0"/>
              <a:t> </a:t>
            </a:r>
            <a:r>
              <a:rPr sz="3200" spc="-15" dirty="0"/>
              <a:t>Uma</a:t>
            </a:r>
            <a:r>
              <a:rPr sz="3200" spc="25" dirty="0"/>
              <a:t> </a:t>
            </a:r>
            <a:r>
              <a:rPr sz="3200" spc="-10" dirty="0"/>
              <a:t>vez</a:t>
            </a:r>
            <a:r>
              <a:rPr sz="3200" spc="-5" dirty="0"/>
              <a:t> causada</a:t>
            </a:r>
            <a:r>
              <a:rPr sz="3200" spc="-20" dirty="0"/>
              <a:t> </a:t>
            </a:r>
            <a:r>
              <a:rPr sz="3200" spc="-15" dirty="0"/>
              <a:t>má </a:t>
            </a:r>
            <a:r>
              <a:rPr sz="3200" spc="-10" dirty="0"/>
              <a:t> </a:t>
            </a:r>
            <a:r>
              <a:rPr sz="3200" spc="-5" dirty="0"/>
              <a:t>impressão, o caminho</a:t>
            </a:r>
            <a:r>
              <a:rPr sz="3200" spc="10" dirty="0"/>
              <a:t> </a:t>
            </a:r>
            <a:r>
              <a:rPr sz="3200" dirty="0"/>
              <a:t>para</a:t>
            </a:r>
            <a:r>
              <a:rPr sz="3200" spc="-15" dirty="0"/>
              <a:t> </a:t>
            </a:r>
            <a:r>
              <a:rPr sz="3200" spc="-5" dirty="0"/>
              <a:t>a</a:t>
            </a:r>
            <a:r>
              <a:rPr sz="3200" dirty="0"/>
              <a:t> </a:t>
            </a:r>
            <a:r>
              <a:rPr sz="3200" spc="-5" dirty="0"/>
              <a:t>inversão do </a:t>
            </a:r>
            <a:r>
              <a:rPr sz="3200" dirty="0"/>
              <a:t> </a:t>
            </a:r>
            <a:r>
              <a:rPr sz="3200" spc="-5" dirty="0"/>
              <a:t>pensamento </a:t>
            </a:r>
            <a:r>
              <a:rPr sz="3200" spc="5" dirty="0"/>
              <a:t>torna-se </a:t>
            </a:r>
            <a:r>
              <a:rPr sz="3200" spc="-5" dirty="0"/>
              <a:t>muito </a:t>
            </a:r>
            <a:r>
              <a:rPr sz="3200" dirty="0"/>
              <a:t>difícil, </a:t>
            </a:r>
            <a:r>
              <a:rPr sz="3200" spc="-20" dirty="0"/>
              <a:t>senão, </a:t>
            </a:r>
            <a:r>
              <a:rPr sz="3200" spc="-15" dirty="0"/>
              <a:t> </a:t>
            </a:r>
            <a:r>
              <a:rPr sz="3200" spc="-5" dirty="0"/>
              <a:t>impossível.</a:t>
            </a:r>
            <a:endParaRPr sz="3200"/>
          </a:p>
          <a:p>
            <a:pPr marL="18415" marR="36195">
              <a:lnSpc>
                <a:spcPct val="100000"/>
              </a:lnSpc>
            </a:pPr>
            <a:r>
              <a:rPr sz="3200" spc="-5" dirty="0"/>
              <a:t>É </a:t>
            </a:r>
            <a:r>
              <a:rPr sz="3200" dirty="0"/>
              <a:t>crucial </a:t>
            </a:r>
            <a:r>
              <a:rPr sz="3200" spc="-5" dirty="0"/>
              <a:t>que </a:t>
            </a:r>
            <a:r>
              <a:rPr sz="3200" dirty="0"/>
              <a:t>toda organização cuide </a:t>
            </a:r>
            <a:r>
              <a:rPr sz="3200" spc="-5" dirty="0"/>
              <a:t>da </a:t>
            </a:r>
            <a:r>
              <a:rPr sz="3200" dirty="0"/>
              <a:t>imagem </a:t>
            </a:r>
            <a:r>
              <a:rPr sz="3200" spc="5" dirty="0"/>
              <a:t> </a:t>
            </a:r>
            <a:r>
              <a:rPr sz="3200" spc="-5" dirty="0"/>
              <a:t>que</a:t>
            </a:r>
            <a:r>
              <a:rPr sz="3200" spc="10" dirty="0"/>
              <a:t> </a:t>
            </a:r>
            <a:r>
              <a:rPr sz="3200" spc="-5" dirty="0"/>
              <a:t>é </a:t>
            </a:r>
            <a:r>
              <a:rPr sz="3200" dirty="0"/>
              <a:t>transmitida</a:t>
            </a:r>
            <a:r>
              <a:rPr sz="3200" spc="5" dirty="0"/>
              <a:t> </a:t>
            </a:r>
            <a:r>
              <a:rPr sz="3200" dirty="0"/>
              <a:t>para</a:t>
            </a:r>
            <a:r>
              <a:rPr sz="3200" spc="5" dirty="0"/>
              <a:t> </a:t>
            </a:r>
            <a:r>
              <a:rPr sz="3200" dirty="0"/>
              <a:t>todos</a:t>
            </a:r>
            <a:r>
              <a:rPr sz="3200" spc="-35" dirty="0"/>
              <a:t> </a:t>
            </a:r>
            <a:r>
              <a:rPr sz="3200" spc="-5" dirty="0"/>
              <a:t>aqueles</a:t>
            </a:r>
            <a:r>
              <a:rPr sz="3200" spc="10" dirty="0"/>
              <a:t> </a:t>
            </a:r>
            <a:r>
              <a:rPr sz="3200" spc="-5" dirty="0"/>
              <a:t>que</a:t>
            </a:r>
            <a:r>
              <a:rPr sz="3200" spc="15" dirty="0"/>
              <a:t> </a:t>
            </a:r>
            <a:r>
              <a:rPr sz="3200" spc="-5" dirty="0"/>
              <a:t>estão </a:t>
            </a:r>
            <a:r>
              <a:rPr sz="3200" dirty="0"/>
              <a:t> </a:t>
            </a:r>
            <a:r>
              <a:rPr sz="3200" spc="5" dirty="0"/>
              <a:t>diretamente</a:t>
            </a:r>
            <a:r>
              <a:rPr sz="3200" spc="-5" dirty="0"/>
              <a:t> ou</a:t>
            </a:r>
            <a:r>
              <a:rPr sz="3200" dirty="0"/>
              <a:t> </a:t>
            </a:r>
            <a:r>
              <a:rPr sz="3200" spc="5" dirty="0"/>
              <a:t>indiretamente</a:t>
            </a:r>
            <a:r>
              <a:rPr sz="3200" spc="-5" dirty="0"/>
              <a:t> </a:t>
            </a:r>
            <a:r>
              <a:rPr sz="3200" spc="-10" dirty="0"/>
              <a:t>envolvidos</a:t>
            </a:r>
            <a:r>
              <a:rPr sz="3200" spc="-5" dirty="0"/>
              <a:t> com</a:t>
            </a:r>
            <a:r>
              <a:rPr sz="3200" spc="-20" dirty="0"/>
              <a:t> </a:t>
            </a:r>
            <a:r>
              <a:rPr sz="3200" spc="-5" dirty="0"/>
              <a:t>ela.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619" y="548640"/>
            <a:ext cx="8693785" cy="5634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617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seguir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os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principais canais</a:t>
            </a:r>
            <a:r>
              <a:rPr sz="2800" b="1" spc="-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onde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800" b="1" spc="-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Tw Cen MT"/>
                <a:cs typeface="Tw Cen MT"/>
              </a:rPr>
              <a:t>imagem</a:t>
            </a:r>
            <a:r>
              <a:rPr sz="2800" b="1" spc="-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é </a:t>
            </a:r>
            <a:r>
              <a:rPr sz="2800" b="1" spc="-7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sentida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definida:</a:t>
            </a:r>
            <a:endParaRPr sz="2800">
              <a:latin typeface="Tw Cen MT"/>
              <a:cs typeface="Tw Cen MT"/>
            </a:endParaRPr>
          </a:p>
          <a:p>
            <a:pPr marL="12700" marR="220979">
              <a:lnSpc>
                <a:spcPct val="1000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a Comunidade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Responsabilidade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sócio-ambiental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posição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  <a:p>
            <a:pPr marL="12700" marR="276225" algn="just">
              <a:lnSpc>
                <a:spcPct val="1000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os Investidores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Responsabilidade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sócio-ambiental,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saúde financeira,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aceitação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produtos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e/ou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serviços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posição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800" b="1" spc="-30" dirty="0">
                <a:solidFill>
                  <a:srgbClr val="FF0000"/>
                </a:solidFill>
                <a:latin typeface="Tw Cen MT"/>
                <a:cs typeface="Tw Cen MT"/>
              </a:rPr>
              <a:t>Para</a:t>
            </a:r>
            <a:r>
              <a:rPr sz="2800" b="1" spc="-2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os Fornecedores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Área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da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recepção,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colaboradores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compras,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gerência, 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cartões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visita,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websites,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domínios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na internet, cumprimento de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prazos,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instalações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posição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perante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mídia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mercado.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7.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organização,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</a:t>
            </a:r>
            <a:r>
              <a:rPr spc="-10" dirty="0">
                <a:solidFill>
                  <a:srgbClr val="000000"/>
                </a:solidFill>
              </a:rPr>
              <a:t> de…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1266</Words>
  <Application>Microsoft Office PowerPoint</Application>
  <PresentationFormat>Personalizados</PresentationFormat>
  <Paragraphs>66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1" baseType="lpstr">
      <vt:lpstr>Calibri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Objectivos Organizacionais</vt:lpstr>
      <vt:lpstr>A importância dos Objectivos</vt:lpstr>
      <vt:lpstr>Apresentação do PowerPoint</vt:lpstr>
      <vt:lpstr>IMAGEM</vt:lpstr>
      <vt:lpstr>Apresentação do PowerPoint</vt:lpstr>
      <vt:lpstr>Apresentação do PowerPoint</vt:lpstr>
      <vt:lpstr>Apresentação do PowerPoint</vt:lpstr>
      <vt:lpstr>Apresentação do PowerPoint</vt:lpstr>
      <vt:lpstr>MATERIAIS E EQUIPAMENTOS</vt:lpstr>
      <vt:lpstr>Apresentação do PowerPoint</vt:lpstr>
      <vt:lpstr>CONFLITO</vt:lpstr>
      <vt:lpstr>Apresentação do PowerPoint</vt:lpstr>
      <vt:lpstr>Apresentação do PowerPoint</vt:lpstr>
      <vt:lpstr>SIGILO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</cp:revision>
  <dcterms:created xsi:type="dcterms:W3CDTF">2021-09-21T10:34:56Z</dcterms:created>
  <dcterms:modified xsi:type="dcterms:W3CDTF">2021-09-21T10:38:43Z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2012-11-15T00:00:00Z</vt:filetime>
  </property>
  <property fmtid="{D5CDD505-2E9C-101B-9397-08002B2CF9AE}" pid="3" name="LastSaved">
    <vt:filetime>2012-11-15T00:00:00Z</vt:filetime>
  </property>
</Properties>
</file>