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971540"/>
          </a:xfrm>
          <a:custGeom>
            <a:avLst/>
            <a:gdLst/>
            <a:ahLst/>
            <a:cxnLst/>
            <a:rect l="l" t="t" r="r" b="b"/>
            <a:pathLst>
              <a:path w="9144000" h="5971540">
                <a:moveTo>
                  <a:pt x="0" y="5971032"/>
                </a:moveTo>
                <a:lnTo>
                  <a:pt x="9144000" y="5971032"/>
                </a:lnTo>
                <a:lnTo>
                  <a:pt x="9144000" y="0"/>
                </a:lnTo>
                <a:lnTo>
                  <a:pt x="0" y="0"/>
                </a:lnTo>
                <a:lnTo>
                  <a:pt x="0" y="5971032"/>
                </a:lnTo>
                <a:close/>
              </a:path>
            </a:pathLst>
          </a:custGeom>
          <a:solidFill>
            <a:srgbClr val="464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971032"/>
            <a:ext cx="9144000" cy="887094"/>
          </a:xfrm>
          <a:custGeom>
            <a:avLst/>
            <a:gdLst/>
            <a:ahLst/>
            <a:cxnLst/>
            <a:rect l="l" t="t" r="r" b="b"/>
            <a:pathLst>
              <a:path w="9144000" h="887095">
                <a:moveTo>
                  <a:pt x="9144000" y="0"/>
                </a:moveTo>
                <a:lnTo>
                  <a:pt x="0" y="0"/>
                </a:lnTo>
                <a:lnTo>
                  <a:pt x="0" y="886968"/>
                </a:lnTo>
                <a:lnTo>
                  <a:pt x="9144000" y="886968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053328"/>
            <a:ext cx="2240280" cy="713740"/>
          </a:xfrm>
          <a:custGeom>
            <a:avLst/>
            <a:gdLst/>
            <a:ahLst/>
            <a:cxnLst/>
            <a:rect l="l" t="t" r="r" b="b"/>
            <a:pathLst>
              <a:path w="2240280" h="713740">
                <a:moveTo>
                  <a:pt x="2240280" y="0"/>
                </a:moveTo>
                <a:lnTo>
                  <a:pt x="0" y="0"/>
                </a:lnTo>
                <a:lnTo>
                  <a:pt x="0" y="713232"/>
                </a:lnTo>
                <a:lnTo>
                  <a:pt x="2240280" y="713232"/>
                </a:lnTo>
                <a:lnTo>
                  <a:pt x="2240280" y="0"/>
                </a:lnTo>
                <a:close/>
              </a:path>
            </a:pathLst>
          </a:custGeom>
          <a:solidFill>
            <a:srgbClr val="DA1F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359151" y="6044184"/>
            <a:ext cx="6784975" cy="713740"/>
          </a:xfrm>
          <a:custGeom>
            <a:avLst/>
            <a:gdLst/>
            <a:ahLst/>
            <a:cxnLst/>
            <a:rect l="l" t="t" r="r" b="b"/>
            <a:pathLst>
              <a:path w="6784975" h="713740">
                <a:moveTo>
                  <a:pt x="6784848" y="0"/>
                </a:moveTo>
                <a:lnTo>
                  <a:pt x="0" y="0"/>
                </a:lnTo>
                <a:lnTo>
                  <a:pt x="0" y="713231"/>
                </a:lnTo>
                <a:lnTo>
                  <a:pt x="6784848" y="713231"/>
                </a:lnTo>
                <a:lnTo>
                  <a:pt x="6784848" y="0"/>
                </a:lnTo>
                <a:close/>
              </a:path>
            </a:pathLst>
          </a:custGeom>
          <a:solidFill>
            <a:srgbClr val="2CA1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607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13030">
              <a:lnSpc>
                <a:spcPts val="2215"/>
              </a:lnSpc>
            </a:pPr>
            <a:r>
              <a:rPr spc="-30" dirty="0"/>
              <a:t>Aula </a:t>
            </a:r>
            <a:r>
              <a:rPr spc="-170" dirty="0"/>
              <a:t>n.º</a:t>
            </a:r>
            <a:r>
              <a:rPr spc="-175" dirty="0"/>
              <a:t> </a:t>
            </a:r>
            <a:r>
              <a:rPr spc="-110" dirty="0"/>
              <a:t>5</a:t>
            </a:r>
          </a:p>
          <a:p>
            <a:pPr marL="12700">
              <a:lnSpc>
                <a:spcPct val="100000"/>
              </a:lnSpc>
            </a:pPr>
            <a:r>
              <a:rPr spc="-100" dirty="0"/>
              <a:t>25/09/2012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18459" y="6113298"/>
            <a:ext cx="4663440" cy="607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215"/>
              </a:lnSpc>
            </a:pPr>
            <a:r>
              <a:rPr spc="-55" dirty="0"/>
              <a:t>Módulo </a:t>
            </a:r>
            <a:r>
              <a:rPr spc="-110" dirty="0"/>
              <a:t>5 -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sagefae.blogspot.pt/2011/03/principios-fundamentais-da-etica.html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pt.wikipedia.org/wiki/%C3%89tica)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Metaf%C3%ADsica" TargetMode="External"/><Relationship Id="rId13" Type="http://schemas.openxmlformats.org/officeDocument/2006/relationships/hyperlink" Target="http://pt.wikipedia.org/wiki/Antropologia" TargetMode="External"/><Relationship Id="rId18" Type="http://schemas.openxmlformats.org/officeDocument/2006/relationships/hyperlink" Target="http://pt.wikipedia.org/wiki/Pol%C3%ADtica" TargetMode="External"/><Relationship Id="rId3" Type="http://schemas.openxmlformats.org/officeDocument/2006/relationships/hyperlink" Target="http://pt.wikipedia.org/wiki/L%C3%ADngua_latina" TargetMode="External"/><Relationship Id="rId21" Type="http://schemas.openxmlformats.org/officeDocument/2006/relationships/hyperlink" Target="http://pt.wikipedia.org/wiki/%C3%89tica_demonstrada_%C3%A0_maneira_dos_ge%C3%B4metras" TargetMode="External"/><Relationship Id="rId7" Type="http://schemas.openxmlformats.org/officeDocument/2006/relationships/hyperlink" Target="http://pt.wikipedia.org/wiki/Filosofia_natural" TargetMode="External"/><Relationship Id="rId12" Type="http://schemas.openxmlformats.org/officeDocument/2006/relationships/hyperlink" Target="http://pt.wikipedia.org/wiki/Ret%C3%B3rica" TargetMode="External"/><Relationship Id="rId17" Type="http://schemas.openxmlformats.org/officeDocument/2006/relationships/hyperlink" Target="http://pt.wikipedia.org/wiki/Pedagogia" TargetMode="External"/><Relationship Id="rId2" Type="http://schemas.openxmlformats.org/officeDocument/2006/relationships/hyperlink" Target="http://pt.wikipedia.org/wiki/Filosofia_cl%C3%A1ssica" TargetMode="External"/><Relationship Id="rId16" Type="http://schemas.openxmlformats.org/officeDocument/2006/relationships/hyperlink" Target="http://pt.wikipedia.org/wiki/Economia" TargetMode="External"/><Relationship Id="rId20" Type="http://schemas.openxmlformats.org/officeDocument/2006/relationships/hyperlink" Target="http://pt.wikipedia.org/wiki/Diet%C3%A9tica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pt.wikipedia.org/wiki/Vida_social" TargetMode="External"/><Relationship Id="rId11" Type="http://schemas.openxmlformats.org/officeDocument/2006/relationships/hyperlink" Target="http://pt.wikipedia.org/wiki/Dial%C3%A9tica" TargetMode="External"/><Relationship Id="rId5" Type="http://schemas.openxmlformats.org/officeDocument/2006/relationships/hyperlink" Target="http://pt.wikipedia.org/wiki/Vida_privada" TargetMode="External"/><Relationship Id="rId15" Type="http://schemas.openxmlformats.org/officeDocument/2006/relationships/hyperlink" Target="http://pt.wikipedia.org/wiki/Sociologia" TargetMode="External"/><Relationship Id="rId10" Type="http://schemas.openxmlformats.org/officeDocument/2006/relationships/hyperlink" Target="http://pt.wikipedia.org/wiki/L%C3%B3gica" TargetMode="External"/><Relationship Id="rId19" Type="http://schemas.openxmlformats.org/officeDocument/2006/relationships/hyperlink" Target="http://pt.wikipedia.org/wiki/Educa%C3%A7%C3%A3o_f%C3%ADsica" TargetMode="External"/><Relationship Id="rId4" Type="http://schemas.openxmlformats.org/officeDocument/2006/relationships/hyperlink" Target="http://pt.wikipedia.org/wiki/Estilo_de_vida" TargetMode="External"/><Relationship Id="rId9" Type="http://schemas.openxmlformats.org/officeDocument/2006/relationships/hyperlink" Target="http://pt.wikipedia.org/wiki/Est%C3%A9tica" TargetMode="External"/><Relationship Id="rId14" Type="http://schemas.openxmlformats.org/officeDocument/2006/relationships/hyperlink" Target="http://pt.wikipedia.org/wiki/Psicologia" TargetMode="External"/><Relationship Id="rId22" Type="http://schemas.openxmlformats.org/officeDocument/2006/relationships/hyperlink" Target="http://pt.wikipedia.org/wiki/Spinoz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%C3%89tica" TargetMode="External"/><Relationship Id="rId2" Type="http://schemas.openxmlformats.org/officeDocument/2006/relationships/hyperlink" Target="http://pt.wikipedia.org/wiki/Revolu%C3%A7%C3%A3o_industrial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pt.wikipedia.org/wiki/Dilem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pt.wikipedia.org/wiki/Lei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1731"/>
            <a:ext cx="9144000" cy="6716395"/>
            <a:chOff x="0" y="141731"/>
            <a:chExt cx="9144000" cy="6716395"/>
          </a:xfrm>
        </p:grpSpPr>
        <p:sp>
          <p:nvSpPr>
            <p:cNvPr id="3" name="object 3"/>
            <p:cNvSpPr/>
            <p:nvPr/>
          </p:nvSpPr>
          <p:spPr>
            <a:xfrm>
              <a:off x="3503676" y="141731"/>
              <a:ext cx="2159507" cy="22707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850135" y="1360931"/>
              <a:ext cx="5468112" cy="227076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0496" y="2580131"/>
              <a:ext cx="7325868" cy="22707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52472" y="3799331"/>
              <a:ext cx="4661916" cy="227076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89044" y="841883"/>
              <a:ext cx="642620" cy="640715"/>
            </a:xfrm>
            <a:custGeom>
              <a:avLst/>
              <a:gdLst/>
              <a:ahLst/>
              <a:cxnLst/>
              <a:rect l="l" t="t" r="r" b="b"/>
              <a:pathLst>
                <a:path w="642620" h="640715">
                  <a:moveTo>
                    <a:pt x="562736" y="481329"/>
                  </a:moveTo>
                  <a:lnTo>
                    <a:pt x="518945" y="494563"/>
                  </a:lnTo>
                  <a:lnTo>
                    <a:pt x="489188" y="530574"/>
                  </a:lnTo>
                  <a:lnTo>
                    <a:pt x="483361" y="561086"/>
                  </a:lnTo>
                  <a:lnTo>
                    <a:pt x="484816" y="576708"/>
                  </a:lnTo>
                  <a:lnTo>
                    <a:pt x="506729" y="616838"/>
                  </a:lnTo>
                  <a:lnTo>
                    <a:pt x="546949" y="638752"/>
                  </a:lnTo>
                  <a:lnTo>
                    <a:pt x="562736" y="640206"/>
                  </a:lnTo>
                  <a:lnTo>
                    <a:pt x="578526" y="638752"/>
                  </a:lnTo>
                  <a:lnTo>
                    <a:pt x="618870" y="616838"/>
                  </a:lnTo>
                  <a:lnTo>
                    <a:pt x="640766" y="576708"/>
                  </a:lnTo>
                  <a:lnTo>
                    <a:pt x="642238" y="561086"/>
                  </a:lnTo>
                  <a:lnTo>
                    <a:pt x="640766" y="545222"/>
                  </a:lnTo>
                  <a:lnTo>
                    <a:pt x="618870" y="504825"/>
                  </a:lnTo>
                  <a:lnTo>
                    <a:pt x="578526" y="482804"/>
                  </a:lnTo>
                  <a:lnTo>
                    <a:pt x="562736" y="481329"/>
                  </a:lnTo>
                  <a:close/>
                </a:path>
                <a:path w="642620" h="640715">
                  <a:moveTo>
                    <a:pt x="230250" y="0"/>
                  </a:moveTo>
                  <a:lnTo>
                    <a:pt x="24256" y="0"/>
                  </a:lnTo>
                  <a:lnTo>
                    <a:pt x="0" y="115062"/>
                  </a:lnTo>
                  <a:lnTo>
                    <a:pt x="91312" y="115062"/>
                  </a:lnTo>
                  <a:lnTo>
                    <a:pt x="91312" y="632332"/>
                  </a:lnTo>
                  <a:lnTo>
                    <a:pt x="230250" y="632332"/>
                  </a:lnTo>
                  <a:lnTo>
                    <a:pt x="230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63261" y="1314068"/>
              <a:ext cx="177165" cy="17716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89044" y="841883"/>
              <a:ext cx="230504" cy="632460"/>
            </a:xfrm>
            <a:custGeom>
              <a:avLst/>
              <a:gdLst/>
              <a:ahLst/>
              <a:cxnLst/>
              <a:rect l="l" t="t" r="r" b="b"/>
              <a:pathLst>
                <a:path w="230504" h="632460">
                  <a:moveTo>
                    <a:pt x="24256" y="0"/>
                  </a:moveTo>
                  <a:lnTo>
                    <a:pt x="230250" y="0"/>
                  </a:lnTo>
                  <a:lnTo>
                    <a:pt x="230250" y="632332"/>
                  </a:lnTo>
                  <a:lnTo>
                    <a:pt x="91312" y="632332"/>
                  </a:lnTo>
                  <a:lnTo>
                    <a:pt x="91312" y="115062"/>
                  </a:lnTo>
                  <a:lnTo>
                    <a:pt x="0" y="115062"/>
                  </a:lnTo>
                  <a:lnTo>
                    <a:pt x="24256" y="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587625" y="2020061"/>
              <a:ext cx="4012819" cy="87058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655952" y="3239261"/>
              <a:ext cx="5872607" cy="69138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59861" y="4288028"/>
              <a:ext cx="3209925" cy="852805"/>
            </a:xfrm>
            <a:custGeom>
              <a:avLst/>
              <a:gdLst/>
              <a:ahLst/>
              <a:cxnLst/>
              <a:rect l="l" t="t" r="r" b="b"/>
              <a:pathLst>
                <a:path w="3209925" h="852804">
                  <a:moveTo>
                    <a:pt x="2954782" y="408432"/>
                  </a:moveTo>
                  <a:lnTo>
                    <a:pt x="2883042" y="424735"/>
                  </a:lnTo>
                  <a:lnTo>
                    <a:pt x="2821686" y="473710"/>
                  </a:lnTo>
                  <a:lnTo>
                    <a:pt x="2797182" y="508000"/>
                  </a:lnTo>
                  <a:lnTo>
                    <a:pt x="2779680" y="545528"/>
                  </a:lnTo>
                  <a:lnTo>
                    <a:pt x="2769179" y="586295"/>
                  </a:lnTo>
                  <a:lnTo>
                    <a:pt x="2765679" y="630301"/>
                  </a:lnTo>
                  <a:lnTo>
                    <a:pt x="2768965" y="674739"/>
                  </a:lnTo>
                  <a:lnTo>
                    <a:pt x="2778823" y="715676"/>
                  </a:lnTo>
                  <a:lnTo>
                    <a:pt x="2795254" y="753137"/>
                  </a:lnTo>
                  <a:lnTo>
                    <a:pt x="2818257" y="787146"/>
                  </a:lnTo>
                  <a:lnTo>
                    <a:pt x="2845948" y="815389"/>
                  </a:lnTo>
                  <a:lnTo>
                    <a:pt x="2909714" y="847635"/>
                  </a:lnTo>
                  <a:lnTo>
                    <a:pt x="2945765" y="851662"/>
                  </a:lnTo>
                  <a:lnTo>
                    <a:pt x="2967241" y="850471"/>
                  </a:lnTo>
                  <a:lnTo>
                    <a:pt x="3004718" y="840946"/>
                  </a:lnTo>
                  <a:lnTo>
                    <a:pt x="3050873" y="807545"/>
                  </a:lnTo>
                  <a:lnTo>
                    <a:pt x="3080766" y="770763"/>
                  </a:lnTo>
                  <a:lnTo>
                    <a:pt x="3209798" y="770763"/>
                  </a:lnTo>
                  <a:lnTo>
                    <a:pt x="3209798" y="735965"/>
                  </a:lnTo>
                  <a:lnTo>
                    <a:pt x="2988437" y="735965"/>
                  </a:lnTo>
                  <a:lnTo>
                    <a:pt x="2969821" y="734343"/>
                  </a:lnTo>
                  <a:lnTo>
                    <a:pt x="2925191" y="709930"/>
                  </a:lnTo>
                  <a:lnTo>
                    <a:pt x="2902688" y="661531"/>
                  </a:lnTo>
                  <a:lnTo>
                    <a:pt x="2901188" y="641223"/>
                  </a:lnTo>
                  <a:lnTo>
                    <a:pt x="2902761" y="619359"/>
                  </a:lnTo>
                  <a:lnTo>
                    <a:pt x="2915386" y="581536"/>
                  </a:lnTo>
                  <a:lnTo>
                    <a:pt x="2954861" y="543020"/>
                  </a:lnTo>
                  <a:lnTo>
                    <a:pt x="2989453" y="535559"/>
                  </a:lnTo>
                  <a:lnTo>
                    <a:pt x="3209798" y="535559"/>
                  </a:lnTo>
                  <a:lnTo>
                    <a:pt x="3209798" y="476885"/>
                  </a:lnTo>
                  <a:lnTo>
                    <a:pt x="3082798" y="476885"/>
                  </a:lnTo>
                  <a:lnTo>
                    <a:pt x="3066629" y="460265"/>
                  </a:lnTo>
                  <a:lnTo>
                    <a:pt x="3050889" y="446039"/>
                  </a:lnTo>
                  <a:lnTo>
                    <a:pt x="3005627" y="417647"/>
                  </a:lnTo>
                  <a:lnTo>
                    <a:pt x="2972635" y="409455"/>
                  </a:lnTo>
                  <a:lnTo>
                    <a:pt x="2954782" y="408432"/>
                  </a:lnTo>
                  <a:close/>
                </a:path>
                <a:path w="3209925" h="852804">
                  <a:moveTo>
                    <a:pt x="3209798" y="770763"/>
                  </a:moveTo>
                  <a:lnTo>
                    <a:pt x="3082798" y="770763"/>
                  </a:lnTo>
                  <a:lnTo>
                    <a:pt x="3082798" y="843788"/>
                  </a:lnTo>
                  <a:lnTo>
                    <a:pt x="3209798" y="843788"/>
                  </a:lnTo>
                  <a:lnTo>
                    <a:pt x="3209798" y="770763"/>
                  </a:lnTo>
                  <a:close/>
                </a:path>
                <a:path w="3209925" h="852804">
                  <a:moveTo>
                    <a:pt x="3209798" y="535559"/>
                  </a:moveTo>
                  <a:lnTo>
                    <a:pt x="2989453" y="535559"/>
                  </a:lnTo>
                  <a:lnTo>
                    <a:pt x="3007215" y="537368"/>
                  </a:lnTo>
                  <a:lnTo>
                    <a:pt x="3023727" y="542798"/>
                  </a:lnTo>
                  <a:lnTo>
                    <a:pt x="3064714" y="579733"/>
                  </a:lnTo>
                  <a:lnTo>
                    <a:pt x="3079877" y="633222"/>
                  </a:lnTo>
                  <a:lnTo>
                    <a:pt x="3078188" y="653825"/>
                  </a:lnTo>
                  <a:lnTo>
                    <a:pt x="3064714" y="690175"/>
                  </a:lnTo>
                  <a:lnTo>
                    <a:pt x="3038907" y="719141"/>
                  </a:lnTo>
                  <a:lnTo>
                    <a:pt x="2988437" y="735965"/>
                  </a:lnTo>
                  <a:lnTo>
                    <a:pt x="3209798" y="735965"/>
                  </a:lnTo>
                  <a:lnTo>
                    <a:pt x="3209798" y="535559"/>
                  </a:lnTo>
                  <a:close/>
                </a:path>
                <a:path w="3209925" h="852804">
                  <a:moveTo>
                    <a:pt x="3209798" y="417830"/>
                  </a:moveTo>
                  <a:lnTo>
                    <a:pt x="3082798" y="417830"/>
                  </a:lnTo>
                  <a:lnTo>
                    <a:pt x="3082798" y="476885"/>
                  </a:lnTo>
                  <a:lnTo>
                    <a:pt x="3209798" y="476885"/>
                  </a:lnTo>
                  <a:lnTo>
                    <a:pt x="3209798" y="417830"/>
                  </a:lnTo>
                  <a:close/>
                </a:path>
                <a:path w="3209925" h="852804">
                  <a:moveTo>
                    <a:pt x="725170" y="408432"/>
                  </a:moveTo>
                  <a:lnTo>
                    <a:pt x="653430" y="424735"/>
                  </a:lnTo>
                  <a:lnTo>
                    <a:pt x="592074" y="473710"/>
                  </a:lnTo>
                  <a:lnTo>
                    <a:pt x="567570" y="508000"/>
                  </a:lnTo>
                  <a:lnTo>
                    <a:pt x="550068" y="545528"/>
                  </a:lnTo>
                  <a:lnTo>
                    <a:pt x="539567" y="586295"/>
                  </a:lnTo>
                  <a:lnTo>
                    <a:pt x="536066" y="630301"/>
                  </a:lnTo>
                  <a:lnTo>
                    <a:pt x="539353" y="674739"/>
                  </a:lnTo>
                  <a:lnTo>
                    <a:pt x="549211" y="715676"/>
                  </a:lnTo>
                  <a:lnTo>
                    <a:pt x="565642" y="753137"/>
                  </a:lnTo>
                  <a:lnTo>
                    <a:pt x="588645" y="787146"/>
                  </a:lnTo>
                  <a:lnTo>
                    <a:pt x="616336" y="815389"/>
                  </a:lnTo>
                  <a:lnTo>
                    <a:pt x="680102" y="847635"/>
                  </a:lnTo>
                  <a:lnTo>
                    <a:pt x="716152" y="851662"/>
                  </a:lnTo>
                  <a:lnTo>
                    <a:pt x="737629" y="850471"/>
                  </a:lnTo>
                  <a:lnTo>
                    <a:pt x="775106" y="840946"/>
                  </a:lnTo>
                  <a:lnTo>
                    <a:pt x="821261" y="807545"/>
                  </a:lnTo>
                  <a:lnTo>
                    <a:pt x="851153" y="770763"/>
                  </a:lnTo>
                  <a:lnTo>
                    <a:pt x="980186" y="770763"/>
                  </a:lnTo>
                  <a:lnTo>
                    <a:pt x="980186" y="735965"/>
                  </a:lnTo>
                  <a:lnTo>
                    <a:pt x="758825" y="735965"/>
                  </a:lnTo>
                  <a:lnTo>
                    <a:pt x="740209" y="734343"/>
                  </a:lnTo>
                  <a:lnTo>
                    <a:pt x="695578" y="709930"/>
                  </a:lnTo>
                  <a:lnTo>
                    <a:pt x="673076" y="661531"/>
                  </a:lnTo>
                  <a:lnTo>
                    <a:pt x="671576" y="641223"/>
                  </a:lnTo>
                  <a:lnTo>
                    <a:pt x="673149" y="619359"/>
                  </a:lnTo>
                  <a:lnTo>
                    <a:pt x="685774" y="581536"/>
                  </a:lnTo>
                  <a:lnTo>
                    <a:pt x="725249" y="543020"/>
                  </a:lnTo>
                  <a:lnTo>
                    <a:pt x="759840" y="535559"/>
                  </a:lnTo>
                  <a:lnTo>
                    <a:pt x="980186" y="535559"/>
                  </a:lnTo>
                  <a:lnTo>
                    <a:pt x="980186" y="476885"/>
                  </a:lnTo>
                  <a:lnTo>
                    <a:pt x="853186" y="476885"/>
                  </a:lnTo>
                  <a:lnTo>
                    <a:pt x="837017" y="460265"/>
                  </a:lnTo>
                  <a:lnTo>
                    <a:pt x="821277" y="446039"/>
                  </a:lnTo>
                  <a:lnTo>
                    <a:pt x="776015" y="417647"/>
                  </a:lnTo>
                  <a:lnTo>
                    <a:pt x="743023" y="409455"/>
                  </a:lnTo>
                  <a:lnTo>
                    <a:pt x="725170" y="408432"/>
                  </a:lnTo>
                  <a:close/>
                </a:path>
                <a:path w="3209925" h="852804">
                  <a:moveTo>
                    <a:pt x="980186" y="770763"/>
                  </a:moveTo>
                  <a:lnTo>
                    <a:pt x="853186" y="770763"/>
                  </a:lnTo>
                  <a:lnTo>
                    <a:pt x="853186" y="843788"/>
                  </a:lnTo>
                  <a:lnTo>
                    <a:pt x="980186" y="843788"/>
                  </a:lnTo>
                  <a:lnTo>
                    <a:pt x="980186" y="770763"/>
                  </a:lnTo>
                  <a:close/>
                </a:path>
                <a:path w="3209925" h="852804">
                  <a:moveTo>
                    <a:pt x="980186" y="535559"/>
                  </a:moveTo>
                  <a:lnTo>
                    <a:pt x="759840" y="535559"/>
                  </a:lnTo>
                  <a:lnTo>
                    <a:pt x="777603" y="537368"/>
                  </a:lnTo>
                  <a:lnTo>
                    <a:pt x="794115" y="542798"/>
                  </a:lnTo>
                  <a:lnTo>
                    <a:pt x="835102" y="579733"/>
                  </a:lnTo>
                  <a:lnTo>
                    <a:pt x="850264" y="633222"/>
                  </a:lnTo>
                  <a:lnTo>
                    <a:pt x="848576" y="653825"/>
                  </a:lnTo>
                  <a:lnTo>
                    <a:pt x="835102" y="690175"/>
                  </a:lnTo>
                  <a:lnTo>
                    <a:pt x="809295" y="719141"/>
                  </a:lnTo>
                  <a:lnTo>
                    <a:pt x="758825" y="735965"/>
                  </a:lnTo>
                  <a:lnTo>
                    <a:pt x="980186" y="735965"/>
                  </a:lnTo>
                  <a:lnTo>
                    <a:pt x="980186" y="535559"/>
                  </a:lnTo>
                  <a:close/>
                </a:path>
                <a:path w="3209925" h="852804">
                  <a:moveTo>
                    <a:pt x="980186" y="417830"/>
                  </a:moveTo>
                  <a:lnTo>
                    <a:pt x="853186" y="417830"/>
                  </a:lnTo>
                  <a:lnTo>
                    <a:pt x="853186" y="476885"/>
                  </a:lnTo>
                  <a:lnTo>
                    <a:pt x="980186" y="476885"/>
                  </a:lnTo>
                  <a:lnTo>
                    <a:pt x="980186" y="417830"/>
                  </a:lnTo>
                  <a:close/>
                </a:path>
                <a:path w="3209925" h="852804">
                  <a:moveTo>
                    <a:pt x="181863" y="407416"/>
                  </a:moveTo>
                  <a:lnTo>
                    <a:pt x="112331" y="423767"/>
                  </a:lnTo>
                  <a:lnTo>
                    <a:pt x="53467" y="472694"/>
                  </a:lnTo>
                  <a:lnTo>
                    <a:pt x="30057" y="507035"/>
                  </a:lnTo>
                  <a:lnTo>
                    <a:pt x="13350" y="544734"/>
                  </a:lnTo>
                  <a:lnTo>
                    <a:pt x="3335" y="585815"/>
                  </a:lnTo>
                  <a:lnTo>
                    <a:pt x="0" y="630301"/>
                  </a:lnTo>
                  <a:lnTo>
                    <a:pt x="3238" y="674713"/>
                  </a:lnTo>
                  <a:lnTo>
                    <a:pt x="12953" y="715565"/>
                  </a:lnTo>
                  <a:lnTo>
                    <a:pt x="29146" y="752869"/>
                  </a:lnTo>
                  <a:lnTo>
                    <a:pt x="51815" y="786638"/>
                  </a:lnTo>
                  <a:lnTo>
                    <a:pt x="79059" y="814641"/>
                  </a:lnTo>
                  <a:lnTo>
                    <a:pt x="141595" y="846645"/>
                  </a:lnTo>
                  <a:lnTo>
                    <a:pt x="176911" y="850646"/>
                  </a:lnTo>
                  <a:lnTo>
                    <a:pt x="216372" y="845665"/>
                  </a:lnTo>
                  <a:lnTo>
                    <a:pt x="252475" y="830707"/>
                  </a:lnTo>
                  <a:lnTo>
                    <a:pt x="285245" y="805747"/>
                  </a:lnTo>
                  <a:lnTo>
                    <a:pt x="314705" y="770763"/>
                  </a:lnTo>
                  <a:lnTo>
                    <a:pt x="441705" y="770763"/>
                  </a:lnTo>
                  <a:lnTo>
                    <a:pt x="441705" y="735076"/>
                  </a:lnTo>
                  <a:lnTo>
                    <a:pt x="216662" y="735076"/>
                  </a:lnTo>
                  <a:lnTo>
                    <a:pt x="200233" y="733337"/>
                  </a:lnTo>
                  <a:lnTo>
                    <a:pt x="158495" y="707263"/>
                  </a:lnTo>
                  <a:lnTo>
                    <a:pt x="135993" y="659114"/>
                  </a:lnTo>
                  <a:lnTo>
                    <a:pt x="134493" y="640207"/>
                  </a:lnTo>
                  <a:lnTo>
                    <a:pt x="136203" y="616916"/>
                  </a:lnTo>
                  <a:lnTo>
                    <a:pt x="149816" y="578002"/>
                  </a:lnTo>
                  <a:lnTo>
                    <a:pt x="175549" y="549761"/>
                  </a:lnTo>
                  <a:lnTo>
                    <a:pt x="220090" y="533527"/>
                  </a:lnTo>
                  <a:lnTo>
                    <a:pt x="441705" y="533527"/>
                  </a:lnTo>
                  <a:lnTo>
                    <a:pt x="441705" y="473964"/>
                  </a:lnTo>
                  <a:lnTo>
                    <a:pt x="313689" y="473964"/>
                  </a:lnTo>
                  <a:lnTo>
                    <a:pt x="298430" y="457559"/>
                  </a:lnTo>
                  <a:lnTo>
                    <a:pt x="283336" y="443595"/>
                  </a:lnTo>
                  <a:lnTo>
                    <a:pt x="238263" y="416202"/>
                  </a:lnTo>
                  <a:lnTo>
                    <a:pt x="202346" y="408392"/>
                  </a:lnTo>
                  <a:lnTo>
                    <a:pt x="181863" y="407416"/>
                  </a:lnTo>
                  <a:close/>
                </a:path>
                <a:path w="3209925" h="852804">
                  <a:moveTo>
                    <a:pt x="441705" y="770763"/>
                  </a:moveTo>
                  <a:lnTo>
                    <a:pt x="316611" y="770763"/>
                  </a:lnTo>
                  <a:lnTo>
                    <a:pt x="316611" y="843788"/>
                  </a:lnTo>
                  <a:lnTo>
                    <a:pt x="441705" y="843788"/>
                  </a:lnTo>
                  <a:lnTo>
                    <a:pt x="441705" y="770763"/>
                  </a:lnTo>
                  <a:close/>
                </a:path>
                <a:path w="3209925" h="852804">
                  <a:moveTo>
                    <a:pt x="441705" y="533527"/>
                  </a:moveTo>
                  <a:lnTo>
                    <a:pt x="220090" y="533527"/>
                  </a:lnTo>
                  <a:lnTo>
                    <a:pt x="238664" y="535338"/>
                  </a:lnTo>
                  <a:lnTo>
                    <a:pt x="255714" y="540781"/>
                  </a:lnTo>
                  <a:lnTo>
                    <a:pt x="296816" y="577705"/>
                  </a:lnTo>
                  <a:lnTo>
                    <a:pt x="311658" y="630301"/>
                  </a:lnTo>
                  <a:lnTo>
                    <a:pt x="309965" y="651756"/>
                  </a:lnTo>
                  <a:lnTo>
                    <a:pt x="296388" y="689094"/>
                  </a:lnTo>
                  <a:lnTo>
                    <a:pt x="270025" y="718145"/>
                  </a:lnTo>
                  <a:lnTo>
                    <a:pt x="216662" y="735076"/>
                  </a:lnTo>
                  <a:lnTo>
                    <a:pt x="441705" y="735076"/>
                  </a:lnTo>
                  <a:lnTo>
                    <a:pt x="441705" y="533527"/>
                  </a:lnTo>
                  <a:close/>
                </a:path>
                <a:path w="3209925" h="852804">
                  <a:moveTo>
                    <a:pt x="441705" y="181102"/>
                  </a:moveTo>
                  <a:lnTo>
                    <a:pt x="313689" y="181102"/>
                  </a:lnTo>
                  <a:lnTo>
                    <a:pt x="313689" y="473964"/>
                  </a:lnTo>
                  <a:lnTo>
                    <a:pt x="441705" y="473964"/>
                  </a:lnTo>
                  <a:lnTo>
                    <a:pt x="441705" y="181102"/>
                  </a:lnTo>
                  <a:close/>
                </a:path>
                <a:path w="3209925" h="852804">
                  <a:moveTo>
                    <a:pt x="2258822" y="416941"/>
                  </a:moveTo>
                  <a:lnTo>
                    <a:pt x="2131695" y="416941"/>
                  </a:lnTo>
                  <a:lnTo>
                    <a:pt x="2131695" y="843788"/>
                  </a:lnTo>
                  <a:lnTo>
                    <a:pt x="2258822" y="843788"/>
                  </a:lnTo>
                  <a:lnTo>
                    <a:pt x="2258822" y="416941"/>
                  </a:lnTo>
                  <a:close/>
                </a:path>
                <a:path w="3209925" h="852804">
                  <a:moveTo>
                    <a:pt x="2576576" y="408432"/>
                  </a:moveTo>
                  <a:lnTo>
                    <a:pt x="2532665" y="412380"/>
                  </a:lnTo>
                  <a:lnTo>
                    <a:pt x="2492755" y="424211"/>
                  </a:lnTo>
                  <a:lnTo>
                    <a:pt x="2456846" y="443900"/>
                  </a:lnTo>
                  <a:lnTo>
                    <a:pt x="2424938" y="471424"/>
                  </a:lnTo>
                  <a:lnTo>
                    <a:pt x="2398768" y="504999"/>
                  </a:lnTo>
                  <a:lnTo>
                    <a:pt x="2380075" y="542671"/>
                  </a:lnTo>
                  <a:lnTo>
                    <a:pt x="2368859" y="584438"/>
                  </a:lnTo>
                  <a:lnTo>
                    <a:pt x="2365121" y="630301"/>
                  </a:lnTo>
                  <a:lnTo>
                    <a:pt x="2369147" y="675949"/>
                  </a:lnTo>
                  <a:lnTo>
                    <a:pt x="2381234" y="717645"/>
                  </a:lnTo>
                  <a:lnTo>
                    <a:pt x="2401393" y="755388"/>
                  </a:lnTo>
                  <a:lnTo>
                    <a:pt x="2429637" y="789178"/>
                  </a:lnTo>
                  <a:lnTo>
                    <a:pt x="2463903" y="816941"/>
                  </a:lnTo>
                  <a:lnTo>
                    <a:pt x="2502122" y="836787"/>
                  </a:lnTo>
                  <a:lnTo>
                    <a:pt x="2544294" y="848703"/>
                  </a:lnTo>
                  <a:lnTo>
                    <a:pt x="2590418" y="852678"/>
                  </a:lnTo>
                  <a:lnTo>
                    <a:pt x="2613423" y="850818"/>
                  </a:lnTo>
                  <a:lnTo>
                    <a:pt x="2639202" y="845232"/>
                  </a:lnTo>
                  <a:lnTo>
                    <a:pt x="2667767" y="835908"/>
                  </a:lnTo>
                  <a:lnTo>
                    <a:pt x="2699130" y="822833"/>
                  </a:lnTo>
                  <a:lnTo>
                    <a:pt x="2699130" y="720598"/>
                  </a:lnTo>
                  <a:lnTo>
                    <a:pt x="2597912" y="720598"/>
                  </a:lnTo>
                  <a:lnTo>
                    <a:pt x="2577810" y="718976"/>
                  </a:lnTo>
                  <a:lnTo>
                    <a:pt x="2529840" y="694563"/>
                  </a:lnTo>
                  <a:lnTo>
                    <a:pt x="2505676" y="646414"/>
                  </a:lnTo>
                  <a:lnTo>
                    <a:pt x="2504059" y="626364"/>
                  </a:lnTo>
                  <a:lnTo>
                    <a:pt x="2505698" y="606055"/>
                  </a:lnTo>
                  <a:lnTo>
                    <a:pt x="2530093" y="557657"/>
                  </a:lnTo>
                  <a:lnTo>
                    <a:pt x="2578617" y="533136"/>
                  </a:lnTo>
                  <a:lnTo>
                    <a:pt x="2598928" y="531495"/>
                  </a:lnTo>
                  <a:lnTo>
                    <a:pt x="2700654" y="531495"/>
                  </a:lnTo>
                  <a:lnTo>
                    <a:pt x="2700654" y="438277"/>
                  </a:lnTo>
                  <a:lnTo>
                    <a:pt x="2670391" y="425201"/>
                  </a:lnTo>
                  <a:lnTo>
                    <a:pt x="2639615" y="415877"/>
                  </a:lnTo>
                  <a:lnTo>
                    <a:pt x="2608339" y="410291"/>
                  </a:lnTo>
                  <a:lnTo>
                    <a:pt x="2576576" y="408432"/>
                  </a:lnTo>
                  <a:close/>
                </a:path>
                <a:path w="3209925" h="852804">
                  <a:moveTo>
                    <a:pt x="2699130" y="695833"/>
                  </a:moveTo>
                  <a:lnTo>
                    <a:pt x="2669153" y="706667"/>
                  </a:lnTo>
                  <a:lnTo>
                    <a:pt x="2642282" y="714406"/>
                  </a:lnTo>
                  <a:lnTo>
                    <a:pt x="2618531" y="719050"/>
                  </a:lnTo>
                  <a:lnTo>
                    <a:pt x="2597912" y="720598"/>
                  </a:lnTo>
                  <a:lnTo>
                    <a:pt x="2699130" y="720598"/>
                  </a:lnTo>
                  <a:lnTo>
                    <a:pt x="2699130" y="695833"/>
                  </a:lnTo>
                  <a:close/>
                </a:path>
                <a:path w="3209925" h="852804">
                  <a:moveTo>
                    <a:pt x="2700654" y="531495"/>
                  </a:moveTo>
                  <a:lnTo>
                    <a:pt x="2598928" y="531495"/>
                  </a:lnTo>
                  <a:lnTo>
                    <a:pt x="2622573" y="533181"/>
                  </a:lnTo>
                  <a:lnTo>
                    <a:pt x="2647410" y="538226"/>
                  </a:lnTo>
                  <a:lnTo>
                    <a:pt x="2673437" y="546604"/>
                  </a:lnTo>
                  <a:lnTo>
                    <a:pt x="2700654" y="558292"/>
                  </a:lnTo>
                  <a:lnTo>
                    <a:pt x="2700654" y="531495"/>
                  </a:lnTo>
                  <a:close/>
                </a:path>
                <a:path w="3209925" h="852804">
                  <a:moveTo>
                    <a:pt x="1989201" y="533527"/>
                  </a:moveTo>
                  <a:lnTo>
                    <a:pt x="1862074" y="533527"/>
                  </a:lnTo>
                  <a:lnTo>
                    <a:pt x="1862074" y="843788"/>
                  </a:lnTo>
                  <a:lnTo>
                    <a:pt x="1989201" y="843788"/>
                  </a:lnTo>
                  <a:lnTo>
                    <a:pt x="1989201" y="533527"/>
                  </a:lnTo>
                  <a:close/>
                </a:path>
                <a:path w="3209925" h="852804">
                  <a:moveTo>
                    <a:pt x="2050288" y="416941"/>
                  </a:moveTo>
                  <a:lnTo>
                    <a:pt x="1813433" y="416941"/>
                  </a:lnTo>
                  <a:lnTo>
                    <a:pt x="1813433" y="533527"/>
                  </a:lnTo>
                  <a:lnTo>
                    <a:pt x="2050288" y="533527"/>
                  </a:lnTo>
                  <a:lnTo>
                    <a:pt x="2050288" y="416941"/>
                  </a:lnTo>
                  <a:close/>
                </a:path>
                <a:path w="3209925" h="852804">
                  <a:moveTo>
                    <a:pt x="1989201" y="270510"/>
                  </a:moveTo>
                  <a:lnTo>
                    <a:pt x="1862074" y="270510"/>
                  </a:lnTo>
                  <a:lnTo>
                    <a:pt x="1862074" y="416941"/>
                  </a:lnTo>
                  <a:lnTo>
                    <a:pt x="1989201" y="416941"/>
                  </a:lnTo>
                  <a:lnTo>
                    <a:pt x="1989201" y="270510"/>
                  </a:lnTo>
                  <a:close/>
                </a:path>
                <a:path w="3209925" h="852804">
                  <a:moveTo>
                    <a:pt x="1749678" y="192024"/>
                  </a:moveTo>
                  <a:lnTo>
                    <a:pt x="1382902" y="192024"/>
                  </a:lnTo>
                  <a:lnTo>
                    <a:pt x="1382902" y="843788"/>
                  </a:lnTo>
                  <a:lnTo>
                    <a:pt x="1749678" y="843788"/>
                  </a:lnTo>
                  <a:lnTo>
                    <a:pt x="1749678" y="714629"/>
                  </a:lnTo>
                  <a:lnTo>
                    <a:pt x="1523364" y="714629"/>
                  </a:lnTo>
                  <a:lnTo>
                    <a:pt x="1523364" y="579628"/>
                  </a:lnTo>
                  <a:lnTo>
                    <a:pt x="1749678" y="579628"/>
                  </a:lnTo>
                  <a:lnTo>
                    <a:pt x="1749678" y="452628"/>
                  </a:lnTo>
                  <a:lnTo>
                    <a:pt x="1523364" y="452628"/>
                  </a:lnTo>
                  <a:lnTo>
                    <a:pt x="1523364" y="321056"/>
                  </a:lnTo>
                  <a:lnTo>
                    <a:pt x="1749678" y="321056"/>
                  </a:lnTo>
                  <a:lnTo>
                    <a:pt x="1749678" y="192024"/>
                  </a:lnTo>
                  <a:close/>
                </a:path>
                <a:path w="3209925" h="852804">
                  <a:moveTo>
                    <a:pt x="2194814" y="179578"/>
                  </a:moveTo>
                  <a:lnTo>
                    <a:pt x="2150915" y="192811"/>
                  </a:lnTo>
                  <a:lnTo>
                    <a:pt x="2121185" y="228711"/>
                  </a:lnTo>
                  <a:lnTo>
                    <a:pt x="2115312" y="258826"/>
                  </a:lnTo>
                  <a:lnTo>
                    <a:pt x="2116784" y="274635"/>
                  </a:lnTo>
                  <a:lnTo>
                    <a:pt x="2138679" y="315087"/>
                  </a:lnTo>
                  <a:lnTo>
                    <a:pt x="2179006" y="337000"/>
                  </a:lnTo>
                  <a:lnTo>
                    <a:pt x="2194814" y="338455"/>
                  </a:lnTo>
                  <a:lnTo>
                    <a:pt x="2210601" y="337000"/>
                  </a:lnTo>
                  <a:lnTo>
                    <a:pt x="2250821" y="315087"/>
                  </a:lnTo>
                  <a:lnTo>
                    <a:pt x="2272734" y="274635"/>
                  </a:lnTo>
                  <a:lnTo>
                    <a:pt x="2274189" y="258826"/>
                  </a:lnTo>
                  <a:lnTo>
                    <a:pt x="2272734" y="243203"/>
                  </a:lnTo>
                  <a:lnTo>
                    <a:pt x="2250821" y="203073"/>
                  </a:lnTo>
                  <a:lnTo>
                    <a:pt x="2210601" y="181052"/>
                  </a:lnTo>
                  <a:lnTo>
                    <a:pt x="2194814" y="179578"/>
                  </a:lnTo>
                  <a:close/>
                </a:path>
                <a:path w="3209925" h="852804">
                  <a:moveTo>
                    <a:pt x="1707007" y="0"/>
                  </a:moveTo>
                  <a:lnTo>
                    <a:pt x="1551686" y="0"/>
                  </a:lnTo>
                  <a:lnTo>
                    <a:pt x="1482216" y="148336"/>
                  </a:lnTo>
                  <a:lnTo>
                    <a:pt x="1570989" y="148336"/>
                  </a:lnTo>
                  <a:lnTo>
                    <a:pt x="17070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851905" y="4814442"/>
              <a:ext cx="196977" cy="21869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622294" y="4814442"/>
              <a:ext cx="196977" cy="21869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085210" y="4812410"/>
              <a:ext cx="195453" cy="219837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959861" y="4469129"/>
              <a:ext cx="3209925" cy="671830"/>
            </a:xfrm>
            <a:custGeom>
              <a:avLst/>
              <a:gdLst/>
              <a:ahLst/>
              <a:cxnLst/>
              <a:rect l="l" t="t" r="r" b="b"/>
              <a:pathLst>
                <a:path w="3209925" h="671829">
                  <a:moveTo>
                    <a:pt x="2131695" y="235839"/>
                  </a:moveTo>
                  <a:lnTo>
                    <a:pt x="2258822" y="235839"/>
                  </a:lnTo>
                  <a:lnTo>
                    <a:pt x="2258822" y="662686"/>
                  </a:lnTo>
                  <a:lnTo>
                    <a:pt x="2131695" y="662686"/>
                  </a:lnTo>
                  <a:lnTo>
                    <a:pt x="2131695" y="235839"/>
                  </a:lnTo>
                  <a:close/>
                </a:path>
                <a:path w="3209925" h="671829">
                  <a:moveTo>
                    <a:pt x="2954782" y="227330"/>
                  </a:moveTo>
                  <a:lnTo>
                    <a:pt x="3005627" y="236545"/>
                  </a:lnTo>
                  <a:lnTo>
                    <a:pt x="3050889" y="264937"/>
                  </a:lnTo>
                  <a:lnTo>
                    <a:pt x="3082798" y="295783"/>
                  </a:lnTo>
                  <a:lnTo>
                    <a:pt x="3082798" y="236728"/>
                  </a:lnTo>
                  <a:lnTo>
                    <a:pt x="3209798" y="236728"/>
                  </a:lnTo>
                  <a:lnTo>
                    <a:pt x="3209798" y="662686"/>
                  </a:lnTo>
                  <a:lnTo>
                    <a:pt x="3082798" y="662686"/>
                  </a:lnTo>
                  <a:lnTo>
                    <a:pt x="3082798" y="589661"/>
                  </a:lnTo>
                  <a:lnTo>
                    <a:pt x="3080766" y="589661"/>
                  </a:lnTo>
                  <a:lnTo>
                    <a:pt x="3050873" y="626443"/>
                  </a:lnTo>
                  <a:lnTo>
                    <a:pt x="3020695" y="651510"/>
                  </a:lnTo>
                  <a:lnTo>
                    <a:pt x="2967241" y="669369"/>
                  </a:lnTo>
                  <a:lnTo>
                    <a:pt x="2945765" y="670560"/>
                  </a:lnTo>
                  <a:lnTo>
                    <a:pt x="2909714" y="666533"/>
                  </a:lnTo>
                  <a:lnTo>
                    <a:pt x="2845948" y="634287"/>
                  </a:lnTo>
                  <a:lnTo>
                    <a:pt x="2818257" y="606044"/>
                  </a:lnTo>
                  <a:lnTo>
                    <a:pt x="2795254" y="572035"/>
                  </a:lnTo>
                  <a:lnTo>
                    <a:pt x="2778823" y="534574"/>
                  </a:lnTo>
                  <a:lnTo>
                    <a:pt x="2768965" y="493637"/>
                  </a:lnTo>
                  <a:lnTo>
                    <a:pt x="2765679" y="449199"/>
                  </a:lnTo>
                  <a:lnTo>
                    <a:pt x="2769179" y="405193"/>
                  </a:lnTo>
                  <a:lnTo>
                    <a:pt x="2779680" y="364426"/>
                  </a:lnTo>
                  <a:lnTo>
                    <a:pt x="2797182" y="326898"/>
                  </a:lnTo>
                  <a:lnTo>
                    <a:pt x="2821686" y="292608"/>
                  </a:lnTo>
                  <a:lnTo>
                    <a:pt x="2851072" y="264031"/>
                  </a:lnTo>
                  <a:lnTo>
                    <a:pt x="2917608" y="231403"/>
                  </a:lnTo>
                  <a:lnTo>
                    <a:pt x="2954782" y="227330"/>
                  </a:lnTo>
                  <a:close/>
                </a:path>
                <a:path w="3209925" h="671829">
                  <a:moveTo>
                    <a:pt x="2576576" y="227330"/>
                  </a:moveTo>
                  <a:lnTo>
                    <a:pt x="2608339" y="229189"/>
                  </a:lnTo>
                  <a:lnTo>
                    <a:pt x="2639615" y="234775"/>
                  </a:lnTo>
                  <a:lnTo>
                    <a:pt x="2670391" y="244099"/>
                  </a:lnTo>
                  <a:lnTo>
                    <a:pt x="2700654" y="257175"/>
                  </a:lnTo>
                  <a:lnTo>
                    <a:pt x="2700654" y="377190"/>
                  </a:lnTo>
                  <a:lnTo>
                    <a:pt x="2673437" y="365502"/>
                  </a:lnTo>
                  <a:lnTo>
                    <a:pt x="2647410" y="357124"/>
                  </a:lnTo>
                  <a:lnTo>
                    <a:pt x="2622573" y="352079"/>
                  </a:lnTo>
                  <a:lnTo>
                    <a:pt x="2598928" y="350393"/>
                  </a:lnTo>
                  <a:lnTo>
                    <a:pt x="2578617" y="352034"/>
                  </a:lnTo>
                  <a:lnTo>
                    <a:pt x="2530093" y="376555"/>
                  </a:lnTo>
                  <a:lnTo>
                    <a:pt x="2505698" y="424953"/>
                  </a:lnTo>
                  <a:lnTo>
                    <a:pt x="2504059" y="445262"/>
                  </a:lnTo>
                  <a:lnTo>
                    <a:pt x="2505676" y="465312"/>
                  </a:lnTo>
                  <a:lnTo>
                    <a:pt x="2529840" y="513461"/>
                  </a:lnTo>
                  <a:lnTo>
                    <a:pt x="2577810" y="537874"/>
                  </a:lnTo>
                  <a:lnTo>
                    <a:pt x="2597912" y="539496"/>
                  </a:lnTo>
                  <a:lnTo>
                    <a:pt x="2618531" y="537948"/>
                  </a:lnTo>
                  <a:lnTo>
                    <a:pt x="2642282" y="533304"/>
                  </a:lnTo>
                  <a:lnTo>
                    <a:pt x="2669153" y="525565"/>
                  </a:lnTo>
                  <a:lnTo>
                    <a:pt x="2699130" y="514731"/>
                  </a:lnTo>
                  <a:lnTo>
                    <a:pt x="2699130" y="641731"/>
                  </a:lnTo>
                  <a:lnTo>
                    <a:pt x="2667767" y="654806"/>
                  </a:lnTo>
                  <a:lnTo>
                    <a:pt x="2639202" y="664130"/>
                  </a:lnTo>
                  <a:lnTo>
                    <a:pt x="2613423" y="669716"/>
                  </a:lnTo>
                  <a:lnTo>
                    <a:pt x="2590418" y="671576"/>
                  </a:lnTo>
                  <a:lnTo>
                    <a:pt x="2544294" y="667601"/>
                  </a:lnTo>
                  <a:lnTo>
                    <a:pt x="2502122" y="655685"/>
                  </a:lnTo>
                  <a:lnTo>
                    <a:pt x="2463903" y="635839"/>
                  </a:lnTo>
                  <a:lnTo>
                    <a:pt x="2429637" y="608076"/>
                  </a:lnTo>
                  <a:lnTo>
                    <a:pt x="2401393" y="574286"/>
                  </a:lnTo>
                  <a:lnTo>
                    <a:pt x="2381234" y="536543"/>
                  </a:lnTo>
                  <a:lnTo>
                    <a:pt x="2369147" y="494847"/>
                  </a:lnTo>
                  <a:lnTo>
                    <a:pt x="2365121" y="449199"/>
                  </a:lnTo>
                  <a:lnTo>
                    <a:pt x="2368859" y="403336"/>
                  </a:lnTo>
                  <a:lnTo>
                    <a:pt x="2380075" y="361569"/>
                  </a:lnTo>
                  <a:lnTo>
                    <a:pt x="2398768" y="323897"/>
                  </a:lnTo>
                  <a:lnTo>
                    <a:pt x="2424938" y="290322"/>
                  </a:lnTo>
                  <a:lnTo>
                    <a:pt x="2456846" y="262798"/>
                  </a:lnTo>
                  <a:lnTo>
                    <a:pt x="2492755" y="243109"/>
                  </a:lnTo>
                  <a:lnTo>
                    <a:pt x="2532665" y="231278"/>
                  </a:lnTo>
                  <a:lnTo>
                    <a:pt x="2576576" y="227330"/>
                  </a:lnTo>
                  <a:close/>
                </a:path>
                <a:path w="3209925" h="671829">
                  <a:moveTo>
                    <a:pt x="725170" y="227330"/>
                  </a:moveTo>
                  <a:lnTo>
                    <a:pt x="776015" y="236545"/>
                  </a:lnTo>
                  <a:lnTo>
                    <a:pt x="821277" y="264937"/>
                  </a:lnTo>
                  <a:lnTo>
                    <a:pt x="853186" y="295783"/>
                  </a:lnTo>
                  <a:lnTo>
                    <a:pt x="853186" y="236728"/>
                  </a:lnTo>
                  <a:lnTo>
                    <a:pt x="980186" y="236728"/>
                  </a:lnTo>
                  <a:lnTo>
                    <a:pt x="980186" y="662686"/>
                  </a:lnTo>
                  <a:lnTo>
                    <a:pt x="853186" y="662686"/>
                  </a:lnTo>
                  <a:lnTo>
                    <a:pt x="853186" y="589661"/>
                  </a:lnTo>
                  <a:lnTo>
                    <a:pt x="851153" y="589661"/>
                  </a:lnTo>
                  <a:lnTo>
                    <a:pt x="821261" y="626443"/>
                  </a:lnTo>
                  <a:lnTo>
                    <a:pt x="791083" y="651510"/>
                  </a:lnTo>
                  <a:lnTo>
                    <a:pt x="737629" y="669369"/>
                  </a:lnTo>
                  <a:lnTo>
                    <a:pt x="716152" y="670560"/>
                  </a:lnTo>
                  <a:lnTo>
                    <a:pt x="680102" y="666533"/>
                  </a:lnTo>
                  <a:lnTo>
                    <a:pt x="616336" y="634287"/>
                  </a:lnTo>
                  <a:lnTo>
                    <a:pt x="588645" y="606044"/>
                  </a:lnTo>
                  <a:lnTo>
                    <a:pt x="565642" y="572035"/>
                  </a:lnTo>
                  <a:lnTo>
                    <a:pt x="549211" y="534574"/>
                  </a:lnTo>
                  <a:lnTo>
                    <a:pt x="539353" y="493637"/>
                  </a:lnTo>
                  <a:lnTo>
                    <a:pt x="536066" y="449199"/>
                  </a:lnTo>
                  <a:lnTo>
                    <a:pt x="539567" y="405193"/>
                  </a:lnTo>
                  <a:lnTo>
                    <a:pt x="550068" y="364426"/>
                  </a:lnTo>
                  <a:lnTo>
                    <a:pt x="567570" y="326898"/>
                  </a:lnTo>
                  <a:lnTo>
                    <a:pt x="592074" y="292608"/>
                  </a:lnTo>
                  <a:lnTo>
                    <a:pt x="621460" y="264031"/>
                  </a:lnTo>
                  <a:lnTo>
                    <a:pt x="687996" y="231403"/>
                  </a:lnTo>
                  <a:lnTo>
                    <a:pt x="725170" y="227330"/>
                  </a:lnTo>
                  <a:close/>
                </a:path>
                <a:path w="3209925" h="671829">
                  <a:moveTo>
                    <a:pt x="1862074" y="89408"/>
                  </a:moveTo>
                  <a:lnTo>
                    <a:pt x="1989201" y="89408"/>
                  </a:lnTo>
                  <a:lnTo>
                    <a:pt x="1989201" y="235839"/>
                  </a:lnTo>
                  <a:lnTo>
                    <a:pt x="2050288" y="235839"/>
                  </a:lnTo>
                  <a:lnTo>
                    <a:pt x="2050288" y="352425"/>
                  </a:lnTo>
                  <a:lnTo>
                    <a:pt x="1989201" y="352425"/>
                  </a:lnTo>
                  <a:lnTo>
                    <a:pt x="1989201" y="662686"/>
                  </a:lnTo>
                  <a:lnTo>
                    <a:pt x="1862074" y="662686"/>
                  </a:lnTo>
                  <a:lnTo>
                    <a:pt x="1862074" y="352425"/>
                  </a:lnTo>
                  <a:lnTo>
                    <a:pt x="1813433" y="352425"/>
                  </a:lnTo>
                  <a:lnTo>
                    <a:pt x="1813433" y="235839"/>
                  </a:lnTo>
                  <a:lnTo>
                    <a:pt x="1862074" y="235839"/>
                  </a:lnTo>
                  <a:lnTo>
                    <a:pt x="1862074" y="89408"/>
                  </a:lnTo>
                  <a:close/>
                </a:path>
                <a:path w="3209925" h="671829">
                  <a:moveTo>
                    <a:pt x="313689" y="0"/>
                  </a:moveTo>
                  <a:lnTo>
                    <a:pt x="441705" y="0"/>
                  </a:lnTo>
                  <a:lnTo>
                    <a:pt x="441705" y="662686"/>
                  </a:lnTo>
                  <a:lnTo>
                    <a:pt x="316611" y="662686"/>
                  </a:lnTo>
                  <a:lnTo>
                    <a:pt x="316611" y="589661"/>
                  </a:lnTo>
                  <a:lnTo>
                    <a:pt x="314705" y="589661"/>
                  </a:lnTo>
                  <a:lnTo>
                    <a:pt x="285245" y="624645"/>
                  </a:lnTo>
                  <a:lnTo>
                    <a:pt x="252475" y="649605"/>
                  </a:lnTo>
                  <a:lnTo>
                    <a:pt x="216372" y="664563"/>
                  </a:lnTo>
                  <a:lnTo>
                    <a:pt x="176911" y="669544"/>
                  </a:lnTo>
                  <a:lnTo>
                    <a:pt x="141595" y="665543"/>
                  </a:lnTo>
                  <a:lnTo>
                    <a:pt x="79059" y="633539"/>
                  </a:lnTo>
                  <a:lnTo>
                    <a:pt x="51815" y="605536"/>
                  </a:lnTo>
                  <a:lnTo>
                    <a:pt x="29146" y="571767"/>
                  </a:lnTo>
                  <a:lnTo>
                    <a:pt x="12953" y="534463"/>
                  </a:lnTo>
                  <a:lnTo>
                    <a:pt x="3238" y="493611"/>
                  </a:lnTo>
                  <a:lnTo>
                    <a:pt x="0" y="449199"/>
                  </a:lnTo>
                  <a:lnTo>
                    <a:pt x="3335" y="404713"/>
                  </a:lnTo>
                  <a:lnTo>
                    <a:pt x="13350" y="363632"/>
                  </a:lnTo>
                  <a:lnTo>
                    <a:pt x="30057" y="325933"/>
                  </a:lnTo>
                  <a:lnTo>
                    <a:pt x="53467" y="291592"/>
                  </a:lnTo>
                  <a:lnTo>
                    <a:pt x="81565" y="263068"/>
                  </a:lnTo>
                  <a:lnTo>
                    <a:pt x="145764" y="230405"/>
                  </a:lnTo>
                  <a:lnTo>
                    <a:pt x="181863" y="226314"/>
                  </a:lnTo>
                  <a:lnTo>
                    <a:pt x="202346" y="227290"/>
                  </a:lnTo>
                  <a:lnTo>
                    <a:pt x="253745" y="241935"/>
                  </a:lnTo>
                  <a:lnTo>
                    <a:pt x="298430" y="276457"/>
                  </a:lnTo>
                  <a:lnTo>
                    <a:pt x="313689" y="292862"/>
                  </a:lnTo>
                  <a:lnTo>
                    <a:pt x="313689" y="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66029" y="4458461"/>
              <a:ext cx="177165" cy="177164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442078" y="4288028"/>
              <a:ext cx="224790" cy="148590"/>
            </a:xfrm>
            <a:custGeom>
              <a:avLst/>
              <a:gdLst/>
              <a:ahLst/>
              <a:cxnLst/>
              <a:rect l="l" t="t" r="r" b="b"/>
              <a:pathLst>
                <a:path w="224789" h="148589">
                  <a:moveTo>
                    <a:pt x="69469" y="0"/>
                  </a:moveTo>
                  <a:lnTo>
                    <a:pt x="224790" y="0"/>
                  </a:lnTo>
                  <a:lnTo>
                    <a:pt x="88773" y="148336"/>
                  </a:lnTo>
                  <a:lnTo>
                    <a:pt x="0" y="148336"/>
                  </a:lnTo>
                  <a:lnTo>
                    <a:pt x="69469" y="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4333621" y="4470908"/>
          <a:ext cx="366395" cy="6517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903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464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5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464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64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0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464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464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64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15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64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6367" y="276809"/>
            <a:ext cx="8350884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13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"/>
              </a:rPr>
              <a:t>http://esagefae.blogspot.pt/2011/03/principios-fundamentais-da-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400" b="1" u="heavy" spc="-19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"/>
              </a:rPr>
              <a:t>etica.html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55" dirty="0" err="1"/>
              <a:t>Módulo</a:t>
            </a:r>
            <a:r>
              <a:rPr spc="-55" dirty="0"/>
              <a:t> </a:t>
            </a: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6367" y="1420190"/>
            <a:ext cx="8438515" cy="405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280" dirty="0">
                <a:solidFill>
                  <a:srgbClr val="FFFFFF"/>
                </a:solidFill>
                <a:latin typeface="Trebuchet MS"/>
                <a:cs typeface="Trebuchet MS"/>
              </a:rPr>
              <a:t>-Respeito </a:t>
            </a:r>
            <a:r>
              <a:rPr sz="4400" b="1" spc="-170" dirty="0">
                <a:solidFill>
                  <a:srgbClr val="FFFFFF"/>
                </a:solidFill>
                <a:latin typeface="Trebuchet MS"/>
                <a:cs typeface="Trebuchet MS"/>
              </a:rPr>
              <a:t>pelas</a:t>
            </a:r>
            <a:r>
              <a:rPr sz="4400" b="1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400" b="1" spc="-125" dirty="0">
                <a:solidFill>
                  <a:srgbClr val="FFFFFF"/>
                </a:solidFill>
                <a:latin typeface="Trebuchet MS"/>
                <a:cs typeface="Trebuchet MS"/>
              </a:rPr>
              <a:t>pessoas</a:t>
            </a:r>
            <a:endParaRPr sz="4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455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4400" b="1" spc="-300" dirty="0">
                <a:solidFill>
                  <a:srgbClr val="FFFFFF"/>
                </a:solidFill>
                <a:latin typeface="Trebuchet MS"/>
                <a:cs typeface="Trebuchet MS"/>
              </a:rPr>
              <a:t>-Beneficência </a:t>
            </a:r>
            <a:r>
              <a:rPr sz="4400" b="1" spc="-280" dirty="0">
                <a:solidFill>
                  <a:srgbClr val="FFFFFF"/>
                </a:solidFill>
                <a:latin typeface="Trebuchet MS"/>
                <a:cs typeface="Trebuchet MS"/>
              </a:rPr>
              <a:t>(Diferenciar </a:t>
            </a:r>
            <a:r>
              <a:rPr sz="4400" b="1" spc="-155" dirty="0">
                <a:solidFill>
                  <a:srgbClr val="FFFFFF"/>
                </a:solidFill>
                <a:latin typeface="Trebuchet MS"/>
                <a:cs typeface="Trebuchet MS"/>
              </a:rPr>
              <a:t>o </a:t>
            </a:r>
            <a:r>
              <a:rPr sz="4400" b="1" spc="-310" dirty="0">
                <a:solidFill>
                  <a:srgbClr val="FFFFFF"/>
                </a:solidFill>
                <a:latin typeface="Trebuchet MS"/>
                <a:cs typeface="Trebuchet MS"/>
              </a:rPr>
              <a:t>bem </a:t>
            </a:r>
            <a:r>
              <a:rPr sz="4400" b="1" spc="-42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4400" b="1" spc="-155" dirty="0">
                <a:solidFill>
                  <a:srgbClr val="FFFFFF"/>
                </a:solidFill>
                <a:latin typeface="Trebuchet MS"/>
                <a:cs typeface="Trebuchet MS"/>
              </a:rPr>
              <a:t>o  </a:t>
            </a:r>
            <a:r>
              <a:rPr sz="4400" b="1" spc="-235" dirty="0">
                <a:solidFill>
                  <a:srgbClr val="FFFFFF"/>
                </a:solidFill>
                <a:latin typeface="Trebuchet MS"/>
                <a:cs typeface="Trebuchet MS"/>
              </a:rPr>
              <a:t>mal, </a:t>
            </a:r>
            <a:r>
              <a:rPr sz="4400" b="1" spc="-285" dirty="0">
                <a:solidFill>
                  <a:srgbClr val="FFFFFF"/>
                </a:solidFill>
                <a:latin typeface="Trebuchet MS"/>
                <a:cs typeface="Trebuchet MS"/>
              </a:rPr>
              <a:t>fazer</a:t>
            </a:r>
            <a:r>
              <a:rPr sz="4400" b="1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400" b="1" spc="-275" dirty="0">
                <a:solidFill>
                  <a:srgbClr val="FFFFFF"/>
                </a:solidFill>
                <a:latin typeface="Trebuchet MS"/>
                <a:cs typeface="Trebuchet MS"/>
              </a:rPr>
              <a:t>caridade).</a:t>
            </a:r>
            <a:endParaRPr sz="4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45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4400" b="1" spc="-240" dirty="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sz="4400" b="1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400" b="1" spc="-285" dirty="0">
                <a:solidFill>
                  <a:srgbClr val="FFFFFF"/>
                </a:solidFill>
                <a:latin typeface="Trebuchet MS"/>
                <a:cs typeface="Trebuchet MS"/>
              </a:rPr>
              <a:t>Justiça</a:t>
            </a:r>
            <a:endParaRPr sz="4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1431" y="994105"/>
            <a:ext cx="8534400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05485" algn="just">
              <a:lnSpc>
                <a:spcPct val="100000"/>
              </a:lnSpc>
              <a:spcBef>
                <a:spcPts val="95"/>
              </a:spcBef>
            </a:pP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Estes </a:t>
            </a:r>
            <a:r>
              <a:rPr sz="2800" b="1" spc="-155" dirty="0">
                <a:solidFill>
                  <a:srgbClr val="FFFFFF"/>
                </a:solidFill>
                <a:latin typeface="Trebuchet MS"/>
                <a:cs typeface="Trebuchet MS"/>
              </a:rPr>
              <a:t>princípios </a:t>
            </a:r>
            <a:r>
              <a:rPr sz="2800" b="1" spc="-50" dirty="0">
                <a:solidFill>
                  <a:srgbClr val="FFFFFF"/>
                </a:solidFill>
                <a:latin typeface="Trebuchet MS"/>
                <a:cs typeface="Trebuchet MS"/>
              </a:rPr>
              <a:t>são </a:t>
            </a:r>
            <a:r>
              <a:rPr sz="2800" b="1" spc="-140" dirty="0">
                <a:solidFill>
                  <a:srgbClr val="FFFFFF"/>
                </a:solidFill>
                <a:latin typeface="Trebuchet MS"/>
                <a:cs typeface="Trebuchet MS"/>
              </a:rPr>
              <a:t>considerados </a:t>
            </a:r>
            <a:r>
              <a:rPr sz="2800" b="1" spc="-145" dirty="0">
                <a:solidFill>
                  <a:srgbClr val="FFFFFF"/>
                </a:solidFill>
                <a:latin typeface="Trebuchet MS"/>
                <a:cs typeface="Trebuchet MS"/>
              </a:rPr>
              <a:t>universais, </a:t>
            </a:r>
            <a:r>
              <a:rPr sz="2800" b="1" spc="-155" dirty="0">
                <a:solidFill>
                  <a:srgbClr val="FFFFFF"/>
                </a:solidFill>
                <a:latin typeface="Trebuchet MS"/>
                <a:cs typeface="Trebuchet MS"/>
              </a:rPr>
              <a:t>supera  barreiras </a:t>
            </a:r>
            <a:r>
              <a:rPr sz="2800" b="1" spc="-135" dirty="0">
                <a:solidFill>
                  <a:srgbClr val="FFFFFF"/>
                </a:solidFill>
                <a:latin typeface="Trebuchet MS"/>
                <a:cs typeface="Trebuchet MS"/>
              </a:rPr>
              <a:t>geográficas, </a:t>
            </a:r>
            <a:r>
              <a:rPr sz="2800" b="1" spc="-195" dirty="0">
                <a:solidFill>
                  <a:srgbClr val="FFFFFF"/>
                </a:solidFill>
                <a:latin typeface="Trebuchet MS"/>
                <a:cs typeface="Trebuchet MS"/>
              </a:rPr>
              <a:t>culturais, </a:t>
            </a: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económicas, </a:t>
            </a:r>
            <a:r>
              <a:rPr sz="2800" b="1" spc="-65" dirty="0">
                <a:solidFill>
                  <a:srgbClr val="FFFFFF"/>
                </a:solidFill>
                <a:latin typeface="Trebuchet MS"/>
                <a:cs typeface="Trebuchet MS"/>
              </a:rPr>
              <a:t>legais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  </a:t>
            </a:r>
            <a:r>
              <a:rPr sz="2800" b="1" spc="-165" dirty="0">
                <a:solidFill>
                  <a:srgbClr val="FFFFFF"/>
                </a:solidFill>
                <a:latin typeface="Trebuchet MS"/>
                <a:cs typeface="Trebuchet MS"/>
              </a:rPr>
              <a:t>políticas.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85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2800" b="1" spc="-185" dirty="0">
                <a:solidFill>
                  <a:srgbClr val="FFFFFF"/>
                </a:solidFill>
                <a:latin typeface="Trebuchet MS"/>
                <a:cs typeface="Trebuchet MS"/>
              </a:rPr>
              <a:t>Respeito </a:t>
            </a:r>
            <a:r>
              <a:rPr sz="2800" b="1" spc="-110" dirty="0">
                <a:solidFill>
                  <a:srgbClr val="FFFFFF"/>
                </a:solidFill>
                <a:latin typeface="Trebuchet MS"/>
                <a:cs typeface="Trebuchet MS"/>
              </a:rPr>
              <a:t>pelas </a:t>
            </a:r>
            <a:r>
              <a:rPr sz="2800" b="1" spc="-85" dirty="0">
                <a:solidFill>
                  <a:srgbClr val="FFFFFF"/>
                </a:solidFill>
                <a:latin typeface="Trebuchet MS"/>
                <a:cs typeface="Trebuchet MS"/>
              </a:rPr>
              <a:t>pessoas </a:t>
            </a:r>
            <a:r>
              <a:rPr sz="2800" b="1" spc="-105" dirty="0">
                <a:solidFill>
                  <a:srgbClr val="FFFFFF"/>
                </a:solidFill>
                <a:latin typeface="Trebuchet MS"/>
                <a:cs typeface="Trebuchet MS"/>
              </a:rPr>
              <a:t>significa </a:t>
            </a:r>
            <a:r>
              <a:rPr sz="2800" b="1" spc="-245" dirty="0">
                <a:solidFill>
                  <a:srgbClr val="FFFFFF"/>
                </a:solidFill>
                <a:latin typeface="Trebuchet MS"/>
                <a:cs typeface="Trebuchet MS"/>
              </a:rPr>
              <a:t>reconhecer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50" dirty="0">
                <a:solidFill>
                  <a:srgbClr val="FFFFFF"/>
                </a:solidFill>
                <a:latin typeface="Trebuchet MS"/>
                <a:cs typeface="Trebuchet MS"/>
              </a:rPr>
              <a:t>capacidade 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800" b="1" spc="-60" dirty="0">
                <a:solidFill>
                  <a:srgbClr val="FFFFFF"/>
                </a:solidFill>
                <a:latin typeface="Trebuchet MS"/>
                <a:cs typeface="Trebuchet MS"/>
              </a:rPr>
              <a:t>os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direitos </a:t>
            </a:r>
            <a:r>
              <a:rPr sz="2800" b="1" spc="-210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800" b="1" spc="-145" dirty="0">
                <a:solidFill>
                  <a:srgbClr val="FFFFFF"/>
                </a:solidFill>
                <a:latin typeface="Trebuchet MS"/>
                <a:cs typeface="Trebuchet MS"/>
              </a:rPr>
              <a:t>todos </a:t>
            </a:r>
            <a:r>
              <a:rPr sz="2800" b="1" spc="-55" dirty="0">
                <a:solidFill>
                  <a:srgbClr val="FFFFFF"/>
                </a:solidFill>
                <a:latin typeface="Trebuchet MS"/>
                <a:cs typeface="Trebuchet MS"/>
              </a:rPr>
              <a:t>os </a:t>
            </a:r>
            <a:r>
              <a:rPr sz="2800" b="1" spc="-105" dirty="0">
                <a:solidFill>
                  <a:srgbClr val="FFFFFF"/>
                </a:solidFill>
                <a:latin typeface="Trebuchet MS"/>
                <a:cs typeface="Trebuchet MS"/>
              </a:rPr>
              <a:t>indivíduos </a:t>
            </a:r>
            <a:r>
              <a:rPr sz="2800" b="1" spc="-210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fazerem </a:t>
            </a:r>
            <a:r>
              <a:rPr sz="2800" b="1" spc="-55" dirty="0">
                <a:solidFill>
                  <a:srgbClr val="FFFFFF"/>
                </a:solidFill>
                <a:latin typeface="Trebuchet MS"/>
                <a:cs typeface="Trebuchet MS"/>
              </a:rPr>
              <a:t>suas  </a:t>
            </a:r>
            <a:r>
              <a:rPr sz="2800" b="1" spc="-150" dirty="0">
                <a:solidFill>
                  <a:srgbClr val="FFFFFF"/>
                </a:solidFill>
                <a:latin typeface="Trebuchet MS"/>
                <a:cs typeface="Trebuchet MS"/>
              </a:rPr>
              <a:t>próprias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escolhas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800" b="1" spc="-15" dirty="0">
                <a:solidFill>
                  <a:srgbClr val="FFFFFF"/>
                </a:solidFill>
                <a:latin typeface="Trebuchet MS"/>
                <a:cs typeface="Trebuchet MS"/>
              </a:rPr>
              <a:t>as </a:t>
            </a:r>
            <a:r>
              <a:rPr sz="2800" b="1" spc="-55" dirty="0">
                <a:solidFill>
                  <a:srgbClr val="FFFFFF"/>
                </a:solidFill>
                <a:latin typeface="Trebuchet MS"/>
                <a:cs typeface="Trebuchet MS"/>
              </a:rPr>
              <a:t>suas </a:t>
            </a:r>
            <a:r>
              <a:rPr sz="2800" b="1" spc="-150" dirty="0">
                <a:solidFill>
                  <a:srgbClr val="FFFFFF"/>
                </a:solidFill>
                <a:latin typeface="Trebuchet MS"/>
                <a:cs typeface="Trebuchet MS"/>
              </a:rPr>
              <a:t>próprias </a:t>
            </a: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decisões. </a:t>
            </a:r>
            <a:r>
              <a:rPr sz="2800" b="1" spc="-229" dirty="0">
                <a:solidFill>
                  <a:srgbClr val="FFFFFF"/>
                </a:solidFill>
                <a:latin typeface="Trebuchet MS"/>
                <a:cs typeface="Trebuchet MS"/>
              </a:rPr>
              <a:t>Este  </a:t>
            </a:r>
            <a:r>
              <a:rPr sz="2800" b="1" spc="-170" dirty="0">
                <a:solidFill>
                  <a:srgbClr val="FFFFFF"/>
                </a:solidFill>
                <a:latin typeface="Trebuchet MS"/>
                <a:cs typeface="Trebuchet MS"/>
              </a:rPr>
              <a:t>princípio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está </a:t>
            </a:r>
            <a:r>
              <a:rPr sz="2800" b="1" spc="-145" dirty="0">
                <a:solidFill>
                  <a:srgbClr val="FFFFFF"/>
                </a:solidFill>
                <a:latin typeface="Trebuchet MS"/>
                <a:cs typeface="Trebuchet MS"/>
              </a:rPr>
              <a:t>relacionado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com </a:t>
            </a:r>
            <a:r>
              <a:rPr sz="2800" b="1" spc="-105" dirty="0">
                <a:solidFill>
                  <a:srgbClr val="FFFFFF"/>
                </a:solidFill>
                <a:latin typeface="Trebuchet MS"/>
                <a:cs typeface="Trebuchet MS"/>
              </a:rPr>
              <a:t>o </a:t>
            </a:r>
            <a:r>
              <a:rPr sz="2800" b="1" spc="-195" dirty="0">
                <a:solidFill>
                  <a:srgbClr val="FFFFFF"/>
                </a:solidFill>
                <a:latin typeface="Trebuchet MS"/>
                <a:cs typeface="Trebuchet MS"/>
              </a:rPr>
              <a:t>respeito </a:t>
            </a:r>
            <a:r>
              <a:rPr sz="2800" b="1" spc="-135" dirty="0">
                <a:solidFill>
                  <a:srgbClr val="FFFFFF"/>
                </a:solidFill>
                <a:latin typeface="Trebuchet MS"/>
                <a:cs typeface="Trebuchet MS"/>
              </a:rPr>
              <a:t>pela </a:t>
            </a:r>
            <a:r>
              <a:rPr sz="2800" b="1" spc="-140" dirty="0">
                <a:solidFill>
                  <a:srgbClr val="FFFFFF"/>
                </a:solidFill>
                <a:latin typeface="Trebuchet MS"/>
                <a:cs typeface="Trebuchet MS"/>
              </a:rPr>
              <a:t>autonomia  </a:t>
            </a:r>
            <a:r>
              <a:rPr sz="2800" b="1" spc="-105" dirty="0">
                <a:solidFill>
                  <a:srgbClr val="FFFFFF"/>
                </a:solidFill>
                <a:latin typeface="Trebuchet MS"/>
                <a:cs typeface="Trebuchet MS"/>
              </a:rPr>
              <a:t>individual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determinação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800" b="1" spc="-185" dirty="0">
                <a:solidFill>
                  <a:srgbClr val="FFFFFF"/>
                </a:solidFill>
                <a:latin typeface="Trebuchet MS"/>
                <a:cs typeface="Trebuchet MS"/>
              </a:rPr>
              <a:t>todo </a:t>
            </a:r>
            <a:r>
              <a:rPr sz="2800" b="1" spc="-105" dirty="0">
                <a:solidFill>
                  <a:srgbClr val="FFFFFF"/>
                </a:solidFill>
                <a:latin typeface="Trebuchet MS"/>
                <a:cs typeface="Trebuchet MS"/>
              </a:rPr>
              <a:t>o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ser </a:t>
            </a:r>
            <a:r>
              <a:rPr sz="2800" b="1" spc="-140" dirty="0">
                <a:solidFill>
                  <a:srgbClr val="FFFFFF"/>
                </a:solidFill>
                <a:latin typeface="Trebuchet MS"/>
                <a:cs typeface="Trebuchet MS"/>
              </a:rPr>
              <a:t>humano </a:t>
            </a:r>
            <a:r>
              <a:rPr sz="2800" b="1" spc="-95" dirty="0">
                <a:solidFill>
                  <a:srgbClr val="FFFFFF"/>
                </a:solidFill>
                <a:latin typeface="Trebuchet MS"/>
                <a:cs typeface="Trebuchet MS"/>
              </a:rPr>
              <a:t>possui  </a:t>
            </a:r>
            <a:r>
              <a:rPr sz="2800" b="1" spc="-215" dirty="0">
                <a:solidFill>
                  <a:srgbClr val="FFFFFF"/>
                </a:solidFill>
                <a:latin typeface="Trebuchet MS"/>
                <a:cs typeface="Trebuchet MS"/>
              </a:rPr>
              <a:t>reconhecendo </a:t>
            </a:r>
            <a:r>
              <a:rPr sz="2800" b="1" spc="-70" dirty="0">
                <a:solidFill>
                  <a:srgbClr val="FFFFFF"/>
                </a:solidFill>
                <a:latin typeface="Trebuchet MS"/>
                <a:cs typeface="Trebuchet MS"/>
              </a:rPr>
              <a:t>sua </a:t>
            </a:r>
            <a:r>
              <a:rPr sz="2800" b="1" spc="-114" dirty="0">
                <a:solidFill>
                  <a:srgbClr val="FFFFFF"/>
                </a:solidFill>
                <a:latin typeface="Trebuchet MS"/>
                <a:cs typeface="Trebuchet MS"/>
              </a:rPr>
              <a:t>dignidade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800" b="1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185" dirty="0">
                <a:solidFill>
                  <a:srgbClr val="FFFFFF"/>
                </a:solidFill>
                <a:latin typeface="Trebuchet MS"/>
                <a:cs typeface="Trebuchet MS"/>
              </a:rPr>
              <a:t>liberdade.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10" dirty="0" smtClean="0"/>
              <a:t> </a:t>
            </a:r>
            <a:r>
              <a:rPr spc="-155" dirty="0"/>
              <a:t>Ética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45920" y="731519"/>
            <a:ext cx="5818632" cy="44759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600" y="95872"/>
            <a:ext cx="7242302" cy="57938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141221"/>
            <a:ext cx="8176895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68625">
              <a:lnSpc>
                <a:spcPct val="100000"/>
              </a:lnSpc>
              <a:spcBef>
                <a:spcPts val="100"/>
              </a:spcBef>
            </a:pPr>
            <a:r>
              <a:rPr sz="2400" b="1" i="1" spc="-254" dirty="0">
                <a:solidFill>
                  <a:srgbClr val="FFFF00"/>
                </a:solidFill>
                <a:latin typeface="Arial"/>
                <a:cs typeface="Arial"/>
              </a:rPr>
              <a:t>Origem: </a:t>
            </a:r>
            <a:r>
              <a:rPr sz="2400" b="1" i="1" spc="-235" dirty="0">
                <a:solidFill>
                  <a:srgbClr val="FFFF00"/>
                </a:solidFill>
                <a:latin typeface="Arial"/>
                <a:cs typeface="Arial"/>
              </a:rPr>
              <a:t>Wikipédia, </a:t>
            </a:r>
            <a:r>
              <a:rPr sz="2400" b="1" i="1" spc="-190" dirty="0">
                <a:solidFill>
                  <a:srgbClr val="FFFF00"/>
                </a:solidFill>
                <a:latin typeface="Arial"/>
                <a:cs typeface="Arial"/>
              </a:rPr>
              <a:t>a </a:t>
            </a:r>
            <a:r>
              <a:rPr sz="2400" b="1" i="1" spc="-260" dirty="0">
                <a:solidFill>
                  <a:srgbClr val="FFFF00"/>
                </a:solidFill>
                <a:latin typeface="Arial"/>
                <a:cs typeface="Arial"/>
              </a:rPr>
              <a:t>enciclopédia </a:t>
            </a:r>
            <a:r>
              <a:rPr sz="2400" b="1" i="1" spc="-180" dirty="0">
                <a:solidFill>
                  <a:srgbClr val="FFFF00"/>
                </a:solidFill>
                <a:latin typeface="Arial"/>
                <a:cs typeface="Arial"/>
              </a:rPr>
              <a:t>livre.  </a:t>
            </a:r>
            <a:r>
              <a:rPr sz="2400" b="1" i="1" spc="-140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(http://pt.wi</a:t>
            </a:r>
            <a:r>
              <a:rPr sz="2400" b="1" i="1" spc="-229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kipedi</a:t>
            </a:r>
            <a:r>
              <a:rPr sz="2400" b="1" i="1" spc="-265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a</a:t>
            </a:r>
            <a:r>
              <a:rPr sz="2400" b="1" i="1" spc="-235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.o</a:t>
            </a:r>
            <a:r>
              <a:rPr sz="2400" b="1" i="1" spc="-165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r</a:t>
            </a:r>
            <a:r>
              <a:rPr sz="2400" b="1" i="1" spc="-105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g/w</a:t>
            </a:r>
            <a:r>
              <a:rPr sz="2400" b="1" i="1" spc="-65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i</a:t>
            </a:r>
            <a:r>
              <a:rPr sz="2400" b="1" i="1" spc="-60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ki/%C3%89</a:t>
            </a:r>
            <a:r>
              <a:rPr sz="2400" b="1" i="1" spc="-45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t</a:t>
            </a:r>
            <a:r>
              <a:rPr sz="2400" b="1" i="1" spc="-180" dirty="0">
                <a:solidFill>
                  <a:srgbClr val="FFFF00"/>
                </a:solidFill>
                <a:latin typeface="Arial"/>
                <a:cs typeface="Arial"/>
                <a:hlinkClick r:id="rId2"/>
              </a:rPr>
              <a:t>ica)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Arial"/>
              <a:cs typeface="Arial"/>
            </a:endParaRPr>
          </a:p>
          <a:p>
            <a:pPr marL="12700" marR="456565">
              <a:lnSpc>
                <a:spcPct val="100000"/>
              </a:lnSpc>
            </a:pPr>
            <a:r>
              <a:rPr sz="2400" b="1" spc="-185" dirty="0">
                <a:solidFill>
                  <a:srgbClr val="FFFFFF"/>
                </a:solidFill>
                <a:latin typeface="Trebuchet MS"/>
                <a:cs typeface="Trebuchet MS"/>
              </a:rPr>
              <a:t>Ética </a:t>
            </a:r>
            <a:r>
              <a:rPr sz="2400" b="1" spc="-229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24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400" b="1" spc="-170" dirty="0">
                <a:solidFill>
                  <a:srgbClr val="FFFFFF"/>
                </a:solidFill>
                <a:latin typeface="Trebuchet MS"/>
                <a:cs typeface="Trebuchet MS"/>
              </a:rPr>
              <a:t>parte </a:t>
            </a:r>
            <a:r>
              <a:rPr sz="2400" b="1" spc="-7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2400" b="1" spc="-85" dirty="0">
                <a:solidFill>
                  <a:srgbClr val="FFFFFF"/>
                </a:solidFill>
                <a:latin typeface="Trebuchet MS"/>
                <a:cs typeface="Trebuchet MS"/>
              </a:rPr>
              <a:t>filosofia </a:t>
            </a:r>
            <a:r>
              <a:rPr sz="2400" b="1" spc="-120" dirty="0">
                <a:solidFill>
                  <a:srgbClr val="FFFFFF"/>
                </a:solidFill>
                <a:latin typeface="Trebuchet MS"/>
                <a:cs typeface="Trebuchet MS"/>
              </a:rPr>
              <a:t>dedicada </a:t>
            </a:r>
            <a:r>
              <a:rPr sz="2400" b="1" spc="-40" dirty="0">
                <a:solidFill>
                  <a:srgbClr val="FFFFFF"/>
                </a:solidFill>
                <a:latin typeface="Trebuchet MS"/>
                <a:cs typeface="Trebuchet MS"/>
              </a:rPr>
              <a:t>aos </a:t>
            </a:r>
            <a:r>
              <a:rPr sz="2400" b="1" spc="-135" dirty="0">
                <a:solidFill>
                  <a:srgbClr val="FFFFFF"/>
                </a:solidFill>
                <a:latin typeface="Trebuchet MS"/>
                <a:cs typeface="Trebuchet MS"/>
              </a:rPr>
              <a:t>estudos </a:t>
            </a:r>
            <a:r>
              <a:rPr sz="2400" b="1" spc="-75" dirty="0">
                <a:solidFill>
                  <a:srgbClr val="FFFFFF"/>
                </a:solidFill>
                <a:latin typeface="Trebuchet MS"/>
                <a:cs typeface="Trebuchet MS"/>
              </a:rPr>
              <a:t>dos </a:t>
            </a:r>
            <a:r>
              <a:rPr sz="2400" b="1" spc="-100" dirty="0">
                <a:solidFill>
                  <a:srgbClr val="FFFFFF"/>
                </a:solidFill>
                <a:latin typeface="Trebuchet MS"/>
                <a:cs typeface="Trebuchet MS"/>
              </a:rPr>
              <a:t>valores  </a:t>
            </a:r>
            <a:r>
              <a:rPr sz="2400" b="1" spc="-105" dirty="0">
                <a:solidFill>
                  <a:srgbClr val="FFFFFF"/>
                </a:solidFill>
                <a:latin typeface="Trebuchet MS"/>
                <a:cs typeface="Trebuchet MS"/>
              </a:rPr>
              <a:t>morais </a:t>
            </a:r>
            <a:r>
              <a:rPr sz="2400" b="1" spc="-229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400" b="1" spc="-130" dirty="0">
                <a:solidFill>
                  <a:srgbClr val="FFFFFF"/>
                </a:solidFill>
                <a:latin typeface="Trebuchet MS"/>
                <a:cs typeface="Trebuchet MS"/>
              </a:rPr>
              <a:t>princípios </a:t>
            </a:r>
            <a:r>
              <a:rPr sz="2400" b="1" spc="-95" dirty="0">
                <a:solidFill>
                  <a:srgbClr val="FFFFFF"/>
                </a:solidFill>
                <a:latin typeface="Trebuchet MS"/>
                <a:cs typeface="Trebuchet MS"/>
              </a:rPr>
              <a:t>ideais </a:t>
            </a:r>
            <a:r>
              <a:rPr sz="2400" b="1" spc="-105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2400" b="1" spc="-170" dirty="0">
                <a:solidFill>
                  <a:srgbClr val="FFFFFF"/>
                </a:solidFill>
                <a:latin typeface="Trebuchet MS"/>
                <a:cs typeface="Trebuchet MS"/>
              </a:rPr>
              <a:t>comportamento</a:t>
            </a:r>
            <a:r>
              <a:rPr sz="2400" b="1" spc="1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b="1" spc="-155" dirty="0">
                <a:solidFill>
                  <a:srgbClr val="FFFFFF"/>
                </a:solidFill>
                <a:latin typeface="Trebuchet MS"/>
                <a:cs typeface="Trebuchet MS"/>
              </a:rPr>
              <a:t>humano.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rebuchet MS"/>
              <a:cs typeface="Trebuchet MS"/>
            </a:endParaRPr>
          </a:p>
          <a:p>
            <a:pPr marL="12700" marR="787400">
              <a:lnSpc>
                <a:spcPct val="100000"/>
              </a:lnSpc>
            </a:pPr>
            <a:r>
              <a:rPr sz="2400" b="1" spc="13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400" b="1" spc="-70" dirty="0">
                <a:solidFill>
                  <a:srgbClr val="FFFFFF"/>
                </a:solidFill>
                <a:latin typeface="Trebuchet MS"/>
                <a:cs typeface="Trebuchet MS"/>
              </a:rPr>
              <a:t>palavra </a:t>
            </a:r>
            <a:r>
              <a:rPr sz="2400" b="1" spc="-65" dirty="0">
                <a:solidFill>
                  <a:srgbClr val="FFFFFF"/>
                </a:solidFill>
                <a:latin typeface="Trebuchet MS"/>
                <a:cs typeface="Trebuchet MS"/>
              </a:rPr>
              <a:t>"ética" </a:t>
            </a:r>
            <a:r>
              <a:rPr sz="2400" b="1" spc="-229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2400" b="1" spc="-110" dirty="0">
                <a:solidFill>
                  <a:srgbClr val="FFFFFF"/>
                </a:solidFill>
                <a:latin typeface="Trebuchet MS"/>
                <a:cs typeface="Trebuchet MS"/>
              </a:rPr>
              <a:t>derivada </a:t>
            </a:r>
            <a:r>
              <a:rPr sz="2400" b="1" spc="-105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2400" b="1" spc="-75" dirty="0">
                <a:solidFill>
                  <a:srgbClr val="FFFFFF"/>
                </a:solidFill>
                <a:latin typeface="Trebuchet MS"/>
                <a:cs typeface="Trebuchet MS"/>
              </a:rPr>
              <a:t>grego </a:t>
            </a:r>
            <a:r>
              <a:rPr sz="2400" b="1" spc="-105" dirty="0">
                <a:solidFill>
                  <a:srgbClr val="FFFFFF"/>
                </a:solidFill>
                <a:latin typeface="Arial"/>
                <a:cs typeface="Arial"/>
              </a:rPr>
              <a:t>ἠθικός</a:t>
            </a:r>
            <a:r>
              <a:rPr sz="2400" b="1" spc="-105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400" b="1" spc="-229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400" b="1" spc="-150" dirty="0">
                <a:solidFill>
                  <a:srgbClr val="FFFFFF"/>
                </a:solidFill>
                <a:latin typeface="Trebuchet MS"/>
                <a:cs typeface="Trebuchet MS"/>
              </a:rPr>
              <a:t>significa  </a:t>
            </a:r>
            <a:r>
              <a:rPr sz="2400" b="1" spc="-95" dirty="0">
                <a:solidFill>
                  <a:srgbClr val="FFFFFF"/>
                </a:solidFill>
                <a:latin typeface="Trebuchet MS"/>
                <a:cs typeface="Trebuchet MS"/>
              </a:rPr>
              <a:t>aquilo </a:t>
            </a:r>
            <a:r>
              <a:rPr sz="2400" b="1" spc="-17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400" b="1" spc="-215" dirty="0">
                <a:solidFill>
                  <a:srgbClr val="FFFFFF"/>
                </a:solidFill>
                <a:latin typeface="Trebuchet MS"/>
                <a:cs typeface="Trebuchet MS"/>
              </a:rPr>
              <a:t>pertence </a:t>
            </a:r>
            <a:r>
              <a:rPr sz="2400" b="1" spc="-50" dirty="0">
                <a:solidFill>
                  <a:srgbClr val="FFFFFF"/>
                </a:solidFill>
                <a:latin typeface="Trebuchet MS"/>
                <a:cs typeface="Trebuchet MS"/>
              </a:rPr>
              <a:t>ao </a:t>
            </a:r>
            <a:r>
              <a:rPr sz="2400" b="1" spc="-130" dirty="0">
                <a:solidFill>
                  <a:srgbClr val="FFFFFF"/>
                </a:solidFill>
                <a:latin typeface="Arial"/>
                <a:cs typeface="Arial"/>
              </a:rPr>
              <a:t>ἦθος</a:t>
            </a:r>
            <a:r>
              <a:rPr sz="2400" b="1" spc="-130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400" b="1" spc="-50" dirty="0">
                <a:solidFill>
                  <a:srgbClr val="FFFFFF"/>
                </a:solidFill>
                <a:latin typeface="Trebuchet MS"/>
                <a:cs typeface="Trebuchet MS"/>
              </a:rPr>
              <a:t>ao</a:t>
            </a:r>
            <a:r>
              <a:rPr sz="2400" b="1" spc="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b="1" spc="-220" dirty="0">
                <a:solidFill>
                  <a:srgbClr val="FFFFFF"/>
                </a:solidFill>
                <a:latin typeface="Trebuchet MS"/>
                <a:cs typeface="Trebuchet MS"/>
              </a:rPr>
              <a:t>caráter.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2400" b="1" spc="-140" dirty="0">
                <a:solidFill>
                  <a:srgbClr val="FFFFFF"/>
                </a:solidFill>
                <a:latin typeface="Trebuchet MS"/>
                <a:cs typeface="Trebuchet MS"/>
              </a:rPr>
              <a:t>Diferencia-se </a:t>
            </a:r>
            <a:r>
              <a:rPr sz="2400" b="1" spc="-7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2400" b="1" spc="-145" dirty="0">
                <a:solidFill>
                  <a:srgbClr val="FFFFFF"/>
                </a:solidFill>
                <a:latin typeface="Trebuchet MS"/>
                <a:cs typeface="Trebuchet MS"/>
              </a:rPr>
              <a:t>moral, </a:t>
            </a:r>
            <a:r>
              <a:rPr sz="2400" b="1" spc="-130" dirty="0">
                <a:solidFill>
                  <a:srgbClr val="FFFFFF"/>
                </a:solidFill>
                <a:latin typeface="Trebuchet MS"/>
                <a:cs typeface="Trebuchet MS"/>
              </a:rPr>
              <a:t>pois, </a:t>
            </a:r>
            <a:r>
              <a:rPr sz="2400" b="1" spc="-155" dirty="0">
                <a:solidFill>
                  <a:srgbClr val="FFFFFF"/>
                </a:solidFill>
                <a:latin typeface="Trebuchet MS"/>
                <a:cs typeface="Trebuchet MS"/>
              </a:rPr>
              <a:t>enquanto </a:t>
            </a:r>
            <a:r>
              <a:rPr sz="2400" b="1" spc="-145" dirty="0">
                <a:solidFill>
                  <a:srgbClr val="FFFFFF"/>
                </a:solidFill>
                <a:latin typeface="Trebuchet MS"/>
                <a:cs typeface="Trebuchet MS"/>
              </a:rPr>
              <a:t>esta </a:t>
            </a:r>
            <a:r>
              <a:rPr sz="2400" b="1" spc="-120" dirty="0">
                <a:solidFill>
                  <a:srgbClr val="FFFFFF"/>
                </a:solidFill>
                <a:latin typeface="Trebuchet MS"/>
                <a:cs typeface="Trebuchet MS"/>
              </a:rPr>
              <a:t>se </a:t>
            </a:r>
            <a:r>
              <a:rPr sz="2400" b="1" spc="-145" dirty="0">
                <a:solidFill>
                  <a:srgbClr val="FFFFFF"/>
                </a:solidFill>
                <a:latin typeface="Trebuchet MS"/>
                <a:cs typeface="Trebuchet MS"/>
              </a:rPr>
              <a:t>fundamenta </a:t>
            </a:r>
            <a:r>
              <a:rPr sz="2400" b="1" spc="-80" dirty="0">
                <a:solidFill>
                  <a:srgbClr val="FFFFFF"/>
                </a:solidFill>
                <a:latin typeface="Trebuchet MS"/>
                <a:cs typeface="Trebuchet MS"/>
              </a:rPr>
              <a:t>na  </a:t>
            </a:r>
            <a:r>
              <a:rPr sz="2400" b="1" spc="-140" dirty="0">
                <a:solidFill>
                  <a:srgbClr val="FFFFFF"/>
                </a:solidFill>
                <a:latin typeface="Trebuchet MS"/>
                <a:cs typeface="Trebuchet MS"/>
              </a:rPr>
              <a:t>obediência </a:t>
            </a:r>
            <a:r>
              <a:rPr sz="24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400" b="1" spc="-155" dirty="0">
                <a:solidFill>
                  <a:srgbClr val="FFFFFF"/>
                </a:solidFill>
                <a:latin typeface="Trebuchet MS"/>
                <a:cs typeface="Trebuchet MS"/>
              </a:rPr>
              <a:t>costumes </a:t>
            </a:r>
            <a:r>
              <a:rPr sz="2400" b="1" spc="-229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400" b="1" spc="-114" dirty="0">
                <a:solidFill>
                  <a:srgbClr val="FFFFFF"/>
                </a:solidFill>
                <a:latin typeface="Trebuchet MS"/>
                <a:cs typeface="Trebuchet MS"/>
              </a:rPr>
              <a:t>hábitos </a:t>
            </a:r>
            <a:r>
              <a:rPr sz="2400" b="1" spc="-175" dirty="0">
                <a:solidFill>
                  <a:srgbClr val="FFFFFF"/>
                </a:solidFill>
                <a:latin typeface="Trebuchet MS"/>
                <a:cs typeface="Trebuchet MS"/>
              </a:rPr>
              <a:t>recebidos, </a:t>
            </a:r>
            <a:r>
              <a:rPr sz="24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400" b="1" spc="-200" dirty="0">
                <a:solidFill>
                  <a:srgbClr val="FFFFFF"/>
                </a:solidFill>
                <a:latin typeface="Trebuchet MS"/>
                <a:cs typeface="Trebuchet MS"/>
              </a:rPr>
              <a:t>ética, </a:t>
            </a:r>
            <a:r>
              <a:rPr sz="2400" b="1" spc="-50" dirty="0">
                <a:solidFill>
                  <a:srgbClr val="FFFFFF"/>
                </a:solidFill>
                <a:latin typeface="Trebuchet MS"/>
                <a:cs typeface="Trebuchet MS"/>
              </a:rPr>
              <a:t>ao </a:t>
            </a:r>
            <a:r>
              <a:rPr sz="2400" b="1" spc="-190" dirty="0">
                <a:solidFill>
                  <a:srgbClr val="FFFFFF"/>
                </a:solidFill>
                <a:latin typeface="Trebuchet MS"/>
                <a:cs typeface="Trebuchet MS"/>
              </a:rPr>
              <a:t>contrário,  </a:t>
            </a:r>
            <a:r>
              <a:rPr sz="2400" b="1" spc="-125" dirty="0">
                <a:solidFill>
                  <a:srgbClr val="FFFFFF"/>
                </a:solidFill>
                <a:latin typeface="Trebuchet MS"/>
                <a:cs typeface="Trebuchet MS"/>
              </a:rPr>
              <a:t>busca </a:t>
            </a:r>
            <a:r>
              <a:rPr sz="2400" b="1" spc="-155" dirty="0">
                <a:solidFill>
                  <a:srgbClr val="FFFFFF"/>
                </a:solidFill>
                <a:latin typeface="Trebuchet MS"/>
                <a:cs typeface="Trebuchet MS"/>
              </a:rPr>
              <a:t>fundamentar </a:t>
            </a:r>
            <a:r>
              <a:rPr sz="2400" b="1" spc="-10" dirty="0">
                <a:solidFill>
                  <a:srgbClr val="FFFFFF"/>
                </a:solidFill>
                <a:latin typeface="Trebuchet MS"/>
                <a:cs typeface="Trebuchet MS"/>
              </a:rPr>
              <a:t>as </a:t>
            </a:r>
            <a:r>
              <a:rPr sz="2400" b="1" spc="-120" dirty="0">
                <a:solidFill>
                  <a:srgbClr val="FFFFFF"/>
                </a:solidFill>
                <a:latin typeface="Trebuchet MS"/>
                <a:cs typeface="Trebuchet MS"/>
              </a:rPr>
              <a:t>ações </a:t>
            </a:r>
            <a:r>
              <a:rPr sz="2400" b="1" spc="-105" dirty="0">
                <a:solidFill>
                  <a:srgbClr val="FFFFFF"/>
                </a:solidFill>
                <a:latin typeface="Trebuchet MS"/>
                <a:cs typeface="Trebuchet MS"/>
              </a:rPr>
              <a:t>morais </a:t>
            </a:r>
            <a:r>
              <a:rPr sz="2400" b="1" spc="-155" dirty="0">
                <a:solidFill>
                  <a:srgbClr val="FFFFFF"/>
                </a:solidFill>
                <a:latin typeface="Trebuchet MS"/>
                <a:cs typeface="Trebuchet MS"/>
              </a:rPr>
              <a:t>exclusivamente </a:t>
            </a:r>
            <a:r>
              <a:rPr sz="2400" b="1" spc="-114" dirty="0">
                <a:solidFill>
                  <a:srgbClr val="FFFFFF"/>
                </a:solidFill>
                <a:latin typeface="Trebuchet MS"/>
                <a:cs typeface="Trebuchet MS"/>
              </a:rPr>
              <a:t>pela</a:t>
            </a:r>
            <a:r>
              <a:rPr sz="2400" b="1" spc="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b="1" spc="-140" dirty="0">
                <a:solidFill>
                  <a:srgbClr val="FFFFFF"/>
                </a:solidFill>
                <a:latin typeface="Trebuchet MS"/>
                <a:cs typeface="Trebuchet MS"/>
              </a:rPr>
              <a:t>razão.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13403" y="249936"/>
            <a:ext cx="2017776" cy="7178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600" y="246583"/>
            <a:ext cx="7056755" cy="5524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334" y="157987"/>
            <a:ext cx="8732520" cy="5360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0010">
              <a:lnSpc>
                <a:spcPct val="100000"/>
              </a:lnSpc>
              <a:spcBef>
                <a:spcPts val="95"/>
              </a:spcBef>
            </a:pPr>
            <a:r>
              <a:rPr sz="2500" b="1" spc="10" dirty="0">
                <a:solidFill>
                  <a:srgbClr val="FFFFFF"/>
                </a:solidFill>
                <a:latin typeface="Trebuchet MS"/>
                <a:cs typeface="Trebuchet MS"/>
              </a:rPr>
              <a:t>Na </a:t>
            </a:r>
            <a:r>
              <a:rPr sz="2500" b="1" u="heavy" spc="-9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"/>
              </a:rPr>
              <a:t>filosofia </a:t>
            </a:r>
            <a:r>
              <a:rPr sz="2500" b="1" u="heavy" spc="-12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"/>
              </a:rPr>
              <a:t>clássica</a:t>
            </a:r>
            <a:r>
              <a:rPr sz="2500" b="1" spc="-120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500" b="1" spc="-195" dirty="0">
                <a:solidFill>
                  <a:srgbClr val="FFFFFF"/>
                </a:solidFill>
                <a:latin typeface="Trebuchet MS"/>
                <a:cs typeface="Trebuchet MS"/>
              </a:rPr>
              <a:t>ética </a:t>
            </a:r>
            <a:r>
              <a:rPr sz="2500" b="1" spc="-90" dirty="0">
                <a:solidFill>
                  <a:srgbClr val="FFFFFF"/>
                </a:solidFill>
                <a:latin typeface="Trebuchet MS"/>
                <a:cs typeface="Trebuchet MS"/>
              </a:rPr>
              <a:t>não 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se </a:t>
            </a:r>
            <a:r>
              <a:rPr sz="2500" b="1" spc="-135" dirty="0">
                <a:solidFill>
                  <a:srgbClr val="FFFFFF"/>
                </a:solidFill>
                <a:latin typeface="Trebuchet MS"/>
                <a:cs typeface="Trebuchet MS"/>
              </a:rPr>
              <a:t>resumia </a:t>
            </a:r>
            <a:r>
              <a:rPr sz="2500" b="1" spc="-15" dirty="0">
                <a:solidFill>
                  <a:srgbClr val="FFFFFF"/>
                </a:solidFill>
                <a:latin typeface="Trebuchet MS"/>
                <a:cs typeface="Trebuchet MS"/>
              </a:rPr>
              <a:t>à 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moral </a:t>
            </a:r>
            <a:r>
              <a:rPr sz="2500" b="1" spc="-165" dirty="0">
                <a:solidFill>
                  <a:srgbClr val="FFFFFF"/>
                </a:solidFill>
                <a:latin typeface="Trebuchet MS"/>
                <a:cs typeface="Trebuchet MS"/>
              </a:rPr>
              <a:t>(entendida  </a:t>
            </a:r>
            <a:r>
              <a:rPr sz="2500" b="1" spc="-160" dirty="0">
                <a:solidFill>
                  <a:srgbClr val="FFFFFF"/>
                </a:solidFill>
                <a:latin typeface="Trebuchet MS"/>
                <a:cs typeface="Trebuchet MS"/>
              </a:rPr>
              <a:t>como </a:t>
            </a:r>
            <a:r>
              <a:rPr sz="2500" b="1" spc="-105" dirty="0">
                <a:solidFill>
                  <a:srgbClr val="FFFFFF"/>
                </a:solidFill>
                <a:latin typeface="Trebuchet MS"/>
                <a:cs typeface="Trebuchet MS"/>
              </a:rPr>
              <a:t>"costume", </a:t>
            </a:r>
            <a:r>
              <a:rPr sz="2500" b="1" spc="-120" dirty="0">
                <a:solidFill>
                  <a:srgbClr val="FFFFFF"/>
                </a:solidFill>
                <a:latin typeface="Trebuchet MS"/>
                <a:cs typeface="Trebuchet MS"/>
              </a:rPr>
              <a:t>ou </a:t>
            </a:r>
            <a:r>
              <a:rPr sz="2500" b="1" spc="-70" dirty="0">
                <a:solidFill>
                  <a:srgbClr val="FFFFFF"/>
                </a:solidFill>
                <a:latin typeface="Trebuchet MS"/>
                <a:cs typeface="Trebuchet MS"/>
              </a:rPr>
              <a:t>"hábito", </a:t>
            </a:r>
            <a:r>
              <a:rPr sz="2500" b="1" spc="-110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2500" b="1" u="heavy" spc="-13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3"/>
              </a:rPr>
              <a:t>latim</a:t>
            </a:r>
            <a:r>
              <a:rPr sz="2500" b="1" spc="-135" dirty="0">
                <a:solidFill>
                  <a:srgbClr val="FF8118"/>
                </a:solidFill>
                <a:latin typeface="Trebuchet MS"/>
                <a:cs typeface="Trebuchet MS"/>
                <a:hlinkClick r:id="rId3"/>
              </a:rPr>
              <a:t> </a:t>
            </a:r>
            <a:r>
              <a:rPr sz="2500" b="1" i="1" spc="-425" dirty="0">
                <a:solidFill>
                  <a:srgbClr val="FFFFFF"/>
                </a:solidFill>
                <a:latin typeface="Arial"/>
                <a:cs typeface="Arial"/>
              </a:rPr>
              <a:t>mos, </a:t>
            </a:r>
            <a:r>
              <a:rPr sz="2500" b="1" i="1" spc="-320" dirty="0">
                <a:solidFill>
                  <a:srgbClr val="FFFFFF"/>
                </a:solidFill>
                <a:latin typeface="Arial"/>
                <a:cs typeface="Arial"/>
              </a:rPr>
              <a:t>mores</a:t>
            </a:r>
            <a:r>
              <a:rPr sz="2500" b="1" spc="-320" dirty="0">
                <a:solidFill>
                  <a:srgbClr val="FFFFFF"/>
                </a:solidFill>
                <a:latin typeface="Trebuchet MS"/>
                <a:cs typeface="Trebuchet MS"/>
              </a:rPr>
              <a:t>), </a:t>
            </a:r>
            <a:r>
              <a:rPr sz="2500" b="1" spc="-65" dirty="0">
                <a:solidFill>
                  <a:srgbClr val="FFFFFF"/>
                </a:solidFill>
                <a:latin typeface="Trebuchet MS"/>
                <a:cs typeface="Trebuchet MS"/>
              </a:rPr>
              <a:t>mas </a:t>
            </a:r>
            <a:r>
              <a:rPr sz="2500" b="1" spc="-100" dirty="0">
                <a:solidFill>
                  <a:srgbClr val="FFFFFF"/>
                </a:solidFill>
                <a:latin typeface="Trebuchet MS"/>
                <a:cs typeface="Trebuchet MS"/>
              </a:rPr>
              <a:t>buscava  </a:t>
            </a:r>
            <a:r>
              <a:rPr sz="25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500" b="1" spc="-150" dirty="0">
                <a:solidFill>
                  <a:srgbClr val="FFFFFF"/>
                </a:solidFill>
                <a:latin typeface="Trebuchet MS"/>
                <a:cs typeface="Trebuchet MS"/>
              </a:rPr>
              <a:t>fundamentação </a:t>
            </a:r>
            <a:r>
              <a:rPr sz="2500" b="1" spc="-195" dirty="0">
                <a:solidFill>
                  <a:srgbClr val="FFFFFF"/>
                </a:solidFill>
                <a:latin typeface="Trebuchet MS"/>
                <a:cs typeface="Trebuchet MS"/>
              </a:rPr>
              <a:t>teórica </a:t>
            </a:r>
            <a:r>
              <a:rPr sz="2500" b="1" spc="-110" dirty="0">
                <a:solidFill>
                  <a:srgbClr val="FFFFFF"/>
                </a:solidFill>
                <a:latin typeface="Trebuchet MS"/>
                <a:cs typeface="Trebuchet MS"/>
              </a:rPr>
              <a:t>para </a:t>
            </a:r>
            <a:r>
              <a:rPr sz="2500" b="1" spc="-204" dirty="0">
                <a:solidFill>
                  <a:srgbClr val="FFFFFF"/>
                </a:solidFill>
                <a:latin typeface="Trebuchet MS"/>
                <a:cs typeface="Trebuchet MS"/>
              </a:rPr>
              <a:t>encontrar </a:t>
            </a:r>
            <a:r>
              <a:rPr sz="2500" b="1" spc="-90" dirty="0">
                <a:solidFill>
                  <a:srgbClr val="FFFFFF"/>
                </a:solidFill>
                <a:latin typeface="Trebuchet MS"/>
                <a:cs typeface="Trebuchet MS"/>
              </a:rPr>
              <a:t>o </a:t>
            </a:r>
            <a:r>
              <a:rPr sz="2500" b="1" spc="-175" dirty="0">
                <a:solidFill>
                  <a:srgbClr val="FFFFFF"/>
                </a:solidFill>
                <a:latin typeface="Trebuchet MS"/>
                <a:cs typeface="Trebuchet MS"/>
              </a:rPr>
              <a:t>melhor </a:t>
            </a:r>
            <a:r>
              <a:rPr sz="2500" b="1" spc="-125" dirty="0">
                <a:solidFill>
                  <a:srgbClr val="FFFFFF"/>
                </a:solidFill>
                <a:latin typeface="Trebuchet MS"/>
                <a:cs typeface="Trebuchet MS"/>
              </a:rPr>
              <a:t>modo </a:t>
            </a:r>
            <a:r>
              <a:rPr sz="2500" b="1" spc="-185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viver  </a:t>
            </a:r>
            <a:r>
              <a:rPr sz="2500" b="1" spc="-245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500" b="1" spc="-170" dirty="0">
                <a:solidFill>
                  <a:srgbClr val="FFFFFF"/>
                </a:solidFill>
                <a:latin typeface="Trebuchet MS"/>
                <a:cs typeface="Trebuchet MS"/>
              </a:rPr>
              <a:t>conviver, </a:t>
            </a:r>
            <a:r>
              <a:rPr sz="2500" b="1" spc="-140" dirty="0">
                <a:solidFill>
                  <a:srgbClr val="FFFFFF"/>
                </a:solidFill>
                <a:latin typeface="Trebuchet MS"/>
                <a:cs typeface="Trebuchet MS"/>
              </a:rPr>
              <a:t>isto </a:t>
            </a:r>
            <a:r>
              <a:rPr sz="2500" b="1" spc="-260" dirty="0">
                <a:solidFill>
                  <a:srgbClr val="FFFFFF"/>
                </a:solidFill>
                <a:latin typeface="Trebuchet MS"/>
                <a:cs typeface="Trebuchet MS"/>
              </a:rPr>
              <a:t>é, </a:t>
            </a:r>
            <a:r>
              <a:rPr sz="25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busca </a:t>
            </a:r>
            <a:r>
              <a:rPr sz="2500" b="1" spc="-110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2500" b="1" spc="-175" dirty="0">
                <a:solidFill>
                  <a:srgbClr val="FFFFFF"/>
                </a:solidFill>
                <a:latin typeface="Trebuchet MS"/>
                <a:cs typeface="Trebuchet MS"/>
              </a:rPr>
              <a:t>melhor </a:t>
            </a:r>
            <a:r>
              <a:rPr sz="2500" b="1" u="heavy" spc="-15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4"/>
              </a:rPr>
              <a:t>estilo </a:t>
            </a:r>
            <a:r>
              <a:rPr sz="2500" b="1" u="heavy" spc="-18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4"/>
              </a:rPr>
              <a:t>de </a:t>
            </a:r>
            <a:r>
              <a:rPr sz="2500" b="1" u="heavy" spc="-10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4"/>
              </a:rPr>
              <a:t>vida</a:t>
            </a:r>
            <a:r>
              <a:rPr sz="2500" b="1" spc="-105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spc="-190" dirty="0">
                <a:solidFill>
                  <a:srgbClr val="FFFFFF"/>
                </a:solidFill>
                <a:latin typeface="Trebuchet MS"/>
                <a:cs typeface="Trebuchet MS"/>
              </a:rPr>
              <a:t>tanto </a:t>
            </a:r>
            <a:r>
              <a:rPr sz="2500" b="1" spc="-85" dirty="0">
                <a:solidFill>
                  <a:srgbClr val="FFFFFF"/>
                </a:solidFill>
                <a:latin typeface="Trebuchet MS"/>
                <a:cs typeface="Trebuchet MS"/>
              </a:rPr>
              <a:t>na </a:t>
            </a:r>
            <a:r>
              <a:rPr sz="2500" b="1" u="heavy" spc="-6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5"/>
              </a:rPr>
              <a:t>vida </a:t>
            </a:r>
            <a:r>
              <a:rPr sz="2500" b="1" spc="-65" dirty="0">
                <a:solidFill>
                  <a:srgbClr val="FF8118"/>
                </a:solidFill>
                <a:latin typeface="Trebuchet MS"/>
                <a:cs typeface="Trebuchet MS"/>
              </a:rPr>
              <a:t> </a:t>
            </a:r>
            <a:r>
              <a:rPr sz="2500" b="1" u="heavy" spc="-10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5"/>
              </a:rPr>
              <a:t>privada</a:t>
            </a:r>
            <a:r>
              <a:rPr sz="2500" b="1" spc="-105" dirty="0">
                <a:solidFill>
                  <a:srgbClr val="FF8118"/>
                </a:solidFill>
                <a:latin typeface="Trebuchet MS"/>
                <a:cs typeface="Trebuchet MS"/>
                <a:hlinkClick r:id="rId5"/>
              </a:rPr>
              <a:t> </a:t>
            </a:r>
            <a:r>
              <a:rPr sz="2500" b="1" spc="-155" dirty="0">
                <a:solidFill>
                  <a:srgbClr val="FFFFFF"/>
                </a:solidFill>
                <a:latin typeface="Trebuchet MS"/>
                <a:cs typeface="Trebuchet MS"/>
              </a:rPr>
              <a:t>quanto </a:t>
            </a:r>
            <a:r>
              <a:rPr sz="2500" b="1" spc="-204" dirty="0">
                <a:solidFill>
                  <a:srgbClr val="FFFFFF"/>
                </a:solidFill>
                <a:latin typeface="Trebuchet MS"/>
                <a:cs typeface="Trebuchet MS"/>
              </a:rPr>
              <a:t>em </a:t>
            </a:r>
            <a:r>
              <a:rPr sz="2500" b="1" u="heavy" spc="-17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6"/>
              </a:rPr>
              <a:t>público</a:t>
            </a:r>
            <a:r>
              <a:rPr sz="2500" b="1" spc="-170" dirty="0">
                <a:solidFill>
                  <a:srgbClr val="FFFFFF"/>
                </a:solidFill>
                <a:latin typeface="Trebuchet MS"/>
                <a:cs typeface="Trebuchet MS"/>
              </a:rPr>
              <a:t>. </a:t>
            </a:r>
            <a:r>
              <a:rPr sz="2500" b="1" spc="13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500" b="1" spc="-195" dirty="0">
                <a:solidFill>
                  <a:srgbClr val="FFFFFF"/>
                </a:solidFill>
                <a:latin typeface="Trebuchet MS"/>
                <a:cs typeface="Trebuchet MS"/>
              </a:rPr>
              <a:t>ética 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incluia </a:t>
            </a:r>
            <a:r>
              <a:rPr sz="25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500" b="1" spc="-114" dirty="0">
                <a:solidFill>
                  <a:srgbClr val="FFFFFF"/>
                </a:solidFill>
                <a:latin typeface="Trebuchet MS"/>
                <a:cs typeface="Trebuchet MS"/>
              </a:rPr>
              <a:t>maioria </a:t>
            </a:r>
            <a:r>
              <a:rPr sz="2500" b="1" spc="-80" dirty="0">
                <a:solidFill>
                  <a:srgbClr val="FFFFFF"/>
                </a:solidFill>
                <a:latin typeface="Trebuchet MS"/>
                <a:cs typeface="Trebuchet MS"/>
              </a:rPr>
              <a:t>dos </a:t>
            </a:r>
            <a:r>
              <a:rPr sz="2500" b="1" spc="-120" dirty="0">
                <a:solidFill>
                  <a:srgbClr val="FFFFFF"/>
                </a:solidFill>
                <a:latin typeface="Trebuchet MS"/>
                <a:cs typeface="Trebuchet MS"/>
              </a:rPr>
              <a:t>campos  </a:t>
            </a:r>
            <a:r>
              <a:rPr sz="2500" b="1" spc="-185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500" b="1" spc="-195" dirty="0">
                <a:solidFill>
                  <a:srgbClr val="FFFFFF"/>
                </a:solidFill>
                <a:latin typeface="Trebuchet MS"/>
                <a:cs typeface="Trebuchet MS"/>
              </a:rPr>
              <a:t>conhecimento </a:t>
            </a:r>
            <a:r>
              <a:rPr sz="2500" b="1" spc="-18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500" b="1" spc="-90" dirty="0">
                <a:solidFill>
                  <a:srgbClr val="FFFFFF"/>
                </a:solidFill>
                <a:latin typeface="Trebuchet MS"/>
                <a:cs typeface="Trebuchet MS"/>
              </a:rPr>
              <a:t>não </a:t>
            </a:r>
            <a:r>
              <a:rPr sz="2500" b="1" spc="-175" dirty="0">
                <a:solidFill>
                  <a:srgbClr val="FFFFFF"/>
                </a:solidFill>
                <a:latin typeface="Trebuchet MS"/>
                <a:cs typeface="Trebuchet MS"/>
              </a:rPr>
              <a:t>eram</a:t>
            </a:r>
            <a:r>
              <a:rPr sz="2500" b="1" spc="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spc="-90" dirty="0">
                <a:solidFill>
                  <a:srgbClr val="FFFFFF"/>
                </a:solidFill>
                <a:latin typeface="Trebuchet MS"/>
                <a:cs typeface="Trebuchet MS"/>
              </a:rPr>
              <a:t>abrangidos</a:t>
            </a:r>
            <a:endParaRPr sz="25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500" b="1" spc="-90" dirty="0">
                <a:solidFill>
                  <a:srgbClr val="FFFFFF"/>
                </a:solidFill>
                <a:latin typeface="Trebuchet MS"/>
                <a:cs typeface="Trebuchet MS"/>
              </a:rPr>
              <a:t>na </a:t>
            </a:r>
            <a:r>
              <a:rPr sz="2500" b="1" u="heavy" spc="-13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7"/>
              </a:rPr>
              <a:t>física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u="heavy" spc="-15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8"/>
              </a:rPr>
              <a:t>metafísica</a:t>
            </a:r>
            <a:r>
              <a:rPr sz="2500" b="1" spc="-155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u="heavy" spc="-204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9"/>
              </a:rPr>
              <a:t>estética</a:t>
            </a:r>
            <a:r>
              <a:rPr sz="2500" b="1" spc="-204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spc="-85" dirty="0">
                <a:solidFill>
                  <a:srgbClr val="FFFFFF"/>
                </a:solidFill>
                <a:latin typeface="Trebuchet MS"/>
                <a:cs typeface="Trebuchet MS"/>
              </a:rPr>
              <a:t>na </a:t>
            </a:r>
            <a:r>
              <a:rPr sz="2500" b="1" u="heavy" spc="-114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0"/>
              </a:rPr>
              <a:t>lógica</a:t>
            </a:r>
            <a:r>
              <a:rPr sz="2500" b="1" spc="-114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spc="-85" dirty="0">
                <a:solidFill>
                  <a:srgbClr val="FFFFFF"/>
                </a:solidFill>
                <a:latin typeface="Trebuchet MS"/>
                <a:cs typeface="Trebuchet MS"/>
              </a:rPr>
              <a:t>na </a:t>
            </a:r>
            <a:r>
              <a:rPr sz="2500" b="1" u="heavy" spc="-14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1"/>
              </a:rPr>
              <a:t>dialética</a:t>
            </a:r>
            <a:r>
              <a:rPr sz="2500" b="1" spc="-145" dirty="0">
                <a:solidFill>
                  <a:srgbClr val="FF8118"/>
                </a:solidFill>
                <a:latin typeface="Trebuchet MS"/>
                <a:cs typeface="Trebuchet MS"/>
                <a:hlinkClick r:id="rId11"/>
              </a:rPr>
              <a:t> </a:t>
            </a:r>
            <a:r>
              <a:rPr sz="2500" b="1" spc="-24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500" b="1" spc="-1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spc="-190" dirty="0">
                <a:solidFill>
                  <a:srgbClr val="FFFFFF"/>
                </a:solidFill>
                <a:latin typeface="Trebuchet MS"/>
                <a:cs typeface="Trebuchet MS"/>
              </a:rPr>
              <a:t>nem</a:t>
            </a:r>
            <a:endParaRPr sz="250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2500" b="1" spc="-90" dirty="0">
                <a:solidFill>
                  <a:srgbClr val="FFFFFF"/>
                </a:solidFill>
                <a:latin typeface="Trebuchet MS"/>
                <a:cs typeface="Trebuchet MS"/>
              </a:rPr>
              <a:t>na </a:t>
            </a:r>
            <a:r>
              <a:rPr sz="2500" b="1" u="heavy" spc="-21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2"/>
              </a:rPr>
              <a:t>retórica</a:t>
            </a:r>
            <a:r>
              <a:rPr sz="2500" b="1" spc="-210" dirty="0">
                <a:solidFill>
                  <a:srgbClr val="FFFFFF"/>
                </a:solidFill>
                <a:latin typeface="Trebuchet MS"/>
                <a:cs typeface="Trebuchet MS"/>
              </a:rPr>
              <a:t>. </a:t>
            </a:r>
            <a:r>
              <a:rPr sz="2500" b="1" spc="-75" dirty="0">
                <a:solidFill>
                  <a:srgbClr val="FFFFFF"/>
                </a:solidFill>
                <a:latin typeface="Trebuchet MS"/>
                <a:cs typeface="Trebuchet MS"/>
              </a:rPr>
              <a:t>Assim, </a:t>
            </a:r>
            <a:r>
              <a:rPr sz="25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500" b="1" spc="-195" dirty="0">
                <a:solidFill>
                  <a:srgbClr val="FFFFFF"/>
                </a:solidFill>
                <a:latin typeface="Trebuchet MS"/>
                <a:cs typeface="Trebuchet MS"/>
              </a:rPr>
              <a:t>ética </a:t>
            </a:r>
            <a:r>
              <a:rPr sz="2500" b="1" spc="-80" dirty="0">
                <a:solidFill>
                  <a:srgbClr val="FFFFFF"/>
                </a:solidFill>
                <a:latin typeface="Trebuchet MS"/>
                <a:cs typeface="Trebuchet MS"/>
              </a:rPr>
              <a:t>abrangia </a:t>
            </a:r>
            <a:r>
              <a:rPr sz="2500" b="1" spc="-55" dirty="0">
                <a:solidFill>
                  <a:srgbClr val="FFFFFF"/>
                </a:solidFill>
                <a:latin typeface="Trebuchet MS"/>
                <a:cs typeface="Trebuchet MS"/>
              </a:rPr>
              <a:t>os </a:t>
            </a:r>
            <a:r>
              <a:rPr sz="2500" b="1" spc="-120" dirty="0">
                <a:solidFill>
                  <a:srgbClr val="FFFFFF"/>
                </a:solidFill>
                <a:latin typeface="Trebuchet MS"/>
                <a:cs typeface="Trebuchet MS"/>
              </a:rPr>
              <a:t>campos </a:t>
            </a:r>
            <a:r>
              <a:rPr sz="2500" b="1" spc="-18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500" b="1" spc="-175" dirty="0">
                <a:solidFill>
                  <a:srgbClr val="FFFFFF"/>
                </a:solidFill>
                <a:latin typeface="Trebuchet MS"/>
                <a:cs typeface="Trebuchet MS"/>
              </a:rPr>
              <a:t>atualmente  </a:t>
            </a:r>
            <a:r>
              <a:rPr sz="2500" b="1" spc="-40" dirty="0">
                <a:solidFill>
                  <a:srgbClr val="FFFFFF"/>
                </a:solidFill>
                <a:latin typeface="Trebuchet MS"/>
                <a:cs typeface="Trebuchet MS"/>
              </a:rPr>
              <a:t>são </a:t>
            </a:r>
            <a:r>
              <a:rPr sz="2500" b="1" spc="-120" dirty="0">
                <a:solidFill>
                  <a:srgbClr val="FFFFFF"/>
                </a:solidFill>
                <a:latin typeface="Trebuchet MS"/>
                <a:cs typeface="Trebuchet MS"/>
              </a:rPr>
              <a:t>denominados </a:t>
            </a:r>
            <a:r>
              <a:rPr sz="2500" b="1" u="heavy" spc="-13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3"/>
              </a:rPr>
              <a:t>antropologia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u="heavy" spc="-10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4"/>
              </a:rPr>
              <a:t>psicologia</a:t>
            </a:r>
            <a:r>
              <a:rPr sz="2500" b="1" spc="-105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u="heavy" spc="-10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5"/>
              </a:rPr>
              <a:t>sociologia</a:t>
            </a:r>
            <a:r>
              <a:rPr sz="2500" b="1" spc="-100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u="heavy" spc="-16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6"/>
              </a:rPr>
              <a:t>economia</a:t>
            </a:r>
            <a:r>
              <a:rPr sz="2500" b="1" spc="-160" dirty="0">
                <a:solidFill>
                  <a:srgbClr val="FFFFFF"/>
                </a:solidFill>
                <a:latin typeface="Trebuchet MS"/>
                <a:cs typeface="Trebuchet MS"/>
              </a:rPr>
              <a:t>,  </a:t>
            </a:r>
            <a:r>
              <a:rPr sz="2500" b="1" u="heavy" spc="-8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7"/>
              </a:rPr>
              <a:t>pedagogia</a:t>
            </a:r>
            <a:r>
              <a:rPr sz="2500" b="1" spc="-85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spc="-15" dirty="0">
                <a:solidFill>
                  <a:srgbClr val="FFFFFF"/>
                </a:solidFill>
                <a:latin typeface="Trebuchet MS"/>
                <a:cs typeface="Trebuchet MS"/>
              </a:rPr>
              <a:t>às </a:t>
            </a:r>
            <a:r>
              <a:rPr sz="2500" b="1" spc="-135" dirty="0">
                <a:solidFill>
                  <a:srgbClr val="FFFFFF"/>
                </a:solidFill>
                <a:latin typeface="Trebuchet MS"/>
                <a:cs typeface="Trebuchet MS"/>
              </a:rPr>
              <a:t>vezes </a:t>
            </a:r>
            <a:r>
              <a:rPr sz="2500" b="1" u="heavy" spc="-16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8"/>
              </a:rPr>
              <a:t>política</a:t>
            </a:r>
            <a:r>
              <a:rPr sz="2500" b="1" spc="-160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spc="-245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500" b="1" spc="-185" dirty="0">
                <a:solidFill>
                  <a:srgbClr val="FFFFFF"/>
                </a:solidFill>
                <a:latin typeface="Trebuchet MS"/>
                <a:cs typeface="Trebuchet MS"/>
              </a:rPr>
              <a:t>até </a:t>
            </a:r>
            <a:r>
              <a:rPr sz="2500" b="1" spc="-140" dirty="0">
                <a:solidFill>
                  <a:srgbClr val="FFFFFF"/>
                </a:solidFill>
                <a:latin typeface="Trebuchet MS"/>
                <a:cs typeface="Trebuchet MS"/>
              </a:rPr>
              <a:t>mesmo</a:t>
            </a:r>
            <a:r>
              <a:rPr sz="2500" b="1" spc="2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u="heavy" spc="-15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9"/>
              </a:rPr>
              <a:t>educação</a:t>
            </a:r>
            <a:endParaRPr sz="2500">
              <a:latin typeface="Trebuchet MS"/>
              <a:cs typeface="Trebuchet MS"/>
            </a:endParaRPr>
          </a:p>
          <a:p>
            <a:pPr marL="12700" marR="317500">
              <a:lnSpc>
                <a:spcPct val="100000"/>
              </a:lnSpc>
            </a:pPr>
            <a:r>
              <a:rPr sz="2500" b="1" u="heavy" spc="-11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19"/>
              </a:rPr>
              <a:t>física</a:t>
            </a:r>
            <a:r>
              <a:rPr sz="2500" b="1" spc="-110" dirty="0">
                <a:solidFill>
                  <a:srgbClr val="FF8118"/>
                </a:solidFill>
                <a:latin typeface="Trebuchet MS"/>
                <a:cs typeface="Trebuchet MS"/>
                <a:hlinkClick r:id="rId19"/>
              </a:rPr>
              <a:t> </a:t>
            </a:r>
            <a:r>
              <a:rPr sz="2500" b="1" spc="-245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500" b="1" u="heavy" spc="-204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0"/>
              </a:rPr>
              <a:t>dietética</a:t>
            </a:r>
            <a:r>
              <a:rPr sz="2500" b="1" spc="-204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spc="-210" dirty="0">
                <a:solidFill>
                  <a:srgbClr val="FFFFFF"/>
                </a:solidFill>
                <a:latin typeface="Trebuchet MS"/>
                <a:cs typeface="Trebuchet MS"/>
              </a:rPr>
              <a:t>em </a:t>
            </a:r>
            <a:r>
              <a:rPr sz="2500" b="1" spc="-125" dirty="0">
                <a:solidFill>
                  <a:srgbClr val="FFFFFF"/>
                </a:solidFill>
                <a:latin typeface="Trebuchet MS"/>
                <a:cs typeface="Trebuchet MS"/>
              </a:rPr>
              <a:t>suma, </a:t>
            </a:r>
            <a:r>
              <a:rPr sz="2500" b="1" spc="-120" dirty="0">
                <a:solidFill>
                  <a:srgbClr val="FFFFFF"/>
                </a:solidFill>
                <a:latin typeface="Trebuchet MS"/>
                <a:cs typeface="Trebuchet MS"/>
              </a:rPr>
              <a:t>campos </a:t>
            </a:r>
            <a:r>
              <a:rPr sz="2500" b="1" spc="-180" dirty="0">
                <a:solidFill>
                  <a:srgbClr val="FFFFFF"/>
                </a:solidFill>
                <a:latin typeface="Trebuchet MS"/>
                <a:cs typeface="Trebuchet MS"/>
              </a:rPr>
              <a:t>direta </a:t>
            </a:r>
            <a:r>
              <a:rPr sz="2500" b="1" spc="-125" dirty="0">
                <a:solidFill>
                  <a:srgbClr val="FFFFFF"/>
                </a:solidFill>
                <a:latin typeface="Trebuchet MS"/>
                <a:cs typeface="Trebuchet MS"/>
              </a:rPr>
              <a:t>ou </a:t>
            </a:r>
            <a:r>
              <a:rPr sz="2500" b="1" spc="-195" dirty="0">
                <a:solidFill>
                  <a:srgbClr val="FFFFFF"/>
                </a:solidFill>
                <a:latin typeface="Trebuchet MS"/>
                <a:cs typeface="Trebuchet MS"/>
              </a:rPr>
              <a:t>indiretamente  </a:t>
            </a:r>
            <a:r>
              <a:rPr sz="2500" b="1" spc="-55" dirty="0">
                <a:solidFill>
                  <a:srgbClr val="FFFFFF"/>
                </a:solidFill>
                <a:latin typeface="Trebuchet MS"/>
                <a:cs typeface="Trebuchet MS"/>
              </a:rPr>
              <a:t>ligados ao </a:t>
            </a:r>
            <a:r>
              <a:rPr sz="2500" b="1" spc="-18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500" b="1" spc="-125" dirty="0">
                <a:solidFill>
                  <a:srgbClr val="FFFFFF"/>
                </a:solidFill>
                <a:latin typeface="Trebuchet MS"/>
                <a:cs typeface="Trebuchet MS"/>
              </a:rPr>
              <a:t>influi </a:t>
            </a:r>
            <a:r>
              <a:rPr sz="2500" b="1" spc="-85" dirty="0">
                <a:solidFill>
                  <a:srgbClr val="FFFFFF"/>
                </a:solidFill>
                <a:latin typeface="Trebuchet MS"/>
                <a:cs typeface="Trebuchet MS"/>
              </a:rPr>
              <a:t>na </a:t>
            </a:r>
            <a:r>
              <a:rPr sz="2500" b="1" spc="-140" dirty="0">
                <a:solidFill>
                  <a:srgbClr val="FFFFFF"/>
                </a:solidFill>
                <a:latin typeface="Trebuchet MS"/>
                <a:cs typeface="Trebuchet MS"/>
              </a:rPr>
              <a:t>maneira </a:t>
            </a:r>
            <a:r>
              <a:rPr sz="2500" b="1" spc="-185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viver </a:t>
            </a:r>
            <a:r>
              <a:rPr sz="2500" b="1" spc="-120" dirty="0">
                <a:solidFill>
                  <a:srgbClr val="FFFFFF"/>
                </a:solidFill>
                <a:latin typeface="Trebuchet MS"/>
                <a:cs typeface="Trebuchet MS"/>
              </a:rPr>
              <a:t>ou </a:t>
            </a:r>
            <a:r>
              <a:rPr sz="2500" b="1" spc="-145" dirty="0">
                <a:solidFill>
                  <a:srgbClr val="FFFFFF"/>
                </a:solidFill>
                <a:latin typeface="Trebuchet MS"/>
                <a:cs typeface="Trebuchet MS"/>
              </a:rPr>
              <a:t>estilo </a:t>
            </a:r>
            <a:r>
              <a:rPr sz="2500" b="1" spc="-185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500" b="1" spc="-105" dirty="0">
                <a:solidFill>
                  <a:srgbClr val="FFFFFF"/>
                </a:solidFill>
                <a:latin typeface="Trebuchet MS"/>
                <a:cs typeface="Trebuchet MS"/>
              </a:rPr>
              <a:t>vida. </a:t>
            </a:r>
            <a:r>
              <a:rPr sz="2500" b="1" spc="-140" dirty="0">
                <a:solidFill>
                  <a:srgbClr val="FFFFFF"/>
                </a:solidFill>
                <a:latin typeface="Trebuchet MS"/>
                <a:cs typeface="Trebuchet MS"/>
              </a:rPr>
              <a:t>Um  </a:t>
            </a:r>
            <a:r>
              <a:rPr sz="2500" b="1" spc="-155" dirty="0">
                <a:solidFill>
                  <a:srgbClr val="FFFFFF"/>
                </a:solidFill>
                <a:latin typeface="Trebuchet MS"/>
                <a:cs typeface="Trebuchet MS"/>
              </a:rPr>
              <a:t>exemplo </a:t>
            </a:r>
            <a:r>
              <a:rPr sz="2500" b="1" spc="-150" dirty="0">
                <a:solidFill>
                  <a:srgbClr val="FFFFFF"/>
                </a:solidFill>
                <a:latin typeface="Trebuchet MS"/>
                <a:cs typeface="Trebuchet MS"/>
              </a:rPr>
              <a:t>desta </a:t>
            </a:r>
            <a:r>
              <a:rPr sz="2500" b="1" spc="-45" dirty="0">
                <a:solidFill>
                  <a:srgbClr val="FFFFFF"/>
                </a:solidFill>
                <a:latin typeface="Trebuchet MS"/>
                <a:cs typeface="Trebuchet MS"/>
              </a:rPr>
              <a:t>visão </a:t>
            </a:r>
            <a:r>
              <a:rPr sz="2500" b="1" spc="-100" dirty="0">
                <a:solidFill>
                  <a:srgbClr val="FFFFFF"/>
                </a:solidFill>
                <a:latin typeface="Trebuchet MS"/>
                <a:cs typeface="Trebuchet MS"/>
              </a:rPr>
              <a:t>clássica </a:t>
            </a:r>
            <a:r>
              <a:rPr sz="2500" b="1" spc="-75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2500" b="1" spc="-195" dirty="0">
                <a:solidFill>
                  <a:srgbClr val="FFFFFF"/>
                </a:solidFill>
                <a:latin typeface="Trebuchet MS"/>
                <a:cs typeface="Trebuchet MS"/>
              </a:rPr>
              <a:t>ética </a:t>
            </a:r>
            <a:r>
              <a:rPr sz="2500" b="1" spc="-150" dirty="0">
                <a:solidFill>
                  <a:srgbClr val="FFFFFF"/>
                </a:solidFill>
                <a:latin typeface="Trebuchet MS"/>
                <a:cs typeface="Trebuchet MS"/>
              </a:rPr>
              <a:t>pode </a:t>
            </a:r>
            <a:r>
              <a:rPr sz="2500" b="1" spc="-180" dirty="0">
                <a:solidFill>
                  <a:srgbClr val="FFFFFF"/>
                </a:solidFill>
                <a:latin typeface="Trebuchet MS"/>
                <a:cs typeface="Trebuchet MS"/>
              </a:rPr>
              <a:t>ser encontrado </a:t>
            </a:r>
            <a:r>
              <a:rPr sz="2500" b="1" spc="-85" dirty="0">
                <a:solidFill>
                  <a:srgbClr val="FFFFFF"/>
                </a:solidFill>
                <a:latin typeface="Trebuchet MS"/>
                <a:cs typeface="Trebuchet MS"/>
              </a:rPr>
              <a:t>na  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obra </a:t>
            </a:r>
            <a:r>
              <a:rPr sz="2500" b="1" u="heavy" spc="-204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1"/>
              </a:rPr>
              <a:t>Ética</a:t>
            </a:r>
            <a:r>
              <a:rPr sz="2500" b="1" spc="-204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500" b="1" spc="-18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500" b="1" spc="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u="heavy" spc="-13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2"/>
              </a:rPr>
              <a:t>Spinoza</a:t>
            </a:r>
            <a:r>
              <a:rPr sz="2500" b="1" spc="-13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7802" y="562102"/>
            <a:ext cx="853694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1586230">
              <a:lnSpc>
                <a:spcPct val="100000"/>
              </a:lnSpc>
              <a:spcBef>
                <a:spcPts val="95"/>
              </a:spcBef>
            </a:pPr>
            <a:r>
              <a:rPr sz="2800" b="1" spc="-254" dirty="0">
                <a:solidFill>
                  <a:srgbClr val="FFFFFF"/>
                </a:solidFill>
                <a:latin typeface="Trebuchet MS"/>
                <a:cs typeface="Trebuchet MS"/>
              </a:rPr>
              <a:t>Porém,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com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250" dirty="0">
                <a:solidFill>
                  <a:srgbClr val="FFFFFF"/>
                </a:solidFill>
                <a:latin typeface="Trebuchet MS"/>
                <a:cs typeface="Trebuchet MS"/>
              </a:rPr>
              <a:t>crescente </a:t>
            </a:r>
            <a:r>
              <a:rPr sz="2800" b="1" spc="-114" dirty="0">
                <a:solidFill>
                  <a:srgbClr val="FFFFFF"/>
                </a:solidFill>
                <a:latin typeface="Trebuchet MS"/>
                <a:cs typeface="Trebuchet MS"/>
              </a:rPr>
              <a:t>profissionalização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  </a:t>
            </a:r>
            <a:r>
              <a:rPr sz="2800" b="1" spc="-140" dirty="0">
                <a:solidFill>
                  <a:srgbClr val="FFFFFF"/>
                </a:solidFill>
                <a:latin typeface="Trebuchet MS"/>
                <a:cs typeface="Trebuchet MS"/>
              </a:rPr>
              <a:t>especialização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2800" b="1" spc="-215" dirty="0">
                <a:solidFill>
                  <a:srgbClr val="FFFFFF"/>
                </a:solidFill>
                <a:latin typeface="Trebuchet MS"/>
                <a:cs typeface="Trebuchet MS"/>
              </a:rPr>
              <a:t>conhecimento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800" b="1" spc="-150" dirty="0">
                <a:solidFill>
                  <a:srgbClr val="FFFFFF"/>
                </a:solidFill>
                <a:latin typeface="Trebuchet MS"/>
                <a:cs typeface="Trebuchet MS"/>
              </a:rPr>
              <a:t>se</a:t>
            </a:r>
            <a:r>
              <a:rPr sz="2800" b="1" spc="1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105" dirty="0">
                <a:solidFill>
                  <a:srgbClr val="FFFFFF"/>
                </a:solidFill>
                <a:latin typeface="Trebuchet MS"/>
                <a:cs typeface="Trebuchet MS"/>
              </a:rPr>
              <a:t>seguiu</a:t>
            </a:r>
            <a:endParaRPr sz="2800">
              <a:latin typeface="Trebuchet MS"/>
              <a:cs typeface="Trebuchet MS"/>
            </a:endParaRPr>
          </a:p>
          <a:p>
            <a:pPr marL="38100" marR="30480">
              <a:lnSpc>
                <a:spcPct val="100000"/>
              </a:lnSpc>
              <a:spcBef>
                <a:spcPts val="5"/>
              </a:spcBef>
            </a:pPr>
            <a:r>
              <a:rPr sz="2800" b="1" spc="-15" dirty="0">
                <a:solidFill>
                  <a:srgbClr val="FFFFFF"/>
                </a:solidFill>
                <a:latin typeface="Trebuchet MS"/>
                <a:cs typeface="Trebuchet MS"/>
              </a:rPr>
              <a:t>à </a:t>
            </a:r>
            <a:r>
              <a:rPr sz="2800" b="1" u="heavy" spc="-16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"/>
              </a:rPr>
              <a:t>revolução </a:t>
            </a:r>
            <a:r>
              <a:rPr sz="2800" b="1" u="heavy" spc="-16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"/>
              </a:rPr>
              <a:t>industrial</a:t>
            </a:r>
            <a:r>
              <a:rPr sz="2800" b="1" spc="-165" dirty="0">
                <a:solidFill>
                  <a:srgbClr val="FFFFFF"/>
                </a:solidFill>
                <a:latin typeface="Trebuchet MS"/>
                <a:cs typeface="Trebuchet MS"/>
              </a:rPr>
              <a:t>, </a:t>
            </a:r>
            <a:r>
              <a:rPr sz="28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maioria </a:t>
            </a:r>
            <a:r>
              <a:rPr sz="2800" b="1" spc="-85" dirty="0">
                <a:solidFill>
                  <a:srgbClr val="FFFFFF"/>
                </a:solidFill>
                <a:latin typeface="Trebuchet MS"/>
                <a:cs typeface="Trebuchet MS"/>
              </a:rPr>
              <a:t>dos </a:t>
            </a:r>
            <a:r>
              <a:rPr sz="2800" b="1" spc="-130" dirty="0">
                <a:solidFill>
                  <a:srgbClr val="FFFFFF"/>
                </a:solidFill>
                <a:latin typeface="Trebuchet MS"/>
                <a:cs typeface="Trebuchet MS"/>
              </a:rPr>
              <a:t>campos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800" b="1" spc="-195" dirty="0">
                <a:solidFill>
                  <a:srgbClr val="FFFFFF"/>
                </a:solidFill>
                <a:latin typeface="Trebuchet MS"/>
                <a:cs typeface="Trebuchet MS"/>
              </a:rPr>
              <a:t>eram  </a:t>
            </a:r>
            <a:r>
              <a:rPr sz="2800" b="1" spc="-215" dirty="0">
                <a:solidFill>
                  <a:srgbClr val="FFFFFF"/>
                </a:solidFill>
                <a:latin typeface="Trebuchet MS"/>
                <a:cs typeface="Trebuchet MS"/>
              </a:rPr>
              <a:t>objeto </a:t>
            </a:r>
            <a:r>
              <a:rPr sz="2800" b="1" spc="-210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estudo </a:t>
            </a:r>
            <a:r>
              <a:rPr sz="2800" b="1" spc="-8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2800" b="1" spc="-120" dirty="0">
                <a:solidFill>
                  <a:srgbClr val="FFFFFF"/>
                </a:solidFill>
                <a:latin typeface="Trebuchet MS"/>
                <a:cs typeface="Trebuchet MS"/>
              </a:rPr>
              <a:t>filosofia,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particularmente </a:t>
            </a:r>
            <a:r>
              <a:rPr sz="2800" b="1" spc="-8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2800" b="1" spc="-229" dirty="0">
                <a:solidFill>
                  <a:srgbClr val="FFFFFF"/>
                </a:solidFill>
                <a:latin typeface="Trebuchet MS"/>
                <a:cs typeface="Trebuchet MS"/>
              </a:rPr>
              <a:t>ética,  </a:t>
            </a:r>
            <a:r>
              <a:rPr sz="2800" b="1" spc="-160" dirty="0">
                <a:solidFill>
                  <a:srgbClr val="FFFFFF"/>
                </a:solidFill>
                <a:latin typeface="Trebuchet MS"/>
                <a:cs typeface="Trebuchet MS"/>
              </a:rPr>
              <a:t>foram </a:t>
            </a:r>
            <a:r>
              <a:rPr sz="2800" b="1" spc="-165" dirty="0">
                <a:solidFill>
                  <a:srgbClr val="FFFFFF"/>
                </a:solidFill>
                <a:latin typeface="Trebuchet MS"/>
                <a:cs typeface="Trebuchet MS"/>
              </a:rPr>
              <a:t>estabelecidos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como </a:t>
            </a:r>
            <a:r>
              <a:rPr sz="2800" b="1" spc="-114" dirty="0">
                <a:solidFill>
                  <a:srgbClr val="FFFFFF"/>
                </a:solidFill>
                <a:latin typeface="Trebuchet MS"/>
                <a:cs typeface="Trebuchet MS"/>
              </a:rPr>
              <a:t>disciplinas </a:t>
            </a: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científicas 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independentes. </a:t>
            </a:r>
            <a:r>
              <a:rPr sz="2800" b="1" spc="-85" dirty="0">
                <a:solidFill>
                  <a:srgbClr val="FFFFFF"/>
                </a:solidFill>
                <a:latin typeface="Trebuchet MS"/>
                <a:cs typeface="Trebuchet MS"/>
              </a:rPr>
              <a:t>Assim,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comum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atualmente </a:t>
            </a:r>
            <a:r>
              <a:rPr sz="28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215" dirty="0">
                <a:solidFill>
                  <a:srgbClr val="FFFFFF"/>
                </a:solidFill>
                <a:latin typeface="Trebuchet MS"/>
                <a:cs typeface="Trebuchet MS"/>
              </a:rPr>
              <a:t>ética  </a:t>
            </a:r>
            <a:r>
              <a:rPr sz="2800" b="1" spc="-150" dirty="0">
                <a:solidFill>
                  <a:srgbClr val="FFFFFF"/>
                </a:solidFill>
                <a:latin typeface="Trebuchet MS"/>
                <a:cs typeface="Trebuchet MS"/>
              </a:rPr>
              <a:t>seja </a:t>
            </a:r>
            <a:r>
              <a:rPr sz="2800" b="1" spc="-140" dirty="0">
                <a:solidFill>
                  <a:srgbClr val="FFFFFF"/>
                </a:solidFill>
                <a:latin typeface="Trebuchet MS"/>
                <a:cs typeface="Trebuchet MS"/>
              </a:rPr>
              <a:t>definida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como </a:t>
            </a:r>
            <a:r>
              <a:rPr sz="2800" b="1" spc="130" dirty="0">
                <a:solidFill>
                  <a:srgbClr val="FFFFFF"/>
                </a:solidFill>
                <a:latin typeface="Trebuchet MS"/>
                <a:cs typeface="Trebuchet MS"/>
              </a:rPr>
              <a:t>"a </a:t>
            </a:r>
            <a:r>
              <a:rPr sz="2800" b="1" spc="-145" dirty="0">
                <a:solidFill>
                  <a:srgbClr val="FFFFFF"/>
                </a:solidFill>
                <a:latin typeface="Trebuchet MS"/>
                <a:cs typeface="Trebuchet MS"/>
              </a:rPr>
              <a:t>área </a:t>
            </a:r>
            <a:r>
              <a:rPr sz="2800" b="1" spc="-80" dirty="0">
                <a:solidFill>
                  <a:srgbClr val="FFFFFF"/>
                </a:solidFill>
                <a:latin typeface="Trebuchet MS"/>
                <a:cs typeface="Trebuchet MS"/>
              </a:rPr>
              <a:t>da </a:t>
            </a:r>
            <a:r>
              <a:rPr sz="2800" b="1" spc="-100" dirty="0">
                <a:solidFill>
                  <a:srgbClr val="FFFFFF"/>
                </a:solidFill>
                <a:latin typeface="Trebuchet MS"/>
                <a:cs typeface="Trebuchet MS"/>
              </a:rPr>
              <a:t>filosofia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800" b="1" spc="-145" dirty="0">
                <a:solidFill>
                  <a:srgbClr val="FFFFFF"/>
                </a:solidFill>
                <a:latin typeface="Trebuchet MS"/>
                <a:cs typeface="Trebuchet MS"/>
              </a:rPr>
              <a:t>se </a:t>
            </a:r>
            <a:r>
              <a:rPr sz="2800" b="1" spc="-150" dirty="0">
                <a:solidFill>
                  <a:srgbClr val="FFFFFF"/>
                </a:solidFill>
                <a:latin typeface="Trebuchet MS"/>
                <a:cs typeface="Trebuchet MS"/>
              </a:rPr>
              <a:t>ocupa </a:t>
            </a:r>
            <a:r>
              <a:rPr sz="2800" b="1" spc="-120" dirty="0">
                <a:solidFill>
                  <a:srgbClr val="FFFFFF"/>
                </a:solidFill>
                <a:latin typeface="Trebuchet MS"/>
                <a:cs typeface="Trebuchet MS"/>
              </a:rPr>
              <a:t>do  </a:t>
            </a: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estudo </a:t>
            </a:r>
            <a:r>
              <a:rPr sz="2800" b="1" spc="-60" dirty="0">
                <a:solidFill>
                  <a:srgbClr val="FFFFFF"/>
                </a:solidFill>
                <a:latin typeface="Trebuchet MS"/>
                <a:cs typeface="Trebuchet MS"/>
              </a:rPr>
              <a:t>das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normas morais </a:t>
            </a:r>
            <a:r>
              <a:rPr sz="2800" b="1" spc="-70" dirty="0">
                <a:solidFill>
                  <a:srgbClr val="FFFFFF"/>
                </a:solidFill>
                <a:latin typeface="Trebuchet MS"/>
                <a:cs typeface="Trebuchet MS"/>
              </a:rPr>
              <a:t>nas </a:t>
            </a:r>
            <a:r>
              <a:rPr sz="2800" b="1" spc="-140" dirty="0">
                <a:solidFill>
                  <a:srgbClr val="FFFFFF"/>
                </a:solidFill>
                <a:latin typeface="Trebuchet MS"/>
                <a:cs typeface="Trebuchet MS"/>
              </a:rPr>
              <a:t>sociedades </a:t>
            </a:r>
            <a:r>
              <a:rPr sz="2800" b="1" spc="-80" dirty="0">
                <a:solidFill>
                  <a:srgbClr val="FFFFFF"/>
                </a:solidFill>
                <a:latin typeface="Trebuchet MS"/>
                <a:cs typeface="Trebuchet MS"/>
              </a:rPr>
              <a:t>humanas"</a:t>
            </a:r>
            <a:r>
              <a:rPr sz="2775" b="1" u="heavy" spc="-120" baseline="2552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3"/>
              </a:rPr>
              <a:t>[5]</a:t>
            </a:r>
            <a:r>
              <a:rPr sz="2775" b="1" spc="-120" baseline="25525" dirty="0">
                <a:solidFill>
                  <a:srgbClr val="FF8118"/>
                </a:solidFill>
                <a:latin typeface="Trebuchet MS"/>
                <a:cs typeface="Trebuchet MS"/>
                <a:hlinkClick r:id="rId3"/>
              </a:rPr>
              <a:t>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  </a:t>
            </a:r>
            <a:r>
              <a:rPr sz="2800" b="1" spc="-145" dirty="0">
                <a:solidFill>
                  <a:srgbClr val="FFFFFF"/>
                </a:solidFill>
                <a:latin typeface="Trebuchet MS"/>
                <a:cs typeface="Trebuchet MS"/>
              </a:rPr>
              <a:t>busca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explicar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justificar </a:t>
            </a:r>
            <a:r>
              <a:rPr sz="2800" b="1" spc="-60" dirty="0">
                <a:solidFill>
                  <a:srgbClr val="FFFFFF"/>
                </a:solidFill>
                <a:latin typeface="Trebuchet MS"/>
                <a:cs typeface="Trebuchet MS"/>
              </a:rPr>
              <a:t>os </a:t>
            </a: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costumes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um 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determinado </a:t>
            </a:r>
            <a:r>
              <a:rPr sz="2800" b="1" spc="-155" dirty="0">
                <a:solidFill>
                  <a:srgbClr val="FFFFFF"/>
                </a:solidFill>
                <a:latin typeface="Trebuchet MS"/>
                <a:cs typeface="Trebuchet MS"/>
              </a:rPr>
              <a:t>agrupamento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humano,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bem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como </a:t>
            </a:r>
            <a:r>
              <a:rPr sz="2800" b="1" spc="-240" dirty="0">
                <a:solidFill>
                  <a:srgbClr val="FFFFFF"/>
                </a:solidFill>
                <a:latin typeface="Trebuchet MS"/>
                <a:cs typeface="Trebuchet MS"/>
              </a:rPr>
              <a:t>fornecer  </a:t>
            </a:r>
            <a:r>
              <a:rPr sz="2800" b="1" spc="-90" dirty="0">
                <a:solidFill>
                  <a:srgbClr val="FFFFFF"/>
                </a:solidFill>
                <a:latin typeface="Trebuchet MS"/>
                <a:cs typeface="Trebuchet MS"/>
              </a:rPr>
              <a:t>subsídios </a:t>
            </a:r>
            <a:r>
              <a:rPr sz="2800" b="1" spc="-120" dirty="0">
                <a:solidFill>
                  <a:srgbClr val="FFFFFF"/>
                </a:solidFill>
                <a:latin typeface="Trebuchet MS"/>
                <a:cs typeface="Trebuchet MS"/>
              </a:rPr>
              <a:t>para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14" dirty="0">
                <a:solidFill>
                  <a:srgbClr val="FFFFFF"/>
                </a:solidFill>
                <a:latin typeface="Trebuchet MS"/>
                <a:cs typeface="Trebuchet MS"/>
              </a:rPr>
              <a:t>solução </a:t>
            </a:r>
            <a:r>
              <a:rPr sz="2800" b="1" spc="-210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800" b="1" spc="-120" dirty="0">
                <a:solidFill>
                  <a:srgbClr val="FFFFFF"/>
                </a:solidFill>
                <a:latin typeface="Trebuchet MS"/>
                <a:cs typeface="Trebuchet MS"/>
              </a:rPr>
              <a:t>seus </a:t>
            </a:r>
            <a:r>
              <a:rPr sz="2800" b="1" u="heavy" spc="-12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4"/>
              </a:rPr>
              <a:t>dilemas</a:t>
            </a:r>
            <a:r>
              <a:rPr sz="2800" b="1" spc="-120" dirty="0">
                <a:solidFill>
                  <a:srgbClr val="FF8118"/>
                </a:solidFill>
                <a:latin typeface="Trebuchet MS"/>
                <a:cs typeface="Trebuchet MS"/>
                <a:hlinkClick r:id="rId4"/>
              </a:rPr>
              <a:t> </a:t>
            </a:r>
            <a:r>
              <a:rPr sz="2800" b="1" spc="-85" dirty="0">
                <a:solidFill>
                  <a:srgbClr val="FFFFFF"/>
                </a:solidFill>
                <a:latin typeface="Trebuchet MS"/>
                <a:cs typeface="Trebuchet MS"/>
              </a:rPr>
              <a:t>mais</a:t>
            </a:r>
            <a:r>
              <a:rPr sz="2800" b="1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comuns.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6263" y="182625"/>
            <a:ext cx="8672830" cy="55740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7960" algn="just">
              <a:lnSpc>
                <a:spcPct val="100000"/>
              </a:lnSpc>
              <a:spcBef>
                <a:spcPts val="95"/>
              </a:spcBef>
            </a:pP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Neste </a:t>
            </a:r>
            <a:r>
              <a:rPr sz="2800" b="1" spc="-195" dirty="0">
                <a:solidFill>
                  <a:srgbClr val="FFFFFF"/>
                </a:solidFill>
                <a:latin typeface="Trebuchet MS"/>
                <a:cs typeface="Trebuchet MS"/>
              </a:rPr>
              <a:t>sentido, </a:t>
            </a:r>
            <a:r>
              <a:rPr sz="2800" b="1" spc="-220" dirty="0">
                <a:solidFill>
                  <a:srgbClr val="FFFFFF"/>
                </a:solidFill>
                <a:latin typeface="Trebuchet MS"/>
                <a:cs typeface="Trebuchet MS"/>
              </a:rPr>
              <a:t>ética </a:t>
            </a:r>
            <a:r>
              <a:rPr sz="2800" b="1" spc="-165" dirty="0">
                <a:solidFill>
                  <a:srgbClr val="FFFFFF"/>
                </a:solidFill>
                <a:latin typeface="Trebuchet MS"/>
                <a:cs typeface="Trebuchet MS"/>
              </a:rPr>
              <a:t>pode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ser </a:t>
            </a:r>
            <a:r>
              <a:rPr sz="2800" b="1" spc="-140" dirty="0">
                <a:solidFill>
                  <a:srgbClr val="FFFFFF"/>
                </a:solidFill>
                <a:latin typeface="Trebuchet MS"/>
                <a:cs typeface="Trebuchet MS"/>
              </a:rPr>
              <a:t>definida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como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85" dirty="0">
                <a:solidFill>
                  <a:srgbClr val="FFFFFF"/>
                </a:solidFill>
                <a:latin typeface="Trebuchet MS"/>
                <a:cs typeface="Trebuchet MS"/>
              </a:rPr>
              <a:t>ciência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que  </a:t>
            </a:r>
            <a:r>
              <a:rPr sz="2800" b="1" spc="-165" dirty="0">
                <a:solidFill>
                  <a:srgbClr val="FFFFFF"/>
                </a:solidFill>
                <a:latin typeface="Trebuchet MS"/>
                <a:cs typeface="Trebuchet MS"/>
              </a:rPr>
              <a:t>estuda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85" dirty="0">
                <a:solidFill>
                  <a:srgbClr val="FFFFFF"/>
                </a:solidFill>
                <a:latin typeface="Trebuchet MS"/>
                <a:cs typeface="Trebuchet MS"/>
              </a:rPr>
              <a:t>conduta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humana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45" dirty="0">
                <a:solidFill>
                  <a:srgbClr val="FFFFFF"/>
                </a:solidFill>
                <a:latin typeface="Trebuchet MS"/>
                <a:cs typeface="Trebuchet MS"/>
              </a:rPr>
              <a:t>moral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é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qualidade </a:t>
            </a:r>
            <a:r>
              <a:rPr sz="2800" b="1" spc="-165" dirty="0">
                <a:solidFill>
                  <a:srgbClr val="FFFFFF"/>
                </a:solidFill>
                <a:latin typeface="Trebuchet MS"/>
                <a:cs typeface="Trebuchet MS"/>
              </a:rPr>
              <a:t>desta 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conduta, </a:t>
            </a:r>
            <a:r>
              <a:rPr sz="2800" b="1" spc="-130" dirty="0">
                <a:solidFill>
                  <a:srgbClr val="FFFFFF"/>
                </a:solidFill>
                <a:latin typeface="Trebuchet MS"/>
                <a:cs typeface="Trebuchet MS"/>
              </a:rPr>
              <a:t>quando </a:t>
            </a:r>
            <a:r>
              <a:rPr sz="2800" b="1" spc="-120" dirty="0">
                <a:solidFill>
                  <a:srgbClr val="FFFFFF"/>
                </a:solidFill>
                <a:latin typeface="Trebuchet MS"/>
                <a:cs typeface="Trebuchet MS"/>
              </a:rPr>
              <a:t>julga-se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ponto </a:t>
            </a:r>
            <a:r>
              <a:rPr sz="2800" b="1" spc="-210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800" b="1" spc="-105" dirty="0">
                <a:solidFill>
                  <a:srgbClr val="FFFFFF"/>
                </a:solidFill>
                <a:latin typeface="Trebuchet MS"/>
                <a:cs typeface="Trebuchet MS"/>
              </a:rPr>
              <a:t>vista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2800" b="1" spc="-220" dirty="0">
                <a:solidFill>
                  <a:srgbClr val="FFFFFF"/>
                </a:solidFill>
                <a:latin typeface="Trebuchet MS"/>
                <a:cs typeface="Trebuchet MS"/>
              </a:rPr>
              <a:t>Bem </a:t>
            </a:r>
            <a:r>
              <a:rPr sz="2800" b="1" spc="-270" dirty="0">
                <a:solidFill>
                  <a:srgbClr val="FFFFFF"/>
                </a:solidFill>
                <a:latin typeface="Trebuchet MS"/>
                <a:cs typeface="Trebuchet MS"/>
              </a:rPr>
              <a:t>e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do  </a:t>
            </a:r>
            <a:r>
              <a:rPr sz="2800" b="1" spc="-75" dirty="0">
                <a:solidFill>
                  <a:srgbClr val="FFFFFF"/>
                </a:solidFill>
                <a:latin typeface="Trebuchet MS"/>
                <a:cs typeface="Trebuchet MS"/>
              </a:rPr>
              <a:t>Mal.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85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2800" b="1" spc="15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220" dirty="0">
                <a:solidFill>
                  <a:srgbClr val="FFFFFF"/>
                </a:solidFill>
                <a:latin typeface="Trebuchet MS"/>
                <a:cs typeface="Trebuchet MS"/>
              </a:rPr>
              <a:t>ética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também </a:t>
            </a:r>
            <a:r>
              <a:rPr sz="2800" b="1" spc="-100" dirty="0">
                <a:solidFill>
                  <a:srgbClr val="FFFFFF"/>
                </a:solidFill>
                <a:latin typeface="Trebuchet MS"/>
                <a:cs typeface="Trebuchet MS"/>
              </a:rPr>
              <a:t>não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deve </a:t>
            </a:r>
            <a:r>
              <a:rPr sz="2800" b="1" spc="-210" dirty="0">
                <a:solidFill>
                  <a:srgbClr val="FFFFFF"/>
                </a:solidFill>
                <a:latin typeface="Trebuchet MS"/>
                <a:cs typeface="Trebuchet MS"/>
              </a:rPr>
              <a:t>ser </a:t>
            </a:r>
            <a:r>
              <a:rPr sz="2800" b="1" spc="-150" dirty="0">
                <a:solidFill>
                  <a:srgbClr val="FFFFFF"/>
                </a:solidFill>
                <a:latin typeface="Trebuchet MS"/>
                <a:cs typeface="Trebuchet MS"/>
              </a:rPr>
              <a:t>confundida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com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u="heavy" spc="-19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Trebuchet MS"/>
                <a:cs typeface="Trebuchet MS"/>
                <a:hlinkClick r:id="rId2"/>
              </a:rPr>
              <a:t>lei</a:t>
            </a:r>
            <a:r>
              <a:rPr sz="2800" b="1" spc="-195" dirty="0">
                <a:solidFill>
                  <a:srgbClr val="FFFFFF"/>
                </a:solidFill>
                <a:latin typeface="Trebuchet MS"/>
                <a:cs typeface="Trebuchet MS"/>
              </a:rPr>
              <a:t>,  </a:t>
            </a:r>
            <a:r>
              <a:rPr sz="2800" b="1" spc="-170" dirty="0">
                <a:solidFill>
                  <a:srgbClr val="FFFFFF"/>
                </a:solidFill>
                <a:latin typeface="Trebuchet MS"/>
                <a:cs typeface="Trebuchet MS"/>
              </a:rPr>
              <a:t>embora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com </a:t>
            </a:r>
            <a:r>
              <a:rPr sz="2800" b="1" spc="-229" dirty="0">
                <a:solidFill>
                  <a:srgbClr val="FFFFFF"/>
                </a:solidFill>
                <a:latin typeface="Trebuchet MS"/>
                <a:cs typeface="Trebuchet MS"/>
              </a:rPr>
              <a:t>certa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frequência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60" dirty="0">
                <a:solidFill>
                  <a:srgbClr val="FFFFFF"/>
                </a:solidFill>
                <a:latin typeface="Trebuchet MS"/>
                <a:cs typeface="Trebuchet MS"/>
              </a:rPr>
              <a:t>lei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tenha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como </a:t>
            </a:r>
            <a:r>
              <a:rPr sz="2800" b="1" spc="-114" dirty="0">
                <a:solidFill>
                  <a:srgbClr val="FFFFFF"/>
                </a:solidFill>
                <a:latin typeface="Trebuchet MS"/>
                <a:cs typeface="Trebuchet MS"/>
              </a:rPr>
              <a:t>base  </a:t>
            </a:r>
            <a:r>
              <a:rPr sz="2800" b="1" spc="-155" dirty="0">
                <a:solidFill>
                  <a:srgbClr val="FFFFFF"/>
                </a:solidFill>
                <a:latin typeface="Trebuchet MS"/>
                <a:cs typeface="Trebuchet MS"/>
              </a:rPr>
              <a:t>princípios </a:t>
            </a:r>
            <a:r>
              <a:rPr sz="2800" b="1" spc="-220" dirty="0">
                <a:solidFill>
                  <a:srgbClr val="FFFFFF"/>
                </a:solidFill>
                <a:latin typeface="Trebuchet MS"/>
                <a:cs typeface="Trebuchet MS"/>
              </a:rPr>
              <a:t>éticos. </a:t>
            </a:r>
            <a:r>
              <a:rPr sz="2800" b="1" spc="20" dirty="0">
                <a:solidFill>
                  <a:srgbClr val="FFFFFF"/>
                </a:solidFill>
                <a:latin typeface="Trebuchet MS"/>
                <a:cs typeface="Trebuchet MS"/>
              </a:rPr>
              <a:t>Ao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contrário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do </a:t>
            </a:r>
            <a:r>
              <a:rPr sz="2800" b="1" spc="-200" dirty="0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sz="2800" b="1" spc="-220" dirty="0">
                <a:solidFill>
                  <a:srgbClr val="FFFFFF"/>
                </a:solidFill>
                <a:latin typeface="Trebuchet MS"/>
                <a:cs typeface="Trebuchet MS"/>
              </a:rPr>
              <a:t>ocorre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com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95" dirty="0">
                <a:solidFill>
                  <a:srgbClr val="FFFFFF"/>
                </a:solidFill>
                <a:latin typeface="Trebuchet MS"/>
                <a:cs typeface="Trebuchet MS"/>
              </a:rPr>
              <a:t>lei,  nenhum </a:t>
            </a:r>
            <a:r>
              <a:rPr sz="2800" b="1" spc="-114" dirty="0">
                <a:solidFill>
                  <a:srgbClr val="FFFFFF"/>
                </a:solidFill>
                <a:latin typeface="Trebuchet MS"/>
                <a:cs typeface="Trebuchet MS"/>
              </a:rPr>
              <a:t>indivíduo </a:t>
            </a:r>
            <a:r>
              <a:rPr sz="2800" b="1" spc="-165" dirty="0">
                <a:solidFill>
                  <a:srgbClr val="FFFFFF"/>
                </a:solidFill>
                <a:latin typeface="Trebuchet MS"/>
                <a:cs typeface="Trebuchet MS"/>
              </a:rPr>
              <a:t>pode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ser </a:t>
            </a:r>
            <a:r>
              <a:rPr sz="2800" b="1" spc="-185" dirty="0">
                <a:solidFill>
                  <a:srgbClr val="FFFFFF"/>
                </a:solidFill>
                <a:latin typeface="Trebuchet MS"/>
                <a:cs typeface="Trebuchet MS"/>
              </a:rPr>
              <a:t>compelido, </a:t>
            </a:r>
            <a:r>
              <a:rPr sz="2800" b="1" spc="-155" dirty="0">
                <a:solidFill>
                  <a:srgbClr val="FFFFFF"/>
                </a:solidFill>
                <a:latin typeface="Trebuchet MS"/>
                <a:cs typeface="Trebuchet MS"/>
              </a:rPr>
              <a:t>pelo Estado </a:t>
            </a:r>
            <a:r>
              <a:rPr sz="2800" b="1" spc="-140" dirty="0">
                <a:solidFill>
                  <a:srgbClr val="FFFFFF"/>
                </a:solidFill>
                <a:latin typeface="Trebuchet MS"/>
                <a:cs typeface="Trebuchet MS"/>
              </a:rPr>
              <a:t>ou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por  </a:t>
            </a:r>
            <a:r>
              <a:rPr sz="2800" b="1" spc="-180" dirty="0">
                <a:solidFill>
                  <a:srgbClr val="FFFFFF"/>
                </a:solidFill>
                <a:latin typeface="Trebuchet MS"/>
                <a:cs typeface="Trebuchet MS"/>
              </a:rPr>
              <a:t>outros </a:t>
            </a:r>
            <a:r>
              <a:rPr sz="2800" b="1" spc="-130" dirty="0">
                <a:solidFill>
                  <a:srgbClr val="FFFFFF"/>
                </a:solidFill>
                <a:latin typeface="Trebuchet MS"/>
                <a:cs typeface="Trebuchet MS"/>
              </a:rPr>
              <a:t>indivíduos, </a:t>
            </a:r>
            <a:r>
              <a:rPr sz="2800" b="1" spc="-15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225" dirty="0">
                <a:solidFill>
                  <a:srgbClr val="FFFFFF"/>
                </a:solidFill>
                <a:latin typeface="Trebuchet MS"/>
                <a:cs typeface="Trebuchet MS"/>
              </a:rPr>
              <a:t>cumprir </a:t>
            </a:r>
            <a:r>
              <a:rPr sz="2800" b="1" spc="-15" dirty="0">
                <a:solidFill>
                  <a:srgbClr val="FFFFFF"/>
                </a:solidFill>
                <a:latin typeface="Trebuchet MS"/>
                <a:cs typeface="Trebuchet MS"/>
              </a:rPr>
              <a:t>as </a:t>
            </a:r>
            <a:r>
              <a:rPr sz="2800" b="1" spc="-125" dirty="0">
                <a:solidFill>
                  <a:srgbClr val="FFFFFF"/>
                </a:solidFill>
                <a:latin typeface="Trebuchet MS"/>
                <a:cs typeface="Trebuchet MS"/>
              </a:rPr>
              <a:t>normas </a:t>
            </a:r>
            <a:r>
              <a:rPr sz="2800" b="1" spc="-215" dirty="0">
                <a:solidFill>
                  <a:srgbClr val="FFFFFF"/>
                </a:solidFill>
                <a:latin typeface="Trebuchet MS"/>
                <a:cs typeface="Trebuchet MS"/>
              </a:rPr>
              <a:t>éticas, </a:t>
            </a:r>
            <a:r>
              <a:rPr sz="2800" b="1" spc="-210" dirty="0">
                <a:solidFill>
                  <a:srgbClr val="FFFFFF"/>
                </a:solidFill>
                <a:latin typeface="Trebuchet MS"/>
                <a:cs typeface="Trebuchet MS"/>
              </a:rPr>
              <a:t>nem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sofrer 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qualquer </a:t>
            </a:r>
            <a:r>
              <a:rPr sz="2800" b="1" spc="-110" dirty="0">
                <a:solidFill>
                  <a:srgbClr val="FFFFFF"/>
                </a:solidFill>
                <a:latin typeface="Trebuchet MS"/>
                <a:cs typeface="Trebuchet MS"/>
              </a:rPr>
              <a:t>sanção </a:t>
            </a:r>
            <a:r>
              <a:rPr sz="2800" b="1" spc="-135" dirty="0">
                <a:solidFill>
                  <a:srgbClr val="FFFFFF"/>
                </a:solidFill>
                <a:latin typeface="Trebuchet MS"/>
                <a:cs typeface="Trebuchet MS"/>
              </a:rPr>
              <a:t>pela </a:t>
            </a:r>
            <a:r>
              <a:rPr sz="2800" b="1" spc="-160" dirty="0">
                <a:solidFill>
                  <a:srgbClr val="FFFFFF"/>
                </a:solidFill>
                <a:latin typeface="Trebuchet MS"/>
                <a:cs typeface="Trebuchet MS"/>
              </a:rPr>
              <a:t>desobediência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70" dirty="0">
                <a:solidFill>
                  <a:srgbClr val="FFFFFF"/>
                </a:solidFill>
                <a:latin typeface="Trebuchet MS"/>
                <a:cs typeface="Trebuchet MS"/>
              </a:rPr>
              <a:t>estas; </a:t>
            </a:r>
            <a:r>
              <a:rPr sz="2800" b="1" spc="-190" dirty="0">
                <a:solidFill>
                  <a:srgbClr val="FFFFFF"/>
                </a:solidFill>
                <a:latin typeface="Trebuchet MS"/>
                <a:cs typeface="Trebuchet MS"/>
              </a:rPr>
              <a:t>por </a:t>
            </a:r>
            <a:r>
              <a:rPr sz="2800" b="1" spc="-215" dirty="0">
                <a:solidFill>
                  <a:srgbClr val="FFFFFF"/>
                </a:solidFill>
                <a:latin typeface="Trebuchet MS"/>
                <a:cs typeface="Trebuchet MS"/>
              </a:rPr>
              <a:t>outro  </a:t>
            </a:r>
            <a:r>
              <a:rPr sz="2800" b="1" spc="-150" dirty="0">
                <a:solidFill>
                  <a:srgbClr val="FFFFFF"/>
                </a:solidFill>
                <a:latin typeface="Trebuchet MS"/>
                <a:cs typeface="Trebuchet MS"/>
              </a:rPr>
              <a:t>lado,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60" dirty="0">
                <a:solidFill>
                  <a:srgbClr val="FFFFFF"/>
                </a:solidFill>
                <a:latin typeface="Trebuchet MS"/>
                <a:cs typeface="Trebuchet MS"/>
              </a:rPr>
              <a:t>lei </a:t>
            </a:r>
            <a:r>
              <a:rPr sz="2800" b="1" spc="-165" dirty="0">
                <a:solidFill>
                  <a:srgbClr val="FFFFFF"/>
                </a:solidFill>
                <a:latin typeface="Trebuchet MS"/>
                <a:cs typeface="Trebuchet MS"/>
              </a:rPr>
              <a:t>pode </a:t>
            </a:r>
            <a:r>
              <a:rPr sz="2800" b="1" spc="-204" dirty="0">
                <a:solidFill>
                  <a:srgbClr val="FFFFFF"/>
                </a:solidFill>
                <a:latin typeface="Trebuchet MS"/>
                <a:cs typeface="Trebuchet MS"/>
              </a:rPr>
              <a:t>ser </a:t>
            </a:r>
            <a:r>
              <a:rPr sz="2800" b="1" spc="-75" dirty="0">
                <a:solidFill>
                  <a:srgbClr val="FFFFFF"/>
                </a:solidFill>
                <a:latin typeface="Trebuchet MS"/>
                <a:cs typeface="Trebuchet MS"/>
              </a:rPr>
              <a:t>omissa </a:t>
            </a:r>
            <a:r>
              <a:rPr sz="2800" b="1" spc="-170" dirty="0">
                <a:solidFill>
                  <a:srgbClr val="FFFFFF"/>
                </a:solidFill>
                <a:latin typeface="Trebuchet MS"/>
                <a:cs typeface="Trebuchet MS"/>
              </a:rPr>
              <a:t>quanto </a:t>
            </a:r>
            <a:r>
              <a:rPr sz="2800" b="1" spc="-2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800" b="1" spc="-175" dirty="0">
                <a:solidFill>
                  <a:srgbClr val="FFFFFF"/>
                </a:solidFill>
                <a:latin typeface="Trebuchet MS"/>
                <a:cs typeface="Trebuchet MS"/>
              </a:rPr>
              <a:t>questões </a:t>
            </a:r>
            <a:r>
              <a:rPr sz="2800" b="1" spc="-85" dirty="0">
                <a:solidFill>
                  <a:srgbClr val="FFFFFF"/>
                </a:solidFill>
                <a:latin typeface="Trebuchet MS"/>
                <a:cs typeface="Trebuchet MS"/>
              </a:rPr>
              <a:t>abrangidas  </a:t>
            </a:r>
            <a:r>
              <a:rPr sz="2800" b="1" spc="-135" dirty="0">
                <a:solidFill>
                  <a:srgbClr val="FFFFFF"/>
                </a:solidFill>
                <a:latin typeface="Trebuchet MS"/>
                <a:cs typeface="Trebuchet MS"/>
              </a:rPr>
              <a:t>no </a:t>
            </a:r>
            <a:r>
              <a:rPr sz="2800" b="1" spc="-155" dirty="0">
                <a:solidFill>
                  <a:srgbClr val="FFFFFF"/>
                </a:solidFill>
                <a:latin typeface="Trebuchet MS"/>
                <a:cs typeface="Trebuchet MS"/>
              </a:rPr>
              <a:t>escopo </a:t>
            </a:r>
            <a:r>
              <a:rPr sz="2800" b="1" spc="-80" dirty="0">
                <a:solidFill>
                  <a:srgbClr val="FFFFFF"/>
                </a:solidFill>
                <a:latin typeface="Trebuchet MS"/>
                <a:cs typeface="Trebuchet MS"/>
              </a:rPr>
              <a:t>da</a:t>
            </a:r>
            <a:r>
              <a:rPr sz="2800" b="1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229" dirty="0">
                <a:solidFill>
                  <a:srgbClr val="FFFFFF"/>
                </a:solidFill>
                <a:latin typeface="Trebuchet MS"/>
                <a:cs typeface="Trebuchet MS"/>
              </a:rPr>
              <a:t>ética.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523" y="116674"/>
            <a:ext cx="8640953" cy="57605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78332" y="6077287"/>
            <a:ext cx="129349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>
              <a:lnSpc>
                <a:spcPts val="2215"/>
              </a:lnSpc>
            </a:pPr>
            <a:endParaRPr spc="-1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pc="-155" dirty="0" err="1" smtClean="0"/>
              <a:t>Ética</a:t>
            </a:r>
            <a:r>
              <a:rPr spc="-155" dirty="0" smtClean="0"/>
              <a:t> </a:t>
            </a:r>
            <a:r>
              <a:rPr spc="-190" dirty="0"/>
              <a:t>e </a:t>
            </a:r>
            <a:r>
              <a:rPr spc="-85" dirty="0"/>
              <a:t>Deontologia </a:t>
            </a:r>
            <a:r>
              <a:rPr spc="-95" dirty="0"/>
              <a:t>no</a:t>
            </a:r>
            <a:r>
              <a:rPr spc="270" dirty="0"/>
              <a:t> </a:t>
            </a:r>
            <a:r>
              <a:rPr spc="-110" dirty="0"/>
              <a:t>Desporto</a:t>
            </a:r>
          </a:p>
          <a:p>
            <a:pPr marL="472440">
              <a:lnSpc>
                <a:spcPct val="100000"/>
              </a:lnSpc>
            </a:pPr>
            <a:r>
              <a:rPr spc="-165" dirty="0">
                <a:solidFill>
                  <a:srgbClr val="000000"/>
                </a:solidFill>
              </a:rPr>
              <a:t>1. </a:t>
            </a:r>
            <a:r>
              <a:rPr spc="-110" dirty="0">
                <a:solidFill>
                  <a:srgbClr val="000000"/>
                </a:solidFill>
              </a:rPr>
              <a:t>Princípios </a:t>
            </a:r>
            <a:r>
              <a:rPr spc="-105" dirty="0">
                <a:solidFill>
                  <a:srgbClr val="000000"/>
                </a:solidFill>
              </a:rPr>
              <a:t>fundamentais </a:t>
            </a:r>
            <a:r>
              <a:rPr spc="-55" dirty="0">
                <a:solidFill>
                  <a:srgbClr val="000000"/>
                </a:solidFill>
              </a:rPr>
              <a:t>da</a:t>
            </a:r>
            <a:r>
              <a:rPr spc="85" dirty="0">
                <a:solidFill>
                  <a:srgbClr val="000000"/>
                </a:solidFill>
              </a:rPr>
              <a:t> </a:t>
            </a:r>
            <a:r>
              <a:rPr spc="-160" dirty="0">
                <a:solidFill>
                  <a:srgbClr val="000000"/>
                </a:solidFill>
              </a:rPr>
              <a:t>ética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673</Words>
  <Application>Microsoft Office PowerPoint</Application>
  <PresentationFormat>Apresentação no Ecrã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Pica</dc:creator>
  <cp:lastModifiedBy>Utilizador</cp:lastModifiedBy>
  <cp:revision>2</cp:revision>
  <dcterms:created xsi:type="dcterms:W3CDTF">2021-09-21T09:48:50Z</dcterms:created>
  <dcterms:modified xsi:type="dcterms:W3CDTF">2021-09-21T14:38:44Z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2012-10-11T00:00:00Z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2021-09-21T00:00:00Z</vt:filetime>
  </property>
</Properties>
</file>