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</p:sldIdLst>
  <p:sldSz cy="6858000" cx="9144000"/>
  <p:notesSz cx="6858000" cy="9144000"/>
  <p:embeddedFontLst>
    <p:embeddedFont>
      <p:font typeface="Arial Narrow"/>
      <p:regular r:id="rId105"/>
      <p:bold r:id="rId106"/>
      <p:italic r:id="rId107"/>
      <p:boldItalic r:id="rId108"/>
    </p:embeddedFont>
    <p:embeddedFont>
      <p:font typeface="Arial Black"/>
      <p:regular r:id="rId10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10" roundtripDataSignature="AMtx7mjF2lTQEAAnPIy+sRYGkUS6pgdD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9D89920-D076-431D-9D30-CD3C265CAAD8}">
  <a:tblStyle styleId="{99D89920-D076-431D-9D30-CD3C265CAAD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ArialNarrow-italic.fntdata"/><Relationship Id="rId106" Type="http://schemas.openxmlformats.org/officeDocument/2006/relationships/font" Target="fonts/ArialNarrow-bold.fntdata"/><Relationship Id="rId105" Type="http://schemas.openxmlformats.org/officeDocument/2006/relationships/font" Target="fonts/ArialNarrow-regular.fntdata"/><Relationship Id="rId104" Type="http://schemas.openxmlformats.org/officeDocument/2006/relationships/slide" Target="slides/slide98.xml"/><Relationship Id="rId109" Type="http://schemas.openxmlformats.org/officeDocument/2006/relationships/font" Target="fonts/ArialBlack-regular.fntdata"/><Relationship Id="rId108" Type="http://schemas.openxmlformats.org/officeDocument/2006/relationships/font" Target="fonts/ArialNarrow-bold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10" Type="http://customschemas.google.com/relationships/presentationmetadata" Target="meta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9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object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9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e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10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o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c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Dupl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0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0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0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0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0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0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9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Relationship Id="rId4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png"/><Relationship Id="rId4" Type="http://schemas.openxmlformats.org/officeDocument/2006/relationships/image" Target="../media/image4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image" Target="../media/image49.png"/><Relationship Id="rId6" Type="http://schemas.openxmlformats.org/officeDocument/2006/relationships/image" Target="../media/image6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Relationship Id="rId4" Type="http://schemas.openxmlformats.org/officeDocument/2006/relationships/image" Target="../media/image6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6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6.png"/><Relationship Id="rId4" Type="http://schemas.openxmlformats.org/officeDocument/2006/relationships/image" Target="../media/image72.png"/><Relationship Id="rId5" Type="http://schemas.openxmlformats.org/officeDocument/2006/relationships/image" Target="../media/image7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4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title"/>
          </p:nvPr>
        </p:nvSpPr>
        <p:spPr>
          <a:xfrm>
            <a:off x="457200" y="60324"/>
            <a:ext cx="8229600" cy="296842"/>
          </a:xfrm>
          <a:prstGeom prst="rect">
            <a:avLst/>
          </a:prstGeom>
          <a:gradFill>
            <a:gsLst>
              <a:gs pos="0">
                <a:srgbClr val="284971"/>
              </a:gs>
              <a:gs pos="50000">
                <a:srgbClr val="3B6AA4"/>
              </a:gs>
              <a:gs pos="100000">
                <a:srgbClr val="4680C5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lang="pt-PT" sz="1400">
                <a:solidFill>
                  <a:schemeClr val="lt1"/>
                </a:solidFill>
              </a:rPr>
              <a:t>Fundamentos do Desporto</a:t>
            </a:r>
            <a:r>
              <a:rPr b="1" lang="pt-PT" sz="1400"/>
              <a:t>	</a:t>
            </a:r>
            <a:endParaRPr/>
          </a:p>
        </p:txBody>
      </p:sp>
      <p:cxnSp>
        <p:nvCxnSpPr>
          <p:cNvPr id="90" name="Google Shape;90;p1"/>
          <p:cNvCxnSpPr/>
          <p:nvPr/>
        </p:nvCxnSpPr>
        <p:spPr>
          <a:xfrm>
            <a:off x="500034" y="357166"/>
            <a:ext cx="8072494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b="30498" l="26903" r="25329" t="10742"/>
          <a:stretch/>
        </p:blipFill>
        <p:spPr>
          <a:xfrm>
            <a:off x="769376" y="785794"/>
            <a:ext cx="7953713" cy="55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857224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2" name="Google Shape;162;p10"/>
          <p:cNvGraphicFramePr/>
          <p:nvPr/>
        </p:nvGraphicFramePr>
        <p:xfrm>
          <a:off x="785786" y="157161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{99D89920-D076-431D-9D30-CD3C265CAAD8}</a:tableStyleId>
              </a:tblPr>
              <a:tblGrid>
                <a:gridCol w="2625375"/>
                <a:gridCol w="5375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Qualidades Físicas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Ex. de Qualidades Psicológicas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800"/>
                        <a:t>FORÇA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pt-PT" sz="1800"/>
                        <a:t>FORÇA PSICOLÓGICA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 Capacidade de estabelecer objetivos claros e o grau de vontade em atingi-los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Conseguir atingir os objetivos que foram traçados, apesar dos sacrifícios que se têm de fazer durante o caminho para os alcançar.</a:t>
                      </a:r>
                      <a:endParaRPr b="0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 Nível de assertividade</a:t>
                      </a:r>
                      <a:endParaRPr b="0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A maneira como o atleta se afirma quando defende os seus objetivos e as suas opiniões, perante os outros.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sz="16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63" name="Google Shape;163;p10"/>
          <p:cNvSpPr txBox="1"/>
          <p:nvPr/>
        </p:nvSpPr>
        <p:spPr>
          <a:xfrm>
            <a:off x="214282" y="5929330"/>
            <a:ext cx="85725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Assertividade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conjunto de atitudes e comportamentos que permitem ao indivíduo afirmar-se social e profissionalmente sem violar os direitos dos outros. </a:t>
            </a:r>
            <a:r>
              <a:rPr i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Dicionário infopédia da Língua Portuguesa</a:t>
            </a: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785786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0" name="Google Shape;170;p11"/>
          <p:cNvGraphicFramePr/>
          <p:nvPr/>
        </p:nvGraphicFramePr>
        <p:xfrm>
          <a:off x="785786" y="18780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{99D89920-D076-431D-9D30-CD3C265CAAD8}</a:tableStyleId>
              </a:tblPr>
              <a:tblGrid>
                <a:gridCol w="2625375"/>
                <a:gridCol w="5375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Qualidades Físicas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Ex. de Qualidades Psicológicas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800"/>
                        <a:t>FLEXIBILIDADE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 Necessidade de regulação emocional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Ser capaz de controlar as emoções e a ansiedade,</a:t>
                      </a:r>
                      <a:r>
                        <a:rPr b="0" lang="pt-PT" sz="1600"/>
                        <a:t> ao longo do tempo, e de acordo com as necessidades do momento.</a:t>
                      </a:r>
                      <a:endParaRPr b="0" sz="16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Processo de adaptação da atenção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6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 capaz de saltar de um focus (concentração da atenção) interno, para um externo, ou, ser capaz de uma menor amplitude de concentração, para uma maior, de acordo com a evolução da tarefa.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571472" y="714356"/>
            <a:ext cx="4143404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Aspetos psicológicos intrínsecos ao praticante: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 b="3125" l="60935" r="21998" t="12890"/>
          <a:stretch/>
        </p:blipFill>
        <p:spPr>
          <a:xfrm>
            <a:off x="214282" y="1214422"/>
            <a:ext cx="2143140" cy="5500702"/>
          </a:xfrm>
          <a:prstGeom prst="rect">
            <a:avLst/>
          </a:prstGeom>
          <a:noFill/>
          <a:ln cap="flat" cmpd="sng" w="9525">
            <a:solidFill>
              <a:srgbClr val="538CD5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78" name="Google Shape;178;p12"/>
          <p:cNvSpPr txBox="1"/>
          <p:nvPr/>
        </p:nvSpPr>
        <p:spPr>
          <a:xfrm>
            <a:off x="2571736" y="1357298"/>
            <a:ext cx="6143668" cy="58477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Inteligência, capacidade de concentração, capacidade para tomar decisões, boa adaptação da atenção às diferentes situações.</a:t>
            </a:r>
            <a:endParaRPr/>
          </a:p>
        </p:txBody>
      </p:sp>
      <p:sp>
        <p:nvSpPr>
          <p:cNvPr id="179" name="Google Shape;179;p12"/>
          <p:cNvSpPr txBox="1"/>
          <p:nvPr/>
        </p:nvSpPr>
        <p:spPr>
          <a:xfrm>
            <a:off x="2571736" y="2129845"/>
            <a:ext cx="6143668" cy="58477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 controlo das emoções, principalmente quando joga fora de casa; a presença do pai dificulta-lhe o controlo das emoções.</a:t>
            </a:r>
            <a:endParaRPr/>
          </a:p>
        </p:txBody>
      </p:sp>
      <p:sp>
        <p:nvSpPr>
          <p:cNvPr id="180" name="Google Shape;180;p12"/>
          <p:cNvSpPr txBox="1"/>
          <p:nvPr/>
        </p:nvSpPr>
        <p:spPr>
          <a:xfrm>
            <a:off x="2571736" y="2987101"/>
            <a:ext cx="6143668" cy="58477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Introvertido (em algumas situações), sociável e gosta de trabalhar em grupo.</a:t>
            </a:r>
            <a:endParaRPr/>
          </a:p>
        </p:txBody>
      </p:sp>
      <p:sp>
        <p:nvSpPr>
          <p:cNvPr id="181" name="Google Shape;181;p12"/>
          <p:cNvSpPr txBox="1"/>
          <p:nvPr/>
        </p:nvSpPr>
        <p:spPr>
          <a:xfrm>
            <a:off x="2571736" y="3947702"/>
            <a:ext cx="6143668" cy="33855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Assíduo, empenhado e combativo.</a:t>
            </a:r>
            <a:endParaRPr/>
          </a:p>
        </p:txBody>
      </p:sp>
      <p:sp>
        <p:nvSpPr>
          <p:cNvPr id="182" name="Google Shape;182;p12"/>
          <p:cNvSpPr txBox="1"/>
          <p:nvPr/>
        </p:nvSpPr>
        <p:spPr>
          <a:xfrm>
            <a:off x="2571736" y="5072074"/>
            <a:ext cx="6143668" cy="584775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Sabe o que quer, e tem objetivos bem definidos relativamente à sua atividade de desportiva.</a:t>
            </a:r>
            <a:endParaRPr/>
          </a:p>
        </p:txBody>
      </p:sp>
      <p:sp>
        <p:nvSpPr>
          <p:cNvPr id="183" name="Google Shape;183;p12"/>
          <p:cNvSpPr txBox="1"/>
          <p:nvPr/>
        </p:nvSpPr>
        <p:spPr>
          <a:xfrm>
            <a:off x="2571736" y="6305156"/>
            <a:ext cx="6143668" cy="338554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Gostava de progredir na sua carreira desportiva.</a:t>
            </a:r>
            <a:endParaRPr/>
          </a:p>
        </p:txBody>
      </p:sp>
      <p:sp>
        <p:nvSpPr>
          <p:cNvPr id="184" name="Google Shape;184;p12"/>
          <p:cNvSpPr txBox="1"/>
          <p:nvPr/>
        </p:nvSpPr>
        <p:spPr>
          <a:xfrm>
            <a:off x="4786314" y="835207"/>
            <a:ext cx="40814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base no texto das págs. 3 e 4 e completa: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857224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500034" y="1500174"/>
            <a:ext cx="8286808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 treinador deve ser capaz de caracterizar os seus atletas, em termos gerais, quanto às suas características psicológicas.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Sendo todos diferentes, os atletas necessitam de abordagens individualizadas no processo de treino.	</a:t>
            </a:r>
            <a:endParaRPr/>
          </a:p>
        </p:txBody>
      </p:sp>
      <p:sp>
        <p:nvSpPr>
          <p:cNvPr id="192" name="Google Shape;192;p13"/>
          <p:cNvSpPr txBox="1"/>
          <p:nvPr/>
        </p:nvSpPr>
        <p:spPr>
          <a:xfrm>
            <a:off x="571472" y="2928934"/>
            <a:ext cx="8215370" cy="1631216"/>
          </a:xfrm>
          <a:prstGeom prst="rect">
            <a:avLst/>
          </a:prstGeom>
          <a:solidFill>
            <a:srgbClr val="FFFFCC"/>
          </a:solidFill>
          <a:ln cap="flat" cmpd="sng" w="19050">
            <a:solidFill>
              <a:srgbClr val="3185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atleta muito ansioso deverá desenvolver um conjunto de processos que lhe permitam:</a:t>
            </a:r>
            <a:endParaRPr/>
          </a:p>
          <a:p>
            <a:pPr indent="-10795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sentir-se seguro e confiante quanto à sua capacidade de enfrentar uma situação competitiva importante ;</a:t>
            </a:r>
            <a:endParaRPr/>
          </a:p>
          <a:p>
            <a:pPr indent="-10795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regular as suas emoções durante a competição.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571472" y="4869618"/>
            <a:ext cx="8215370" cy="1631216"/>
          </a:xfrm>
          <a:prstGeom prst="rect">
            <a:avLst/>
          </a:prstGeom>
          <a:solidFill>
            <a:srgbClr val="FFFFCC"/>
          </a:solidFill>
          <a:ln cap="flat" cmpd="sng" w="19050">
            <a:solidFill>
              <a:srgbClr val="3185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indent="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um atleta pouco motivado para treinar intensamente, o treinador deverá:</a:t>
            </a:r>
            <a:endParaRPr/>
          </a:p>
          <a:p>
            <a:pPr indent="-10795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identificar corretamente o objetivo a atingir;</a:t>
            </a:r>
            <a:endParaRPr/>
          </a:p>
          <a:p>
            <a:pPr indent="0" lvl="0" marL="0" marR="0" rtl="0" algn="l">
              <a:lnSpc>
                <a:spcPct val="1411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estabelecer um programa com objetivos parciais estruturados ao longo do tempo, que se vão avaliando  e controlando.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 txBox="1"/>
          <p:nvPr/>
        </p:nvSpPr>
        <p:spPr>
          <a:xfrm>
            <a:off x="857224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357158" y="2143116"/>
            <a:ext cx="785818" cy="35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0C0"/>
          </a:solidFill>
          <a:ln cap="flat" cmpd="sng" w="25400">
            <a:solidFill>
              <a:srgbClr val="9537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1214414" y="1714488"/>
            <a:ext cx="6929486" cy="1338828"/>
          </a:xfrm>
          <a:prstGeom prst="rect">
            <a:avLst/>
          </a:prstGeom>
          <a:gradFill>
            <a:gsLst>
              <a:gs pos="0">
                <a:srgbClr val="E60000"/>
              </a:gs>
              <a:gs pos="50000">
                <a:srgbClr val="E5B8B7"/>
              </a:gs>
              <a:gs pos="100000">
                <a:srgbClr val="E0E8F4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treinador tem de sistematizar a informação sobre as características psicológicas dos seus atletas, do mesmo modo que o faz em relação às características físicas, técnicas ou táticas.</a:t>
            </a:r>
            <a:endParaRPr/>
          </a:p>
        </p:txBody>
      </p:sp>
      <p:sp>
        <p:nvSpPr>
          <p:cNvPr id="202" name="Google Shape;202;p14"/>
          <p:cNvSpPr txBox="1"/>
          <p:nvPr/>
        </p:nvSpPr>
        <p:spPr>
          <a:xfrm>
            <a:off x="357158" y="3786190"/>
            <a:ext cx="714380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500">
                <a:solidFill>
                  <a:srgbClr val="76923C"/>
                </a:solidFill>
                <a:latin typeface="Algerian"/>
                <a:ea typeface="Algerian"/>
                <a:cs typeface="Algerian"/>
                <a:sym typeface="Algerian"/>
              </a:rPr>
              <a:t>?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1214414" y="3643314"/>
            <a:ext cx="7143900" cy="27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Através da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observação atenta dos comportamentos 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dos contactos pessoais do dia a dia, o treinador recolhe muita informação.</a:t>
            </a:r>
            <a:endParaRPr/>
          </a:p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Através do conhecimento que vai adquirindo sobre os atletas,  vai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adequando as suas estratégias e processos 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técnicos e pedagógicos às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cada um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às exigências específicas do treino e da competição.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928662" y="785794"/>
            <a:ext cx="4786346" cy="1323439"/>
          </a:xfrm>
          <a:prstGeom prst="rect">
            <a:avLst/>
          </a:prstGeom>
          <a:solidFill>
            <a:srgbClr val="A0D56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FATORES EXTRÍNSECOS AO ATLETA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da tarefa e da situação onde tem lugar o desempenho desportivo, e que influenciam o comportamento do atleta.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428596" y="2214554"/>
            <a:ext cx="8143932" cy="137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Conhecer bem a estrutura e os processos psicológicos dos praticantes (fatores intrínsecos) não é suficiente para entender e preparar bem o seu desempenho desportivo.</a:t>
            </a:r>
            <a:endParaRPr/>
          </a:p>
          <a:p>
            <a:pPr indent="0" lvl="0" marL="0" marR="0" rtl="0" algn="just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É igualmente importante ter em atenção o tipo de tarefas da modalidade em causa, e o contexto em que ela ocorre.  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211" name="Google Shape;211;p1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3643314"/>
            <a:ext cx="2071702" cy="312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4">
            <a:alphaModFix/>
          </a:blip>
          <a:srcRect b="0" l="9740" r="7752" t="0"/>
          <a:stretch/>
        </p:blipFill>
        <p:spPr>
          <a:xfrm>
            <a:off x="4585657" y="3357562"/>
            <a:ext cx="3806739" cy="307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928662" y="785794"/>
            <a:ext cx="3429024" cy="338554"/>
          </a:xfrm>
          <a:prstGeom prst="rect">
            <a:avLst/>
          </a:prstGeom>
          <a:solidFill>
            <a:srgbClr val="A0D56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FATORES EXTRÍNSECOS AO ATLETA</a:t>
            </a:r>
            <a:endParaRPr/>
          </a:p>
        </p:txBody>
      </p:sp>
      <p:sp>
        <p:nvSpPr>
          <p:cNvPr id="220" name="Google Shape;220;p16"/>
          <p:cNvSpPr txBox="1"/>
          <p:nvPr/>
        </p:nvSpPr>
        <p:spPr>
          <a:xfrm>
            <a:off x="785786" y="1785926"/>
            <a:ext cx="7572428" cy="24519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Os diferentes desportos apelam  a  diferentes exigências psicológicas que é necessário conhecer para estruturar o processo de treino.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Exemplo: 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 como  o treino do halterofilista não se faz com destrezas acrobáticas típicas da ginástica, também  o praticante de tiro com arco não treina a sua adaptação psicológica com tarefas que o obriguem a dispersar a atenção para vários estímulos em simultâneo.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221" name="Google Shape;221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6"/>
          <p:cNvSpPr txBox="1"/>
          <p:nvPr/>
        </p:nvSpPr>
        <p:spPr>
          <a:xfrm>
            <a:off x="857224" y="1357298"/>
            <a:ext cx="1643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1.2.1   TAREFA</a:t>
            </a:r>
            <a:endParaRPr/>
          </a:p>
        </p:txBody>
      </p:sp>
      <p:pic>
        <p:nvPicPr>
          <p:cNvPr id="223" name="Google Shape;2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477" y="4214818"/>
            <a:ext cx="2765829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8633" y="4214818"/>
            <a:ext cx="3798121" cy="20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928662" y="785794"/>
            <a:ext cx="3429024" cy="338554"/>
          </a:xfrm>
          <a:prstGeom prst="rect">
            <a:avLst/>
          </a:prstGeom>
          <a:solidFill>
            <a:srgbClr val="A0D56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FATORES EXTRÍNSECOS AO ATLETA</a:t>
            </a:r>
            <a:endParaRPr/>
          </a:p>
        </p:txBody>
      </p:sp>
      <p:sp>
        <p:nvSpPr>
          <p:cNvPr id="231" name="Google Shape;231;p17"/>
          <p:cNvSpPr txBox="1"/>
          <p:nvPr/>
        </p:nvSpPr>
        <p:spPr>
          <a:xfrm>
            <a:off x="785786" y="1785926"/>
            <a:ext cx="735811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treinador deve conhecer o tipo de exigências psicológicas próprias da sua modalidade para organizar as tarefas do treino de acordo com esses aspetos.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232" name="Google Shape;232;p1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7"/>
          <p:cNvSpPr txBox="1"/>
          <p:nvPr/>
        </p:nvSpPr>
        <p:spPr>
          <a:xfrm>
            <a:off x="857224" y="1357298"/>
            <a:ext cx="1643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1.2.1   TAREFA</a:t>
            </a:r>
            <a:endParaRPr/>
          </a:p>
        </p:txBody>
      </p:sp>
      <p:sp>
        <p:nvSpPr>
          <p:cNvPr id="234" name="Google Shape;234;p17"/>
          <p:cNvSpPr txBox="1"/>
          <p:nvPr/>
        </p:nvSpPr>
        <p:spPr>
          <a:xfrm>
            <a:off x="2857488" y="2845305"/>
            <a:ext cx="5715040" cy="32983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Exemplo: 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jogador de ténis tem de aprender a concentrar-se no momento do serviço. Para isso, tem de aprender a gerir os estímulos internos que perturbam a sua concentração.</a:t>
            </a:r>
            <a:endParaRPr/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Assim, no momento de servir ele tem de dirigir a sua atenção para determinado ponto, com uma intensidade tal, que não seja perturbado nem pelos estímulos externos, como o ruído ou o vento, nem pelos estímulos internos, como os pensamentos sobre a importância daquele ponto.</a:t>
            </a:r>
            <a:endParaRPr/>
          </a:p>
        </p:txBody>
      </p:sp>
      <p:sp>
        <p:nvSpPr>
          <p:cNvPr descr="Ron C. Angle/TPL" id="235" name="Google Shape;235;p1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2857496"/>
            <a:ext cx="2526200" cy="1743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/>
        </p:nvSpPr>
        <p:spPr>
          <a:xfrm>
            <a:off x="3000364" y="714356"/>
            <a:ext cx="5643602" cy="2015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fazer?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Submeter os atletas às situações, para que desenvolvam competências de adaptação;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-"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Ensinar e treinar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técnicas e estratégias psicológicas 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aumentem os recursos pessoais de adaptação às tarefas.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242" name="Google Shape;242;p1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857224" y="214290"/>
            <a:ext cx="27860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1.2.1   TAREFA </a:t>
            </a: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(continuação)</a:t>
            </a:r>
            <a:endParaRPr/>
          </a:p>
        </p:txBody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282" y="828666"/>
            <a:ext cx="2526200" cy="174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7884" y="2928934"/>
            <a:ext cx="3099040" cy="374331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214282" y="2928934"/>
            <a:ext cx="5072098" cy="32983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Exemplo: 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primeiro lugar, durante a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preparação psicológica geral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o tenista  aprende a “prender” o pensamento numa ideia ou imagem mental, durante o tempo que quiser, e sem se dispersar.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tarde deverá ser ensinado a desenvolver uma rotina de ações específicas, que o levam a um estado físico e psicológico (emoções e pensamentos) que o ajuda a atingir a concentração necessária.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251" name="Google Shape;251;p1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9"/>
          <p:cNvPicPr preferRelativeResize="0"/>
          <p:nvPr/>
        </p:nvPicPr>
        <p:blipFill rotWithShape="1">
          <a:blip r:embed="rId3">
            <a:alphaModFix/>
          </a:blip>
          <a:srcRect b="6250" l="59846" r="22583" t="12695"/>
          <a:stretch/>
        </p:blipFill>
        <p:spPr>
          <a:xfrm>
            <a:off x="6572264" y="285728"/>
            <a:ext cx="2357454" cy="6114622"/>
          </a:xfrm>
          <a:prstGeom prst="rect">
            <a:avLst/>
          </a:prstGeom>
          <a:noFill/>
          <a:ln cap="flat" cmpd="sng" w="9525">
            <a:solidFill>
              <a:srgbClr val="31859B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53" name="Google Shape;253;p19"/>
          <p:cNvSpPr txBox="1"/>
          <p:nvPr/>
        </p:nvSpPr>
        <p:spPr>
          <a:xfrm>
            <a:off x="714348" y="428604"/>
            <a:ext cx="2214578" cy="500066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Tarefa</a:t>
            </a:r>
            <a:r>
              <a:rPr b="1" i="0" lang="pt-PT" sz="2800" u="none" cap="none" strike="noStrik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9"/>
          <p:cNvSpPr/>
          <p:nvPr/>
        </p:nvSpPr>
        <p:spPr>
          <a:xfrm>
            <a:off x="714348" y="1643050"/>
            <a:ext cx="4857784" cy="3093154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base na tua modalidade ou numa modalidade à escolha, e de acordo com o quadro ao lado, identifica as várias componentes psicológicas que são exigidas aos seus praticantes.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 fazer a tarefa individualmente, ou em grupos de 2 a 3 alunos.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>
            <p:ph type="title"/>
          </p:nvPr>
        </p:nvSpPr>
        <p:spPr>
          <a:xfrm>
            <a:off x="457200" y="60324"/>
            <a:ext cx="8229600" cy="296842"/>
          </a:xfrm>
          <a:prstGeom prst="rect">
            <a:avLst/>
          </a:prstGeom>
          <a:gradFill>
            <a:gsLst>
              <a:gs pos="0">
                <a:srgbClr val="284971"/>
              </a:gs>
              <a:gs pos="50000">
                <a:srgbClr val="3B6AA4"/>
              </a:gs>
              <a:gs pos="100000">
                <a:srgbClr val="4680C5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lang="pt-PT" sz="1400">
                <a:solidFill>
                  <a:schemeClr val="lt1"/>
                </a:solidFill>
              </a:rPr>
              <a:t>Fundamentos do Desporto</a:t>
            </a:r>
            <a:r>
              <a:rPr b="1" lang="pt-PT" sz="1400"/>
              <a:t>	</a:t>
            </a:r>
            <a:endParaRPr/>
          </a:p>
        </p:txBody>
      </p:sp>
      <p:cxnSp>
        <p:nvCxnSpPr>
          <p:cNvPr id="98" name="Google Shape;98;p2"/>
          <p:cNvCxnSpPr/>
          <p:nvPr/>
        </p:nvCxnSpPr>
        <p:spPr>
          <a:xfrm>
            <a:off x="500034" y="357166"/>
            <a:ext cx="8072494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68739" l="26903" r="25329" t="10742"/>
          <a:stretch/>
        </p:blipFill>
        <p:spPr>
          <a:xfrm>
            <a:off x="694253" y="857232"/>
            <a:ext cx="7394980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6250" l="26903" r="33345" t="68568"/>
          <a:stretch/>
        </p:blipFill>
        <p:spPr>
          <a:xfrm>
            <a:off x="785786" y="2571744"/>
            <a:ext cx="7438326" cy="2649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259" name="Google Shape;259;p2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714348" y="428604"/>
            <a:ext cx="2214578" cy="500066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Tarefa</a:t>
            </a:r>
            <a:r>
              <a:rPr b="1" i="0" lang="pt-PT" sz="2800" u="none" cap="none" strike="noStrik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714348" y="1142984"/>
            <a:ext cx="6429420" cy="4093428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de concentração – 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estreita ou larga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Tipo de decisão 	– 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regulada por fatores externos</a:t>
            </a:r>
            <a:endParaRPr/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regulada por fatores internos ao sujeito</a:t>
            </a:r>
            <a:endParaRPr/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 disponível para a reação </a:t>
            </a: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baixo</a:t>
            </a:r>
            <a:endParaRPr/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elevado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Complexidade de elementos a processar  </a:t>
            </a: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baixa</a:t>
            </a:r>
            <a:endParaRPr/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elevada </a:t>
            </a:r>
            <a:endParaRPr/>
          </a:p>
          <a:p>
            <a:pPr indent="-11430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b="1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Interação</a:t>
            </a: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com interação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sem interação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500034" y="-24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1"/>
          <p:cNvSpPr txBox="1"/>
          <p:nvPr/>
        </p:nvSpPr>
        <p:spPr>
          <a:xfrm>
            <a:off x="928662" y="642918"/>
            <a:ext cx="3429024" cy="338554"/>
          </a:xfrm>
          <a:prstGeom prst="rect">
            <a:avLst/>
          </a:prstGeom>
          <a:solidFill>
            <a:srgbClr val="A0D56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FATORES EXTRÍNSECOS AO ATLETA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785786" y="1643050"/>
            <a:ext cx="7715304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As tarefas desportivas acontecem num determinado contexto físico e social, o qual pode constituir um fator de pressão para o desempenho do atleta. </a:t>
            </a:r>
            <a:endParaRPr/>
          </a:p>
          <a:p>
            <a:pPr indent="0" lvl="0" marL="0" marR="0" rtl="0" algn="l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Como tal, ele deve preparar-se para enfrentar essas situações de modo a conseguir o melhor desempenho possível, mesmo em condições desfavoráveis.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269" name="Google Shape;269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1"/>
          <p:cNvSpPr txBox="1"/>
          <p:nvPr/>
        </p:nvSpPr>
        <p:spPr>
          <a:xfrm>
            <a:off x="857224" y="1214422"/>
            <a:ext cx="20002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1.2.2   A SITUAÇÃO</a:t>
            </a:r>
            <a:endParaRPr/>
          </a:p>
        </p:txBody>
      </p:sp>
      <p:sp>
        <p:nvSpPr>
          <p:cNvPr descr="Ron C. Angle/TPL" id="271" name="Google Shape;271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os pais no desporto juvenil" id="272" name="Google Shape;272;p2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6" y="3300730"/>
            <a:ext cx="2783849" cy="27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0288" y="3167077"/>
            <a:ext cx="4049543" cy="2690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279" name="Google Shape;279;p2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857224" y="642918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de recinto e contexto físico onde tem lugar a atividade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on C. Angle/TPL" id="281" name="Google Shape;281;p2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2"/>
          <p:cNvSpPr txBox="1"/>
          <p:nvPr/>
        </p:nvSpPr>
        <p:spPr>
          <a:xfrm>
            <a:off x="857224" y="142852"/>
            <a:ext cx="2786082" cy="369332"/>
          </a:xfrm>
          <a:prstGeom prst="rect">
            <a:avLst/>
          </a:prstGeom>
          <a:solidFill>
            <a:srgbClr val="4F612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 u="sng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Componentes da situação:</a:t>
            </a:r>
            <a:endParaRPr b="1" sz="1400" u="sng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2"/>
          <p:cNvSpPr txBox="1"/>
          <p:nvPr/>
        </p:nvSpPr>
        <p:spPr>
          <a:xfrm>
            <a:off x="785786" y="3357562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e dimensão da assistência</a:t>
            </a:r>
            <a:endParaRPr/>
          </a:p>
        </p:txBody>
      </p:sp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7" y="1142985"/>
            <a:ext cx="2026810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5984" y="1142984"/>
            <a:ext cx="2143141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45" y="1142984"/>
            <a:ext cx="2002842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282" y="4214818"/>
            <a:ext cx="2552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86181" y="3929066"/>
            <a:ext cx="4167217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00562" y="1142984"/>
            <a:ext cx="2214578" cy="150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294" name="Google Shape;294;p2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3"/>
          <p:cNvSpPr txBox="1"/>
          <p:nvPr/>
        </p:nvSpPr>
        <p:spPr>
          <a:xfrm>
            <a:off x="857224" y="642918"/>
            <a:ext cx="7786742" cy="41293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Nível de impacto mediático</a:t>
            </a:r>
            <a:endParaRPr/>
          </a:p>
        </p:txBody>
      </p:sp>
      <p:sp>
        <p:nvSpPr>
          <p:cNvPr descr="Ron C. Angle/TPL" id="296" name="Google Shape;296;p2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3"/>
          <p:cNvSpPr txBox="1"/>
          <p:nvPr/>
        </p:nvSpPr>
        <p:spPr>
          <a:xfrm>
            <a:off x="857224" y="142852"/>
            <a:ext cx="2786082" cy="369332"/>
          </a:xfrm>
          <a:prstGeom prst="rect">
            <a:avLst/>
          </a:prstGeom>
          <a:solidFill>
            <a:srgbClr val="4F612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 u="sng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Componentes da situação:</a:t>
            </a:r>
            <a:endParaRPr b="1" sz="1400" u="sng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3"/>
          <p:cNvSpPr txBox="1"/>
          <p:nvPr/>
        </p:nvSpPr>
        <p:spPr>
          <a:xfrm>
            <a:off x="785786" y="3357562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Contexto de treino ou de competição</a:t>
            </a:r>
            <a:endParaRPr/>
          </a:p>
        </p:txBody>
      </p:sp>
      <p:pic>
        <p:nvPicPr>
          <p:cNvPr id="299" name="Google Shape;29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2482" y="1214422"/>
            <a:ext cx="29337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8" y="1214421"/>
            <a:ext cx="2643206" cy="158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24" y="4071942"/>
            <a:ext cx="2867028" cy="190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83937" y="4071942"/>
            <a:ext cx="3688591" cy="192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307" name="Google Shape;307;p2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857224" y="642918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Grau de importância da competição</a:t>
            </a:r>
            <a:endParaRPr/>
          </a:p>
        </p:txBody>
      </p:sp>
      <p:sp>
        <p:nvSpPr>
          <p:cNvPr descr="Ron C. Angle/TPL" id="309" name="Google Shape;309;p2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4"/>
          <p:cNvSpPr txBox="1"/>
          <p:nvPr/>
        </p:nvSpPr>
        <p:spPr>
          <a:xfrm>
            <a:off x="857224" y="142852"/>
            <a:ext cx="2786082" cy="369332"/>
          </a:xfrm>
          <a:prstGeom prst="rect">
            <a:avLst/>
          </a:prstGeom>
          <a:solidFill>
            <a:srgbClr val="4F612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 u="sng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Componentes da situação:</a:t>
            </a:r>
            <a:endParaRPr b="1" sz="1400" u="sng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857224" y="1285860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Grau de conhecimento sobre o envolvimento físico e social específico</a:t>
            </a:r>
            <a:endParaRPr/>
          </a:p>
        </p:txBody>
      </p:sp>
      <p:sp>
        <p:nvSpPr>
          <p:cNvPr id="312" name="Google Shape;312;p24"/>
          <p:cNvSpPr txBox="1"/>
          <p:nvPr/>
        </p:nvSpPr>
        <p:spPr>
          <a:xfrm>
            <a:off x="857224" y="1899091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Pressão temporal</a:t>
            </a:r>
            <a:endParaRPr/>
          </a:p>
        </p:txBody>
      </p:sp>
      <p:sp>
        <p:nvSpPr>
          <p:cNvPr id="313" name="Google Shape;313;p24"/>
          <p:cNvSpPr txBox="1"/>
          <p:nvPr/>
        </p:nvSpPr>
        <p:spPr>
          <a:xfrm>
            <a:off x="857224" y="2542033"/>
            <a:ext cx="7786742" cy="3869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Pressão do resultado</a:t>
            </a:r>
            <a:endParaRPr/>
          </a:p>
        </p:txBody>
      </p:sp>
      <p:sp>
        <p:nvSpPr>
          <p:cNvPr id="314" name="Google Shape;314;p24"/>
          <p:cNvSpPr txBox="1"/>
          <p:nvPr/>
        </p:nvSpPr>
        <p:spPr>
          <a:xfrm>
            <a:off x="428596" y="3755129"/>
            <a:ext cx="8501122" cy="2031325"/>
          </a:xfrm>
          <a:prstGeom prst="rect">
            <a:avLst/>
          </a:prstGeom>
          <a:solidFill>
            <a:srgbClr val="FBD4B4"/>
          </a:solidFill>
          <a:ln cap="flat" cmpd="sng" w="38100">
            <a:solidFill>
              <a:srgbClr val="4F61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Quando não existe qualquer preparação específica do atleta para lidar com este tipo de situações, a não ser a sua experiência, podem perder-se anos até ele perceber qual a melhor forma de lidar com as situações.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atleta vai tentando aprender à custa do seu próprio esforço, ora fracassando ora sendo bem sucedido, havendo atletas que nunca chegam a encontrar a melhor forma de se adaptarem às situações desfavoráveis.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928662" y="947306"/>
            <a:ext cx="7715304" cy="338554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 O COMPORTAMENTO COMO RESULTADO DOS FATORES INTRÍNSECOS E EXTRÍNSECOS</a:t>
            </a:r>
            <a:endParaRPr/>
          </a:p>
        </p:txBody>
      </p:sp>
      <p:sp>
        <p:nvSpPr>
          <p:cNvPr id="321" name="Google Shape;321;p25"/>
          <p:cNvSpPr txBox="1"/>
          <p:nvPr/>
        </p:nvSpPr>
        <p:spPr>
          <a:xfrm>
            <a:off x="714348" y="3714752"/>
            <a:ext cx="7643866" cy="2908489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Apesar de a forma do gesto desportivo ser idêntica (lançamento a partir da linha de lance livre) cada execução é única e diferente.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seu êxito ou fracasso pode depender da situação (importância do jogo ou momento em que aconteceu a falta), ou da forma como o atleta está a sentir e a viver a competição. 	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Não é possível compreender o comportamento dos atletas se não considerarmos a sua interação com o contexto.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indivíduo tem influência sobre o contexto, e o contexto também influencia o indivíduo.	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322" name="Google Shape;322;p2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25"/>
          <p:cNvPicPr preferRelativeResize="0"/>
          <p:nvPr/>
        </p:nvPicPr>
        <p:blipFill rotWithShape="1">
          <a:blip r:embed="rId3">
            <a:alphaModFix/>
          </a:blip>
          <a:srcRect b="60938" l="17569" r="16544" t="12695"/>
          <a:stretch/>
        </p:blipFill>
        <p:spPr>
          <a:xfrm>
            <a:off x="357158" y="1571612"/>
            <a:ext cx="8572560" cy="1928826"/>
          </a:xfrm>
          <a:prstGeom prst="rect">
            <a:avLst/>
          </a:prstGeom>
          <a:noFill/>
          <a:ln cap="flat" cmpd="sng" w="9525">
            <a:solidFill>
              <a:srgbClr val="17365D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6"/>
          <p:cNvSpPr txBox="1"/>
          <p:nvPr/>
        </p:nvSpPr>
        <p:spPr>
          <a:xfrm>
            <a:off x="928662" y="947306"/>
            <a:ext cx="7715304" cy="338554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 O COMPORTAMENTO COMO RESULTADO DOS FATORES INTRÍNSECOS E EXTRÍNSECOS</a:t>
            </a:r>
            <a:endParaRPr/>
          </a:p>
        </p:txBody>
      </p:sp>
      <p:sp>
        <p:nvSpPr>
          <p:cNvPr id="330" name="Google Shape;330;p26"/>
          <p:cNvSpPr txBox="1"/>
          <p:nvPr/>
        </p:nvSpPr>
        <p:spPr>
          <a:xfrm>
            <a:off x="357158" y="1714488"/>
            <a:ext cx="8429684" cy="2846933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upload.wikimedia.org/wikipedia/commons/thumb/0/04/Diving_at_the_military_world_games%2C_2003.jpg/200px-Diving_at_the_military_world_games%2C_2003.jpg" id="331" name="Google Shape;331;p2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26"/>
          <p:cNvPicPr preferRelativeResize="0"/>
          <p:nvPr/>
        </p:nvPicPr>
        <p:blipFill rotWithShape="1">
          <a:blip r:embed="rId3">
            <a:alphaModFix/>
          </a:blip>
          <a:srcRect b="33593" l="15922" r="12151" t="33203"/>
          <a:stretch/>
        </p:blipFill>
        <p:spPr>
          <a:xfrm>
            <a:off x="714348" y="2000240"/>
            <a:ext cx="7715304" cy="2002445"/>
          </a:xfrm>
          <a:prstGeom prst="rect">
            <a:avLst/>
          </a:prstGeom>
          <a:noFill/>
          <a:ln cap="flat" cmpd="sng" w="9525">
            <a:solidFill>
              <a:srgbClr val="17365D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3" name="Google Shape;333;p26"/>
          <p:cNvSpPr txBox="1"/>
          <p:nvPr/>
        </p:nvSpPr>
        <p:spPr>
          <a:xfrm>
            <a:off x="500034" y="4786322"/>
            <a:ext cx="70009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observação desta capacidade leva-nos a afirmar tantas vezes: “</a:t>
            </a:r>
            <a:r>
              <a:rPr b="1" lang="pt-P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Parece tão fácil</a:t>
            </a:r>
            <a:r>
              <a:rPr lang="pt-P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!!”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928662" y="947306"/>
            <a:ext cx="3786214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 A RELAÇÃO TREINADOR-PAIS-ATLETA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7"/>
          <p:cNvSpPr txBox="1"/>
          <p:nvPr/>
        </p:nvSpPr>
        <p:spPr>
          <a:xfrm>
            <a:off x="357158" y="1714488"/>
            <a:ext cx="8429684" cy="615553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Os pais e os treinadores são as pessoas mais importantes para os praticantes, sendo aquelas que mais os influenciam em todas as fases da carreira. 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341" name="Google Shape;341;p2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214282" y="2786058"/>
            <a:ext cx="5286412" cy="1754326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investigação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mostrou que, de um modo geral, os atletas que atingiram elevados níveis de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excelência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caracterizaram os seus pais como tendo sido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suportes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essenciais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 inicial 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carreira desportiva</a:t>
            </a: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343" name="Google Shape;343;p27"/>
          <p:cNvPicPr preferRelativeResize="0"/>
          <p:nvPr/>
        </p:nvPicPr>
        <p:blipFill rotWithShape="1">
          <a:blip r:embed="rId3">
            <a:alphaModFix/>
          </a:blip>
          <a:srcRect b="17039" l="33613" r="44537" t="47089"/>
          <a:stretch/>
        </p:blipFill>
        <p:spPr>
          <a:xfrm>
            <a:off x="5572132" y="3357562"/>
            <a:ext cx="3357586" cy="309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/>
          <p:nvPr/>
        </p:nvSpPr>
        <p:spPr>
          <a:xfrm>
            <a:off x="2857488" y="161488"/>
            <a:ext cx="3786214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 A RELAÇÃO TREINADOR-PAIS-ATLETA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upload.wikimedia.org/wikipedia/commons/thumb/0/04/Diving_at_the_military_world_games%2C_2003.jpg/200px-Diving_at_the_military_world_games%2C_2003.jpg" id="349" name="Google Shape;349;p2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8"/>
          <p:cNvSpPr txBox="1"/>
          <p:nvPr/>
        </p:nvSpPr>
        <p:spPr>
          <a:xfrm>
            <a:off x="1142976" y="2928934"/>
            <a:ext cx="66437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8"/>
          <p:cNvSpPr txBox="1"/>
          <p:nvPr/>
        </p:nvSpPr>
        <p:spPr>
          <a:xfrm>
            <a:off x="2571736" y="642918"/>
            <a:ext cx="5286412" cy="5078313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Fases da carreira desportiva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Iniciação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Primeiros contactos com o desporto.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jovem passa a estar envolvido num processo sério de treino com objetivos bem estabelecidos.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Especialização</a:t>
            </a: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Período mais elevado do rendimento desportivo.</a:t>
            </a:r>
            <a:endParaRPr/>
          </a:p>
        </p:txBody>
      </p:sp>
      <p:pic>
        <p:nvPicPr>
          <p:cNvPr id="352" name="Google Shape;352;p28"/>
          <p:cNvPicPr preferRelativeResize="0"/>
          <p:nvPr/>
        </p:nvPicPr>
        <p:blipFill rotWithShape="1">
          <a:blip r:embed="rId3">
            <a:alphaModFix/>
          </a:blip>
          <a:srcRect b="4297" l="58748" r="25877" t="11718"/>
          <a:stretch/>
        </p:blipFill>
        <p:spPr>
          <a:xfrm>
            <a:off x="285720" y="428604"/>
            <a:ext cx="2071702" cy="6363085"/>
          </a:xfrm>
          <a:prstGeom prst="rect">
            <a:avLst/>
          </a:prstGeom>
          <a:noFill/>
          <a:ln cap="flat" cmpd="sng" w="28575">
            <a:solidFill>
              <a:srgbClr val="E36C09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53" name="Google Shape;353;p28"/>
          <p:cNvSpPr txBox="1"/>
          <p:nvPr/>
        </p:nvSpPr>
        <p:spPr>
          <a:xfrm>
            <a:off x="2571736" y="5715016"/>
            <a:ext cx="6572264" cy="90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treinador é o gestor do processo desportivo, enquanto os pais criam as condições que irão facilitar a participação do filho na atividade desportiva. Contudo, por vezes o envolvimento  dos pais pode ser perturbador.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 txBox="1"/>
          <p:nvPr/>
        </p:nvSpPr>
        <p:spPr>
          <a:xfrm>
            <a:off x="714348" y="142852"/>
            <a:ext cx="3786214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 A RELAÇÃO TREINADOR-PAIS-ATLETA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upload.wikimedia.org/wikipedia/commons/thumb/0/04/Diving_at_the_military_world_games%2C_2003.jpg/200px-Diving_at_the_military_world_games%2C_2003.jpg" id="359" name="Google Shape;359;p2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9"/>
          <p:cNvSpPr txBox="1"/>
          <p:nvPr/>
        </p:nvSpPr>
        <p:spPr>
          <a:xfrm>
            <a:off x="285720" y="2143116"/>
            <a:ext cx="8572560" cy="4692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0000" lvl="0" marL="36000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Os pais (mais do que as mães) são a influência mais importante dos jovens, no que diz respeito à sua participação ativa na prática desportiva.</a:t>
            </a:r>
            <a:endParaRPr/>
          </a:p>
          <a:p>
            <a:pPr indent="-360000" lvl="0" marL="3600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os jovens, os pais são os adultos que mais os influenciam na formação das suas atitudes relativamente à importância que dão à vitória, em comparação com o valor que dão ao aperfeiçoamento das tarefas desportivas.</a:t>
            </a:r>
            <a:endParaRPr/>
          </a:p>
          <a:p>
            <a:pPr indent="-360000" lvl="0" marL="3600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maior fonte de </a:t>
            </a:r>
            <a:r>
              <a:rPr i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</a:t>
            </a: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 jovem desportista é o medo de falhar. Este medo tem origem no facto de os pais darem demasiado valor ao resultado.</a:t>
            </a:r>
            <a:endParaRPr/>
          </a:p>
          <a:p>
            <a:pPr indent="-360000" lvl="0" marL="3600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desenvolvimento do traço de ansiedade dos jovens é influenciado pela avaliação negativa que os pais fazem do seu desempenho.</a:t>
            </a:r>
            <a:endParaRPr/>
          </a:p>
          <a:p>
            <a:pPr indent="-360000" lvl="0" marL="3600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Os pais das crianças mais dotadas para o desporto têm expectativas mais altas sobre a prestação dos filhos e encorajam-nos mais para participar, do que os pais das menos dotadas ou daquelas que não são praticantes habituais.</a:t>
            </a:r>
            <a:endParaRPr/>
          </a:p>
          <a:p>
            <a:pPr indent="-360000" lvl="0" marL="360000" marR="0" rtl="0" algn="l">
              <a:lnSpc>
                <a:spcPct val="137500"/>
              </a:lnSpc>
              <a:spcBef>
                <a:spcPts val="600"/>
              </a:spcBef>
              <a:spcAft>
                <a:spcPts val="0"/>
              </a:spcAft>
              <a:buClr>
                <a:srgbClr val="974806"/>
              </a:buClr>
              <a:buSzPts val="1600"/>
              <a:buFont typeface="Noto Sans Symbols"/>
              <a:buChar char="✔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Os jovens sentem maior prazer no desporto quando percebem nos pais reações positivas ao seu desempenho, e quando eles se interessam pela atividade dos filhos, independentemente dos resultados.</a:t>
            </a:r>
            <a:endParaRPr/>
          </a:p>
        </p:txBody>
      </p:sp>
      <p:sp>
        <p:nvSpPr>
          <p:cNvPr id="361" name="Google Shape;361;p29"/>
          <p:cNvSpPr txBox="1"/>
          <p:nvPr/>
        </p:nvSpPr>
        <p:spPr>
          <a:xfrm>
            <a:off x="285720" y="714356"/>
            <a:ext cx="8501122" cy="900246"/>
          </a:xfrm>
          <a:prstGeom prst="rect">
            <a:avLst/>
          </a:prstGeom>
          <a:noFill/>
          <a:ln cap="flat" cmpd="sng" w="9525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que as crianças e os jovens pensam e fazem, resulta muito da influência  que recebem dos pais e das reações que estes têm a tudo o que diz respeito à participação desportiva dos filhos.</a:t>
            </a:r>
            <a:endParaRPr/>
          </a:p>
        </p:txBody>
      </p:sp>
      <p:sp>
        <p:nvSpPr>
          <p:cNvPr id="362" name="Google Shape;362;p29"/>
          <p:cNvSpPr txBox="1"/>
          <p:nvPr/>
        </p:nvSpPr>
        <p:spPr>
          <a:xfrm>
            <a:off x="714348" y="1714488"/>
            <a:ext cx="4572032" cy="35394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Conclusões de alguns estudo sobre este tema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32076" y="197760"/>
            <a:ext cx="8897642" cy="2231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7500" lnSpcReduction="20000"/>
          </a:bodyPr>
          <a:lstStyle/>
          <a:p>
            <a:pPr indent="0" lvl="0" marL="182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Psicologia do desporto –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aprendizagem e desenvolvimento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humano</a:t>
            </a:r>
            <a:br>
              <a:rPr b="0" i="0" lang="pt-PT" sz="44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b="0" i="0" sz="4400" u="none" cap="none" strike="noStrike">
              <a:solidFill>
                <a:srgbClr val="FFFFCC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24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Carga horária 25 horas / 30 aulas</a:t>
            </a:r>
            <a:r>
              <a:rPr b="0" i="0" lang="pt-PT" sz="44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7045924" y="6202940"/>
            <a:ext cx="1812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 Cristina Arez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>
            <p:ph type="title"/>
          </p:nvPr>
        </p:nvSpPr>
        <p:spPr>
          <a:xfrm>
            <a:off x="467544" y="2578324"/>
            <a:ext cx="8390736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Tema 1. 	Fatores psicológicos e psicossociais 		da prestação desportiva</a:t>
            </a:r>
            <a:endParaRPr b="1" sz="32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323528" y="4058832"/>
            <a:ext cx="8568952" cy="215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663" lvl="1" marL="804863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1" lang="pt-PT" sz="2400">
                <a:latin typeface="Calibri"/>
                <a:ea typeface="Calibri"/>
                <a:cs typeface="Calibri"/>
                <a:sym typeface="Calibri"/>
              </a:rPr>
              <a:t>Fatores intrínsecos</a:t>
            </a:r>
            <a:endParaRPr/>
          </a:p>
          <a:p>
            <a:pPr indent="-347663" lvl="1" marL="804863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1" lang="pt-PT" sz="2400">
                <a:latin typeface="Calibri"/>
                <a:ea typeface="Calibri"/>
                <a:cs typeface="Calibri"/>
                <a:sym typeface="Calibri"/>
              </a:rPr>
              <a:t>Fatores extrínsecos</a:t>
            </a:r>
            <a:endParaRPr/>
          </a:p>
          <a:p>
            <a:pPr indent="-347663" lvl="1" marL="804863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1" lang="pt-PT" sz="2400">
                <a:latin typeface="Calibri"/>
                <a:ea typeface="Calibri"/>
                <a:cs typeface="Calibri"/>
                <a:sym typeface="Calibri"/>
              </a:rPr>
              <a:t>Comportamento, como resultado dos fatores instrínsecos e    extrínsecos</a:t>
            </a:r>
            <a:endParaRPr/>
          </a:p>
          <a:p>
            <a:pPr indent="-347663" lvl="1" marL="804863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1" lang="pt-PT" sz="2400">
                <a:latin typeface="Calibri"/>
                <a:ea typeface="Calibri"/>
                <a:cs typeface="Calibri"/>
                <a:sym typeface="Calibri"/>
              </a:rPr>
              <a:t>A relação treinador-pais-atleta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0"/>
          <p:cNvSpPr txBox="1"/>
          <p:nvPr/>
        </p:nvSpPr>
        <p:spPr>
          <a:xfrm>
            <a:off x="714348" y="142852"/>
            <a:ext cx="3786214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 A RELAÇÃO TREINADOR-PAIS-ATLETA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upload.wikimedia.org/wikipedia/commons/thumb/0/04/Diving_at_the_military_world_games%2C_2003.jpg/200px-Diving_at_the_military_world_games%2C_2003.jpg" id="368" name="Google Shape;368;p3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0"/>
          <p:cNvSpPr txBox="1"/>
          <p:nvPr/>
        </p:nvSpPr>
        <p:spPr>
          <a:xfrm>
            <a:off x="285720" y="714356"/>
            <a:ext cx="8501122" cy="1438855"/>
          </a:xfrm>
          <a:prstGeom prst="rect">
            <a:avLst/>
          </a:prstGeom>
          <a:noFill/>
          <a:ln cap="flat" cmpd="sng" w="9525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 participação desportiva dos jovens depende muito dos pais e é influenciada pelo clima que existe entre o treinador, os pais e o atleta.</a:t>
            </a:r>
            <a:endParaRPr/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papel do treinador deve incluir a relação com a família, devendo ter uma ação pedagógica relativamente a ela.</a:t>
            </a:r>
            <a:endParaRPr/>
          </a:p>
        </p:txBody>
      </p:sp>
      <p:pic>
        <p:nvPicPr>
          <p:cNvPr id="370" name="Google Shape;37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538" y="2285992"/>
            <a:ext cx="66675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7B4E4"/>
            </a:gs>
            <a:gs pos="50000">
              <a:srgbClr val="FBD4B4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375" name="Google Shape;375;p3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31"/>
          <p:cNvPicPr preferRelativeResize="0"/>
          <p:nvPr/>
        </p:nvPicPr>
        <p:blipFill rotWithShape="1">
          <a:blip r:embed="rId3">
            <a:alphaModFix/>
          </a:blip>
          <a:srcRect b="6249" l="25805" r="25878" t="13672"/>
          <a:stretch/>
        </p:blipFill>
        <p:spPr>
          <a:xfrm>
            <a:off x="1000101" y="662426"/>
            <a:ext cx="6929485" cy="6124160"/>
          </a:xfrm>
          <a:prstGeom prst="rect">
            <a:avLst/>
          </a:prstGeom>
          <a:noFill/>
          <a:ln cap="flat" cmpd="sng" w="9525">
            <a:solidFill>
              <a:srgbClr val="E36C09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7" name="Google Shape;377;p31"/>
          <p:cNvSpPr txBox="1"/>
          <p:nvPr/>
        </p:nvSpPr>
        <p:spPr>
          <a:xfrm>
            <a:off x="500034" y="0"/>
            <a:ext cx="7929618" cy="615553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Princípios que o treinador deve seguir para integrar a família no processo desportivo, de modo a melhorar a integração dos jovens: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"/>
          <p:cNvSpPr txBox="1"/>
          <p:nvPr/>
        </p:nvSpPr>
        <p:spPr>
          <a:xfrm>
            <a:off x="32076" y="197760"/>
            <a:ext cx="8897642" cy="2231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2500" lnSpcReduction="10000"/>
          </a:bodyPr>
          <a:lstStyle/>
          <a:p>
            <a:pPr indent="0" lvl="0" marL="182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Psicologia do desporto –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aprendizagem e desenvolvimento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Humano</a:t>
            </a:r>
            <a:br>
              <a:rPr b="0" i="0" lang="pt-PT" sz="44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b="0" i="0" sz="4400" u="none" cap="none" strike="noStrike">
              <a:solidFill>
                <a:srgbClr val="FFFFC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7045924" y="6202940"/>
            <a:ext cx="1812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 Cristina Arez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2"/>
          <p:cNvSpPr txBox="1"/>
          <p:nvPr>
            <p:ph type="title"/>
          </p:nvPr>
        </p:nvSpPr>
        <p:spPr>
          <a:xfrm>
            <a:off x="467544" y="2285992"/>
            <a:ext cx="8390736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Tema 2. 	A Motivação e o processo de treino</a:t>
            </a:r>
            <a:endParaRPr b="1" sz="32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2"/>
          <p:cNvSpPr txBox="1"/>
          <p:nvPr>
            <p:ph idx="1" type="body"/>
          </p:nvPr>
        </p:nvSpPr>
        <p:spPr>
          <a:xfrm>
            <a:off x="323528" y="3500438"/>
            <a:ext cx="8568952" cy="2214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motivação intrínseca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motivação extrínseca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orientação motivacional: para a tarefa </a:t>
            </a:r>
            <a:r>
              <a:rPr b="1" i="1" lang="pt-PT" sz="2000">
                <a:latin typeface="Calibri"/>
                <a:ea typeface="Calibri"/>
                <a:cs typeface="Calibri"/>
                <a:sym typeface="Calibri"/>
              </a:rPr>
              <a:t>versus</a:t>
            </a: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 para o resultado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evolução da motivação para a prática desportiva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formação da atitude do praticante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 As estratégias do treinador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285720" y="5003564"/>
            <a:ext cx="8429684" cy="92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Neste exemplo existe um conjunto de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razões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motivos 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desencadeiam o comportamento de aderir a uma prática desportiva e de aí persistir, ou não, com determinada intensidade ou empenho, com vista a realizar um objetivo.</a:t>
            </a:r>
            <a:endParaRPr/>
          </a:p>
        </p:txBody>
      </p:sp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 b="32616" l="13177" r="14347" t="12695"/>
          <a:stretch/>
        </p:blipFill>
        <p:spPr>
          <a:xfrm>
            <a:off x="142844" y="714357"/>
            <a:ext cx="8858312" cy="392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3"/>
          <p:cNvSpPr txBox="1"/>
          <p:nvPr/>
        </p:nvSpPr>
        <p:spPr>
          <a:xfrm>
            <a:off x="6429388" y="4652199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sp>
        <p:nvSpPr>
          <p:cNvPr id="394" name="Google Shape;394;p33"/>
          <p:cNvSpPr txBox="1"/>
          <p:nvPr/>
        </p:nvSpPr>
        <p:spPr>
          <a:xfrm>
            <a:off x="958480" y="1714488"/>
            <a:ext cx="792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399" name="Google Shape;399;p3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4"/>
          <p:cNvSpPr txBox="1"/>
          <p:nvPr/>
        </p:nvSpPr>
        <p:spPr>
          <a:xfrm>
            <a:off x="714348" y="500042"/>
            <a:ext cx="2214578" cy="500066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Tarefa</a:t>
            </a:r>
            <a:r>
              <a:rPr b="1" i="0" lang="pt-PT" sz="2800" u="none" cap="none" strike="noStrik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4"/>
          <p:cNvSpPr/>
          <p:nvPr/>
        </p:nvSpPr>
        <p:spPr>
          <a:xfrm>
            <a:off x="1357290" y="2071678"/>
            <a:ext cx="6429420" cy="2378215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1430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Escreve todos os motivos que te lembres, e que te levaram a começar a praticar desporto.</a:t>
            </a:r>
            <a:endParaRPr/>
          </a:p>
          <a:p>
            <a:pPr indent="-114300" lvl="0" marL="0" marR="0" rtl="0" algn="l">
              <a:lnSpc>
                <a:spcPct val="144444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Escreve também todos os motivos que te levam a continuar a praticar.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 já não tens uma prática regular, indica os motivos que te levaram a abandonar a prática desportiva.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4612" y="-24"/>
            <a:ext cx="6429420" cy="3617748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407" name="Google Shape;407;p3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5"/>
          <p:cNvSpPr txBox="1"/>
          <p:nvPr/>
        </p:nvSpPr>
        <p:spPr>
          <a:xfrm>
            <a:off x="285720" y="3841885"/>
            <a:ext cx="8501122" cy="2516073"/>
          </a:xfrm>
          <a:prstGeom prst="rect">
            <a:avLst/>
          </a:prstGeom>
          <a:noFill/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Por vezes as razões que levaram a começar uma prática desportiva alteram-se, no contacto com o desporto e com os fatores envolventes.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Muitos iniciam o desporto apenas para acompanhar os amigos e procurar oportunidades de convívio, acabando por se entusiasmar, passando a treinar intensamente em busca da perfeição.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Outros, começaram por encontrar no esforço e no aperfeiçoamento das técnicas um verdadeiro prazer, mas a certa altura passaram a valorizar os benefícios sociais ou materiais que o desporto lhes poderia proporcionar.</a:t>
            </a:r>
            <a:endParaRPr/>
          </a:p>
        </p:txBody>
      </p:sp>
      <p:sp>
        <p:nvSpPr>
          <p:cNvPr id="409" name="Google Shape;409;p35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5"/>
          <p:cNvSpPr txBox="1"/>
          <p:nvPr/>
        </p:nvSpPr>
        <p:spPr>
          <a:xfrm>
            <a:off x="285720" y="790263"/>
            <a:ext cx="8429684" cy="2067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possível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definição de motivação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pt-PT" sz="17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... a motivação é o conjunto de mecanismos biológicos e psicológicos que possibilitam o desencadear da ação, da orientação (para uma meta ou, ao contrário, para se afastar dela) e, enfim, da intensidade e da persistência: quanto mais motivada a pessoa está, mais persistente e maior é a atividade. (Lieury &amp; Fenouillet, 2000, p. 9).</a:t>
            </a:r>
            <a:endParaRPr sz="17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/>
          <p:nvPr/>
        </p:nvSpPr>
        <p:spPr>
          <a:xfrm>
            <a:off x="714348" y="1071546"/>
            <a:ext cx="3786214" cy="338554"/>
          </a:xfrm>
          <a:prstGeom prst="rect">
            <a:avLst/>
          </a:prstGeom>
          <a:solidFill>
            <a:srgbClr val="FF252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 A MOTIVAÇÃO INTRÍNSECA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416" name="Google Shape;416;p3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428596" y="132757"/>
            <a:ext cx="8215370" cy="630942"/>
          </a:xfrm>
          <a:prstGeom prst="rect">
            <a:avLst/>
          </a:prstGeom>
          <a:noFill/>
          <a:ln cap="flat" cmpd="sng" w="19050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Existem dois grupos de motivos determinantes da participação na prática desportiva: os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motivos </a:t>
            </a:r>
            <a:r>
              <a:rPr b="1" i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intrínsecos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os </a:t>
            </a:r>
            <a:r>
              <a:rPr b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motivos </a:t>
            </a:r>
            <a:r>
              <a:rPr b="1" i="1"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extrínsecos</a:t>
            </a: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418" name="Google Shape;41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38" y="1571612"/>
            <a:ext cx="43815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6"/>
          <p:cNvSpPr txBox="1"/>
          <p:nvPr/>
        </p:nvSpPr>
        <p:spPr>
          <a:xfrm>
            <a:off x="142844" y="1714488"/>
            <a:ext cx="4286280" cy="954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“Refere-se às razões de envolvimento numa atividade, para satisfação do prazer pessoal que a prática provoca”. </a:t>
            </a:r>
            <a:r>
              <a:rPr lang="pt-PT" sz="1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(Manual de curso de treinadores, Grau I)</a:t>
            </a:r>
            <a:r>
              <a:rPr lang="pt-PT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420" name="Google Shape;420;p36"/>
          <p:cNvSpPr txBox="1"/>
          <p:nvPr/>
        </p:nvSpPr>
        <p:spPr>
          <a:xfrm>
            <a:off x="142844" y="3334501"/>
            <a:ext cx="4286280" cy="245195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motivação intrínseca é a que caracteriza os praticantes que gostam de realizar as tarefas de treino e de competição e que têm grande satisfação quando percebem que estão a evoluir e que se estão a aperfeiçoar.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Estes praticantes encontram no desporto elementos para a sua valorização como pessoas.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7"/>
          <p:cNvSpPr txBox="1"/>
          <p:nvPr/>
        </p:nvSpPr>
        <p:spPr>
          <a:xfrm>
            <a:off x="6143636" y="6357958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pic>
        <p:nvPicPr>
          <p:cNvPr id="426" name="Google Shape;426;p37"/>
          <p:cNvPicPr preferRelativeResize="0"/>
          <p:nvPr/>
        </p:nvPicPr>
        <p:blipFill rotWithShape="1">
          <a:blip r:embed="rId3">
            <a:alphaModFix/>
          </a:blip>
          <a:srcRect b="3320" l="18118" r="13798" t="12695"/>
          <a:stretch/>
        </p:blipFill>
        <p:spPr>
          <a:xfrm>
            <a:off x="428596" y="428604"/>
            <a:ext cx="8358214" cy="5796826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sites.google.com/site/thepsychologicalgame/_/rsrc/1260318456825/motivation/intrinsic-and-extrinsic-motivation/aus-swimmer-stephanie-rice-1.jpg?height=297&amp;width=265" id="431" name="Google Shape;43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000496" cy="516585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 txBox="1"/>
          <p:nvPr/>
        </p:nvSpPr>
        <p:spPr>
          <a:xfrm>
            <a:off x="714348" y="214290"/>
            <a:ext cx="3786214" cy="338554"/>
          </a:xfrm>
          <a:prstGeom prst="rect">
            <a:avLst/>
          </a:prstGeom>
          <a:solidFill>
            <a:srgbClr val="FF252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 A MOTIVAÇÃO INTRÍNSECA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433" name="Google Shape;433;p3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8"/>
          <p:cNvSpPr txBox="1"/>
          <p:nvPr/>
        </p:nvSpPr>
        <p:spPr>
          <a:xfrm>
            <a:off x="4214810" y="785794"/>
            <a:ext cx="4286280" cy="68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Características dos praticantes com elevada motivação intrínseca:</a:t>
            </a:r>
            <a:endParaRPr/>
          </a:p>
        </p:txBody>
      </p:sp>
      <p:sp>
        <p:nvSpPr>
          <p:cNvPr id="435" name="Google Shape;435;p38"/>
          <p:cNvSpPr txBox="1"/>
          <p:nvPr/>
        </p:nvSpPr>
        <p:spPr>
          <a:xfrm>
            <a:off x="4286248" y="1785926"/>
            <a:ext cx="4357718" cy="4260141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são empenhados;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são regulares no modo como se dedicam ao 	desporto;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são assíduos e pontuais;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têm uma significativa probabilidade de não se 	deixarem abalar pelas contrariedades que vão 	encontrando;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são consistentes na procura de melhorar o 	conhecimento sobre o seu desporto;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são consistentes no trabalho que fazem para 	evoluir.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"/>
          <p:cNvSpPr txBox="1"/>
          <p:nvPr/>
        </p:nvSpPr>
        <p:spPr>
          <a:xfrm>
            <a:off x="714348" y="447240"/>
            <a:ext cx="3786214" cy="338554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   A MOTIVAÇÃO EXTRÍNSECA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441" name="Google Shape;441;p3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142844" y="1299601"/>
            <a:ext cx="5643602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“Refere-se às razões de envolvimento numa atividade, que lhe são exteriores, mas que se relacionam com incentivos ou recompensas que lhe estão associadas.” </a:t>
            </a:r>
            <a:r>
              <a:rPr lang="pt-PT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(Manual de curso de treinadores, Grau I) </a:t>
            </a:r>
            <a:endParaRPr/>
          </a:p>
        </p:txBody>
      </p:sp>
      <p:sp>
        <p:nvSpPr>
          <p:cNvPr id="443" name="Google Shape;443;p39"/>
          <p:cNvSpPr txBox="1"/>
          <p:nvPr/>
        </p:nvSpPr>
        <p:spPr>
          <a:xfrm>
            <a:off x="214282" y="2428868"/>
            <a:ext cx="5643602" cy="127214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 tipo de motivação relaciona-se com razões externas ao praticante - razões de carácter social ou material, que ele procura satisfazer através do desporto.</a:t>
            </a:r>
            <a:endParaRPr/>
          </a:p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4" name="Google Shape;444;p39"/>
          <p:cNvPicPr preferRelativeResize="0"/>
          <p:nvPr/>
        </p:nvPicPr>
        <p:blipFill rotWithShape="1">
          <a:blip r:embed="rId3">
            <a:alphaModFix/>
          </a:blip>
          <a:srcRect b="0" l="53671" r="0" t="0"/>
          <a:stretch/>
        </p:blipFill>
        <p:spPr>
          <a:xfrm>
            <a:off x="6715140" y="357166"/>
            <a:ext cx="2167132" cy="235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3425" y="3476653"/>
            <a:ext cx="6444855" cy="3095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>
            <p:ph type="title"/>
          </p:nvPr>
        </p:nvSpPr>
        <p:spPr>
          <a:xfrm>
            <a:off x="642942" y="71414"/>
            <a:ext cx="9144032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	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 b="6250" l="3843" r="1719" t="12695"/>
          <a:stretch/>
        </p:blipFill>
        <p:spPr>
          <a:xfrm>
            <a:off x="71406" y="714356"/>
            <a:ext cx="9001156" cy="5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 txBox="1"/>
          <p:nvPr/>
        </p:nvSpPr>
        <p:spPr>
          <a:xfrm>
            <a:off x="5643570" y="6357958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pic>
        <p:nvPicPr>
          <p:cNvPr id="451" name="Google Shape;451;p40"/>
          <p:cNvPicPr preferRelativeResize="0"/>
          <p:nvPr/>
        </p:nvPicPr>
        <p:blipFill rotWithShape="1">
          <a:blip r:embed="rId3">
            <a:alphaModFix/>
          </a:blip>
          <a:srcRect b="4297" l="21962" r="22035" t="10742"/>
          <a:stretch/>
        </p:blipFill>
        <p:spPr>
          <a:xfrm>
            <a:off x="928662" y="142852"/>
            <a:ext cx="7286676" cy="6215106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532" y="0"/>
            <a:ext cx="7048500" cy="3952875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457" name="Google Shape;457;p4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1"/>
          <p:cNvSpPr txBox="1"/>
          <p:nvPr/>
        </p:nvSpPr>
        <p:spPr>
          <a:xfrm>
            <a:off x="142844" y="2571744"/>
            <a:ext cx="4286280" cy="374461"/>
          </a:xfrm>
          <a:prstGeom prst="rect">
            <a:avLst/>
          </a:prstGeom>
          <a:solidFill>
            <a:srgbClr val="3F3F3F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Quando a motivação extrínseca  prevalece:</a:t>
            </a:r>
            <a:endParaRPr/>
          </a:p>
        </p:txBody>
      </p:sp>
      <p:sp>
        <p:nvSpPr>
          <p:cNvPr id="459" name="Google Shape;459;p41"/>
          <p:cNvSpPr txBox="1"/>
          <p:nvPr/>
        </p:nvSpPr>
        <p:spPr>
          <a:xfrm>
            <a:off x="142844" y="3214686"/>
            <a:ext cx="4786346" cy="3131627"/>
          </a:xfrm>
          <a:prstGeom prst="rect">
            <a:avLst/>
          </a:prstGeom>
          <a:solidFill>
            <a:srgbClr val="FFFF99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795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Os desportistas tendem a empenhar-se na mesma medida em que os motivos se realizam;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intensidade da motivação pode ser bastante elevada, o que influencia o nível do desempenho e a consequente satisfação;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Quando a realização dos motivos deixa de se verificar, ou quando o seu significado se altera, os atletas podem não ter capacidade para encontrar uma nova fonte de energia (de motivação). 	</a:t>
            </a:r>
            <a:endParaRPr/>
          </a:p>
        </p:txBody>
      </p:sp>
      <p:sp>
        <p:nvSpPr>
          <p:cNvPr id="460" name="Google Shape;460;p41"/>
          <p:cNvSpPr txBox="1"/>
          <p:nvPr/>
        </p:nvSpPr>
        <p:spPr>
          <a:xfrm>
            <a:off x="714348" y="447240"/>
            <a:ext cx="3786214" cy="338554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   A MOTIVAÇÃO EXTRÍNSECA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465" name="Google Shape;465;p4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2"/>
          <p:cNvSpPr txBox="1"/>
          <p:nvPr/>
        </p:nvSpPr>
        <p:spPr>
          <a:xfrm>
            <a:off x="714348" y="500042"/>
            <a:ext cx="2214578" cy="500066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Tarefa</a:t>
            </a:r>
            <a:r>
              <a:rPr b="1" i="0" lang="pt-PT" sz="2800" u="none" cap="none" strike="noStrik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2"/>
          <p:cNvSpPr/>
          <p:nvPr/>
        </p:nvSpPr>
        <p:spPr>
          <a:xfrm>
            <a:off x="928662" y="1785926"/>
            <a:ext cx="7286676" cy="288797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Verifica se os motivos que te levaram a começar a prática desportiva foram intrínsecos, extrínsecos , ambos, ou outros.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Faz o mesmo com os motivos que te levaram a continuar.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Verifica se eles se alteraram e de que modo se alteraram.</a:t>
            </a:r>
            <a:endParaRPr/>
          </a:p>
          <a:p>
            <a:pPr indent="0" lvl="0" marL="0" marR="0" rtl="0" algn="l">
              <a:lnSpc>
                <a:spcPct val="14444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Se já não tens uma prática regular, verifica se os motivos que te levaram a abandonar foram intrínsecos, extrínsecos , ambos, ou outros. De que modo os motivos se alteraram.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472" name="Google Shape;472;p4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3"/>
          <p:cNvSpPr txBox="1"/>
          <p:nvPr/>
        </p:nvSpPr>
        <p:spPr>
          <a:xfrm>
            <a:off x="428596" y="2867401"/>
            <a:ext cx="5786478" cy="2490425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Orientação motivacional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“Decorre de um conjunto de crenças individuais que determinam o modo como as pessoas se envolvem na atividade, seja centrada nos </a:t>
            </a: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aspetos associados ao desempenho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seja na </a:t>
            </a: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preocupação com a obtenção de um resultado final 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(ex: na competição).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</a:t>
            </a:r>
            <a:r>
              <a:rPr lang="pt-PT" sz="12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(Manual de curso de treinadores, Grau I) 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474" name="Google Shape;474;p43"/>
          <p:cNvSpPr txBox="1"/>
          <p:nvPr/>
        </p:nvSpPr>
        <p:spPr>
          <a:xfrm>
            <a:off x="714348" y="785794"/>
            <a:ext cx="3786214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   A ORIENTAÇÃO MOTIVACIONAL</a:t>
            </a:r>
            <a:endParaRPr/>
          </a:p>
        </p:txBody>
      </p:sp>
      <p:sp>
        <p:nvSpPr>
          <p:cNvPr id="475" name="Google Shape;475;p43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3"/>
          <p:cNvSpPr txBox="1"/>
          <p:nvPr/>
        </p:nvSpPr>
        <p:spPr>
          <a:xfrm>
            <a:off x="142844" y="1532316"/>
            <a:ext cx="8358246" cy="68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Outra dimensão da motivação diz respeito à </a:t>
            </a: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orientação 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desportista, ou seja, ao modo como se envolve no processo de treino e de competição. </a:t>
            </a:r>
            <a:r>
              <a:rPr lang="pt-PT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481" name="Google Shape;481;p4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4"/>
          <p:cNvSpPr txBox="1"/>
          <p:nvPr/>
        </p:nvSpPr>
        <p:spPr>
          <a:xfrm>
            <a:off x="142844" y="4014174"/>
            <a:ext cx="4929222" cy="1772280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Mesmo perdendo a competição podem viver interiormente uma vitória, se a meta que estabeleceram para o seu desempenho foi atingida ou superada. 				</a:t>
            </a:r>
            <a:endParaRPr/>
          </a:p>
        </p:txBody>
      </p:sp>
      <p:sp>
        <p:nvSpPr>
          <p:cNvPr id="483" name="Google Shape;483;p44"/>
          <p:cNvSpPr txBox="1"/>
          <p:nvPr/>
        </p:nvSpPr>
        <p:spPr>
          <a:xfrm>
            <a:off x="714348" y="785794"/>
            <a:ext cx="3786214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2.3.1    ORIENTAÇÃO PARA A TAREFA</a:t>
            </a:r>
            <a:endParaRPr/>
          </a:p>
        </p:txBody>
      </p:sp>
      <p:sp>
        <p:nvSpPr>
          <p:cNvPr id="484" name="Google Shape;484;p44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4"/>
          <p:cNvSpPr txBox="1"/>
          <p:nvPr/>
        </p:nvSpPr>
        <p:spPr>
          <a:xfrm>
            <a:off x="142844" y="1357298"/>
            <a:ext cx="4929222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Os praticantes com elevada orientação para a tarefa, têm um desejo constante de </a:t>
            </a:r>
            <a:r>
              <a:rPr b="1"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aperfeiçoamento pessoal</a:t>
            </a: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acordo com os objetivos elevados que traçaram, de forma realista. 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avaliação pessoal que fazem da realização dos seus objetivos sobrepõe-se ao resultado desportivo.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86" name="Google Shape;4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4942" y="714355"/>
            <a:ext cx="3857652" cy="5671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491" name="Google Shape;491;p4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5"/>
          <p:cNvSpPr txBox="1"/>
          <p:nvPr/>
        </p:nvSpPr>
        <p:spPr>
          <a:xfrm>
            <a:off x="142844" y="2643182"/>
            <a:ext cx="3571900" cy="2413481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Exemplo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facto de perderem ou ganharem condiciona o modo como percecionam a sua competência pessoal e desportiva, não encontrando satisfação ou interpretação positiva se perderem uma competição.		</a:t>
            </a:r>
            <a:endParaRPr/>
          </a:p>
        </p:txBody>
      </p:sp>
      <p:sp>
        <p:nvSpPr>
          <p:cNvPr id="493" name="Google Shape;493;p45"/>
          <p:cNvSpPr txBox="1"/>
          <p:nvPr/>
        </p:nvSpPr>
        <p:spPr>
          <a:xfrm>
            <a:off x="714348" y="785794"/>
            <a:ext cx="3786214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2.3.1    ORIENTAÇÃO PARA O RESULTADO</a:t>
            </a:r>
            <a:endParaRPr/>
          </a:p>
        </p:txBody>
      </p:sp>
      <p:sp>
        <p:nvSpPr>
          <p:cNvPr id="494" name="Google Shape;494;p45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5"/>
          <p:cNvSpPr txBox="1"/>
          <p:nvPr/>
        </p:nvSpPr>
        <p:spPr>
          <a:xfrm>
            <a:off x="142844" y="1357298"/>
            <a:ext cx="7715304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Os praticantes com elevada orientação para o resultado, dão muita importância à imagem que transmitem através do </a:t>
            </a:r>
            <a:r>
              <a:rPr b="1"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 da sua prestação</a:t>
            </a: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finalidade principal é o resultado e não a qualidade com que desempenham a tarefa.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96" name="Google Shape;49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8113" y="2643182"/>
            <a:ext cx="5306362" cy="356711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5"/>
          <p:cNvSpPr txBox="1"/>
          <p:nvPr/>
        </p:nvSpPr>
        <p:spPr>
          <a:xfrm>
            <a:off x="142844" y="5357826"/>
            <a:ext cx="3571932" cy="1077218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Estes praticantes tendem a viver o desporto, e principalmente a competição, com valores elevados de </a:t>
            </a: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ansiedade</a:t>
            </a: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80" y="-24"/>
            <a:ext cx="3857652" cy="5671791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503" name="Google Shape;503;p4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6"/>
          <p:cNvSpPr txBox="1"/>
          <p:nvPr/>
        </p:nvSpPr>
        <p:spPr>
          <a:xfrm>
            <a:off x="214282" y="1601588"/>
            <a:ext cx="4071966" cy="3362459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</a:t>
            </a: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orientação para a tarefa 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favorece a </a:t>
            </a: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adaptação psicológica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no que se refere: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ao nível de empenhamento;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persistência na atividade;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á focalização das energias nos elementos 	relevantes das tarefas;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ao controlo do </a:t>
            </a:r>
            <a:r>
              <a:rPr i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stress</a:t>
            </a: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das emoções 	negativas;</a:t>
            </a:r>
            <a:endParaRPr/>
          </a:p>
          <a:p>
            <a:pPr indent="-107950" lvl="0" marL="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etc.	</a:t>
            </a:r>
            <a:endParaRPr/>
          </a:p>
        </p:txBody>
      </p:sp>
      <p:sp>
        <p:nvSpPr>
          <p:cNvPr id="505" name="Google Shape;505;p46"/>
          <p:cNvSpPr txBox="1"/>
          <p:nvPr/>
        </p:nvSpPr>
        <p:spPr>
          <a:xfrm>
            <a:off x="714348" y="785794"/>
            <a:ext cx="1428760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CONCLUSÕES:</a:t>
            </a:r>
            <a:endParaRPr/>
          </a:p>
        </p:txBody>
      </p:sp>
      <p:sp>
        <p:nvSpPr>
          <p:cNvPr id="506" name="Google Shape;506;p46"/>
          <p:cNvSpPr txBox="1"/>
          <p:nvPr/>
        </p:nvSpPr>
        <p:spPr>
          <a:xfrm>
            <a:off x="285688" y="5528091"/>
            <a:ext cx="8429716" cy="615553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Normalmente há uma coexistência dos dois tipos de orientação, sendo que uma delas é predominante. </a:t>
            </a:r>
            <a:endParaRPr/>
          </a:p>
        </p:txBody>
      </p:sp>
      <p:sp>
        <p:nvSpPr>
          <p:cNvPr id="507" name="Google Shape;507;p46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6DDE7"/>
            </a:gs>
            <a:gs pos="50000">
              <a:srgbClr val="FABF8E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12" name="Google Shape;512;p4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7"/>
          <p:cNvSpPr txBox="1"/>
          <p:nvPr/>
        </p:nvSpPr>
        <p:spPr>
          <a:xfrm>
            <a:off x="714348" y="304364"/>
            <a:ext cx="4643470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   A ORIENTAÇÃO MOTIVACIONAL (continuação)</a:t>
            </a:r>
            <a:endParaRPr/>
          </a:p>
        </p:txBody>
      </p:sp>
      <p:sp>
        <p:nvSpPr>
          <p:cNvPr id="514" name="Google Shape;514;p47"/>
          <p:cNvSpPr txBox="1"/>
          <p:nvPr/>
        </p:nvSpPr>
        <p:spPr>
          <a:xfrm>
            <a:off x="285720" y="857232"/>
            <a:ext cx="7715304" cy="656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importância do tipo de </a:t>
            </a:r>
            <a:r>
              <a:rPr b="1"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orientação motivacional </a:t>
            </a:r>
            <a:r>
              <a:rPr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relaciona-se com as seguintes </a:t>
            </a:r>
            <a:r>
              <a:rPr b="1"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consequências psicológicas</a:t>
            </a:r>
            <a:r>
              <a:rPr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515" name="Google Shape;515;p47"/>
          <p:cNvPicPr preferRelativeResize="0"/>
          <p:nvPr/>
        </p:nvPicPr>
        <p:blipFill rotWithShape="1">
          <a:blip r:embed="rId3">
            <a:alphaModFix/>
          </a:blip>
          <a:srcRect b="13085" l="20315" r="26976" t="23437"/>
          <a:stretch/>
        </p:blipFill>
        <p:spPr>
          <a:xfrm>
            <a:off x="1071538" y="1714488"/>
            <a:ext cx="6858048" cy="4643470"/>
          </a:xfrm>
          <a:prstGeom prst="rect">
            <a:avLst/>
          </a:prstGeom>
          <a:noFill/>
          <a:ln cap="flat" cmpd="sng" w="9525">
            <a:solidFill>
              <a:srgbClr val="36609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20" name="Google Shape;520;p4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48"/>
          <p:cNvSpPr txBox="1"/>
          <p:nvPr/>
        </p:nvSpPr>
        <p:spPr>
          <a:xfrm>
            <a:off x="1714480" y="3112798"/>
            <a:ext cx="5000660" cy="2400657"/>
          </a:xfrm>
          <a:prstGeom prst="rect">
            <a:avLst/>
          </a:prstGeom>
          <a:solidFill>
            <a:srgbClr val="C5D8F1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FASES DA CARREIRA DESPORTIVA</a:t>
            </a:r>
            <a:endParaRPr/>
          </a:p>
          <a:p>
            <a:pPr indent="0" lvl="0" marL="0" marR="0" rtl="0" algn="ctr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AutoNum type="alphaLcParenR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 de iniciação</a:t>
            </a:r>
            <a:endParaRPr/>
          </a:p>
          <a:p>
            <a:pPr indent="-342900" lvl="0" marL="34290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AutoNum type="alphaLcParenR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 de desenvolvimento</a:t>
            </a:r>
            <a:endParaRPr/>
          </a:p>
          <a:p>
            <a:pPr indent="-342900" lvl="0" marL="34290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AutoNum type="alphaLcParenR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 de especialização</a:t>
            </a:r>
            <a:endParaRPr/>
          </a:p>
          <a:p>
            <a:pPr indent="-342900" lvl="0" marL="342900" marR="0" rtl="0" algn="l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AutoNum type="alphaLcParenR"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 de regressão</a:t>
            </a:r>
            <a:endParaRPr/>
          </a:p>
        </p:txBody>
      </p:sp>
      <p:sp>
        <p:nvSpPr>
          <p:cNvPr id="522" name="Google Shape;522;p48"/>
          <p:cNvSpPr txBox="1"/>
          <p:nvPr/>
        </p:nvSpPr>
        <p:spPr>
          <a:xfrm>
            <a:off x="714348" y="785794"/>
            <a:ext cx="5857916" cy="338554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rgbClr val="FFFFCC"/>
                </a:solidFill>
                <a:latin typeface="Calibri"/>
                <a:ea typeface="Calibri"/>
                <a:cs typeface="Calibri"/>
                <a:sym typeface="Calibri"/>
              </a:rPr>
              <a:t>2.4    A EVOLUÇÃO DA MOTIVAÇÃO PARA A PRÁTICA DESPORTIVA</a:t>
            </a:r>
            <a:endParaRPr/>
          </a:p>
        </p:txBody>
      </p:sp>
      <p:sp>
        <p:nvSpPr>
          <p:cNvPr id="523" name="Google Shape;523;p48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8"/>
          <p:cNvSpPr txBox="1"/>
          <p:nvPr/>
        </p:nvSpPr>
        <p:spPr>
          <a:xfrm>
            <a:off x="214282" y="1500174"/>
            <a:ext cx="8358246" cy="1272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evolução do praticante e o seu desenvolvimento, ao longo da carreira desportiva, fazem com que as necessidades e os motivos de participação no desporto se vão alterando. 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Essas alterações devem-se, quer à maturação do indivíduo, quer à modificação das características do contexto social e desportivo.</a:t>
            </a:r>
            <a:endParaRPr sz="12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29" name="Google Shape;529;p4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9"/>
          <p:cNvSpPr txBox="1"/>
          <p:nvPr/>
        </p:nvSpPr>
        <p:spPr>
          <a:xfrm>
            <a:off x="714348" y="642918"/>
            <a:ext cx="5000660" cy="383823"/>
          </a:xfrm>
          <a:prstGeom prst="rect">
            <a:avLst/>
          </a:prstGeom>
          <a:solidFill>
            <a:srgbClr val="C5D8F1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AutoNum type="alphaLcParenR"/>
            </a:pP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 de iniciação</a:t>
            </a:r>
            <a:endParaRPr/>
          </a:p>
        </p:txBody>
      </p:sp>
      <p:sp>
        <p:nvSpPr>
          <p:cNvPr id="531" name="Google Shape;531;p49"/>
          <p:cNvSpPr txBox="1"/>
          <p:nvPr/>
        </p:nvSpPr>
        <p:spPr>
          <a:xfrm>
            <a:off x="714348" y="71414"/>
            <a:ext cx="5857916" cy="338554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    A EVOLUÇÃO DA MOTIVAÇÃO PARA A PRÁTICA DESPORTIVA</a:t>
            </a:r>
            <a:endParaRPr/>
          </a:p>
        </p:txBody>
      </p:sp>
      <p:sp>
        <p:nvSpPr>
          <p:cNvPr id="532" name="Google Shape;532;p49"/>
          <p:cNvSpPr txBox="1"/>
          <p:nvPr/>
        </p:nvSpPr>
        <p:spPr>
          <a:xfrm>
            <a:off x="214282" y="1071546"/>
            <a:ext cx="8929718" cy="20159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Neste período, verifica-se nas crianças uma motivação geral para as atividades desportivas relacionada com uma </a:t>
            </a: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necessidade indiferenciada de movimento</a:t>
            </a: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Facilmente se interessam e empenham em qualquer atividade que lhes seja proposta.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pt-PT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dos que têm mais probabilidade de evoluir com sucesso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têm alegria em realizar as tarefas que lhes trazem divertimento e lhes provocam entusiasmo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alguns já revelam qualidades especiais, que os destacam dos outros.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9"/>
          <p:cNvSpPr/>
          <p:nvPr/>
        </p:nvSpPr>
        <p:spPr>
          <a:xfrm>
            <a:off x="285720" y="2143116"/>
            <a:ext cx="500066" cy="35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9"/>
          <p:cNvSpPr txBox="1"/>
          <p:nvPr/>
        </p:nvSpPr>
        <p:spPr>
          <a:xfrm>
            <a:off x="714348" y="3429000"/>
            <a:ext cx="5000660" cy="383823"/>
          </a:xfrm>
          <a:prstGeom prst="rect">
            <a:avLst/>
          </a:prstGeom>
          <a:solidFill>
            <a:srgbClr val="C5D8F1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b) 	Fase de desenvolvimento</a:t>
            </a:r>
            <a:endParaRPr/>
          </a:p>
        </p:txBody>
      </p:sp>
      <p:sp>
        <p:nvSpPr>
          <p:cNvPr id="535" name="Google Shape;535;p49"/>
          <p:cNvSpPr txBox="1"/>
          <p:nvPr/>
        </p:nvSpPr>
        <p:spPr>
          <a:xfrm>
            <a:off x="214282" y="3894992"/>
            <a:ext cx="8929718" cy="2605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Surge a necessidade de o praticante se sentir competente na execução das tarefas, o que se sobrepõe à necessidade de movimento, que vai  perdendo o seu carácter indiferenciado. 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Começam a observar-se formas distintas de envolvimento: “Uns vão treinar e outros apenas vão ao treino!”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pt-PT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dos que têm mais probabilidade de atingir níveis de excelência: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revelam um empenho sério e profundo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cumprem as tarefas com grande rigor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orientam-se no sentido de superar os desafios e no desejo  constante de aperfeiçoamento</a:t>
            </a:r>
            <a:endParaRPr/>
          </a:p>
        </p:txBody>
      </p:sp>
      <p:sp>
        <p:nvSpPr>
          <p:cNvPr id="536" name="Google Shape;536;p49"/>
          <p:cNvSpPr/>
          <p:nvPr/>
        </p:nvSpPr>
        <p:spPr>
          <a:xfrm>
            <a:off x="285720" y="5252314"/>
            <a:ext cx="500066" cy="35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/>
          <p:nvPr>
            <p:ph type="title"/>
          </p:nvPr>
        </p:nvSpPr>
        <p:spPr>
          <a:xfrm>
            <a:off x="642942" y="71414"/>
            <a:ext cx="9144032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	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65820" l="4392" r="1719" t="12695"/>
          <a:stretch/>
        </p:blipFill>
        <p:spPr>
          <a:xfrm>
            <a:off x="142844" y="785794"/>
            <a:ext cx="8858312" cy="156411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6500826" y="2151869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285720" y="2571744"/>
            <a:ext cx="8572560" cy="387798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Esta história contém bastante informação psicológica: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Aspetos que se relacionam com as </a:t>
            </a:r>
            <a:r>
              <a:rPr b="1" lang="pt-PT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características psicológicas do atleta</a:t>
            </a:r>
            <a:r>
              <a:rPr lang="pt-PT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114300" lvl="1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Calibri"/>
              <a:buChar char="-"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	relativas à personalidade - características mais estáveis, como a </a:t>
            </a:r>
            <a:r>
              <a:rPr b="0" i="1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introversão</a:t>
            </a: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e a 	</a:t>
            </a:r>
            <a:r>
              <a:rPr b="0" i="1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sociabilidade</a:t>
            </a: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114300" lvl="1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Calibri"/>
              <a:buChar char="-"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	características modificáveis (ex: </a:t>
            </a:r>
            <a:r>
              <a:rPr b="0" i="1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controlo emocional e motivação</a:t>
            </a: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0" lvl="1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1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Calibri"/>
              <a:buChar char="-"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Aspetos relacionados com o </a:t>
            </a:r>
            <a:r>
              <a:rPr b="1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da prática - o local das competições, o público, etc.</a:t>
            </a:r>
            <a:endParaRPr/>
          </a:p>
          <a:p>
            <a:pPr indent="0" lvl="2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Ex: consegue regular melhor as emoções quando joga no casa dos adversários.</a:t>
            </a:r>
            <a:endParaRPr/>
          </a:p>
          <a:p>
            <a:pPr indent="0" lvl="2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14300" lvl="2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Calibri"/>
              <a:buChar char="-"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	Aspectos relacionados com as </a:t>
            </a:r>
            <a:r>
              <a:rPr b="1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características do jogo, </a:t>
            </a: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que apelam a determinados 	processos psicológicos.</a:t>
            </a:r>
            <a:endParaRPr/>
          </a:p>
          <a:p>
            <a:pPr indent="0" lvl="3" marL="4572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PT" sz="18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Ex: alternância entre a concentração estreita e a concentração ampla.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41" name="Google Shape;541;p5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50"/>
          <p:cNvSpPr txBox="1"/>
          <p:nvPr/>
        </p:nvSpPr>
        <p:spPr>
          <a:xfrm>
            <a:off x="714348" y="642918"/>
            <a:ext cx="5000660" cy="412934"/>
          </a:xfrm>
          <a:prstGeom prst="rect">
            <a:avLst/>
          </a:prstGeom>
          <a:solidFill>
            <a:srgbClr val="C5D8F1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c) 	Fase de especialização</a:t>
            </a:r>
            <a:endParaRPr/>
          </a:p>
        </p:txBody>
      </p:sp>
      <p:sp>
        <p:nvSpPr>
          <p:cNvPr id="543" name="Google Shape;543;p50"/>
          <p:cNvSpPr txBox="1"/>
          <p:nvPr/>
        </p:nvSpPr>
        <p:spPr>
          <a:xfrm>
            <a:off x="714348" y="71414"/>
            <a:ext cx="5857916" cy="338554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    A EVOLUÇÃO DA MOTIVAÇÃO PARA A PRÁTICA DESPORTIVA</a:t>
            </a:r>
            <a:endParaRPr/>
          </a:p>
        </p:txBody>
      </p:sp>
      <p:sp>
        <p:nvSpPr>
          <p:cNvPr id="544" name="Google Shape;544;p50"/>
          <p:cNvSpPr txBox="1"/>
          <p:nvPr/>
        </p:nvSpPr>
        <p:spPr>
          <a:xfrm>
            <a:off x="214282" y="1244398"/>
            <a:ext cx="8929718" cy="30418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Os praticantes centram-se no seu desempenho e na forma de o melhorar.  O treino torna-se muito especifico, de acordo com as características da modalidade e da metodologia do treino.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Surgem  algumas motivações relacionadas com aspetos materiais ou sociais. 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pt-PT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Características dos praticantes de excelência: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 desporto está sempre presente e condiciona toda a sua vida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têm uma preocupação permanente em se aperfeiçoar; os seus pensamentos estão absorvidos 	pelos processos de treino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procura da perfeição através do cumprimento de todas as tarefas, da programação rigorosa da 	sua vida e da busca de conhecimento.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50"/>
          <p:cNvSpPr/>
          <p:nvPr/>
        </p:nvSpPr>
        <p:spPr>
          <a:xfrm>
            <a:off x="285720" y="2500306"/>
            <a:ext cx="500066" cy="35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m para fase de especialização desportiva" id="546" name="Google Shape;546;p5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4" y="4071942"/>
            <a:ext cx="4071966" cy="2537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52" name="Google Shape;552;p5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1"/>
          <p:cNvSpPr txBox="1"/>
          <p:nvPr/>
        </p:nvSpPr>
        <p:spPr>
          <a:xfrm>
            <a:off x="714348" y="642918"/>
            <a:ext cx="5000660" cy="412934"/>
          </a:xfrm>
          <a:prstGeom prst="rect">
            <a:avLst/>
          </a:prstGeom>
          <a:solidFill>
            <a:srgbClr val="C5D8F1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d) 	Fase de regressão</a:t>
            </a:r>
            <a:endParaRPr/>
          </a:p>
        </p:txBody>
      </p:sp>
      <p:sp>
        <p:nvSpPr>
          <p:cNvPr id="554" name="Google Shape;554;p51"/>
          <p:cNvSpPr txBox="1"/>
          <p:nvPr/>
        </p:nvSpPr>
        <p:spPr>
          <a:xfrm>
            <a:off x="714348" y="71414"/>
            <a:ext cx="5857916" cy="338554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    A EVOLUÇÃO DA MOTIVAÇÃO PARA A PRÁTICA DESPORTIVA</a:t>
            </a:r>
            <a:endParaRPr/>
          </a:p>
        </p:txBody>
      </p:sp>
      <p:sp>
        <p:nvSpPr>
          <p:cNvPr id="555" name="Google Shape;555;p51"/>
          <p:cNvSpPr txBox="1"/>
          <p:nvPr/>
        </p:nvSpPr>
        <p:spPr>
          <a:xfrm>
            <a:off x="357158" y="1387274"/>
            <a:ext cx="8072494" cy="45166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Corresponde à diminuição das capacidades físicas e do potencial de desempenho. 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Muitos atletas que alcançaram um nível elevado, abandonam a prática no momento em que esta fase se aproxima.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Alguns vivem este período com grande intensidade emocional, onde a adaptação a uma nova realidade pode ser difícil e traumática.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1" lang="pt-PT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Preparação específica para o abandono da carreira desportiva: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com o objetivo de diminuir as consequências psicológicas negativas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antecipar de forma realista a possibilidade da reforma desportiva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estruturar estratégias adaptativas adequadas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programar atividades e interesses alternativos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procurar atividades físicas e desportivas de substituição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indivíduo deve reencontrar o prazer geral do movimento e ser capaz de reformular objetivos e finalidades.</a:t>
            </a:r>
            <a:endParaRPr/>
          </a:p>
        </p:txBody>
      </p:sp>
      <p:sp>
        <p:nvSpPr>
          <p:cNvPr id="556" name="Google Shape;556;p51"/>
          <p:cNvSpPr/>
          <p:nvPr/>
        </p:nvSpPr>
        <p:spPr>
          <a:xfrm>
            <a:off x="428596" y="3143248"/>
            <a:ext cx="500066" cy="35719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953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61" name="Google Shape;561;p5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52"/>
          <p:cNvPicPr preferRelativeResize="0"/>
          <p:nvPr/>
        </p:nvPicPr>
        <p:blipFill rotWithShape="1">
          <a:blip r:embed="rId3">
            <a:alphaModFix/>
          </a:blip>
          <a:srcRect b="3320" l="27452" r="26976" t="11719"/>
          <a:stretch/>
        </p:blipFill>
        <p:spPr>
          <a:xfrm>
            <a:off x="1377020" y="-142900"/>
            <a:ext cx="6542690" cy="707233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2"/>
          <p:cNvSpPr txBox="1"/>
          <p:nvPr/>
        </p:nvSpPr>
        <p:spPr>
          <a:xfrm>
            <a:off x="2428860" y="6357958"/>
            <a:ext cx="928694" cy="409023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Motivos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intrínsecos</a:t>
            </a:r>
            <a:endParaRPr/>
          </a:p>
        </p:txBody>
      </p:sp>
      <p:sp>
        <p:nvSpPr>
          <p:cNvPr id="564" name="Google Shape;564;p52"/>
          <p:cNvSpPr txBox="1"/>
          <p:nvPr/>
        </p:nvSpPr>
        <p:spPr>
          <a:xfrm>
            <a:off x="5929322" y="6377563"/>
            <a:ext cx="928694" cy="409023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Motivos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extrínsecos</a:t>
            </a:r>
            <a:endParaRPr/>
          </a:p>
        </p:txBody>
      </p:sp>
      <p:sp>
        <p:nvSpPr>
          <p:cNvPr id="565" name="Google Shape;565;p52"/>
          <p:cNvSpPr txBox="1"/>
          <p:nvPr/>
        </p:nvSpPr>
        <p:spPr>
          <a:xfrm>
            <a:off x="5929322" y="5672096"/>
            <a:ext cx="1214446" cy="400110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Orientação para o resultado</a:t>
            </a:r>
            <a:endParaRPr/>
          </a:p>
        </p:txBody>
      </p:sp>
      <p:sp>
        <p:nvSpPr>
          <p:cNvPr id="566" name="Google Shape;566;p52"/>
          <p:cNvSpPr txBox="1"/>
          <p:nvPr/>
        </p:nvSpPr>
        <p:spPr>
          <a:xfrm>
            <a:off x="2285984" y="5643578"/>
            <a:ext cx="1071570" cy="400110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Orientação para a tarefa</a:t>
            </a:r>
            <a:endParaRPr/>
          </a:p>
        </p:txBody>
      </p:sp>
      <p:sp>
        <p:nvSpPr>
          <p:cNvPr id="567" name="Google Shape;567;p52"/>
          <p:cNvSpPr txBox="1"/>
          <p:nvPr/>
        </p:nvSpPr>
        <p:spPr>
          <a:xfrm>
            <a:off x="3428992" y="4500570"/>
            <a:ext cx="2357454" cy="707886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Influencia o esforço e a persistência  e o modo como enfrenta os problemas e as dificuldades da tarefa</a:t>
            </a:r>
            <a:endParaRPr/>
          </a:p>
        </p:txBody>
      </p:sp>
      <p:sp>
        <p:nvSpPr>
          <p:cNvPr id="568" name="Google Shape;568;p52"/>
          <p:cNvSpPr txBox="1"/>
          <p:nvPr/>
        </p:nvSpPr>
        <p:spPr>
          <a:xfrm>
            <a:off x="3500430" y="2571744"/>
            <a:ext cx="2286016" cy="402290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Sistema pessoal de objetivos e de valorização das recompensas</a:t>
            </a:r>
            <a:endParaRPr/>
          </a:p>
        </p:txBody>
      </p:sp>
      <p:sp>
        <p:nvSpPr>
          <p:cNvPr id="569" name="Google Shape;569;p52"/>
          <p:cNvSpPr txBox="1"/>
          <p:nvPr/>
        </p:nvSpPr>
        <p:spPr>
          <a:xfrm>
            <a:off x="3428992" y="857232"/>
            <a:ext cx="2357454" cy="553998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Afetos positivos ou negativos associados à participação no desporto</a:t>
            </a:r>
            <a:endParaRPr/>
          </a:p>
        </p:txBody>
      </p:sp>
      <p:sp>
        <p:nvSpPr>
          <p:cNvPr id="570" name="Google Shape;570;p52"/>
          <p:cNvSpPr txBox="1"/>
          <p:nvPr/>
        </p:nvSpPr>
        <p:spPr>
          <a:xfrm>
            <a:off x="3428992" y="-24"/>
            <a:ext cx="2357454" cy="553998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MOTIVAÇÃO PARA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PRÁTICA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DESPORTIVA</a:t>
            </a:r>
            <a:endParaRPr/>
          </a:p>
        </p:txBody>
      </p:sp>
      <p:sp>
        <p:nvSpPr>
          <p:cNvPr id="571" name="Google Shape;571;p52"/>
          <p:cNvSpPr txBox="1"/>
          <p:nvPr/>
        </p:nvSpPr>
        <p:spPr>
          <a:xfrm>
            <a:off x="7929586" y="3364056"/>
            <a:ext cx="1214414" cy="707886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Prémios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 do treino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Apoio dos outros</a:t>
            </a:r>
            <a:endParaRPr/>
          </a:p>
        </p:txBody>
      </p:sp>
      <p:pic>
        <p:nvPicPr>
          <p:cNvPr id="572" name="Google Shape;572;p52"/>
          <p:cNvPicPr preferRelativeResize="0"/>
          <p:nvPr/>
        </p:nvPicPr>
        <p:blipFill rotWithShape="1">
          <a:blip r:embed="rId4">
            <a:alphaModFix/>
          </a:blip>
          <a:srcRect b="14062" l="34041" r="54978" t="70313"/>
          <a:stretch/>
        </p:blipFill>
        <p:spPr>
          <a:xfrm>
            <a:off x="71406" y="5643578"/>
            <a:ext cx="1428760" cy="1143008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2"/>
          <p:cNvSpPr txBox="1"/>
          <p:nvPr/>
        </p:nvSpPr>
        <p:spPr>
          <a:xfrm>
            <a:off x="3428992" y="1660556"/>
            <a:ext cx="2357454" cy="556178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avaliação que faz de si próprio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como atleta</a:t>
            </a:r>
            <a:endParaRPr/>
          </a:p>
        </p:txBody>
      </p:sp>
      <p:sp>
        <p:nvSpPr>
          <p:cNvPr id="574" name="Google Shape;574;p52"/>
          <p:cNvSpPr txBox="1"/>
          <p:nvPr/>
        </p:nvSpPr>
        <p:spPr>
          <a:xfrm>
            <a:off x="71406" y="857232"/>
            <a:ext cx="1500198" cy="954107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pt-P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    A FORMAÇÃO DA ATITUDE DO PRATICANTE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79" name="Google Shape;579;p5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53"/>
          <p:cNvSpPr txBox="1"/>
          <p:nvPr/>
        </p:nvSpPr>
        <p:spPr>
          <a:xfrm>
            <a:off x="571472" y="714356"/>
            <a:ext cx="5857916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     A FORMAÇÃO DA ATITUDE DO PRATICANTE</a:t>
            </a:r>
            <a:endParaRPr/>
          </a:p>
        </p:txBody>
      </p:sp>
      <p:sp>
        <p:nvSpPr>
          <p:cNvPr id="581" name="Google Shape;581;p53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53"/>
          <p:cNvSpPr txBox="1"/>
          <p:nvPr/>
        </p:nvSpPr>
        <p:spPr>
          <a:xfrm>
            <a:off x="500034" y="1214422"/>
            <a:ext cx="81439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O treinador é o elemento mais importante no processo de motivação dos seus atletas, pois tem um papel central como regulador do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 motivacional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3"/>
          <p:cNvSpPr txBox="1"/>
          <p:nvPr/>
        </p:nvSpPr>
        <p:spPr>
          <a:xfrm>
            <a:off x="571472" y="4931174"/>
            <a:ext cx="7643866" cy="1569660"/>
          </a:xfrm>
          <a:prstGeom prst="rect">
            <a:avLst/>
          </a:prstGeom>
          <a:solidFill>
            <a:srgbClr val="EAF1DD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Opções didáticas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(organização, planificação e orientação dos treinos ) 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estratégias 	psicológicas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 os atletas;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modo como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valoriza o desempenho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os resultados.</a:t>
            </a:r>
            <a:endParaRPr/>
          </a:p>
        </p:txBody>
      </p:sp>
      <p:sp>
        <p:nvSpPr>
          <p:cNvPr id="584" name="Google Shape;584;p53"/>
          <p:cNvSpPr txBox="1"/>
          <p:nvPr/>
        </p:nvSpPr>
        <p:spPr>
          <a:xfrm>
            <a:off x="571472" y="2000240"/>
            <a:ext cx="4572032" cy="2056973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1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 motivacional: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“Ambiente psicológico global que afeta os participantes e tem por base uma orientação privilegiada para objetivos de tarefa ou de resultado, valorizada pelos elementos mais influentes no contexto desportivo.” </a:t>
            </a:r>
            <a:r>
              <a:rPr b="0" i="0" lang="pt-PT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(Manual de curso de treinadores, Grau I) 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53"/>
          <p:cNvSpPr txBox="1"/>
          <p:nvPr/>
        </p:nvSpPr>
        <p:spPr>
          <a:xfrm>
            <a:off x="571472" y="4286256"/>
            <a:ext cx="81439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Algumas opções do treinador têm muita influência na construção do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 motivacional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F1DD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590" name="Google Shape;590;p5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54"/>
          <p:cNvSpPr txBox="1"/>
          <p:nvPr/>
        </p:nvSpPr>
        <p:spPr>
          <a:xfrm>
            <a:off x="714348" y="642918"/>
            <a:ext cx="5857916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2.5.1     AS ESTRATÉGIAS DO TREINADOR</a:t>
            </a:r>
            <a:endParaRPr/>
          </a:p>
        </p:txBody>
      </p:sp>
      <p:sp>
        <p:nvSpPr>
          <p:cNvPr id="592" name="Google Shape;592;p54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54"/>
          <p:cNvSpPr txBox="1"/>
          <p:nvPr/>
        </p:nvSpPr>
        <p:spPr>
          <a:xfrm>
            <a:off x="714348" y="3214686"/>
            <a:ext cx="7643866" cy="1862048"/>
          </a:xfrm>
          <a:prstGeom prst="rect">
            <a:avLst/>
          </a:prstGeom>
          <a:solidFill>
            <a:srgbClr val="FFFFCC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Neste exemplo trata-se de um praticante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orientado para o resultado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O prémio atribuído teve o efeito contrário daquele que se pretendia.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Se se estimula a motivação extrínseca, o empenho do atleta pode ficar prisioneiro da 	recompensa.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A motivação intrínseca pode-se transformar em extrínseca, quando o resultado do 	seu comportamento passa a ser premiado com um valor.</a:t>
            </a:r>
            <a:endParaRPr/>
          </a:p>
        </p:txBody>
      </p:sp>
      <p:pic>
        <p:nvPicPr>
          <p:cNvPr id="594" name="Google Shape;594;p54"/>
          <p:cNvPicPr preferRelativeResize="0"/>
          <p:nvPr/>
        </p:nvPicPr>
        <p:blipFill rotWithShape="1">
          <a:blip r:embed="rId3">
            <a:alphaModFix/>
          </a:blip>
          <a:srcRect b="36522" l="13177" r="14347" t="35156"/>
          <a:stretch/>
        </p:blipFill>
        <p:spPr>
          <a:xfrm>
            <a:off x="214282" y="1142984"/>
            <a:ext cx="8786874" cy="1930450"/>
          </a:xfrm>
          <a:prstGeom prst="rect">
            <a:avLst/>
          </a:prstGeom>
          <a:noFill/>
          <a:ln cap="flat" cmpd="sng" w="952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95" name="Google Shape;595;p54"/>
          <p:cNvSpPr txBox="1"/>
          <p:nvPr/>
        </p:nvSpPr>
        <p:spPr>
          <a:xfrm>
            <a:off x="714348" y="5143512"/>
            <a:ext cx="764386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Será que os prémios são sempre negativos?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E20000"/>
                </a:solidFill>
                <a:latin typeface="Calibri"/>
                <a:ea typeface="Calibri"/>
                <a:cs typeface="Calibri"/>
                <a:sym typeface="Calibri"/>
              </a:rPr>
              <a:t>NÃO!!!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Devem ter um valor simbólico, relacionado com a evolução e a melhoria na aprendizagem e aperfeiçoamento das tarefas.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953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600" name="Google Shape;600;p5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55"/>
          <p:cNvPicPr preferRelativeResize="0"/>
          <p:nvPr/>
        </p:nvPicPr>
        <p:blipFill rotWithShape="1">
          <a:blip r:embed="rId3">
            <a:alphaModFix/>
          </a:blip>
          <a:srcRect b="3319" l="33492" r="32466" t="10742"/>
          <a:stretch/>
        </p:blipFill>
        <p:spPr>
          <a:xfrm>
            <a:off x="2214546" y="-25"/>
            <a:ext cx="4857784" cy="6894919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5"/>
          <p:cNvSpPr txBox="1"/>
          <p:nvPr/>
        </p:nvSpPr>
        <p:spPr>
          <a:xfrm>
            <a:off x="0" y="214290"/>
            <a:ext cx="2071670" cy="954107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pt-P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QMAD – Questionário de Motivação para as atividades desportivas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pt-PT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(Trad. Por Serpa e Frias, </a:t>
            </a:r>
            <a:r>
              <a:rPr b="0" i="0" lang="pt-PT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1990)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8953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607" name="Google Shape;607;p5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56"/>
          <p:cNvPicPr preferRelativeResize="0"/>
          <p:nvPr/>
        </p:nvPicPr>
        <p:blipFill rotWithShape="1">
          <a:blip r:embed="rId3">
            <a:alphaModFix/>
          </a:blip>
          <a:srcRect b="31640" l="26903" r="23133" t="10742"/>
          <a:stretch/>
        </p:blipFill>
        <p:spPr>
          <a:xfrm>
            <a:off x="1071538" y="-1"/>
            <a:ext cx="6929486" cy="449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6"/>
          <p:cNvPicPr preferRelativeResize="0"/>
          <p:nvPr/>
        </p:nvPicPr>
        <p:blipFill rotWithShape="1">
          <a:blip r:embed="rId4">
            <a:alphaModFix/>
          </a:blip>
          <a:srcRect b="55858" l="23645" r="23645" t="14844"/>
          <a:stretch/>
        </p:blipFill>
        <p:spPr>
          <a:xfrm>
            <a:off x="1071538" y="4429132"/>
            <a:ext cx="6912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614" name="Google Shape;614;p5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57"/>
          <p:cNvSpPr txBox="1"/>
          <p:nvPr/>
        </p:nvSpPr>
        <p:spPr>
          <a:xfrm>
            <a:off x="714348" y="357166"/>
            <a:ext cx="5857916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2.5.1     AS ESTRATÉGIAS DO TREINADOR</a:t>
            </a:r>
            <a:endParaRPr/>
          </a:p>
        </p:txBody>
      </p:sp>
      <p:sp>
        <p:nvSpPr>
          <p:cNvPr id="616" name="Google Shape;616;p57"/>
          <p:cNvSpPr txBox="1"/>
          <p:nvPr/>
        </p:nvSpPr>
        <p:spPr>
          <a:xfrm>
            <a:off x="714348" y="1643050"/>
            <a:ext cx="7643866" cy="1272143"/>
          </a:xfrm>
          <a:prstGeom prst="rect">
            <a:avLst/>
          </a:prstGeom>
          <a:solidFill>
            <a:srgbClr val="FFFFCC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Quanto aos prémios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Quanto ao reforço social fornecido pelo treinador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Quanto à promoção do divertimento</a:t>
            </a:r>
            <a:endParaRPr/>
          </a:p>
          <a:p>
            <a:pPr indent="-10160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600"/>
              <a:buFont typeface="Noto Sans Symbols"/>
              <a:buChar char="❑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Quanto a contrariar as razões do abandono desportivo</a:t>
            </a:r>
            <a:endParaRPr/>
          </a:p>
        </p:txBody>
      </p:sp>
      <p:sp>
        <p:nvSpPr>
          <p:cNvPr id="617" name="Google Shape;617;p57"/>
          <p:cNvSpPr txBox="1"/>
          <p:nvPr/>
        </p:nvSpPr>
        <p:spPr>
          <a:xfrm>
            <a:off x="2500298" y="3143248"/>
            <a:ext cx="2000264" cy="484748"/>
          </a:xfrm>
          <a:prstGeom prst="rect">
            <a:avLst/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700"/>
              <a:buFont typeface="Calibri"/>
              <a:buNone/>
            </a:pPr>
            <a:r>
              <a:rPr b="1" i="0" lang="pt-PT" sz="17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Quanto aos prémios</a:t>
            </a:r>
            <a:endParaRPr/>
          </a:p>
        </p:txBody>
      </p:sp>
      <p:sp>
        <p:nvSpPr>
          <p:cNvPr id="618" name="Google Shape;618;p57"/>
          <p:cNvSpPr txBox="1"/>
          <p:nvPr/>
        </p:nvSpPr>
        <p:spPr>
          <a:xfrm>
            <a:off x="1428728" y="1071546"/>
            <a:ext cx="65008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Promover a motivação intrínseca e a orientação para a tarefa</a:t>
            </a:r>
            <a:endParaRPr/>
          </a:p>
        </p:txBody>
      </p:sp>
      <p:pic>
        <p:nvPicPr>
          <p:cNvPr id="619" name="Google Shape;61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" y="3143248"/>
            <a:ext cx="2350332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7"/>
          <p:cNvPicPr preferRelativeResize="0"/>
          <p:nvPr/>
        </p:nvPicPr>
        <p:blipFill rotWithShape="1">
          <a:blip r:embed="rId4">
            <a:alphaModFix/>
          </a:blip>
          <a:srcRect b="31640" l="41728" r="15995" t="26367"/>
          <a:stretch/>
        </p:blipFill>
        <p:spPr>
          <a:xfrm>
            <a:off x="2500298" y="3714752"/>
            <a:ext cx="5500726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625" name="Google Shape;625;p5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58"/>
          <p:cNvSpPr txBox="1"/>
          <p:nvPr/>
        </p:nvSpPr>
        <p:spPr>
          <a:xfrm>
            <a:off x="714348" y="142852"/>
            <a:ext cx="5857916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2.5.1     AS ESTRATÉGIAS DO TREINADOR</a:t>
            </a:r>
            <a:endParaRPr/>
          </a:p>
        </p:txBody>
      </p:sp>
      <p:sp>
        <p:nvSpPr>
          <p:cNvPr id="627" name="Google Shape;627;p58"/>
          <p:cNvSpPr txBox="1"/>
          <p:nvPr/>
        </p:nvSpPr>
        <p:spPr>
          <a:xfrm>
            <a:off x="3714744" y="1071546"/>
            <a:ext cx="2643206" cy="484748"/>
          </a:xfrm>
          <a:prstGeom prst="rect">
            <a:avLst/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700"/>
              <a:buFont typeface="Calibri"/>
              <a:buNone/>
            </a:pPr>
            <a:r>
              <a:rPr b="1" i="0" lang="pt-PT" sz="17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Promoção do divertimento</a:t>
            </a:r>
            <a:endParaRPr/>
          </a:p>
        </p:txBody>
      </p:sp>
      <p:sp>
        <p:nvSpPr>
          <p:cNvPr id="628" name="Google Shape;628;p58"/>
          <p:cNvSpPr txBox="1"/>
          <p:nvPr/>
        </p:nvSpPr>
        <p:spPr>
          <a:xfrm>
            <a:off x="1428728" y="571480"/>
            <a:ext cx="65008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Promover a motivação intrínseca e a orientação para a tarefa</a:t>
            </a:r>
            <a:endParaRPr/>
          </a:p>
        </p:txBody>
      </p:sp>
      <p:pic>
        <p:nvPicPr>
          <p:cNvPr id="629" name="Google Shape;62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1546"/>
            <a:ext cx="3600000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8"/>
          <p:cNvSpPr txBox="1"/>
          <p:nvPr/>
        </p:nvSpPr>
        <p:spPr>
          <a:xfrm>
            <a:off x="3643306" y="1500174"/>
            <a:ext cx="492922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uma das razões mais associadas à motivação intrínseca.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Através dos seguintes fatores:</a:t>
            </a:r>
            <a:endParaRPr/>
          </a:p>
        </p:txBody>
      </p:sp>
      <p:pic>
        <p:nvPicPr>
          <p:cNvPr id="631" name="Google Shape;631;p58"/>
          <p:cNvPicPr preferRelativeResize="0"/>
          <p:nvPr/>
        </p:nvPicPr>
        <p:blipFill rotWithShape="1">
          <a:blip r:embed="rId4">
            <a:alphaModFix/>
          </a:blip>
          <a:srcRect b="23512" l="18118" r="44546" t="55663"/>
          <a:stretch/>
        </p:blipFill>
        <p:spPr>
          <a:xfrm>
            <a:off x="3643306" y="2285992"/>
            <a:ext cx="4714908" cy="147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5074" y="3857628"/>
            <a:ext cx="2928926" cy="19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58"/>
          <p:cNvSpPr txBox="1"/>
          <p:nvPr/>
        </p:nvSpPr>
        <p:spPr>
          <a:xfrm>
            <a:off x="142844" y="3857628"/>
            <a:ext cx="4714908" cy="484748"/>
          </a:xfrm>
          <a:prstGeom prst="rect">
            <a:avLst/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700"/>
              <a:buFont typeface="Calibri"/>
              <a:buNone/>
            </a:pPr>
            <a:r>
              <a:rPr b="1" i="0" lang="pt-PT" sz="17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Reforço social fornecido pelo treinador (elogio)</a:t>
            </a:r>
            <a:endParaRPr/>
          </a:p>
        </p:txBody>
      </p:sp>
      <p:pic>
        <p:nvPicPr>
          <p:cNvPr id="634" name="Google Shape;634;p58"/>
          <p:cNvPicPr preferRelativeResize="0"/>
          <p:nvPr/>
        </p:nvPicPr>
        <p:blipFill rotWithShape="1">
          <a:blip r:embed="rId6">
            <a:alphaModFix/>
          </a:blip>
          <a:srcRect b="47265" l="18118" r="41252" t="16601"/>
          <a:stretch/>
        </p:blipFill>
        <p:spPr>
          <a:xfrm>
            <a:off x="-32" y="4286256"/>
            <a:ext cx="5143488" cy="2571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071546"/>
            <a:ext cx="4000497" cy="2240279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640" name="Google Shape;640;p5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9"/>
          <p:cNvSpPr txBox="1"/>
          <p:nvPr/>
        </p:nvSpPr>
        <p:spPr>
          <a:xfrm>
            <a:off x="714348" y="142852"/>
            <a:ext cx="5857916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2.5.1     AS ESTRATÉGIAS DO TREINADOR</a:t>
            </a:r>
            <a:endParaRPr/>
          </a:p>
        </p:txBody>
      </p:sp>
      <p:sp>
        <p:nvSpPr>
          <p:cNvPr id="642" name="Google Shape;642;p59"/>
          <p:cNvSpPr txBox="1"/>
          <p:nvPr/>
        </p:nvSpPr>
        <p:spPr>
          <a:xfrm>
            <a:off x="4071934" y="1071546"/>
            <a:ext cx="4429156" cy="484748"/>
          </a:xfrm>
          <a:prstGeom prst="rect">
            <a:avLst/>
          </a:prstGeom>
          <a:solidFill>
            <a:srgbClr val="93895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0000"/>
              </a:buClr>
              <a:buSzPts val="1700"/>
              <a:buFont typeface="Calibri"/>
              <a:buNone/>
            </a:pPr>
            <a:r>
              <a:rPr b="1" i="0" lang="pt-PT" sz="17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Contrariar as razões de abandono desportivo</a:t>
            </a:r>
            <a:endParaRPr/>
          </a:p>
        </p:txBody>
      </p:sp>
      <p:sp>
        <p:nvSpPr>
          <p:cNvPr id="643" name="Google Shape;643;p59"/>
          <p:cNvSpPr txBox="1"/>
          <p:nvPr/>
        </p:nvSpPr>
        <p:spPr>
          <a:xfrm>
            <a:off x="1428728" y="571480"/>
            <a:ext cx="65008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Promover a motivação intrínseca e a orientação para a tarefa</a:t>
            </a:r>
            <a:endParaRPr/>
          </a:p>
        </p:txBody>
      </p:sp>
      <p:sp>
        <p:nvSpPr>
          <p:cNvPr id="644" name="Google Shape;644;p59"/>
          <p:cNvSpPr txBox="1"/>
          <p:nvPr/>
        </p:nvSpPr>
        <p:spPr>
          <a:xfrm>
            <a:off x="4071934" y="1772655"/>
            <a:ext cx="49292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Não esquecer as razões mais apontadas para o abandono desportivo:</a:t>
            </a:r>
            <a:endParaRPr/>
          </a:p>
        </p:txBody>
      </p:sp>
      <p:pic>
        <p:nvPicPr>
          <p:cNvPr id="645" name="Google Shape;645;p59"/>
          <p:cNvPicPr preferRelativeResize="0"/>
          <p:nvPr/>
        </p:nvPicPr>
        <p:blipFill rotWithShape="1">
          <a:blip r:embed="rId4">
            <a:alphaModFix/>
          </a:blip>
          <a:srcRect b="21875" l="18119" r="48938" t="52734"/>
          <a:stretch/>
        </p:blipFill>
        <p:spPr>
          <a:xfrm>
            <a:off x="4071934" y="2786058"/>
            <a:ext cx="4780851" cy="20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type="title"/>
          </p:nvPr>
        </p:nvSpPr>
        <p:spPr>
          <a:xfrm>
            <a:off x="642942" y="71414"/>
            <a:ext cx="9144032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	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4643438" y="6152397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785786" y="714356"/>
            <a:ext cx="3714776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Condicionantes da prática desportiva: </a:t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 b="6249" l="36786" r="12151" t="15625"/>
          <a:stretch/>
        </p:blipFill>
        <p:spPr>
          <a:xfrm>
            <a:off x="1571605" y="1285860"/>
            <a:ext cx="5647170" cy="4857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6786578" y="2812317"/>
            <a:ext cx="1928826" cy="1538883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FATORES EXTRÍNSECOS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Tipo de tarefa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Tipo de situação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285720" y="2851848"/>
            <a:ext cx="1928826" cy="1538883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FATORES INTRÍNSECOS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Componentes psicológicas que caracterizam o praticante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E3BC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650" name="Google Shape;650;p6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60"/>
          <p:cNvSpPr txBox="1"/>
          <p:nvPr/>
        </p:nvSpPr>
        <p:spPr>
          <a:xfrm>
            <a:off x="785786" y="785794"/>
            <a:ext cx="1428760" cy="338554"/>
          </a:xfrm>
          <a:prstGeom prst="rect">
            <a:avLst/>
          </a:prstGeom>
          <a:solidFill>
            <a:srgbClr val="FFC0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CONCLUSÕES:</a:t>
            </a:r>
            <a:endParaRPr/>
          </a:p>
        </p:txBody>
      </p:sp>
      <p:sp>
        <p:nvSpPr>
          <p:cNvPr id="652" name="Google Shape;652;p60"/>
          <p:cNvSpPr txBox="1"/>
          <p:nvPr>
            <p:ph type="title"/>
          </p:nvPr>
        </p:nvSpPr>
        <p:spPr>
          <a:xfrm>
            <a:off x="642942" y="71414"/>
            <a:ext cx="6429388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2. 	A motivação e o processo de treino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60"/>
          <p:cNvPicPr preferRelativeResize="0"/>
          <p:nvPr/>
        </p:nvPicPr>
        <p:blipFill rotWithShape="1">
          <a:blip r:embed="rId3">
            <a:alphaModFix/>
          </a:blip>
          <a:srcRect b="15039" l="26354" r="15994" t="26367"/>
          <a:stretch/>
        </p:blipFill>
        <p:spPr>
          <a:xfrm>
            <a:off x="857224" y="1500174"/>
            <a:ext cx="7500990" cy="4286280"/>
          </a:xfrm>
          <a:prstGeom prst="rect">
            <a:avLst/>
          </a:prstGeom>
          <a:noFill/>
          <a:ln cap="flat" cmpd="sng" w="38100">
            <a:solidFill>
              <a:srgbClr val="D2A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61"/>
          <p:cNvPicPr preferRelativeResize="0"/>
          <p:nvPr/>
        </p:nvPicPr>
        <p:blipFill rotWithShape="1">
          <a:blip r:embed="rId3">
            <a:alphaModFix/>
          </a:blip>
          <a:srcRect b="3319" l="29100" r="28074" t="10742"/>
          <a:stretch/>
        </p:blipFill>
        <p:spPr>
          <a:xfrm>
            <a:off x="3428992" y="285728"/>
            <a:ext cx="5572164" cy="628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596" y="785794"/>
            <a:ext cx="3071833" cy="5143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2"/>
          <p:cNvSpPr txBox="1"/>
          <p:nvPr/>
        </p:nvSpPr>
        <p:spPr>
          <a:xfrm>
            <a:off x="32076" y="197760"/>
            <a:ext cx="8897642" cy="2231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2500" lnSpcReduction="10000"/>
          </a:bodyPr>
          <a:lstStyle/>
          <a:p>
            <a:pPr indent="0" lvl="0" marL="1828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Psicologia do desporto –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aprendizagem e desenvolvimento</a:t>
            </a:r>
            <a:endParaRPr/>
          </a:p>
          <a:p>
            <a:pPr indent="0" lvl="0" marL="18288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CC"/>
              </a:buClr>
              <a:buSzPct val="100000"/>
              <a:buFont typeface="Arial Black"/>
              <a:buNone/>
            </a:pPr>
            <a:r>
              <a:rPr b="0" i="0" lang="pt-PT" sz="43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  <a:t>Humano</a:t>
            </a:r>
            <a:br>
              <a:rPr b="0" i="0" lang="pt-PT" sz="4400" u="none" cap="none" strike="noStrike">
                <a:solidFill>
                  <a:srgbClr val="FFFFCC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b="0" i="0" sz="4400" u="none" cap="none" strike="noStrike">
              <a:solidFill>
                <a:srgbClr val="FFFFCC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5" name="Google Shape;665;p62"/>
          <p:cNvSpPr/>
          <p:nvPr/>
        </p:nvSpPr>
        <p:spPr>
          <a:xfrm>
            <a:off x="7045924" y="6202940"/>
            <a:ext cx="18123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 Cristina Arez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62"/>
          <p:cNvSpPr txBox="1"/>
          <p:nvPr>
            <p:ph type="title"/>
          </p:nvPr>
        </p:nvSpPr>
        <p:spPr>
          <a:xfrm>
            <a:off x="467544" y="2285992"/>
            <a:ext cx="8390736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3200"/>
              <a:buFont typeface="Calibri"/>
              <a:buNone/>
            </a:pPr>
            <a:r>
              <a:rPr b="1" lang="pt-PT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Tema 3. 	A relação treinador-atleta</a:t>
            </a:r>
            <a:endParaRPr b="1" sz="32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62"/>
          <p:cNvSpPr txBox="1"/>
          <p:nvPr>
            <p:ph idx="1" type="body"/>
          </p:nvPr>
        </p:nvSpPr>
        <p:spPr>
          <a:xfrm>
            <a:off x="323528" y="3500438"/>
            <a:ext cx="8568952" cy="22145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O treinador como líder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As competências de comunicação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As dimensões instrumental e socioemocional da intervenção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componente situacional da relação treinador-atleta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A educação para a autonomia do atleta</a:t>
            </a:r>
            <a:endParaRPr/>
          </a:p>
          <a:p>
            <a:pPr indent="-347663" lvl="1" marL="804863" rtl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b="1" lang="pt-PT" sz="2000">
                <a:latin typeface="Calibri"/>
                <a:ea typeface="Calibri"/>
                <a:cs typeface="Calibri"/>
                <a:sym typeface="Calibri"/>
              </a:rPr>
              <a:t>O treinador e a carreira do atleta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3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63"/>
          <p:cNvSpPr txBox="1"/>
          <p:nvPr/>
        </p:nvSpPr>
        <p:spPr>
          <a:xfrm>
            <a:off x="285720" y="4786322"/>
            <a:ext cx="8429684" cy="12208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Este episódio revela a </a:t>
            </a:r>
            <a:r>
              <a:rPr b="1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profunda ligação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 vulgarmente se estabelece entre </a:t>
            </a:r>
            <a:r>
              <a:rPr b="1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treinador e atleta</a:t>
            </a: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mesmo no mais elevado nível do desporto mundial. 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 dimensão afetiva e emocional transcende muitas vezes a dimensão técnica, que inicialmente juntou treinador e atleta.</a:t>
            </a:r>
            <a:endParaRPr/>
          </a:p>
        </p:txBody>
      </p:sp>
      <p:sp>
        <p:nvSpPr>
          <p:cNvPr id="674" name="Google Shape;674;p63"/>
          <p:cNvSpPr txBox="1"/>
          <p:nvPr/>
        </p:nvSpPr>
        <p:spPr>
          <a:xfrm>
            <a:off x="6429388" y="4500570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pic>
        <p:nvPicPr>
          <p:cNvPr id="675" name="Google Shape;675;p63"/>
          <p:cNvPicPr preferRelativeResize="0"/>
          <p:nvPr/>
        </p:nvPicPr>
        <p:blipFill rotWithShape="1">
          <a:blip r:embed="rId3">
            <a:alphaModFix/>
          </a:blip>
          <a:srcRect b="20898" l="13177" r="14347" t="32226"/>
          <a:stretch/>
        </p:blipFill>
        <p:spPr>
          <a:xfrm>
            <a:off x="71406" y="1071546"/>
            <a:ext cx="8929750" cy="34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1934" y="0"/>
            <a:ext cx="5072066" cy="38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64"/>
          <p:cNvSpPr txBox="1"/>
          <p:nvPr/>
        </p:nvSpPr>
        <p:spPr>
          <a:xfrm>
            <a:off x="714348" y="804430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682" name="Google Shape;682;p6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4"/>
          <p:cNvSpPr txBox="1"/>
          <p:nvPr/>
        </p:nvSpPr>
        <p:spPr>
          <a:xfrm>
            <a:off x="0" y="1566952"/>
            <a:ext cx="4214810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 Narrow"/>
              <a:buNone/>
            </a:pPr>
            <a:r>
              <a:rPr b="1" i="1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Liderança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 Narrow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“Processo comportamental que tem por objetivo influenciar os indivíduos e grupos para que possam alcançar os objetivos pretendidos”. 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                     (Manual de curso de treinadores, Grau I)</a:t>
            </a: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684" name="Google Shape;684;p64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685" name="Google Shape;685;p6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4"/>
          <p:cNvSpPr txBox="1"/>
          <p:nvPr/>
        </p:nvSpPr>
        <p:spPr>
          <a:xfrm>
            <a:off x="152400" y="4210158"/>
            <a:ext cx="7562872" cy="1272143"/>
          </a:xfrm>
          <a:prstGeom prst="rect">
            <a:avLst/>
          </a:prstGeom>
          <a:solidFill>
            <a:srgbClr val="E5B8B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O treinador  é um líder com características específicas, que desenvolve a sua ação no contexto desportivo, atuando diretamente junto de atletas e equipas. </a:t>
            </a:r>
            <a:endParaRPr/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5"/>
          <p:cNvSpPr txBox="1"/>
          <p:nvPr/>
        </p:nvSpPr>
        <p:spPr>
          <a:xfrm>
            <a:off x="714348" y="714356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692" name="Google Shape;692;p6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65"/>
          <p:cNvSpPr txBox="1"/>
          <p:nvPr/>
        </p:nvSpPr>
        <p:spPr>
          <a:xfrm>
            <a:off x="571504" y="1214422"/>
            <a:ext cx="542925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treinador é um líder com características específicas: </a:t>
            </a:r>
            <a:endParaRPr/>
          </a:p>
        </p:txBody>
      </p:sp>
      <p:sp>
        <p:nvSpPr>
          <p:cNvPr id="694" name="Google Shape;694;p65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695" name="Google Shape;695;p6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65"/>
          <p:cNvSpPr txBox="1"/>
          <p:nvPr/>
        </p:nvSpPr>
        <p:spPr>
          <a:xfrm>
            <a:off x="571472" y="1714488"/>
            <a:ext cx="8143932" cy="4721805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um líder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normalmente imposto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escolhido pela estrutura e os atletas não têm intervenção na sua escolha.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 startAt="2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um lider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formal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desempenha as suas funções numa organização, com objetivos e finalidades definidas.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 startAt="3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 um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legítimo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organização (clube, federação) atribuiu-lhe um poder relacionado com a sua função.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 startAt="4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 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de coerção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 punir os membros do grupo que dirige, de acordo com os seus critérios relativos às normas de funcionamento coletivo.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 startAt="5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 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de recompensa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pode premiar os membros do grupo de acordo com os seus critérios relativos às normas de funcionamento coletivo.</a:t>
            </a:r>
            <a:endParaRPr/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AutoNum type="arabicPeriod" startAt="6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 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 de referência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quando é alvo de admiração e respeito por parte dos seus atletas.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68" y="0"/>
            <a:ext cx="5572132" cy="41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66"/>
          <p:cNvSpPr txBox="1"/>
          <p:nvPr/>
        </p:nvSpPr>
        <p:spPr>
          <a:xfrm>
            <a:off x="714348" y="804430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703" name="Google Shape;703;p6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66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705" name="Google Shape;705;p6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66"/>
          <p:cNvPicPr preferRelativeResize="0"/>
          <p:nvPr/>
        </p:nvPicPr>
        <p:blipFill rotWithShape="1">
          <a:blip r:embed="rId4">
            <a:alphaModFix/>
          </a:blip>
          <a:srcRect b="47265" l="13726" r="12151" t="30272"/>
          <a:stretch/>
        </p:blipFill>
        <p:spPr>
          <a:xfrm>
            <a:off x="214282" y="4429132"/>
            <a:ext cx="7547580" cy="1285884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707" name="Google Shape;707;p66"/>
          <p:cNvPicPr preferRelativeResize="0"/>
          <p:nvPr/>
        </p:nvPicPr>
        <p:blipFill rotWithShape="1">
          <a:blip r:embed="rId5">
            <a:alphaModFix/>
          </a:blip>
          <a:srcRect b="30664" l="15373" r="37408" t="54688"/>
          <a:stretch/>
        </p:blipFill>
        <p:spPr>
          <a:xfrm>
            <a:off x="214282" y="2428868"/>
            <a:ext cx="6143668" cy="107157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AEEF3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3504" y="1214422"/>
            <a:ext cx="3857637" cy="3857637"/>
          </a:xfrm>
          <a:prstGeom prst="rect">
            <a:avLst/>
          </a:prstGeom>
          <a:noFill/>
          <a:ln cap="flat" cmpd="sng" w="57150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13" name="Google Shape;713;p67"/>
          <p:cNvSpPr txBox="1"/>
          <p:nvPr/>
        </p:nvSpPr>
        <p:spPr>
          <a:xfrm>
            <a:off x="714348" y="714356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714" name="Google Shape;714;p6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67"/>
          <p:cNvSpPr txBox="1"/>
          <p:nvPr/>
        </p:nvSpPr>
        <p:spPr>
          <a:xfrm>
            <a:off x="642942" y="1255764"/>
            <a:ext cx="5357818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Estilos de liderança no desporto, </a:t>
            </a:r>
            <a:endParaRPr/>
          </a:p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segundo </a:t>
            </a:r>
            <a:r>
              <a:rPr b="1" i="1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Chelladurai: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67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717" name="Google Shape;717;p6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67"/>
          <p:cNvSpPr txBox="1"/>
          <p:nvPr/>
        </p:nvSpPr>
        <p:spPr>
          <a:xfrm>
            <a:off x="714380" y="2145490"/>
            <a:ext cx="4286248" cy="3926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AutoNum type="alphaLcParenR"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Quanto ao estilo de interação</a:t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Treino-instrução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Reforço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Suporte social</a:t>
            </a:r>
            <a:endParaRPr/>
          </a:p>
          <a:p>
            <a:pPr indent="-342900" lvl="0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AutoNum type="alphaLcParenR" startAt="2"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Quanto ao estilo de tomada de decisão</a:t>
            </a:r>
            <a:endParaRPr/>
          </a:p>
          <a:p>
            <a:pPr indent="-228600" lvl="1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Democrático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Autocrático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8"/>
          <p:cNvSpPr txBox="1"/>
          <p:nvPr/>
        </p:nvSpPr>
        <p:spPr>
          <a:xfrm>
            <a:off x="6143636" y="6509587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Serpa et al. (1988) </a:t>
            </a:r>
            <a:endParaRPr/>
          </a:p>
        </p:txBody>
      </p:sp>
      <p:sp>
        <p:nvSpPr>
          <p:cNvPr id="724" name="Google Shape;724;p68"/>
          <p:cNvSpPr txBox="1"/>
          <p:nvPr/>
        </p:nvSpPr>
        <p:spPr>
          <a:xfrm>
            <a:off x="642910" y="142852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pic>
        <p:nvPicPr>
          <p:cNvPr id="725" name="Google Shape;725;p68"/>
          <p:cNvPicPr preferRelativeResize="0"/>
          <p:nvPr/>
        </p:nvPicPr>
        <p:blipFill rotWithShape="1">
          <a:blip r:embed="rId3">
            <a:alphaModFix/>
          </a:blip>
          <a:srcRect b="3320" l="19766" r="14348" t="12695"/>
          <a:stretch/>
        </p:blipFill>
        <p:spPr>
          <a:xfrm>
            <a:off x="500034" y="571480"/>
            <a:ext cx="8215370" cy="5887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730" name="Google Shape;730;p6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69"/>
          <p:cNvSpPr txBox="1"/>
          <p:nvPr/>
        </p:nvSpPr>
        <p:spPr>
          <a:xfrm>
            <a:off x="642910" y="142852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732" name="Google Shape;732;p69"/>
          <p:cNvSpPr txBox="1"/>
          <p:nvPr/>
        </p:nvSpPr>
        <p:spPr>
          <a:xfrm>
            <a:off x="214282" y="642918"/>
            <a:ext cx="7715304" cy="2050818"/>
          </a:xfrm>
          <a:prstGeom prst="rect">
            <a:avLst/>
          </a:prstGeom>
          <a:solidFill>
            <a:srgbClr val="F2DADA"/>
          </a:solidFill>
          <a:ln cap="flat" cmpd="sng" w="28575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É importante investigar o comportamento de liderança dos treinadores, como também as preferências dos atletas, pois as decisões tomadas pelos líderes parecem afetar os resultados alcançados pelos membros do grupo. 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Assim, se o treinador conhecer os comportamentos de liderança preferidos pelos  seus atletas, as suas ações poderão ser otimizadas, aumentando suas possibilidades de resultados mais eficazes. (THON, 2012).</a:t>
            </a:r>
            <a:endParaRPr/>
          </a:p>
        </p:txBody>
      </p:sp>
      <p:pic>
        <p:nvPicPr>
          <p:cNvPr id="733" name="Google Shape;73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311" y="2786058"/>
            <a:ext cx="6445690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9"/>
          <p:cNvSpPr txBox="1"/>
          <p:nvPr/>
        </p:nvSpPr>
        <p:spPr>
          <a:xfrm>
            <a:off x="214282" y="5214950"/>
            <a:ext cx="6357982" cy="1502976"/>
          </a:xfrm>
          <a:prstGeom prst="rect">
            <a:avLst/>
          </a:prstGeom>
          <a:solidFill>
            <a:srgbClr val="DAEEF3"/>
          </a:solidFill>
          <a:ln cap="flat" cmpd="sng" w="38100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Escala de Liderança no Desporto é um questionário composto por quarenta questões sobre os diferentes tipos de estilo de liderança dos treinadores em relação ao perfil dos atletas. Os treinadores podem ser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agrupados em cinco dimensões: autocráticos, democráticos, treino-instrução, reforço e suporte social. 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>
            <p:ph type="title"/>
          </p:nvPr>
        </p:nvSpPr>
        <p:spPr>
          <a:xfrm>
            <a:off x="753296" y="142852"/>
            <a:ext cx="8390736" cy="9221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800"/>
              <a:buFont typeface="Calibri"/>
              <a:buNone/>
            </a:pPr>
            <a:r>
              <a:rPr b="1" lang="pt-PT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	desportiva</a:t>
            </a:r>
            <a:endParaRPr b="1" sz="28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3125" l="60935" r="21998" t="12890"/>
          <a:stretch/>
        </p:blipFill>
        <p:spPr>
          <a:xfrm>
            <a:off x="6500826" y="1214422"/>
            <a:ext cx="2143140" cy="5500702"/>
          </a:xfrm>
          <a:prstGeom prst="rect">
            <a:avLst/>
          </a:prstGeom>
          <a:noFill/>
          <a:ln cap="flat" cmpd="sng" w="9525">
            <a:solidFill>
              <a:srgbClr val="538CD5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9" name="Google Shape;139;p7"/>
          <p:cNvSpPr txBox="1"/>
          <p:nvPr/>
        </p:nvSpPr>
        <p:spPr>
          <a:xfrm>
            <a:off x="857224" y="1214422"/>
            <a:ext cx="5357850" cy="1292662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São características, qualidades e competências do atleta, que influenciam o seu comportamento, interferindo no seu desempenho desportivo. 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357158" y="2714620"/>
            <a:ext cx="6000792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Existe um conjunto de componentes psicológicas que caracterizam o praticante. Algumas destas componentes são muito estáveis e dificilmente modificáveis, enquanto outras podem ser modificáveis através de treino.</a:t>
            </a: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 b="21874" l="25805" r="27524" t="26367"/>
          <a:stretch/>
        </p:blipFill>
        <p:spPr>
          <a:xfrm>
            <a:off x="1142976" y="3857628"/>
            <a:ext cx="4468245" cy="27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739" name="Google Shape;739;p7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70"/>
          <p:cNvSpPr txBox="1"/>
          <p:nvPr/>
        </p:nvSpPr>
        <p:spPr>
          <a:xfrm>
            <a:off x="642910" y="142852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741" name="Google Shape;741;p70"/>
          <p:cNvSpPr txBox="1"/>
          <p:nvPr/>
        </p:nvSpPr>
        <p:spPr>
          <a:xfrm>
            <a:off x="214282" y="642918"/>
            <a:ext cx="8572560" cy="1785104"/>
          </a:xfrm>
          <a:prstGeom prst="rect">
            <a:avLst/>
          </a:prstGeom>
          <a:solidFill>
            <a:srgbClr val="F2DADA"/>
          </a:solidFill>
          <a:ln cap="flat" cmpd="sng" w="28575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A Escala de Liderança no Desporto (ELD) é um questionário composto por 3 versões: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Autoperceção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que nos revela a perceção do treinador do seu próprio comportamento;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Perceção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que se refere à perceção que os atletas têm do comportamento do seu treinador;</a:t>
            </a:r>
            <a:endParaRPr/>
          </a:p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Preferências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que diz respeito às preferências dos atletas pelo comportamento do treinador.</a:t>
            </a:r>
            <a:endParaRPr/>
          </a:p>
          <a:p>
            <a:pPr indent="0" lvl="0" marL="0" marR="0" rtl="0" algn="r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https://lcdgrupo.webnode.pt/lideran%C3%A7a/lideran%C3%A7a%20no%20desporto/</a:t>
            </a:r>
            <a:endParaRPr b="0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2" name="Google Shape;7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311" y="2571744"/>
            <a:ext cx="6445690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70"/>
          <p:cNvSpPr txBox="1"/>
          <p:nvPr/>
        </p:nvSpPr>
        <p:spPr>
          <a:xfrm>
            <a:off x="214282" y="5351425"/>
            <a:ext cx="6357982" cy="1220847"/>
          </a:xfrm>
          <a:prstGeom prst="rect">
            <a:avLst/>
          </a:prstGeom>
          <a:solidFill>
            <a:srgbClr val="DAEEF3"/>
          </a:solidFill>
          <a:ln cap="flat" cmpd="sng" w="38100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Cada uma das versões desta escala é constituída por 40 itens, aos quais se responde numa escala que varia entre 1 (nunca) e 5 (sempre). As respostas são agrupadas em cinco dimensões que representam o comportamento tipo do treinador/líder.</a:t>
            </a:r>
            <a:endParaRPr b="1" i="0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71"/>
          <p:cNvPicPr preferRelativeResize="0"/>
          <p:nvPr/>
        </p:nvPicPr>
        <p:blipFill rotWithShape="1">
          <a:blip r:embed="rId3">
            <a:alphaModFix/>
          </a:blip>
          <a:srcRect b="16992" l="19217" r="20937" t="17578"/>
          <a:stretch/>
        </p:blipFill>
        <p:spPr>
          <a:xfrm>
            <a:off x="714348" y="1071546"/>
            <a:ext cx="7786742" cy="4786346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1"/>
          <p:cNvSpPr txBox="1"/>
          <p:nvPr/>
        </p:nvSpPr>
        <p:spPr>
          <a:xfrm>
            <a:off x="642910" y="428604"/>
            <a:ext cx="42148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0" i="0" lang="pt-PT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Escala de Liderança no Desporto (ELD) Serpa et al. (1988)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71"/>
          <p:cNvSpPr/>
          <p:nvPr/>
        </p:nvSpPr>
        <p:spPr>
          <a:xfrm>
            <a:off x="5000628" y="6143644"/>
            <a:ext cx="344568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https://www.psicologia.pt/artigos/textos/A0510.pdf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2"/>
          <p:cNvSpPr txBox="1"/>
          <p:nvPr/>
        </p:nvSpPr>
        <p:spPr>
          <a:xfrm>
            <a:off x="214282" y="-24"/>
            <a:ext cx="57150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Escala de Liderança no Desporto (ELD) (Serpa et al. , 1988)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6" name="Google Shape;756;p72"/>
          <p:cNvPicPr preferRelativeResize="0"/>
          <p:nvPr/>
        </p:nvPicPr>
        <p:blipFill rotWithShape="1">
          <a:blip r:embed="rId3">
            <a:alphaModFix/>
          </a:blip>
          <a:srcRect b="51171" l="23060" r="21486" t="14811"/>
          <a:stretch/>
        </p:blipFill>
        <p:spPr>
          <a:xfrm>
            <a:off x="142843" y="357166"/>
            <a:ext cx="6835489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2"/>
          <p:cNvSpPr txBox="1"/>
          <p:nvPr/>
        </p:nvSpPr>
        <p:spPr>
          <a:xfrm>
            <a:off x="7143768" y="428604"/>
            <a:ext cx="2000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PERCEPÇÃO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 ATLETAS</a:t>
            </a:r>
            <a:endParaRPr/>
          </a:p>
        </p:txBody>
      </p:sp>
      <p:pic>
        <p:nvPicPr>
          <p:cNvPr id="758" name="Google Shape;758;p72"/>
          <p:cNvPicPr preferRelativeResize="0"/>
          <p:nvPr/>
        </p:nvPicPr>
        <p:blipFill rotWithShape="1">
          <a:blip r:embed="rId4">
            <a:alphaModFix/>
          </a:blip>
          <a:srcRect b="60937" l="23060" r="21486" t="11719"/>
          <a:stretch/>
        </p:blipFill>
        <p:spPr>
          <a:xfrm>
            <a:off x="142843" y="2857496"/>
            <a:ext cx="6840000" cy="1896238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2"/>
          <p:cNvSpPr txBox="1"/>
          <p:nvPr/>
        </p:nvSpPr>
        <p:spPr>
          <a:xfrm>
            <a:off x="7143736" y="5000636"/>
            <a:ext cx="2000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AUTOPERCEPÇÃO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TREINADOR</a:t>
            </a:r>
            <a:endParaRPr/>
          </a:p>
        </p:txBody>
      </p:sp>
      <p:sp>
        <p:nvSpPr>
          <p:cNvPr id="760" name="Google Shape;760;p72"/>
          <p:cNvSpPr txBox="1"/>
          <p:nvPr/>
        </p:nvSpPr>
        <p:spPr>
          <a:xfrm>
            <a:off x="7215206" y="3090446"/>
            <a:ext cx="200026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PREFERÊNCIAS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 ATLETAS</a:t>
            </a:r>
            <a:endParaRPr/>
          </a:p>
        </p:txBody>
      </p:sp>
      <p:pic>
        <p:nvPicPr>
          <p:cNvPr id="761" name="Google Shape;761;p72"/>
          <p:cNvPicPr preferRelativeResize="0"/>
          <p:nvPr/>
        </p:nvPicPr>
        <p:blipFill rotWithShape="1">
          <a:blip r:embed="rId5">
            <a:alphaModFix/>
          </a:blip>
          <a:srcRect b="56054" l="25256" r="20388" t="17578"/>
          <a:stretch/>
        </p:blipFill>
        <p:spPr>
          <a:xfrm>
            <a:off x="142844" y="4857760"/>
            <a:ext cx="6840000" cy="1865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766" name="Google Shape;766;p7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73"/>
          <p:cNvSpPr txBox="1"/>
          <p:nvPr/>
        </p:nvSpPr>
        <p:spPr>
          <a:xfrm>
            <a:off x="357158" y="142852"/>
            <a:ext cx="2214578" cy="500066"/>
          </a:xfrm>
          <a:prstGeom prst="rect">
            <a:avLst/>
          </a:prstGeom>
          <a:solidFill>
            <a:srgbClr val="974806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pt-P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Tarefa</a:t>
            </a:r>
            <a:r>
              <a:rPr b="1" i="0" lang="pt-PT" sz="2800" u="none" cap="none" strike="noStrik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73"/>
          <p:cNvSpPr/>
          <p:nvPr/>
        </p:nvSpPr>
        <p:spPr>
          <a:xfrm>
            <a:off x="2714612" y="142852"/>
            <a:ext cx="6215106" cy="1361783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795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-"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Pensa num treinador que tenha sido importante para ti e diz qual é o seu estilo de interação e de tomada de decisão.</a:t>
            </a:r>
            <a:endParaRPr/>
          </a:p>
          <a:p>
            <a:pPr indent="-107950" lvl="0" marL="0" marR="0" rtl="0" algn="l">
              <a:lnSpc>
                <a:spcPct val="12941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-"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Como praticante desportivo, diz quais são os estilos de liderança que mais aprecias.</a:t>
            </a:r>
            <a:endParaRPr/>
          </a:p>
        </p:txBody>
      </p:sp>
      <p:pic>
        <p:nvPicPr>
          <p:cNvPr id="769" name="Google Shape;769;p73"/>
          <p:cNvPicPr preferRelativeResize="0"/>
          <p:nvPr/>
        </p:nvPicPr>
        <p:blipFill rotWithShape="1">
          <a:blip r:embed="rId3">
            <a:alphaModFix/>
          </a:blip>
          <a:srcRect b="12109" l="14275" r="34663" t="62500"/>
          <a:stretch/>
        </p:blipFill>
        <p:spPr>
          <a:xfrm>
            <a:off x="2786050" y="4929198"/>
            <a:ext cx="6286544" cy="1757506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770" name="Google Shape;770;p73"/>
          <p:cNvPicPr preferRelativeResize="0"/>
          <p:nvPr/>
        </p:nvPicPr>
        <p:blipFill rotWithShape="1">
          <a:blip r:embed="rId3">
            <a:alphaModFix/>
          </a:blip>
          <a:srcRect b="40430" l="14275" r="34663" t="14648"/>
          <a:stretch/>
        </p:blipFill>
        <p:spPr>
          <a:xfrm>
            <a:off x="71406" y="1535509"/>
            <a:ext cx="6572296" cy="3250813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C000"/>
            </a:gs>
            <a:gs pos="50000">
              <a:srgbClr val="938953"/>
            </a:gs>
            <a:gs pos="100000">
              <a:srgbClr val="E0E8F4"/>
            </a:gs>
          </a:gsLst>
          <a:lin ang="5400000" scaled="0"/>
        </a:gra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4"/>
          <p:cNvSpPr txBox="1"/>
          <p:nvPr/>
        </p:nvSpPr>
        <p:spPr>
          <a:xfrm>
            <a:off x="6143636" y="6357958"/>
            <a:ext cx="26432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PT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Manual de curso de treinadores, Grau I</a:t>
            </a:r>
            <a:endParaRPr/>
          </a:p>
        </p:txBody>
      </p:sp>
      <p:sp>
        <p:nvSpPr>
          <p:cNvPr id="776" name="Google Shape;776;p74"/>
          <p:cNvSpPr txBox="1"/>
          <p:nvPr/>
        </p:nvSpPr>
        <p:spPr>
          <a:xfrm>
            <a:off x="642910" y="714356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777" name="Google Shape;777;p74"/>
          <p:cNvSpPr txBox="1"/>
          <p:nvPr>
            <p:ph type="title"/>
          </p:nvPr>
        </p:nvSpPr>
        <p:spPr>
          <a:xfrm>
            <a:off x="57147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74"/>
          <p:cNvSpPr txBox="1"/>
          <p:nvPr/>
        </p:nvSpPr>
        <p:spPr>
          <a:xfrm>
            <a:off x="428596" y="1357298"/>
            <a:ext cx="8286808" cy="49859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 de alguns estudos: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143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b="0" i="0" lang="pt-PT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comportamento de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treino-instrução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o de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reforço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são geralmente predominantes.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estilo de decisão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o treinador apresenta, depende das características da prática, da 	maturidade dos atletas ou do nível competitivo.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 tendência para que o estilo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democrático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predomine nos desportos individuais e o 	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autocrático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nos coletivos.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 uma tendência para que o sexo feminino prefira um estilo de liderança 	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democrático</a:t>
            </a:r>
            <a:r>
              <a:rPr b="0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o sexo masculino</a:t>
            </a:r>
            <a:r>
              <a:rPr b="0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autocrático</a:t>
            </a:r>
            <a:r>
              <a:rPr b="0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 alguma relação entre o </a:t>
            </a: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estilo de liderança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dos treinadores e os </a:t>
            </a: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estados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emocionais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dos atletas.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Os comportamentos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democráticos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 de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treino-instrução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estão associados a maior 	satisfação e a menor ansiedade. Para isto também contribui 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suporte social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  <a:p>
            <a:pPr indent="-10795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Char char="-"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O comportamento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autocrático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associa-se a menor satisfação e a sentimentos de 	ansiedade superiores.</a:t>
            </a:r>
            <a:endParaRPr b="1" i="1" sz="17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75"/>
          <p:cNvPicPr preferRelativeResize="0"/>
          <p:nvPr/>
        </p:nvPicPr>
        <p:blipFill rotWithShape="1">
          <a:blip r:embed="rId3">
            <a:alphaModFix/>
          </a:blip>
          <a:srcRect b="0" l="14788" r="14229" t="0"/>
          <a:stretch/>
        </p:blipFill>
        <p:spPr>
          <a:xfrm>
            <a:off x="5072066" y="285728"/>
            <a:ext cx="4071934" cy="381741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784" name="Google Shape;784;p7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75"/>
          <p:cNvSpPr txBox="1"/>
          <p:nvPr/>
        </p:nvSpPr>
        <p:spPr>
          <a:xfrm>
            <a:off x="214282" y="2211422"/>
            <a:ext cx="5072098" cy="4003660"/>
          </a:xfrm>
          <a:prstGeom prst="rect">
            <a:avLst/>
          </a:prstGeom>
          <a:solidFill>
            <a:srgbClr val="DAEEF3"/>
          </a:solidFill>
          <a:ln cap="flat" cmpd="sng" w="38100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os atletas desejam obter competências e capacidades que os ajudem a melhorar a sua performance, daí terem um grau de satisfação associada ao estilo 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treino-instrução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lnSpc>
                <a:spcPct val="147058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Gostam que lhes seja dada oportunidade de participarem nas decisões que os afetam (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estilo democrático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/>
          </a:p>
          <a:p>
            <a:pPr indent="0" lvl="0" marL="0" marR="0" rtl="0" algn="just">
              <a:lnSpc>
                <a:spcPct val="147058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Gostam que a avaliação do seu desempenho tenha um carácter positivo (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reforço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e transmita a ideia de que são respeitados como seres humanos (</a:t>
            </a:r>
            <a:r>
              <a:rPr b="1" i="1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suporte social</a:t>
            </a:r>
            <a:r>
              <a:rPr b="0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/>
          </a:p>
          <a:p>
            <a:pPr indent="0" lvl="0" marL="0" marR="0" rtl="0" algn="just">
              <a:lnSpc>
                <a:spcPct val="147058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</a:pPr>
            <a:r>
              <a:rPr b="1" i="0" lang="pt-PT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786" name="Google Shape;786;p75"/>
          <p:cNvSpPr txBox="1"/>
          <p:nvPr/>
        </p:nvSpPr>
        <p:spPr>
          <a:xfrm>
            <a:off x="642910" y="714356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787" name="Google Shape;787;p75"/>
          <p:cNvSpPr txBox="1"/>
          <p:nvPr>
            <p:ph type="title"/>
          </p:nvPr>
        </p:nvSpPr>
        <p:spPr>
          <a:xfrm>
            <a:off x="57147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76"/>
          <p:cNvPicPr preferRelativeResize="0"/>
          <p:nvPr/>
        </p:nvPicPr>
        <p:blipFill rotWithShape="1">
          <a:blip r:embed="rId3">
            <a:alphaModFix/>
          </a:blip>
          <a:srcRect b="0" l="10901" r="20300" t="0"/>
          <a:stretch/>
        </p:blipFill>
        <p:spPr>
          <a:xfrm>
            <a:off x="5000628" y="-24"/>
            <a:ext cx="4143403" cy="3871682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793" name="Google Shape;793;p7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76"/>
          <p:cNvSpPr txBox="1"/>
          <p:nvPr/>
        </p:nvSpPr>
        <p:spPr>
          <a:xfrm>
            <a:off x="214282" y="1760698"/>
            <a:ext cx="5929354" cy="4811574"/>
          </a:xfrm>
          <a:prstGeom prst="rect">
            <a:avLst/>
          </a:prstGeom>
          <a:solidFill>
            <a:srgbClr val="DAEEF3"/>
          </a:solidFill>
          <a:ln cap="flat" cmpd="sng" w="38100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estilo </a:t>
            </a:r>
            <a:r>
              <a:rPr b="1" i="1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Treino-instrução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é preferido por atletas</a:t>
            </a:r>
            <a:r>
              <a:rPr b="1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com uma elevada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motivação para a tarefa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que sentem que o controlo das suas ações e respetivos resultados 	dependem principalmente de si;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gostam de ter as suas atividades bem organizadas.</a:t>
            </a:r>
            <a:endParaRPr/>
          </a:p>
          <a:p>
            <a:pPr indent="0" lvl="0" marL="0" marR="0" rtl="0" algn="just">
              <a:lnSpc>
                <a:spcPct val="166666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</a:t>
            </a:r>
            <a:r>
              <a:rPr b="1" i="1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Suporte Social 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preferido por atletas: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com uma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motivação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predominantemente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extrínseca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tendem a envolver-se no desporto pelas oportunidades de 	interação social e para fazer amizades;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tenham elevados valores de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ansiedade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0" lvl="0" marL="0" marR="0" rtl="0" algn="just">
              <a:lnSpc>
                <a:spcPct val="166666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b="1" i="1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Estilo Autocrático </a:t>
            </a:r>
            <a:r>
              <a:rPr b="0" i="0" lang="pt-PT" sz="16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 preferido por atletas: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que têm tendência a não organizarem as suas ações e atividades;</a:t>
            </a:r>
            <a:endParaRPr/>
          </a:p>
          <a:p>
            <a:pPr indent="0" lvl="0" marL="0" marR="0" rtl="0" algn="just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que sentem que o controlo das suas ações e comportamentos 	dependem mais de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fatores externos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 que de si próprios.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5" name="Google Shape;795;p76"/>
          <p:cNvSpPr txBox="1"/>
          <p:nvPr/>
        </p:nvSpPr>
        <p:spPr>
          <a:xfrm>
            <a:off x="642910" y="142852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796" name="Google Shape;796;p76"/>
          <p:cNvSpPr txBox="1"/>
          <p:nvPr/>
        </p:nvSpPr>
        <p:spPr>
          <a:xfrm>
            <a:off x="214282" y="688670"/>
            <a:ext cx="4929222" cy="811504"/>
          </a:xfrm>
          <a:prstGeom prst="rect">
            <a:avLst/>
          </a:prstGeom>
          <a:solidFill>
            <a:srgbClr val="F2DADA"/>
          </a:solidFill>
          <a:ln cap="flat" cmpd="sng" w="28575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As características psicológicas dos praticantes dão aos treinadores algumas indicações sobre o estilo de liderança mais adequado.</a:t>
            </a:r>
            <a:endParaRPr b="0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4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77"/>
          <p:cNvPicPr preferRelativeResize="0"/>
          <p:nvPr/>
        </p:nvPicPr>
        <p:blipFill rotWithShape="1">
          <a:blip r:embed="rId3">
            <a:alphaModFix/>
          </a:blip>
          <a:srcRect b="0" l="10901" r="20300" t="0"/>
          <a:stretch/>
        </p:blipFill>
        <p:spPr>
          <a:xfrm>
            <a:off x="5000628" y="-24"/>
            <a:ext cx="4143403" cy="3871682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upload.wikimedia.org/wikipedia/commons/thumb/0/04/Diving_at_the_military_world_games%2C_2003.jpg/200px-Diving_at_the_military_world_games%2C_2003.jpg" id="802" name="Google Shape;802;p7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77"/>
          <p:cNvSpPr txBox="1"/>
          <p:nvPr/>
        </p:nvSpPr>
        <p:spPr>
          <a:xfrm>
            <a:off x="642910" y="142852"/>
            <a:ext cx="3786214" cy="338554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3.1  O TREINADOR COMO LÍDER</a:t>
            </a:r>
            <a:endParaRPr/>
          </a:p>
        </p:txBody>
      </p:sp>
      <p:sp>
        <p:nvSpPr>
          <p:cNvPr id="804" name="Google Shape;804;p77"/>
          <p:cNvSpPr txBox="1"/>
          <p:nvPr/>
        </p:nvSpPr>
        <p:spPr>
          <a:xfrm>
            <a:off x="428596" y="2704595"/>
            <a:ext cx="4929222" cy="938719"/>
          </a:xfrm>
          <a:prstGeom prst="rect">
            <a:avLst/>
          </a:prstGeom>
          <a:solidFill>
            <a:srgbClr val="F2DADA"/>
          </a:solidFill>
          <a:ln cap="flat" cmpd="sng" w="28575">
            <a:solidFill>
              <a:srgbClr val="D2A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94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características psicológicas dos praticantes dão aos treinadores algumas indicações sobre o estilo de liderança mais adequado.</a:t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05" name="Google Shape;805;p77"/>
          <p:cNvPicPr preferRelativeResize="0"/>
          <p:nvPr/>
        </p:nvPicPr>
        <p:blipFill rotWithShape="1">
          <a:blip r:embed="rId4">
            <a:alphaModFix/>
          </a:blip>
          <a:srcRect b="30664" l="15373" r="37408" t="54688"/>
          <a:stretch/>
        </p:blipFill>
        <p:spPr>
          <a:xfrm>
            <a:off x="428596" y="4357694"/>
            <a:ext cx="6962824" cy="1214446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806" name="Google Shape;806;p77"/>
          <p:cNvSpPr txBox="1"/>
          <p:nvPr/>
        </p:nvSpPr>
        <p:spPr>
          <a:xfrm>
            <a:off x="642910" y="1071546"/>
            <a:ext cx="3571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CONCLUSÕES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4" y="214290"/>
            <a:ext cx="4196430" cy="3143272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78"/>
          <p:cNvSpPr txBox="1"/>
          <p:nvPr/>
        </p:nvSpPr>
        <p:spPr>
          <a:xfrm>
            <a:off x="714348" y="804430"/>
            <a:ext cx="4214842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813" name="Google Shape;813;p7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78"/>
          <p:cNvSpPr txBox="1"/>
          <p:nvPr/>
        </p:nvSpPr>
        <p:spPr>
          <a:xfrm>
            <a:off x="285720" y="1428736"/>
            <a:ext cx="4357718" cy="293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Muitas vezes surgem conflitos entre treinador e atleta, simplesmente porque o treinador reagiu de determinada forma a um comportamento do atleta, devido à interpretação que fez daquilo que viu.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 sequência disto, o praticante faz a sua interpretação da resposta do técnico e reage negativamente. A partir daqui, uma sequência de mal-entendidos pode levar a um conflito, e até mesmo à rutura da relação entre treinador e atleta. 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Tudo porque houve problemas de comunicação!</a:t>
            </a:r>
            <a:endParaRPr/>
          </a:p>
        </p:txBody>
      </p:sp>
      <p:sp>
        <p:nvSpPr>
          <p:cNvPr id="815" name="Google Shape;815;p78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816" name="Google Shape;816;p7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78"/>
          <p:cNvSpPr txBox="1"/>
          <p:nvPr/>
        </p:nvSpPr>
        <p:spPr>
          <a:xfrm>
            <a:off x="785786" y="4500570"/>
            <a:ext cx="7562872" cy="1862048"/>
          </a:xfrm>
          <a:prstGeom prst="rect">
            <a:avLst/>
          </a:prstGeom>
          <a:solidFill>
            <a:srgbClr val="DAE5F1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verdade, há um conjunto de fatores que tendem a interferir no processo de comunicação, facilitando-o ou dificultando-o. </a:t>
            </a:r>
            <a:endParaRPr/>
          </a:p>
          <a:p>
            <a:pPr indent="0" lvl="0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Existem «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filtros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 que retiram à mensagem a sua «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pureza objetiva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», tanto retirando parte da informação, como acrescentando ou alterando o que é comunicado.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E7"/>
        </a:soli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22" name="Google Shape;822;p7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79"/>
          <p:cNvSpPr txBox="1"/>
          <p:nvPr/>
        </p:nvSpPr>
        <p:spPr>
          <a:xfrm>
            <a:off x="714348" y="785794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“Filtros” que interferem na comunicação entre treinador e praticante:</a:t>
            </a:r>
            <a:endParaRPr/>
          </a:p>
        </p:txBody>
      </p:sp>
      <p:sp>
        <p:nvSpPr>
          <p:cNvPr descr="Um bom treinador tem de ser líder, saber ler o jogo e motivar os jogadores" id="824" name="Google Shape;824;p7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79"/>
          <p:cNvSpPr txBox="1"/>
          <p:nvPr/>
        </p:nvSpPr>
        <p:spPr>
          <a:xfrm>
            <a:off x="285720" y="1285860"/>
            <a:ext cx="3857652" cy="5388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AutoNum type="alphaLcParenR"/>
            </a:pPr>
            <a:r>
              <a:rPr b="1" i="0" lang="pt-P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Filtros relativos à situação de treinador</a:t>
            </a:r>
            <a:endParaRPr/>
          </a:p>
          <a:p>
            <a:pPr indent="-2413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estatuto dentro do grupo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autoridade</a:t>
            </a:r>
            <a:endParaRPr b="0" i="1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competência técnica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conhecimentos sobre o desporto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nível de participação no desporto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t/>
            </a:r>
            <a:endParaRPr b="0" i="1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AutoNum type="alphaLcParenR" startAt="2"/>
            </a:pPr>
            <a:r>
              <a:rPr b="1" i="0" lang="pt-P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Filtros relativos à situação de atleta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interesse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mensagem do treinador;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confiança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treinador;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conhecimento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sobre o treinador;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atenção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à mensagem;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preocupações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 outros aspetos;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experiência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desporto;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nível de prática 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competitiva; </a:t>
            </a:r>
            <a:endParaRPr/>
          </a:p>
          <a:p>
            <a:pPr indent="-342900" lvl="1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situação desportiva 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momento.</a:t>
            </a:r>
            <a:endParaRPr b="0" i="1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79"/>
          <p:cNvSpPr txBox="1"/>
          <p:nvPr/>
        </p:nvSpPr>
        <p:spPr>
          <a:xfrm>
            <a:off x="714348" y="214290"/>
            <a:ext cx="4214842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</a:t>
            </a:r>
            <a:endParaRPr/>
          </a:p>
        </p:txBody>
      </p:sp>
      <p:sp>
        <p:nvSpPr>
          <p:cNvPr id="827" name="Google Shape;827;p79"/>
          <p:cNvSpPr txBox="1"/>
          <p:nvPr/>
        </p:nvSpPr>
        <p:spPr>
          <a:xfrm>
            <a:off x="4500562" y="1285860"/>
            <a:ext cx="4214842" cy="2362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AutoNum type="alphaLcParenR" startAt="3"/>
            </a:pPr>
            <a:r>
              <a:rPr b="1" i="0" lang="pt-PT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Filtros relativos ao envolvimento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ruído sonoro 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 torno dos sujeitos em 	comunicação;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conversas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outras pessoas;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iluminação, música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etc.;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condições atmosféricas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/>
          </a:p>
          <a:p>
            <a:pPr indent="-342900" lvl="0" marL="342900" marR="0" rtl="0" algn="l">
              <a:lnSpc>
                <a:spcPct val="10625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1" lang="pt-PT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presença de outros elementos 	</a:t>
            </a:r>
            <a:r>
              <a:rPr b="0" i="1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significativos.</a:t>
            </a:r>
            <a:endParaRPr/>
          </a:p>
        </p:txBody>
      </p:sp>
      <p:sp>
        <p:nvSpPr>
          <p:cNvPr descr="Adm da Comunicação: Ruídos na Comunicação" id="828" name="Google Shape;828;p7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Google Shape;82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4792" y="4000504"/>
            <a:ext cx="4685254" cy="235745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785786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" name="Google Shape;148;p8"/>
          <p:cNvGraphicFramePr/>
          <p:nvPr/>
        </p:nvGraphicFramePr>
        <p:xfrm>
          <a:off x="785786" y="21116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{99D89920-D076-431D-9D30-CD3C265CAAD8}</a:tableStyleId>
              </a:tblPr>
              <a:tblGrid>
                <a:gridCol w="2625375"/>
                <a:gridCol w="5375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 u="none" cap="none" strike="noStrike"/>
                        <a:t>Qualidades Físicas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 u="none" cap="none" strike="noStrike"/>
                        <a:t>Ex. de Qualidades Psicológicas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800" u="none" cap="none" strike="noStrike"/>
                        <a:t>VELOCIDADE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pt-PT" sz="1600" u="none" cap="none" strike="noStrike"/>
                        <a:t> </a:t>
                      </a:r>
                      <a:r>
                        <a:rPr b="1" lang="pt-PT" sz="1600" u="none" cap="none" strike="noStrike"/>
                        <a:t>Velocidade de reação</a:t>
                      </a:r>
                      <a:endParaRPr b="1" sz="1600" u="none" cap="none" strike="noStrike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PT" sz="1600" u="none" cap="none" strike="noStrike"/>
                        <a:t>Modificável através do treino - a prática repetida e sistemática facilita a melhoria do desempenho, na reação aos estímulos.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Tomada de decisão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A prática faz com que o atleta consiga antecipar os elementos da situação para a qual se preparou, e consiga antecipar as possíveis soluções.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7B4E4"/>
            </a:gs>
            <a:gs pos="50000">
              <a:srgbClr val="FFFF99"/>
            </a:gs>
            <a:gs pos="100000">
              <a:srgbClr val="DAE5F1"/>
            </a:gs>
          </a:gsLst>
          <a:lin ang="5400000" scaled="0"/>
        </a:gra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34" name="Google Shape;834;p8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80"/>
          <p:cNvSpPr txBox="1"/>
          <p:nvPr/>
        </p:nvSpPr>
        <p:spPr>
          <a:xfrm>
            <a:off x="571472" y="571480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processo de comunicação existem sempre os seguintes elementos básicos</a:t>
            </a:r>
            <a:endParaRPr/>
          </a:p>
        </p:txBody>
      </p:sp>
      <p:sp>
        <p:nvSpPr>
          <p:cNvPr descr="Um bom treinador tem de ser líder, saber ler o jogo e motivar os jogadores" id="836" name="Google Shape;836;p8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80"/>
          <p:cNvSpPr txBox="1"/>
          <p:nvPr/>
        </p:nvSpPr>
        <p:spPr>
          <a:xfrm>
            <a:off x="642910" y="142852"/>
            <a:ext cx="4214842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</a:t>
            </a:r>
            <a:endParaRPr/>
          </a:p>
        </p:txBody>
      </p:sp>
      <p:sp>
        <p:nvSpPr>
          <p:cNvPr id="838" name="Google Shape;838;p80"/>
          <p:cNvSpPr txBox="1"/>
          <p:nvPr/>
        </p:nvSpPr>
        <p:spPr>
          <a:xfrm>
            <a:off x="214282" y="714356"/>
            <a:ext cx="8358246" cy="6001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36500" rtl="0" algn="l">
              <a:lnSpc>
                <a:spcPct val="6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36500" rtl="0" algn="l">
              <a:lnSpc>
                <a:spcPct val="33333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1º.</a:t>
            </a:r>
            <a:r>
              <a:rPr b="1" i="0" lang="pt-PT" sz="60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DECISÃO DE ENVIAR A MENSAGEM. </a:t>
            </a:r>
            <a:endParaRPr/>
          </a:p>
          <a:p>
            <a:pPr indent="0" lvl="0" marL="355600" marR="365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 treinador decide sobre o que deve comunicar e escolhe o momento que ele considera mais  indicado para transmitir a mensagem. </a:t>
            </a:r>
            <a:endParaRPr/>
          </a:p>
          <a:p>
            <a:pPr indent="0" lvl="0" marL="0" marR="36500" rtl="0" algn="l">
              <a:lnSpc>
                <a:spcPct val="33333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2º.</a:t>
            </a:r>
            <a:r>
              <a:rPr b="0" i="0" lang="pt-PT" sz="60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CODIFICAÇÃO DA MENSAGEM. </a:t>
            </a:r>
            <a:endParaRPr/>
          </a:p>
          <a:p>
            <a:pPr indent="0" lvl="0" marL="355600" marR="365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É o modo como se transforma o pensamento em palavras ou gestos, no sentido de comunicar o que se pretende. Deve ter-se em conta a adequação às caraterísticas e capacidades do recetor da mensagem. </a:t>
            </a:r>
            <a:endParaRPr/>
          </a:p>
          <a:p>
            <a:pPr indent="0" lvl="0" marL="0" marR="36500" rtl="0" algn="l">
              <a:lnSpc>
                <a:spcPct val="33333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3º.</a:t>
            </a:r>
            <a:r>
              <a:rPr b="0" i="0" lang="pt-PT" sz="60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ENVIO DA MENSAGEM. </a:t>
            </a:r>
            <a:endParaRPr/>
          </a:p>
          <a:p>
            <a:pPr indent="0" lvl="0" marL="355600" marR="365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Corresponde ao ato de transmitir as ideias de um modo verbal ou através de gestos. O modo como se expressa a mensagem deve ser adequado a quem ela é destinada.</a:t>
            </a:r>
            <a:endParaRPr/>
          </a:p>
          <a:p>
            <a:pPr indent="0" lvl="0" marL="0" marR="36500" rtl="0" algn="l">
              <a:lnSpc>
                <a:spcPct val="37037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4º.</a:t>
            </a:r>
            <a:r>
              <a:rPr b="0" i="0" lang="pt-PT" sz="54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CANAL DE TRANSMISSÃO.</a:t>
            </a:r>
            <a:endParaRPr/>
          </a:p>
          <a:p>
            <a:pPr indent="0" lvl="0" marL="355600" marR="516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É o meio escolhido para transmitir a mensagem: linguagem para mensagens verbais, ou movimentos corporais para mensagens não verbais. </a:t>
            </a:r>
            <a:endParaRPr/>
          </a:p>
          <a:p>
            <a:pPr indent="0" lvl="0" marL="355600" marR="516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comunicação pode ser feita face a face, mas pode utilizar outros canais como o telefone, o computador, o vídeo, etc. </a:t>
            </a:r>
            <a:endParaRPr/>
          </a:p>
          <a:p>
            <a:pPr indent="0" lvl="0" marL="355600" marR="516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Em qualquer caso é necessário ter em conta a possibilidade de se verificarem «ruídos» que constituem interferências no processo e que pode deturpar o conteúdo da mensagem.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97B4E4"/>
            </a:gs>
            <a:gs pos="50000">
              <a:srgbClr val="FFFF99"/>
            </a:gs>
            <a:gs pos="100000">
              <a:srgbClr val="DAE5F1"/>
            </a:gs>
          </a:gsLst>
          <a:lin ang="5400000" scaled="0"/>
        </a:gra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43" name="Google Shape;843;p8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81"/>
          <p:cNvSpPr txBox="1"/>
          <p:nvPr/>
        </p:nvSpPr>
        <p:spPr>
          <a:xfrm>
            <a:off x="428596" y="714356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processo de comunicação existem sempre os seguintes elementos básicos</a:t>
            </a:r>
            <a:endParaRPr/>
          </a:p>
        </p:txBody>
      </p:sp>
      <p:sp>
        <p:nvSpPr>
          <p:cNvPr descr="Um bom treinador tem de ser líder, saber ler o jogo e motivar os jogadores" id="845" name="Google Shape;845;p8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81"/>
          <p:cNvSpPr txBox="1"/>
          <p:nvPr/>
        </p:nvSpPr>
        <p:spPr>
          <a:xfrm>
            <a:off x="642910" y="142852"/>
            <a:ext cx="4214842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CONTINUAÇÃO</a:t>
            </a:r>
            <a:endParaRPr/>
          </a:p>
        </p:txBody>
      </p:sp>
      <p:sp>
        <p:nvSpPr>
          <p:cNvPr id="847" name="Google Shape;847;p81"/>
          <p:cNvSpPr txBox="1"/>
          <p:nvPr/>
        </p:nvSpPr>
        <p:spPr>
          <a:xfrm>
            <a:off x="428596" y="950973"/>
            <a:ext cx="8358246" cy="5478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365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5º.</a:t>
            </a:r>
            <a:r>
              <a:rPr b="0" i="0" lang="pt-PT" sz="54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DESCODIFICAÇÃO DA MENSAGEM. </a:t>
            </a:r>
            <a:endParaRPr/>
          </a:p>
          <a:p>
            <a:pPr indent="0" lvl="0" marL="0" marR="36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É a interpretação que o atleta faz do que lhe foi transmitido pelo treinador. </a:t>
            </a:r>
            <a:endParaRPr/>
          </a:p>
          <a:p>
            <a:pPr indent="0" lvl="0" marL="0" marR="36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Esta interpretação é muito influenciada pelos seus fatores psicológicos, como as atitudes, história pessoal, expetativas, etc. e que podem coincidir, ou não, com o conteúdo objetivo da mensagem. </a:t>
            </a:r>
            <a:endParaRPr/>
          </a:p>
          <a:p>
            <a:pPr indent="0" lvl="0" marL="0" marR="36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6º.</a:t>
            </a:r>
            <a:r>
              <a:rPr b="0" i="0" lang="pt-PT" sz="54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REAÇÃO DO RECETOR À MENSAGEM. </a:t>
            </a:r>
            <a:endParaRPr/>
          </a:p>
          <a:p>
            <a:pPr indent="0" lvl="0" marL="0" marR="5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Após a descodificação, terá lugar um certo impacto no atleta no que se refere ao que ele pensa, sente e faz. </a:t>
            </a:r>
            <a:endParaRPr/>
          </a:p>
          <a:p>
            <a:pPr indent="0" lvl="0" marL="0" marR="5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modo como o sujeito reage resulta da relação entre a forma como capta a mensagem e os ruídos físicos e psicológicos que interferiram no processo. </a:t>
            </a:r>
            <a:endParaRPr/>
          </a:p>
          <a:p>
            <a:pPr indent="0" lvl="0" marL="0" marR="51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4040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	Para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entender a reação do atleta, o treinador deve considerar que a mensagem pode não lhe ter chegado em conformidade com a intenção e conteúdo que determinou o seu envio, ou seja, o atleta pode ter percebido mal a mensagem. </a:t>
            </a:r>
            <a:endParaRPr/>
          </a:p>
          <a:p>
            <a:pPr indent="0" lvl="0" marL="0" marR="516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Por ex. pode ter ficado ofendido com uma piada ou uma brincadeira do treinador que foi  feita com a intenção de animar ou motivar.</a:t>
            </a:r>
            <a:endParaRPr b="0" i="0" sz="1600" u="none" cap="none" strike="noStrike">
              <a:solidFill>
                <a:srgbClr val="4040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52" name="Google Shape;852;p8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82"/>
          <p:cNvSpPr txBox="1"/>
          <p:nvPr/>
        </p:nvSpPr>
        <p:spPr>
          <a:xfrm>
            <a:off x="428596" y="500042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Normas que se devem cumprir para que a comunicação seja feita com eficácia:</a:t>
            </a:r>
            <a:endParaRPr/>
          </a:p>
        </p:txBody>
      </p:sp>
      <p:sp>
        <p:nvSpPr>
          <p:cNvPr descr="Um bom treinador tem de ser líder, saber ler o jogo e motivar os jogadores" id="854" name="Google Shape;854;p8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82"/>
          <p:cNvSpPr txBox="1"/>
          <p:nvPr/>
        </p:nvSpPr>
        <p:spPr>
          <a:xfrm>
            <a:off x="428596" y="928670"/>
            <a:ext cx="8358246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1" marL="9525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RESPEITO E SENSIBILIDADE. </a:t>
            </a:r>
            <a:endParaRPr/>
          </a:p>
          <a:p>
            <a:pPr indent="0" lvl="1" marL="9525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Os atletas devem ser tratados com respeito verdadeiro e sincero, independentemente do seu nível técnico ou etário. Deve haver cuidado para não ofender ou magoar os sentimentos dos praticantes, nem os deixar mal colocados perante as outras pessoas.</a:t>
            </a:r>
            <a:endParaRPr/>
          </a:p>
          <a:p>
            <a:pPr indent="0" lvl="1" marL="9525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SABER OUVIR. </a:t>
            </a:r>
            <a:endParaRPr/>
          </a:p>
          <a:p>
            <a:pPr indent="0" lvl="1" marL="9525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Muitas vezes é mais importante ouvir do que falar. O treinador que houve os seus atletas, mostra que se interessa por eles, transmitindo-lhes confiança. </a:t>
            </a:r>
            <a:endParaRPr/>
          </a:p>
          <a:p>
            <a:pPr indent="0" lvl="1" marL="9525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Ouvir os atletas é indispensável para os conhecer melhor, e para recolher informação que o ajude a intervir de forma adequada.  Ouvir, permite centrar a relação no outro (mostra ao atleta que ele é importante para o treinador), enquanto falar centra a relação no próprio. </a:t>
            </a:r>
            <a:endParaRPr/>
          </a:p>
          <a:p>
            <a:pPr indent="0" lvl="1" marL="9525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r>
              <a:rPr b="1" i="0" lang="pt-PT" sz="1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TOLERÂNCIA E EMPATIA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  <a:p>
            <a:pPr indent="0" lvl="0" marL="9525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Tal como qualquer ser humano, os atletas podem errar. O treinador deve demonstrar compreensão e dispor-se a ajudá-los. Deve ser empático, sentindo as alegrias e tristezas dos discípulos.</a:t>
            </a:r>
            <a:r>
              <a:rPr b="0" i="0" lang="pt-PT" sz="16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9525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b="0" i="0" lang="pt-PT" sz="16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MANTER A CALMA.  </a:t>
            </a:r>
            <a:endParaRPr/>
          </a:p>
          <a:p>
            <a:pPr indent="0" lvl="0" marL="95250" marR="3084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regulação emocional dos praticantes é condicionada pelos estados emocionais expressos pelo treinador. O autocontrolo é uma das qualidades indispensáveis aos bons técnicos que determina também o respeito que os discípulos sentem por ele.</a:t>
            </a:r>
            <a:endParaRPr/>
          </a:p>
        </p:txBody>
      </p:sp>
      <p:sp>
        <p:nvSpPr>
          <p:cNvPr id="856" name="Google Shape;856;p82"/>
          <p:cNvSpPr txBox="1"/>
          <p:nvPr/>
        </p:nvSpPr>
        <p:spPr>
          <a:xfrm>
            <a:off x="500034" y="71414"/>
            <a:ext cx="4214842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61" name="Google Shape;861;p8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83"/>
          <p:cNvSpPr txBox="1"/>
          <p:nvPr/>
        </p:nvSpPr>
        <p:spPr>
          <a:xfrm>
            <a:off x="428596" y="714356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Normas que se devem cumprir para que a comunicação seja feita com eficácia:</a:t>
            </a:r>
            <a:endParaRPr/>
          </a:p>
        </p:txBody>
      </p:sp>
      <p:sp>
        <p:nvSpPr>
          <p:cNvPr descr="Um bom treinador tem de ser líder, saber ler o jogo e motivar os jogadores" id="863" name="Google Shape;863;p8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83"/>
          <p:cNvSpPr txBox="1"/>
          <p:nvPr/>
        </p:nvSpPr>
        <p:spPr>
          <a:xfrm>
            <a:off x="428596" y="1248867"/>
            <a:ext cx="8358246" cy="51090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3083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b="0" i="0" lang="pt-PT" sz="3200" u="none" cap="none" strike="noStrike">
                <a:solidFill>
                  <a:srgbClr val="E5AA2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SER EXPRESSIVO.  </a:t>
            </a:r>
            <a:endParaRPr/>
          </a:p>
          <a:p>
            <a:pPr indent="0" lvl="0" marL="0" marR="3083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ter capacidade para exprimir os seus afetos, o que facilita a criação de uma boa relação e desenvolve sentimentos positivos dos atletas. Ex.: aprovar os bons comportamentos, agradecer quando é alvo de felicitações pelas ações bem sucedidas, etc. </a:t>
            </a:r>
            <a:endParaRPr/>
          </a:p>
          <a:p>
            <a:pPr indent="0" lvl="0" marL="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CRÍTICA CONSTRUTIVA.  </a:t>
            </a:r>
            <a:endParaRPr/>
          </a:p>
          <a:p>
            <a:pPr indent="0" lvl="0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crítica deve ser sempre no sentido de transmitir informação sobre o que foi feito e dar indicações para que os atletas melhorem. As críticas devem centrar-se nas tarefas e nunca nas qualidades das pessoas.</a:t>
            </a:r>
            <a:endParaRPr/>
          </a:p>
          <a:p>
            <a:pPr indent="0" lvl="0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SINCERIDADE E CONSISTÊNCIA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endParaRPr/>
          </a:p>
          <a:p>
            <a:pPr indent="0" lvl="0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falta de sinceridade do treinador será sempre detetada mais tarde ou mais cedo pelos atletas que perderão a consideração e respeito por ele. Todas as promessas devem ser  cumpridas e o que se diz deve ser consistente com o que se faz.</a:t>
            </a:r>
            <a:endParaRPr/>
          </a:p>
          <a:p>
            <a:pPr indent="0" lvl="0" marL="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8.</a:t>
            </a:r>
            <a:r>
              <a:rPr b="1" i="0" lang="pt-PT" sz="1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LEALDADE. </a:t>
            </a:r>
            <a:endParaRPr/>
          </a:p>
          <a:p>
            <a:pPr indent="0" lvl="0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Não se deve falar dos atletas nas suas costas, mas antes dizer-lhes diretamente o que se pensa e lhes diz respeito, falando olhos nos olhos. Os praticantes devem poder confiar nos seus treinadores em todas as circunstâncias.</a:t>
            </a:r>
            <a:endParaRPr/>
          </a:p>
        </p:txBody>
      </p:sp>
      <p:sp>
        <p:nvSpPr>
          <p:cNvPr id="865" name="Google Shape;865;p83"/>
          <p:cNvSpPr txBox="1"/>
          <p:nvPr/>
        </p:nvSpPr>
        <p:spPr>
          <a:xfrm>
            <a:off x="500034" y="232926"/>
            <a:ext cx="5357850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 (continuação)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upload.wikimedia.org/wikipedia/commons/thumb/0/04/Diving_at_the_military_world_games%2C_2003.jpg/200px-Diving_at_the_military_world_games%2C_2003.jpg" id="870" name="Google Shape;870;p8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84"/>
          <p:cNvSpPr txBox="1"/>
          <p:nvPr/>
        </p:nvSpPr>
        <p:spPr>
          <a:xfrm>
            <a:off x="428596" y="714356"/>
            <a:ext cx="7643866" cy="387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Normas que se devem cumprir para que a comunicação seja feita com eficácia:</a:t>
            </a:r>
            <a:endParaRPr/>
          </a:p>
        </p:txBody>
      </p:sp>
      <p:sp>
        <p:nvSpPr>
          <p:cNvPr descr="Um bom treinador tem de ser líder, saber ler o jogo e motivar os jogadores" id="872" name="Google Shape;872;p8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84"/>
          <p:cNvSpPr txBox="1"/>
          <p:nvPr/>
        </p:nvSpPr>
        <p:spPr>
          <a:xfrm>
            <a:off x="428596" y="1248867"/>
            <a:ext cx="8358246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308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USAR O HUMOR.  </a:t>
            </a:r>
            <a:endParaRPr/>
          </a:p>
          <a:p>
            <a:pPr indent="0" lvl="1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processo de treino é voluntariamente escolhido pelos praticantes que dele pretendem retirar prazer e que, por vezes, contrasta com a atitude demasiado tensa do treinador. O humor ajuda a criar um clima agradável de disponibilidade para o trabalho</a:t>
            </a:r>
            <a:endParaRPr/>
          </a:p>
          <a:p>
            <a:pPr indent="0" lvl="1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b="1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USAR SINAIS NÃO VERBAIS DE APROVAÇÃO. </a:t>
            </a:r>
            <a:endParaRPr/>
          </a:p>
          <a:p>
            <a:pPr indent="0" lvl="1" marL="0" marR="308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maior percentagem de mensagens que são captadas pelos outros têm caráter não verbal. Por isso, é muito importante que o treinador transmita a aprovação, o respeito e o apoio aos seus atletas com sinais não verbais (gestos, formas de olhar, etc.).</a:t>
            </a:r>
            <a:endParaRPr/>
          </a:p>
        </p:txBody>
      </p:sp>
      <p:sp>
        <p:nvSpPr>
          <p:cNvPr id="874" name="Google Shape;874;p84"/>
          <p:cNvSpPr txBox="1"/>
          <p:nvPr/>
        </p:nvSpPr>
        <p:spPr>
          <a:xfrm>
            <a:off x="500034" y="232926"/>
            <a:ext cx="5072098" cy="338554"/>
          </a:xfrm>
          <a:prstGeom prst="rect">
            <a:avLst/>
          </a:prstGeom>
          <a:solidFill>
            <a:srgbClr val="D3F0BE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3.2  AS COMPETÊNCIAS DE COMUNICAÇÃO (continuação)</a:t>
            </a:r>
            <a:endParaRPr/>
          </a:p>
        </p:txBody>
      </p:sp>
      <p:sp>
        <p:nvSpPr>
          <p:cNvPr id="875" name="Google Shape;875;p84"/>
          <p:cNvSpPr txBox="1"/>
          <p:nvPr/>
        </p:nvSpPr>
        <p:spPr>
          <a:xfrm>
            <a:off x="714348" y="4071942"/>
            <a:ext cx="7562872" cy="2451953"/>
          </a:xfrm>
          <a:prstGeom prst="rect">
            <a:avLst/>
          </a:prstGeom>
          <a:solidFill>
            <a:srgbClr val="DAE5F1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35560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 Narrow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b="1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CONCLUSÃO:</a:t>
            </a:r>
            <a:endParaRPr/>
          </a:p>
          <a:p>
            <a:pPr indent="-355600" lvl="0" marL="35560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355600" lvl="1" marL="0" marR="0" rtl="0" algn="l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treinador deve comportar-se com os atletas da forma como gostaria de ser tratado pelos outros. O modo como o treinador se comporta deve transformá-lo num modelo que os atletas desejem imitar. </a:t>
            </a:r>
            <a:endParaRPr/>
          </a:p>
          <a:p>
            <a:pPr indent="355600" lvl="1" marL="0" marR="0" rtl="0" algn="l">
              <a:lnSpc>
                <a:spcPct val="13529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comunicação que o treinador estabelece com os atletas deve dar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prioridade à escuta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ser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empática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construtiva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determinada pelo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respeito interpessoal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emocionalmente controlada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7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5"/>
          <p:cNvSpPr txBox="1"/>
          <p:nvPr/>
        </p:nvSpPr>
        <p:spPr>
          <a:xfrm>
            <a:off x="714348" y="804430"/>
            <a:ext cx="6929486" cy="338554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3.3  AS DIMENSÕES INSTRUMENTAL E SOCIOEMOCIONAL DA INTERVENÇÃO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881" name="Google Shape;881;p8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85"/>
          <p:cNvSpPr txBox="1"/>
          <p:nvPr/>
        </p:nvSpPr>
        <p:spPr>
          <a:xfrm>
            <a:off x="285720" y="1428736"/>
            <a:ext cx="8072494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Dimensão  instrumental da intervenção do treinador: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Tudo o que está relacionado com o treino para a melhoria das capacidades físicas, técnicas e táticas que visam a melhoria da performance desportiva.</a:t>
            </a:r>
            <a:endParaRPr/>
          </a:p>
        </p:txBody>
      </p:sp>
      <p:sp>
        <p:nvSpPr>
          <p:cNvPr id="883" name="Google Shape;883;p85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884" name="Google Shape;884;p8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85"/>
          <p:cNvSpPr txBox="1"/>
          <p:nvPr/>
        </p:nvSpPr>
        <p:spPr>
          <a:xfrm>
            <a:off x="285720" y="2523247"/>
            <a:ext cx="8072494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Dimensão  socioemocional da intervenção do treinador: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Tem a ver com o conteúdo psicológico da intervenção, que tem por objetivo promover a adaptação emocional do atleta e estabelecer um relação afetiva entre atleta e treinador.</a:t>
            </a:r>
            <a:endParaRPr/>
          </a:p>
        </p:txBody>
      </p:sp>
      <p:pic>
        <p:nvPicPr>
          <p:cNvPr id="886" name="Google Shape;88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0431" y="3500438"/>
            <a:ext cx="5643570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85"/>
          <p:cNvSpPr txBox="1"/>
          <p:nvPr/>
        </p:nvSpPr>
        <p:spPr>
          <a:xfrm>
            <a:off x="142844" y="3857628"/>
            <a:ext cx="4786346" cy="2323713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Exemplo: 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 comportamentos de entusiasmo dos treinadores têm um efeito positivo no treino e facilitam a relação treinador-atleta. 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Exemplo: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tem-se verificado que treinadores de equipas mais vitoriosas, quando falam aos seus atletas nos intervalos dos jogos, transmitem menor quantidade de mensagens nos seus discursos, mas mais carregadas de elogios e de otimismo.</a:t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6"/>
          <p:cNvSpPr txBox="1"/>
          <p:nvPr/>
        </p:nvSpPr>
        <p:spPr>
          <a:xfrm>
            <a:off x="714348" y="161488"/>
            <a:ext cx="6929486" cy="338554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3.3  AS DIMENSÕES INSTRUMENTAL E SOCIOEMOCIONAL DA INTERVENÇÃO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893" name="Google Shape;893;p8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86"/>
          <p:cNvSpPr txBox="1"/>
          <p:nvPr/>
        </p:nvSpPr>
        <p:spPr>
          <a:xfrm>
            <a:off x="285720" y="770192"/>
            <a:ext cx="8215370" cy="15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No processo de treino deve existir uma comunicação e interação abertas e cooperativas, para facilitar a criação de um clima afetivo entre treinador e atleta, que é indispensável à adaptação emocional do praticante. 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Sem esta adaptação podem surgir dificuldades técnicas, ficando bloqueada a função instrumental do treinador e podendo desencadear-se reações de ansiedade no praticante.</a:t>
            </a:r>
            <a:endParaRPr/>
          </a:p>
        </p:txBody>
      </p:sp>
      <p:sp>
        <p:nvSpPr>
          <p:cNvPr descr="Um bom treinador tem de ser líder, saber ler o jogo e motivar os jogadores" id="895" name="Google Shape;895;p8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86"/>
          <p:cNvSpPr txBox="1"/>
          <p:nvPr/>
        </p:nvSpPr>
        <p:spPr>
          <a:xfrm>
            <a:off x="500034" y="3000372"/>
            <a:ext cx="8072494" cy="3416320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entre atleta e treinador existe uma troca de afetos de intenso significado;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as tensões do treinador tendem a ser transmitidas ao praticante; 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grande parte da condição psicológica do atleta depende da estabilidade emocional do 	treinador;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os estados emocionais do treinador transmitem-se ao atleta por via verbal e não-verbal;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as emoções do atleta são modeladas pelas estratégias de interação do treinador;</a:t>
            </a:r>
            <a:endParaRPr/>
          </a:p>
          <a:p>
            <a:pPr indent="-1016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	há necessidade de o treinador tomar consciência dos seus comportamentos e respetivo 	impacto nos praticantes.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97" name="Google Shape;897;p86"/>
          <p:cNvSpPr txBox="1"/>
          <p:nvPr/>
        </p:nvSpPr>
        <p:spPr>
          <a:xfrm>
            <a:off x="214282" y="2357430"/>
            <a:ext cx="82868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b="1" i="0" lang="pt-PT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Na componente emocional da relação treinador-atleta, é importante considerar que:</a:t>
            </a:r>
            <a:endParaRPr b="0" i="0" sz="18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87"/>
          <p:cNvSpPr txBox="1"/>
          <p:nvPr/>
        </p:nvSpPr>
        <p:spPr>
          <a:xfrm>
            <a:off x="428596" y="161488"/>
            <a:ext cx="6929486" cy="338554"/>
          </a:xfrm>
          <a:prstGeom prst="rect">
            <a:avLst/>
          </a:prstGeom>
          <a:solidFill>
            <a:srgbClr val="FBD4B4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3.3  AS DIMENSÕES INSTRUMENTAL E SOCIOEMOCIONAL DA INTERVENÇÃO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03" name="Google Shape;903;p8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87"/>
          <p:cNvSpPr txBox="1"/>
          <p:nvPr/>
        </p:nvSpPr>
        <p:spPr>
          <a:xfrm>
            <a:off x="285720" y="714356"/>
            <a:ext cx="8215370" cy="331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300"/>
              <a:buFont typeface="Arial Narrow"/>
              <a:buNone/>
            </a:pPr>
            <a:r>
              <a:rPr b="1" i="0" lang="pt-PT" sz="1300" u="none" cap="none" strike="noStrike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PRINCÍPIOS A SEGUIR PARA MELHORAR A EFICÁCIA NA GESTÃO EMOCIONAL DO PROCESSO DE TREINO</a:t>
            </a:r>
            <a:endParaRPr/>
          </a:p>
        </p:txBody>
      </p:sp>
      <p:sp>
        <p:nvSpPr>
          <p:cNvPr descr="Um bom treinador tem de ser líder, saber ler o jogo e motivar os jogadores" id="905" name="Google Shape;905;p8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87"/>
          <p:cNvSpPr txBox="1"/>
          <p:nvPr/>
        </p:nvSpPr>
        <p:spPr>
          <a:xfrm>
            <a:off x="714348" y="1203830"/>
            <a:ext cx="7358114" cy="5186035"/>
          </a:xfrm>
          <a:prstGeom prst="rect">
            <a:avLst/>
          </a:prstGeom>
          <a:solidFill>
            <a:srgbClr val="DCF0F4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379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2A000"/>
              </a:buClr>
              <a:buSzPts val="3600"/>
              <a:buFont typeface="Calibri"/>
              <a:buNone/>
            </a:pPr>
            <a:r>
              <a:rPr b="0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evitar a tendência de ativar constantemente os atletas antes da 	competição.</a:t>
            </a:r>
            <a:endParaRPr/>
          </a:p>
          <a:p>
            <a:pPr indent="-228600" lvl="2" marL="0" marR="3793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5AA2C"/>
              </a:buClr>
              <a:buSzPts val="3600"/>
              <a:buFont typeface="Calibri"/>
              <a:buChar char="2"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pt-PT" sz="18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colocar-se como um suporte emocional sempre disponível.</a:t>
            </a:r>
            <a:endParaRPr b="0" i="0" sz="1600" u="none" cap="none" strike="noStrike">
              <a:solidFill>
                <a:srgbClr val="D2A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5AA2C"/>
              </a:buClr>
              <a:buSzPts val="3600"/>
              <a:buFont typeface="Calibri"/>
              <a:buChar char="3"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pt-PT" sz="18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adequar as instruções e referências à prestação dos atletas de modo 	positivo e construtivo, evitando centrar-se apenas nos aspetos negativos e 	transmitindo  sempre elementos que ajudem a correção da prestação.</a:t>
            </a:r>
            <a:endParaRPr b="1" i="0" sz="1600" u="none" cap="none" strike="noStrike">
              <a:solidFill>
                <a:srgbClr val="40404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5AA2C"/>
              </a:buClr>
              <a:buSzPts val="3600"/>
              <a:buFont typeface="Calibri"/>
              <a:buChar char="4"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pt-PT" sz="18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ser económico nas instruções e </a:t>
            </a:r>
            <a:r>
              <a:rPr b="0" i="1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feedbacks, limitando-se ao essencial.</a:t>
            </a:r>
            <a:endParaRPr b="1" i="1" sz="1600" u="none" cap="none" strike="noStrike">
              <a:solidFill>
                <a:srgbClr val="D2A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5AA2C"/>
              </a:buClr>
              <a:buSzPts val="3600"/>
              <a:buFont typeface="Calibri"/>
              <a:buChar char="5"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pt-PT" sz="18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ter a preocupação de apoiar emocionalmente o atleta, mesmo após um 	mau 	resultado, sem ser demasiado invasivo.</a:t>
            </a:r>
            <a:endParaRPr b="1" i="0" sz="1600" u="none" cap="none" strike="noStrike">
              <a:solidFill>
                <a:srgbClr val="D2A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5AA2C"/>
              </a:buClr>
              <a:buSzPts val="3600"/>
              <a:buFont typeface="Calibri"/>
              <a:buChar char="6"/>
            </a:pPr>
            <a:r>
              <a:rPr b="1" i="0" lang="pt-PT" sz="3600" u="none" cap="none" strike="noStrike">
                <a:solidFill>
                  <a:srgbClr val="D2A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i="0" lang="pt-PT" sz="18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Deve controlar as suas próprias emoções na relação com os praticantes, evitando 	as reações e comportamentos que reduzem as suas tensões, mas que não 	ajudam a adaptação dos atletas.</a:t>
            </a:r>
            <a:endParaRPr b="0" i="0" sz="1600" u="none" cap="none" strike="noStrike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8"/>
          <p:cNvSpPr txBox="1"/>
          <p:nvPr/>
        </p:nvSpPr>
        <p:spPr>
          <a:xfrm>
            <a:off x="714348" y="714356"/>
            <a:ext cx="6072230" cy="338554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3.4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COMPONENTE SITUACIONAL DA RELAÇÃO TREINADOR-ATLETA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upload.wikimedia.org/wikipedia/commons/thumb/0/04/Diving_at_the_military_world_games%2C_2003.jpg/200px-Diving_at_the_military_world_games%2C_2003.jpg" id="912" name="Google Shape;912;p8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88"/>
          <p:cNvSpPr txBox="1"/>
          <p:nvPr/>
        </p:nvSpPr>
        <p:spPr>
          <a:xfrm>
            <a:off x="500034" y="1335978"/>
            <a:ext cx="8143932" cy="605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764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 Narrow"/>
              <a:buNone/>
            </a:pP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A relação treinador-atleta é influenciada, não só, pelas características pessoais de cada um, mas  também pelo  </a:t>
            </a:r>
            <a:r>
              <a:rPr b="1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contexto - situação, </a:t>
            </a: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onde ela acontece</a:t>
            </a:r>
            <a:r>
              <a:rPr b="1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r>
              <a:rPr b="0" i="0" lang="pt-PT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 </a:t>
            </a:r>
            <a:endParaRPr/>
          </a:p>
        </p:txBody>
      </p:sp>
      <p:sp>
        <p:nvSpPr>
          <p:cNvPr id="914" name="Google Shape;914;p88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15" name="Google Shape;915;p8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88"/>
          <p:cNvSpPr txBox="1"/>
          <p:nvPr/>
        </p:nvSpPr>
        <p:spPr>
          <a:xfrm>
            <a:off x="357158" y="2210107"/>
            <a:ext cx="8358246" cy="361637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Fatores relacionados com a situação e que influenciam a relação treinador-atleta:</a:t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17" name="Google Shape;917;p88"/>
          <p:cNvSpPr txBox="1"/>
          <p:nvPr/>
        </p:nvSpPr>
        <p:spPr>
          <a:xfrm>
            <a:off x="428596" y="2643182"/>
            <a:ext cx="8286808" cy="3375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a).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TIPO DE DESPORTO</a:t>
            </a:r>
            <a:endParaRPr/>
          </a:p>
          <a:p>
            <a:pPr indent="0" lvl="0" marL="531813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relação treinador-atleta é muitas vezes mais próxima em desportos individuais, nos quais existe maior dependência mútua, do que nos desportos coletivos, onde é normal o atleta encontrar nos companheiros o suporte que pode não receber do treinador. </a:t>
            </a:r>
            <a:endParaRPr/>
          </a:p>
          <a:p>
            <a:pPr indent="0" lvl="0" marL="361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b).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NÍVEL DE COMPETIÇÃO</a:t>
            </a:r>
            <a:endParaRPr/>
          </a:p>
          <a:p>
            <a:pPr indent="0" lvl="0" marL="531813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 etapas de formação, o treinador tem um impacto profundo nos seus atletas, os quais, devido à sua inexperiência, não possuem referências para além do que transmite o seu técnico, quer do ponto de vista  instrumental, quer socioafetivo. </a:t>
            </a:r>
            <a:endParaRPr/>
          </a:p>
          <a:p>
            <a:pPr indent="0" lvl="0" marL="531813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treinador deve ter presente as necessidades próprias de cada nível de formação desportiva, para  adequar a sua forma de relacionamento com os atletas.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9"/>
          <p:cNvSpPr txBox="1"/>
          <p:nvPr/>
        </p:nvSpPr>
        <p:spPr>
          <a:xfrm>
            <a:off x="714348" y="142852"/>
            <a:ext cx="7572428" cy="338554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3.4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COMPONENTE SITUACIONAL DA RELAÇÃO TREINADOR-ATLETA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23" name="Google Shape;923;p8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24" name="Google Shape;924;p8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89"/>
          <p:cNvSpPr txBox="1"/>
          <p:nvPr/>
        </p:nvSpPr>
        <p:spPr>
          <a:xfrm>
            <a:off x="357158" y="642918"/>
            <a:ext cx="8358246" cy="361637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Fatores relacionados com a situação e que influenciam a relação treinador-atleta:</a:t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26" name="Google Shape;926;p89"/>
          <p:cNvSpPr txBox="1"/>
          <p:nvPr/>
        </p:nvSpPr>
        <p:spPr>
          <a:xfrm>
            <a:off x="428596" y="1214422"/>
            <a:ext cx="8143932" cy="5109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c).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TREINO OU COMPETIÇÃO</a:t>
            </a:r>
            <a:endParaRPr/>
          </a:p>
          <a:p>
            <a:pPr indent="0" lvl="0" marL="4445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 treinos existe  uma maior preocupação com o processo de aprendizagem e aperfeiçoamento das tarefas, enquanto nas competições se tende a focalizar no resultado. </a:t>
            </a:r>
            <a:endParaRPr/>
          </a:p>
          <a:p>
            <a:pPr indent="0" lvl="0" marL="4445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Também  o ambiente entre treinador e atletas pode ser diferente em treino e em competição, pelo que as diferenças verificadas na competição podem vir a criar fatores de perturbação na relação entre eles. </a:t>
            </a:r>
            <a:endParaRPr/>
          </a:p>
          <a:p>
            <a:pPr indent="0" lvl="0" marL="4445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situação de competição, o treinador deve tentar assumir uma atitude próxima daquela que assume durante os treinos, para tornar a relação consistente e não dependente dos fatores incontroláveis que possam acontecer durante a competição.</a:t>
            </a:r>
            <a:endParaRPr/>
          </a:p>
          <a:p>
            <a:pPr indent="0" lvl="0" marL="36195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d).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EXPERIÊNCIAS ANTERIORES DE SUCESSO-FRACASSO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0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 haver  tendência para existir uma mudança de ambiente na relação entre treinador e atletas quando, durante um período mais ou menos longo, os resultados desportivos não são bons.</a:t>
            </a:r>
            <a:endParaRPr/>
          </a:p>
          <a:p>
            <a:pPr indent="0" lvl="0" marL="450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mesmo modo, a relação será influenciada pelo modo como vão sendo cumpridos os objetivos estabelecidos para os treinos e para as competições. </a:t>
            </a:r>
            <a:endParaRPr/>
          </a:p>
          <a:p>
            <a:pPr indent="0" lvl="0" marL="450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treinador deve ser racional e ser capaz de transmitir expetativas realistas, competências de evolução e capacidade de reinterpretação das situações.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500034" y="142852"/>
            <a:ext cx="8643966" cy="5715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1. Fatores psicológicos e psicossociais da prestação desportiva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857224" y="1000108"/>
            <a:ext cx="3643338" cy="338554"/>
          </a:xfrm>
          <a:prstGeom prst="rect">
            <a:avLst/>
          </a:prstGeom>
          <a:solidFill>
            <a:srgbClr val="B6DDE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P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FATORES INTRÍNSECOS AO ATLETA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5" name="Google Shape;155;p9"/>
          <p:cNvGraphicFramePr/>
          <p:nvPr/>
        </p:nvGraphicFramePr>
        <p:xfrm>
          <a:off x="785786" y="19592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{99D89920-D076-431D-9D30-CD3C265CAAD8}</a:tableStyleId>
              </a:tblPr>
              <a:tblGrid>
                <a:gridCol w="2625375"/>
                <a:gridCol w="5375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Qualidades Físicas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PT" sz="1800"/>
                        <a:t>Ex. de Qualidades Psicológicas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PT" sz="1800"/>
                        <a:t>RESISTÊNCIA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pt-PT" sz="1800"/>
                        <a:t>RESISTÊNCIA</a:t>
                      </a:r>
                      <a:r>
                        <a:rPr b="1" lang="pt-PT" sz="1600"/>
                        <a:t> </a:t>
                      </a:r>
                      <a:r>
                        <a:rPr b="1" lang="pt-PT" sz="1800"/>
                        <a:t>PSICOLÓGICA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 Capacidade de lidar com o </a:t>
                      </a:r>
                      <a:r>
                        <a:rPr b="1" i="1" lang="pt-PT" sz="1600"/>
                        <a:t>stress</a:t>
                      </a:r>
                      <a:r>
                        <a:rPr b="1" i="0" lang="pt-PT" sz="1600"/>
                        <a:t> prolongado no tempo</a:t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É ser capaz de lidar com a f</a:t>
                      </a:r>
                      <a:r>
                        <a:rPr b="0" lang="pt-PT" sz="1600"/>
                        <a:t>rustração de se falhar na realização dos objetivos estabelecidos, sem desistir de se empenhar nas tarefas de treino e de competição.</a:t>
                      </a:r>
                      <a:endParaRPr b="0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1016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b="1" lang="pt-PT" sz="1600"/>
                        <a:t> Capacidade de persistir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sz="1600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pt-PT" sz="1600"/>
                        <a:t>Ser capaz de persistir num esforço prolongado, com a combatividade e a concentração necessárias à sua realização.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sz="16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0"/>
          <p:cNvSpPr txBox="1"/>
          <p:nvPr/>
        </p:nvSpPr>
        <p:spPr>
          <a:xfrm>
            <a:off x="714348" y="232926"/>
            <a:ext cx="7572428" cy="338554"/>
          </a:xfrm>
          <a:prstGeom prst="rect">
            <a:avLst/>
          </a:prstGeom>
          <a:solidFill>
            <a:srgbClr val="538CD5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3.4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COMPONENTE SITUACIONAL DA RELAÇÃO TREINADOR-ATLETA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32" name="Google Shape;932;p9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33" name="Google Shape;933;p9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90"/>
          <p:cNvSpPr txBox="1"/>
          <p:nvPr/>
        </p:nvSpPr>
        <p:spPr>
          <a:xfrm>
            <a:off x="357158" y="1067099"/>
            <a:ext cx="8358246" cy="361637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E36C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Fatores relacionados com a situação e que influenciam a relação treinador-atleta:</a:t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35" name="Google Shape;935;p90"/>
          <p:cNvSpPr txBox="1"/>
          <p:nvPr/>
        </p:nvSpPr>
        <p:spPr>
          <a:xfrm>
            <a:off x="428596" y="1889741"/>
            <a:ext cx="8143932" cy="1610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200"/>
              <a:buFont typeface="Calibri"/>
              <a:buNone/>
            </a:pPr>
            <a:r>
              <a:rPr b="1" i="0" lang="pt-PT" sz="3200" u="none" cap="none" strike="noStrike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e).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AMBIENTE DENTRO DA EQUIPA</a:t>
            </a:r>
            <a:endParaRPr/>
          </a:p>
          <a:p>
            <a:pPr indent="0" lvl="0" marL="525463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Tanto nos desportos coletivos como nos individuais, o ambiente entre os membros do grupo vai influenciar todo o sistema de relações, onde também se inclui o treinador. </a:t>
            </a:r>
            <a:endParaRPr/>
          </a:p>
          <a:p>
            <a:pPr indent="0" lvl="0" marL="525463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importante que este tente compreender os pontos críticos da dinâmica do grupo, favoráveis e desfavoráveis, para poder influenciá-la positivamente.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1"/>
          <p:cNvSpPr txBox="1"/>
          <p:nvPr/>
        </p:nvSpPr>
        <p:spPr>
          <a:xfrm>
            <a:off x="714348" y="804430"/>
            <a:ext cx="5357850" cy="338554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3.5  A EDUCAÇÃO PARA A AUTONOMIA DO ATLETA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41" name="Google Shape;941;p9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91"/>
          <p:cNvSpPr txBox="1"/>
          <p:nvPr/>
        </p:nvSpPr>
        <p:spPr>
          <a:xfrm>
            <a:off x="285720" y="1428736"/>
            <a:ext cx="8072494" cy="15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Normalmente  considera-se que o treinador possui os conhecimentos, a experiência e a capacidade de análise e de resolução de problemas, enquanto o praticante possui as capacidades de execução motora, que serão mais potenciadas, se seguir eficazmente as indicações do seu técnico. 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Vistas assim as coisas, a relação treinador-atleta seria um processo em que a conceção e planeamento seria a tarefa exclusiva do treinador, cabendo ao atleta a parte da execução.</a:t>
            </a:r>
            <a:endParaRPr/>
          </a:p>
        </p:txBody>
      </p:sp>
      <p:sp>
        <p:nvSpPr>
          <p:cNvPr id="943" name="Google Shape;943;p91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44" name="Google Shape;944;p9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91"/>
          <p:cNvSpPr txBox="1"/>
          <p:nvPr/>
        </p:nvSpPr>
        <p:spPr>
          <a:xfrm>
            <a:off x="285720" y="3143248"/>
            <a:ext cx="6357982" cy="900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No processo de treino há uma tendência para que o praticante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fique dependente do treinador</a:t>
            </a: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,  que lhe dá a segurança necessária para compensar a incerteza e a ansiedade próprias do contexto competitivo. </a:t>
            </a:r>
            <a:endParaRPr/>
          </a:p>
        </p:txBody>
      </p:sp>
      <p:sp>
        <p:nvSpPr>
          <p:cNvPr id="946" name="Google Shape;946;p91"/>
          <p:cNvSpPr txBox="1"/>
          <p:nvPr/>
        </p:nvSpPr>
        <p:spPr>
          <a:xfrm>
            <a:off x="357158" y="4214818"/>
            <a:ext cx="6072230" cy="2131353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prática desportiva deve ser um meio promotor do desenvolvimento pessoal dos praticantes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Desde as fases iniciais de treino, os atletas devem ter oportunidades para treinar as capacidades de análise e interpretação dos problemas, ao mesmo tempo que aprendem as capacidades para saber lidar com eles.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papel do treinador é também ajudar no processo de progressiva maturação do atleta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47" name="Google Shape;94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3702" y="2913078"/>
            <a:ext cx="2214566" cy="344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2"/>
          <p:cNvSpPr txBox="1"/>
          <p:nvPr/>
        </p:nvSpPr>
        <p:spPr>
          <a:xfrm>
            <a:off x="714348" y="214290"/>
            <a:ext cx="5357850" cy="338554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3.5  A EDUCAÇÃO PARA A AUTONOMIA DO ATLETA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53" name="Google Shape;953;p9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92"/>
          <p:cNvSpPr txBox="1"/>
          <p:nvPr/>
        </p:nvSpPr>
        <p:spPr>
          <a:xfrm>
            <a:off x="428596" y="1857364"/>
            <a:ext cx="8286808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A função do treinador é também: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- treinar os seus atletas para serem autónomos, atribuindo-lhes progressivamente o controlo das situações.</a:t>
            </a:r>
            <a:endParaRPr/>
          </a:p>
          <a:p>
            <a:pPr indent="0" lvl="0" marL="0" marR="0" rtl="0" algn="l">
              <a:lnSpc>
                <a:spcPct val="13125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O treinador e os seus atletas têm diferentes maneiras de ver as situações, porque têm diferentes experiências e diferentes capacidade  de análise, logo, também têm diferentes capacidades para  construir soluções . Se trabalharem em conjunto, o processo de treino sairá enriquecido.</a:t>
            </a:r>
            <a:endParaRPr/>
          </a:p>
        </p:txBody>
      </p:sp>
      <p:sp>
        <p:nvSpPr>
          <p:cNvPr descr="Um bom treinador tem de ser líder, saber ler o jogo e motivar os jogadores" id="955" name="Google Shape;955;p92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92"/>
          <p:cNvSpPr txBox="1"/>
          <p:nvPr/>
        </p:nvSpPr>
        <p:spPr>
          <a:xfrm>
            <a:off x="714348" y="857232"/>
            <a:ext cx="7715304" cy="900246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realidade, no terreno da competição não é o treinador que resolve os problemas, mas sim o praticante, de acordo com as competências motoras que desenvolveu, mas também com as capacidades de criatividade e autonomia.</a:t>
            </a:r>
            <a:endParaRPr b="0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57" name="Google Shape;95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6590" y="3286124"/>
            <a:ext cx="2214566" cy="344488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92"/>
          <p:cNvSpPr txBox="1"/>
          <p:nvPr/>
        </p:nvSpPr>
        <p:spPr>
          <a:xfrm>
            <a:off x="714348" y="3643314"/>
            <a:ext cx="5929354" cy="630942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De acordo com as características dos praticantes, as estratégias de treino devem incluir:</a:t>
            </a:r>
            <a:endParaRPr b="1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59" name="Google Shape;959;p92"/>
          <p:cNvSpPr txBox="1"/>
          <p:nvPr/>
        </p:nvSpPr>
        <p:spPr>
          <a:xfrm>
            <a:off x="1142976" y="4572008"/>
            <a:ext cx="5429288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46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2"/>
              </a:buClr>
              <a:buSzPts val="1500"/>
              <a:buFont typeface="Arial Narrow"/>
              <a:buNone/>
            </a:pPr>
            <a:r>
              <a:rPr b="1" i="0" lang="pt-PT" sz="1500" u="none" cap="none" strike="noStrike">
                <a:solidFill>
                  <a:srgbClr val="404042"/>
                </a:solidFill>
                <a:latin typeface="Arial Narrow"/>
                <a:ea typeface="Arial Narrow"/>
                <a:cs typeface="Arial Narrow"/>
                <a:sym typeface="Arial Narrow"/>
              </a:rPr>
              <a:t>-</a:t>
            </a:r>
            <a:r>
              <a:rPr b="0" i="0" lang="pt-PT" sz="1500" u="none" cap="none" strike="noStrike">
                <a:solidFill>
                  <a:srgbClr val="404042"/>
                </a:solidFill>
                <a:latin typeface="Arial Narrow"/>
                <a:ea typeface="Arial Narrow"/>
                <a:cs typeface="Arial Narrow"/>
                <a:sym typeface="Arial Narrow"/>
              </a:rPr>
              <a:t> atitude empática com o atleta (compreender emocionalmente o atleta); </a:t>
            </a:r>
            <a:endParaRPr/>
          </a:p>
          <a:p>
            <a:pPr indent="0" lvl="0" marL="0" marR="46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pt-PT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-</a:t>
            </a:r>
            <a:r>
              <a:rPr b="0" i="0" lang="pt-PT" sz="1500" u="none" cap="none" strike="noStrike">
                <a:solidFill>
                  <a:srgbClr val="E5AA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pt-PT" sz="1500" u="none" cap="none" strike="noStrike">
                <a:solidFill>
                  <a:srgbClr val="404042"/>
                </a:solidFill>
                <a:latin typeface="Arial Narrow"/>
                <a:ea typeface="Arial Narrow"/>
                <a:cs typeface="Arial Narrow"/>
                <a:sym typeface="Arial Narrow"/>
              </a:rPr>
              <a:t>discussão das tarefas e condicionantes do treino; </a:t>
            </a:r>
            <a:endParaRPr/>
          </a:p>
          <a:p>
            <a:pPr indent="0" lvl="0" marL="0" marR="46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pt-PT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-</a:t>
            </a:r>
            <a:r>
              <a:rPr b="0" i="0" lang="pt-PT" sz="1500" u="none" cap="none" strike="noStrike">
                <a:solidFill>
                  <a:srgbClr val="E5AA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pt-PT" sz="1500" u="none" cap="none" strike="noStrike">
                <a:solidFill>
                  <a:srgbClr val="404042"/>
                </a:solidFill>
                <a:latin typeface="Arial Narrow"/>
                <a:ea typeface="Arial Narrow"/>
                <a:cs typeface="Arial Narrow"/>
                <a:sym typeface="Arial Narrow"/>
              </a:rPr>
              <a:t>margem de autonomia do atleta no treino e competição; </a:t>
            </a:r>
            <a:endParaRPr/>
          </a:p>
          <a:p>
            <a:pPr indent="0" lvl="0" marL="0" marR="46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1" i="0" lang="pt-PT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-</a:t>
            </a:r>
            <a:r>
              <a:rPr b="0" i="0" lang="pt-PT" sz="1500" u="none" cap="none" strike="noStrike">
                <a:solidFill>
                  <a:srgbClr val="E5AA2C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0" i="0" lang="pt-PT" sz="1500" u="none" cap="none" strike="noStrike">
                <a:solidFill>
                  <a:srgbClr val="404042"/>
                </a:solidFill>
                <a:latin typeface="Arial Narrow"/>
                <a:ea typeface="Arial Narrow"/>
                <a:cs typeface="Arial Narrow"/>
                <a:sym typeface="Arial Narrow"/>
              </a:rPr>
              <a:t>decisões tomadas a partir do referencial comum constituído pela partilha  de conhecimentos e experiências. </a:t>
            </a:r>
            <a:endParaRPr b="0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Google Shape;96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6314" y="0"/>
            <a:ext cx="4357686" cy="295301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93"/>
          <p:cNvSpPr txBox="1"/>
          <p:nvPr/>
        </p:nvSpPr>
        <p:spPr>
          <a:xfrm>
            <a:off x="714348" y="804430"/>
            <a:ext cx="3929090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66" name="Google Shape;966;p9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93"/>
          <p:cNvSpPr txBox="1"/>
          <p:nvPr/>
        </p:nvSpPr>
        <p:spPr>
          <a:xfrm>
            <a:off x="-32" y="1428736"/>
            <a:ext cx="478634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 Narrow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desenvolvimento do desporto levou a que hoje se possa falar de carreiras desportivas, que começam quando o atleta se inicia numa modalidade, até atingir as fases mais evoluídas de prestação. </a:t>
            </a:r>
            <a:endParaRPr b="0" i="0" sz="16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8" name="Google Shape;968;p93"/>
          <p:cNvSpPr txBox="1"/>
          <p:nvPr>
            <p:ph type="title"/>
          </p:nvPr>
        </p:nvSpPr>
        <p:spPr>
          <a:xfrm>
            <a:off x="642942" y="71414"/>
            <a:ext cx="4214810" cy="500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05867"/>
              </a:buClr>
              <a:buSzPts val="2400"/>
              <a:buFont typeface="Calibri"/>
              <a:buNone/>
            </a:pPr>
            <a:r>
              <a:rPr b="1" lang="pt-PT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3. 	A relação treinador-atleta</a:t>
            </a:r>
            <a:endParaRPr b="1" sz="24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69" name="Google Shape;969;p9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93"/>
          <p:cNvSpPr txBox="1"/>
          <p:nvPr/>
        </p:nvSpPr>
        <p:spPr>
          <a:xfrm>
            <a:off x="0" y="3000372"/>
            <a:ext cx="8858280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Treinador e atletas, passam por 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várias fases da carreira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de acordo com o processo de maturação desportivo e profissional (fase de iniciação, desenvolvimento, especialização e regressão).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Durante este processo, o treinador pode percorrer um caminho de aprendizagem profissional que o leve a 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especializar-se em determinada fase de evolução dos praticantes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1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1" name="Google Shape;971;p93"/>
          <p:cNvSpPr txBox="1"/>
          <p:nvPr/>
        </p:nvSpPr>
        <p:spPr>
          <a:xfrm>
            <a:off x="1285852" y="4643446"/>
            <a:ext cx="6286544" cy="1374735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treinador pode atingir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mais elevado grau de competência profissional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qualquer uma das fases,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uma vez que tendo cada uma delas caraterísticas específicas, alguns técnicos podem especializar-se numa delas para a qual tenham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mais apetência 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(vocação)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 sensibilidade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94"/>
          <p:cNvSpPr txBox="1"/>
          <p:nvPr/>
        </p:nvSpPr>
        <p:spPr>
          <a:xfrm>
            <a:off x="714348" y="142852"/>
            <a:ext cx="5429288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77" name="Google Shape;977;p9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p94"/>
          <p:cNvSpPr txBox="1"/>
          <p:nvPr/>
        </p:nvSpPr>
        <p:spPr>
          <a:xfrm>
            <a:off x="642910" y="714356"/>
            <a:ext cx="7786742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 Narrow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Os treinadores tornam-se figuras de enorme importância no desenvolvimento desportivo e pessoal dos atletas, 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desempenhando papéis diferentes em cada fase da carreira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15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descr="Um bom treinador tem de ser líder, saber ler o jogo e motivar os jogadores" id="979" name="Google Shape;979;p9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p94"/>
          <p:cNvSpPr txBox="1"/>
          <p:nvPr/>
        </p:nvSpPr>
        <p:spPr>
          <a:xfrm>
            <a:off x="428596" y="1500174"/>
            <a:ext cx="8286808" cy="5201424"/>
          </a:xfrm>
          <a:prstGeom prst="rect">
            <a:avLst/>
          </a:prstGeom>
          <a:solidFill>
            <a:srgbClr val="EAF1DD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1" lang="pt-PT" sz="15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fase de iniciação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Calibri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têm um valor decisivo quanto às questões da motivação e envolvimento das crianças e jovens no 	desporto;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os bons treinadores têm um profundo amor pelas crianças com quem trabalham e são apaixonados 	pelo seu desporto;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são carinhosos e assumem um estilo paternal. A relação com os seus praticantes leva-os muitas 	vezes a tornarem-se também amigos da família;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mesmo que muitas vezes não sejam grandes especialistas técnicos de todos os aspetos da 	modalidade, conhecem perfeitamente os elementos-chave necessários a uma correta iniciação 	técnica;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o modo como orientam as sessões de treino é caraterizado pela alegria que colocam na atividade e 	que transmitem aos praticantes;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centram-se predominante no processo de aprendizagem e aperfeiçoamento das tarefas, atribuindo 	aos resultados desportivos uma importância secundária;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muitos dos atletas que atingiram níveis elevados de prestação recordam os seus treinadores desta 	fase como tendo transmitido a estrutura essencial à sua evolução no desporto.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5"/>
          <p:cNvSpPr txBox="1"/>
          <p:nvPr/>
        </p:nvSpPr>
        <p:spPr>
          <a:xfrm>
            <a:off x="714348" y="142852"/>
            <a:ext cx="5429288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86" name="Google Shape;986;p9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87" name="Google Shape;987;p95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95"/>
          <p:cNvSpPr txBox="1"/>
          <p:nvPr/>
        </p:nvSpPr>
        <p:spPr>
          <a:xfrm>
            <a:off x="285752" y="928670"/>
            <a:ext cx="8572528" cy="5396349"/>
          </a:xfrm>
          <a:prstGeom prst="rect">
            <a:avLst/>
          </a:prstGeom>
          <a:solidFill>
            <a:srgbClr val="EAF1DD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PT" sz="15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fase de desenvolvimento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Calibri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faz-se a transição de treinos muito lúdicos, para programas mais rigorosos de treino;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os treinadores são respeitados pelas sua qualidades técnico-pegagógicas e seguem critérios de disciplina 	e de cumprimento de tarefas, mais elaborados;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são exigentes quanto aos processos de trabalho e dirigem-se para objetivos explícitos e definidos, 	educando os jovens na organização do seu comportamento enquanto atletas;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estes treinadores possuem um elevado nível de especialização técnica  e dominam os detalhes, de modo 	a orientar os praticantes de forma adequada às suas caraterísticas, e a fornecer-lhes os elementos 	indispensáveis a um nível elevado de prestação desportiva.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nesta fase, que coincide com a adolescência, o treinador pode tornar-se um modelo adulto 	complementar ou substituto da família, mas pode também ver a sua autoridade contestada, pois os 	adolescentes entram facilmente em conflito, decorrente do seu processo de procura de autoafirmação e 	valorização perante os outros.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1" lang="pt-PT" sz="15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última fase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treinador pode ser um apoio indispensável ao atleta; mas também pode surgir negativamente relacionado com o abandono, quer por estar associado ao seu desencadeamento, quer por não ter prestado o apoio desejado no último período de transição.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6"/>
          <p:cNvSpPr txBox="1"/>
          <p:nvPr/>
        </p:nvSpPr>
        <p:spPr>
          <a:xfrm>
            <a:off x="714348" y="142852"/>
            <a:ext cx="5429288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994" name="Google Shape;994;p9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995" name="Google Shape;995;p9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6" name="Google Shape;996;p96"/>
          <p:cNvSpPr txBox="1"/>
          <p:nvPr/>
        </p:nvSpPr>
        <p:spPr>
          <a:xfrm>
            <a:off x="285752" y="785794"/>
            <a:ext cx="8572528" cy="4129336"/>
          </a:xfrm>
          <a:prstGeom prst="rect">
            <a:avLst/>
          </a:prstGeom>
          <a:solidFill>
            <a:srgbClr val="EAF1DD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pt-PT" sz="15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fase de especialização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Calibri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nível de conflitualidade pode ser  um pouco mais elevada a partir do final das etapas de formação, o 	que pode estar associado ao aumento da tensão da competição e de possíveis desentendimentos pontuais 	com os treinadores;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à medida que evoluem, os atletas podem desenvolver perspetivas pessoais sobre procedimentos e 	decisões que, nalguns casos, podem entrar em conflito com o entendimento dos seus técnicos, ou que 	estes podem não considerar de acordo com os desejos dos discípulos.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1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1" lang="pt-PT" sz="15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fase da regressão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Calibri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Calibri"/>
              <a:buNone/>
            </a:pP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pt-PT" sz="15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treinador pode ser um apoio indispensável ao atleta;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 também pode surgir negativamente relacionado com o abandono, quer por estar associado ao seu desencadeamento, quer por não ter  prestado o apoio desejado no último período de transição.</a:t>
            </a:r>
            <a:endParaRPr/>
          </a:p>
        </p:txBody>
      </p:sp>
      <p:sp>
        <p:nvSpPr>
          <p:cNvPr id="997" name="Google Shape;997;p96"/>
          <p:cNvSpPr txBox="1"/>
          <p:nvPr/>
        </p:nvSpPr>
        <p:spPr>
          <a:xfrm>
            <a:off x="1214414" y="5072074"/>
            <a:ext cx="6429420" cy="1569660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Sabe-se que </a:t>
            </a: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nível de conflito é geralmente baixo</a:t>
            </a: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em todas as etapas, podendo ser ligeiramente mais elevado a partir do final das etapas de formação, o que  pode estar associado ao aumento da tensão da competição e a possíveis desentendimentos pontuais com os treinadores.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97"/>
          <p:cNvSpPr txBox="1"/>
          <p:nvPr/>
        </p:nvSpPr>
        <p:spPr>
          <a:xfrm>
            <a:off x="714348" y="142852"/>
            <a:ext cx="5429288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1003" name="Google Shape;1003;p9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1004" name="Google Shape;1004;p97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97"/>
          <p:cNvSpPr txBox="1"/>
          <p:nvPr/>
        </p:nvSpPr>
        <p:spPr>
          <a:xfrm>
            <a:off x="285752" y="760756"/>
            <a:ext cx="8572528" cy="338554"/>
          </a:xfrm>
          <a:prstGeom prst="rect">
            <a:avLst/>
          </a:prstGeom>
          <a:solidFill>
            <a:srgbClr val="EAF1DD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Conclusões de alguns estudos sobre a evolução da relação treinador-atleta:</a:t>
            </a:r>
            <a:r>
              <a:rPr b="1" i="0" lang="pt-PT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1006" name="Google Shape;1006;p97"/>
          <p:cNvSpPr txBox="1"/>
          <p:nvPr/>
        </p:nvSpPr>
        <p:spPr>
          <a:xfrm>
            <a:off x="1357290" y="5143512"/>
            <a:ext cx="6429420" cy="1477328"/>
          </a:xfrm>
          <a:prstGeom prst="rect">
            <a:avLst/>
          </a:prstGeom>
          <a:solidFill>
            <a:srgbClr val="FFFFCC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None/>
            </a:pP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Sabe-se que </a:t>
            </a:r>
            <a:r>
              <a:rPr b="1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nível de conflito é geralmente baixo</a:t>
            </a:r>
            <a:r>
              <a:rPr b="0" i="0" lang="pt-P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em todas as etapas, podendo ser ligeiramente mais elevado a partir do final das etapas de formação, o que  pode estar associado ao aumento da tensão da competição e a possíveis desentendimentos pontuais com os treinadores.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7" name="Google Shape;1007;p97"/>
          <p:cNvSpPr txBox="1"/>
          <p:nvPr/>
        </p:nvSpPr>
        <p:spPr>
          <a:xfrm>
            <a:off x="714348" y="1427039"/>
            <a:ext cx="7929618" cy="3662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0975" lvl="0" marL="180975" marR="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Existe uma dinâmica na relação entre treinador e atleta ao longo da carreira.</a:t>
            </a:r>
            <a:endParaRPr/>
          </a:p>
          <a:p>
            <a:pPr indent="-1809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Verifica-se uma tendência para que a evolução decorra de uma orientação centrada na 	componente afetiva, para uma orientação centrada na tarefa.</a:t>
            </a:r>
            <a:endParaRPr/>
          </a:p>
          <a:p>
            <a:pPr indent="-1809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poder da relação recai inicialmente sobre o treinador, tendendo, nas fases mais 	evoluídas, a ser repartido entre atleta e treinador, com o progressivo aumento da 	colaboração no processo de tomada de decisão. </a:t>
            </a:r>
            <a:endParaRPr/>
          </a:p>
          <a:p>
            <a:pPr indent="-1809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A orientação para a tarefa é facilitada pela existência de compatibilidade mútua (trabalho 	em conjunto) e confiança entre treinador e atleta, e pelo equilíbrio de poder na relação.</a:t>
            </a:r>
            <a:endParaRPr/>
          </a:p>
          <a:p>
            <a:pPr indent="-1809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404042"/>
                </a:solidFill>
                <a:latin typeface="Calibri"/>
                <a:ea typeface="Calibri"/>
                <a:cs typeface="Calibri"/>
                <a:sym typeface="Calibri"/>
              </a:rPr>
              <a:t>O nível de conflitualidade é normalmente baixo, mas quando existe, acontece sobretudo na 	fase de desenvolvimento e deve-se essencialmente ao facto de o atleta considerar que o 	treinador é demasiado exigente no treino, sentir falta de afeto e atenção por parte do seu 	técnico e sentir que lhe é restringida a autonomia.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98"/>
          <p:cNvSpPr txBox="1"/>
          <p:nvPr/>
        </p:nvSpPr>
        <p:spPr>
          <a:xfrm>
            <a:off x="714348" y="142852"/>
            <a:ext cx="5429288" cy="338554"/>
          </a:xfrm>
          <a:prstGeom prst="rect">
            <a:avLst/>
          </a:prstGeom>
          <a:solidFill>
            <a:srgbClr val="C4BD97"/>
          </a:solidFill>
          <a:ln cap="flat" cmpd="sng" w="9525">
            <a:solidFill>
              <a:srgbClr val="538C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3.6  O TREINADOR E A CARREIRA DO ATLETA (continuação)</a:t>
            </a:r>
            <a:endParaRPr/>
          </a:p>
        </p:txBody>
      </p:sp>
      <p:sp>
        <p:nvSpPr>
          <p:cNvPr descr="https://upload.wikimedia.org/wikipedia/commons/thumb/0/04/Diving_at_the_military_world_games%2C_2003.jpg/200px-Diving_at_the_military_world_games%2C_2003.jpg" id="1013" name="Google Shape;1013;p9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Um bom treinador tem de ser líder, saber ler o jogo e motivar os jogadores" id="1014" name="Google Shape;1014;p9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98"/>
          <p:cNvSpPr txBox="1"/>
          <p:nvPr/>
        </p:nvSpPr>
        <p:spPr>
          <a:xfrm>
            <a:off x="285752" y="760756"/>
            <a:ext cx="8572528" cy="338554"/>
          </a:xfrm>
          <a:prstGeom prst="rect">
            <a:avLst/>
          </a:prstGeom>
          <a:solidFill>
            <a:srgbClr val="EAF1DD"/>
          </a:solidFill>
          <a:ln cap="flat" cmpd="sng" w="38100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treinador deve seguir as seguintes orientações:</a:t>
            </a:r>
            <a:endParaRPr b="1" i="0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6" name="Google Shape;1016;p98"/>
          <p:cNvSpPr txBox="1"/>
          <p:nvPr/>
        </p:nvSpPr>
        <p:spPr>
          <a:xfrm>
            <a:off x="714348" y="1427039"/>
            <a:ext cx="7929618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0975" lvl="0" marL="180975" marR="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 gerir o processo relacional de acordo com a evolução das necessidades e com o desenvolvimento maturacional do atleta, facilitando o seu crescimento pessoal.</a:t>
            </a:r>
            <a:endParaRPr/>
          </a:p>
          <a:p>
            <a:pPr indent="-1809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▪"/>
            </a:pPr>
            <a:r>
              <a:rPr b="0" i="0" lang="pt-PT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 levar em conta as alterações das motivações e objetivos pessoais do atleta e não se centrar nas preocupações inerentes aos seus próprios objetivos profissionais.</a:t>
            </a:r>
            <a:endParaRPr/>
          </a:p>
          <a:p>
            <a:pPr indent="-79375" lvl="0" marL="180975" marR="6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2020-01-17T16:56:29Z</dcterms:created>
  <dc:creator>.</dc:creator>
</cp:coreProperties>
</file>