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7556500" cy="9721850"/>
  <p:notesSz cx="7556500" cy="972185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958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013773"/>
            <a:ext cx="6428422" cy="20415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444236"/>
            <a:ext cx="5293995" cy="2430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1404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1404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236025"/>
            <a:ext cx="3289839" cy="64164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236025"/>
            <a:ext cx="3289839" cy="64164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1404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964" y="468595"/>
            <a:ext cx="590092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41404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9998" y="2519997"/>
            <a:ext cx="3650615" cy="415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041321"/>
            <a:ext cx="2420112" cy="486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041321"/>
            <a:ext cx="1739455" cy="486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041321"/>
            <a:ext cx="1739455" cy="486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hyperlink" Target="http://www.pned.p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jpg"/><Relationship Id="rId9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hyperlink" Target="mailto:geral@ipdj.pt" TargetMode="Externa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6.png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9720580"/>
            <a:chOff x="0" y="0"/>
            <a:chExt cx="7560309" cy="9720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8899" y="5626506"/>
              <a:ext cx="2659075" cy="213964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046530"/>
              <a:ext cx="5938227" cy="46346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86" y="6731990"/>
              <a:ext cx="7557134" cy="2988310"/>
            </a:xfrm>
            <a:custGeom>
              <a:avLst/>
              <a:gdLst/>
              <a:ahLst/>
              <a:cxnLst/>
              <a:rect l="l" t="t" r="r" b="b"/>
              <a:pathLst>
                <a:path w="7557134" h="2988309">
                  <a:moveTo>
                    <a:pt x="7556919" y="0"/>
                  </a:moveTo>
                  <a:lnTo>
                    <a:pt x="0" y="0"/>
                  </a:lnTo>
                  <a:lnTo>
                    <a:pt x="0" y="2988005"/>
                  </a:lnTo>
                  <a:lnTo>
                    <a:pt x="7556919" y="2988005"/>
                  </a:lnTo>
                  <a:lnTo>
                    <a:pt x="7556919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5001" y="2854528"/>
              <a:ext cx="1768405" cy="27531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8094" y="0"/>
              <a:ext cx="2131910" cy="28624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119438"/>
              <a:ext cx="353847" cy="18287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67209" y="4684585"/>
              <a:ext cx="813307" cy="126627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64070" y="3035879"/>
              <a:ext cx="695934" cy="135978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17392" y="4181845"/>
            <a:ext cx="11150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75" dirty="0">
                <a:solidFill>
                  <a:srgbClr val="414042"/>
                </a:solidFill>
                <a:latin typeface="Trebuchet MS"/>
                <a:cs typeface="Trebuchet MS"/>
              </a:rPr>
              <a:t>Teotónio</a:t>
            </a:r>
            <a:r>
              <a:rPr sz="1400" b="1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414042"/>
                </a:solidFill>
                <a:latin typeface="Trebuchet MS"/>
                <a:cs typeface="Trebuchet MS"/>
              </a:rPr>
              <a:t>Lima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3391" y="1428856"/>
            <a:ext cx="4290060" cy="240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200" spc="-145" dirty="0">
                <a:solidFill>
                  <a:srgbClr val="414042"/>
                </a:solidFill>
                <a:latin typeface="Trebuchet MS"/>
                <a:cs typeface="Trebuchet MS"/>
              </a:rPr>
              <a:t>ÉTICA</a:t>
            </a:r>
            <a:r>
              <a:rPr sz="5200" spc="-3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5200" spc="114" dirty="0">
                <a:solidFill>
                  <a:srgbClr val="414042"/>
                </a:solidFill>
                <a:latin typeface="Trebuchet MS"/>
                <a:cs typeface="Trebuchet MS"/>
              </a:rPr>
              <a:t>E  </a:t>
            </a:r>
            <a:r>
              <a:rPr sz="5200" spc="-55" dirty="0">
                <a:solidFill>
                  <a:srgbClr val="414042"/>
                </a:solidFill>
                <a:latin typeface="Trebuchet MS"/>
                <a:cs typeface="Trebuchet MS"/>
              </a:rPr>
              <a:t>DEONTOLOGIA </a:t>
            </a:r>
            <a:r>
              <a:rPr sz="5200" spc="-15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5200" spc="8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52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39092" y="3932999"/>
            <a:ext cx="6156325" cy="4999990"/>
            <a:chOff x="939092" y="3932999"/>
            <a:chExt cx="6156325" cy="4999990"/>
          </a:xfrm>
        </p:grpSpPr>
        <p:sp>
          <p:nvSpPr>
            <p:cNvPr id="14" name="object 14"/>
            <p:cNvSpPr/>
            <p:nvPr/>
          </p:nvSpPr>
          <p:spPr>
            <a:xfrm>
              <a:off x="948093" y="3932999"/>
              <a:ext cx="2250440" cy="126364"/>
            </a:xfrm>
            <a:custGeom>
              <a:avLst/>
              <a:gdLst/>
              <a:ahLst/>
              <a:cxnLst/>
              <a:rect l="l" t="t" r="r" b="b"/>
              <a:pathLst>
                <a:path w="2250440" h="126364">
                  <a:moveTo>
                    <a:pt x="2249995" y="0"/>
                  </a:moveTo>
                  <a:lnTo>
                    <a:pt x="0" y="0"/>
                  </a:lnTo>
                  <a:lnTo>
                    <a:pt x="0" y="125996"/>
                  </a:lnTo>
                  <a:lnTo>
                    <a:pt x="2249995" y="125996"/>
                  </a:lnTo>
                  <a:lnTo>
                    <a:pt x="2249995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39092" y="7303656"/>
              <a:ext cx="6156325" cy="0"/>
            </a:xfrm>
            <a:custGeom>
              <a:avLst/>
              <a:gdLst/>
              <a:ahLst/>
              <a:cxnLst/>
              <a:rect l="l" t="t" r="r" b="b"/>
              <a:pathLst>
                <a:path w="6156325">
                  <a:moveTo>
                    <a:pt x="0" y="0"/>
                  </a:moveTo>
                  <a:lnTo>
                    <a:pt x="6155994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9092" y="8926307"/>
              <a:ext cx="6156325" cy="0"/>
            </a:xfrm>
            <a:custGeom>
              <a:avLst/>
              <a:gdLst/>
              <a:ahLst/>
              <a:cxnLst/>
              <a:rect l="l" t="t" r="r" b="b"/>
              <a:pathLst>
                <a:path w="6156325">
                  <a:moveTo>
                    <a:pt x="0" y="0"/>
                  </a:moveTo>
                  <a:lnTo>
                    <a:pt x="6155994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27216" y="694080"/>
            <a:ext cx="1971039" cy="2540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650" spc="5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AN</a:t>
            </a:r>
            <a:r>
              <a:rPr sz="650" spc="-1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CURS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65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TREINADORE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65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05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25" dirty="0">
                <a:solidFill>
                  <a:srgbClr val="DCC75F"/>
                </a:solidFill>
                <a:latin typeface="Calibri"/>
                <a:cs typeface="Calibri"/>
              </a:rPr>
              <a:t>GRAU</a:t>
            </a:r>
            <a:r>
              <a:rPr sz="650" b="1" spc="-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20" dirty="0">
                <a:solidFill>
                  <a:srgbClr val="DCC75F"/>
                </a:solidFill>
                <a:latin typeface="Calibri"/>
                <a:cs typeface="Calibri"/>
              </a:rPr>
              <a:t>II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04826" y="260156"/>
            <a:ext cx="615315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900" b="1" spc="-1685" dirty="0">
                <a:solidFill>
                  <a:srgbClr val="DCC75F"/>
                </a:solidFill>
                <a:latin typeface="Century Gothic"/>
                <a:cs typeface="Century Gothic"/>
              </a:rPr>
              <a:t>2</a:t>
            </a:r>
            <a:r>
              <a:rPr sz="1200" spc="-4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93715" y="1622028"/>
            <a:ext cx="239395" cy="218694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65"/>
              </a:spcBef>
            </a:pPr>
            <a:r>
              <a:rPr sz="650" spc="25" dirty="0">
                <a:solidFill>
                  <a:srgbClr val="414042"/>
                </a:solidFill>
                <a:latin typeface="Trebuchet MS"/>
                <a:cs typeface="Trebuchet MS"/>
              </a:rPr>
              <a:t>INSTITU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25" dirty="0">
                <a:solidFill>
                  <a:srgbClr val="414042"/>
                </a:solidFill>
                <a:latin typeface="Trebuchet MS"/>
                <a:cs typeface="Trebuchet MS"/>
              </a:rPr>
              <a:t>PO</a:t>
            </a:r>
            <a:r>
              <a:rPr sz="650" spc="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650" spc="25" dirty="0">
                <a:solidFill>
                  <a:srgbClr val="414042"/>
                </a:solidFill>
                <a:latin typeface="Trebuchet MS"/>
                <a:cs typeface="Trebuchet MS"/>
              </a:rPr>
              <a:t>TUGUÊ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2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25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650" spc="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25" dirty="0">
                <a:solidFill>
                  <a:srgbClr val="414042"/>
                </a:solidFill>
                <a:latin typeface="Trebuchet MS"/>
                <a:cs typeface="Trebuchet MS"/>
              </a:rPr>
              <a:t>JUVENTUD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65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PROGRAMA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NACIONAL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FORMAÇÃO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-10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TREINADORES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8300" y="7554196"/>
            <a:ext cx="35788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5080" indent="-165100">
              <a:lnSpc>
                <a:spcPct val="100000"/>
              </a:lnSpc>
              <a:spcBef>
                <a:spcPts val="100"/>
              </a:spcBef>
            </a:pPr>
            <a:r>
              <a:rPr sz="9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1.</a:t>
            </a:r>
            <a:r>
              <a:rPr sz="9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200" spc="5" dirty="0">
                <a:solidFill>
                  <a:srgbClr val="FFFFFF"/>
                </a:solidFill>
                <a:latin typeface="Trebuchet MS"/>
                <a:cs typeface="Trebuchet MS"/>
              </a:rPr>
              <a:t>IMPORTÂNCIA 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DA </a:t>
            </a: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FORMAÇÃO </a:t>
            </a:r>
            <a:r>
              <a:rPr sz="1200" spc="3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TREINADORES </a:t>
            </a:r>
            <a:r>
              <a:rPr sz="1200" spc="-3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Trebuchet MS"/>
                <a:cs typeface="Trebuchet MS"/>
              </a:rPr>
              <a:t>COMO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FATOR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DESENVOLVIMENTO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Trebuchet MS"/>
                <a:cs typeface="Trebuchet MS"/>
              </a:rPr>
              <a:t>DESPORTIVO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9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2.</a:t>
            </a:r>
            <a:r>
              <a:rPr sz="900" b="1" spc="3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ÉTICA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DEONTOLOGIA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PROFISSIONAL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9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3.</a:t>
            </a:r>
            <a:r>
              <a:rPr sz="900" b="1" spc="3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SER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Trebuchet MS"/>
                <a:cs typeface="Trebuchet MS"/>
              </a:rPr>
              <a:t>TREINADOR: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SABER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Trebuchet MS"/>
                <a:cs typeface="Trebuchet MS"/>
              </a:rPr>
              <a:t>ESTAR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SABER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SER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99483" y="9246721"/>
            <a:ext cx="8089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FFFFFF"/>
                </a:solidFill>
                <a:latin typeface="Trebuchet MS"/>
                <a:cs typeface="Trebuchet MS"/>
              </a:rPr>
              <a:t>IPDJ_2016_V1.0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124" y="694080"/>
            <a:ext cx="1971039" cy="2540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650" spc="5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AN</a:t>
            </a:r>
            <a:r>
              <a:rPr sz="650" spc="-1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CURS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65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TREINADORE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65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05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25" dirty="0">
                <a:solidFill>
                  <a:srgbClr val="DCC75F"/>
                </a:solidFill>
                <a:latin typeface="Calibri"/>
                <a:cs typeface="Calibri"/>
              </a:rPr>
              <a:t>GRAU</a:t>
            </a:r>
            <a:r>
              <a:rPr sz="650" b="1" spc="-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20" dirty="0">
                <a:solidFill>
                  <a:srgbClr val="DCC75F"/>
                </a:solidFill>
                <a:latin typeface="Calibri"/>
                <a:cs typeface="Calibri"/>
              </a:rPr>
              <a:t>II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100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10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624" y="1599368"/>
            <a:ext cx="239395" cy="218694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588010">
              <a:lnSpc>
                <a:spcPct val="100000"/>
              </a:lnSpc>
              <a:spcBef>
                <a:spcPts val="65"/>
              </a:spcBef>
            </a:pP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INSTITUTO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3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PORTUGAL</a:t>
            </a:r>
            <a:r>
              <a:rPr sz="65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PROGRAMA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NACIONAL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FORMAÇÃO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-10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TREINADORES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1598" y="9271986"/>
            <a:ext cx="160782" cy="1600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67299" y="3074496"/>
            <a:ext cx="5584825" cy="5572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6560">
              <a:lnSpc>
                <a:spcPts val="1810"/>
              </a:lnSpc>
              <a:spcBef>
                <a:spcPts val="100"/>
              </a:spcBef>
            </a:pPr>
            <a:r>
              <a:rPr sz="1200" spc="-60" dirty="0">
                <a:solidFill>
                  <a:srgbClr val="54B948"/>
                </a:solidFill>
                <a:latin typeface="Trebuchet MS"/>
                <a:cs typeface="Trebuchet MS"/>
              </a:rPr>
              <a:t>1.</a:t>
            </a:r>
            <a:r>
              <a:rPr sz="1200" spc="-50" dirty="0">
                <a:solidFill>
                  <a:srgbClr val="54B948"/>
                </a:solidFill>
                <a:latin typeface="Trebuchet MS"/>
                <a:cs typeface="Trebuchet MS"/>
              </a:rPr>
              <a:t>3</a:t>
            </a:r>
            <a:r>
              <a:rPr sz="1200" spc="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600" spc="-229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54B948"/>
                </a:solidFill>
                <a:latin typeface="Trebuchet MS"/>
                <a:cs typeface="Trebuchet MS"/>
              </a:rPr>
              <a:t>Program</a:t>
            </a:r>
            <a:r>
              <a:rPr sz="1600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54B948"/>
                </a:solidFill>
                <a:latin typeface="Trebuchet MS"/>
                <a:cs typeface="Trebuchet MS"/>
              </a:rPr>
              <a:t>Nacional</a:t>
            </a:r>
            <a:endParaRPr sz="1600">
              <a:latin typeface="Trebuchet MS"/>
              <a:cs typeface="Trebuchet MS"/>
            </a:endParaRPr>
          </a:p>
          <a:p>
            <a:pPr marL="1938655">
              <a:lnSpc>
                <a:spcPts val="1810"/>
              </a:lnSpc>
            </a:pPr>
            <a:r>
              <a:rPr sz="1600" spc="-65" dirty="0">
                <a:solidFill>
                  <a:srgbClr val="54B948"/>
                </a:solidFill>
                <a:latin typeface="Trebuchet MS"/>
                <a:cs typeface="Trebuchet MS"/>
              </a:rPr>
              <a:t>d</a:t>
            </a:r>
            <a:r>
              <a:rPr sz="1600" spc="-4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54B948"/>
                </a:solidFill>
                <a:latin typeface="Trebuchet MS"/>
                <a:cs typeface="Trebuchet MS"/>
              </a:rPr>
              <a:t>Formaçã</a:t>
            </a:r>
            <a:r>
              <a:rPr sz="1600" spc="-10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54B948"/>
                </a:solidFill>
                <a:latin typeface="Trebuchet MS"/>
                <a:cs typeface="Trebuchet MS"/>
              </a:rPr>
              <a:t>d</a:t>
            </a:r>
            <a:r>
              <a:rPr sz="1600" spc="-4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54B948"/>
                </a:solidFill>
                <a:latin typeface="Trebuchet MS"/>
                <a:cs typeface="Trebuchet MS"/>
              </a:rPr>
              <a:t>Treinadores</a:t>
            </a:r>
            <a:endParaRPr sz="1600">
              <a:latin typeface="Trebuchet MS"/>
              <a:cs typeface="Trebuchet MS"/>
            </a:endParaRPr>
          </a:p>
          <a:p>
            <a:pPr marL="1941830" marR="40005" indent="179705">
              <a:lnSpc>
                <a:spcPct val="122200"/>
              </a:lnSpc>
              <a:spcBef>
                <a:spcPts val="455"/>
              </a:spcBef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Programa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Nacional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Treinadores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estabelece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novo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modelo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treinadores,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destaque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seguintes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pontos: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aumento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exigência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carga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horária,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exercício,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estágio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tutorado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responsabili-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dade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das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federações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desportivas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estatuto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utilidade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pública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desportiva.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treinadores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obtenham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aprovação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novo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regime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terão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direito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Titulo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Desportivo,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qual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poderá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obtida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quatro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vias: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rebuchet MS"/>
              <a:cs typeface="Trebuchet MS"/>
            </a:endParaRPr>
          </a:p>
          <a:p>
            <a:pPr marL="2122170">
              <a:lnSpc>
                <a:spcPct val="100000"/>
              </a:lnSpc>
            </a:pPr>
            <a:r>
              <a:rPr sz="900" spc="-70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900" spc="-45" dirty="0">
                <a:solidFill>
                  <a:srgbClr val="54B948"/>
                </a:solidFill>
                <a:latin typeface="Trebuchet MS"/>
                <a:cs typeface="Trebuchet MS"/>
              </a:rPr>
              <a:t>)</a:t>
            </a:r>
            <a:r>
              <a:rPr sz="900" dirty="0">
                <a:solidFill>
                  <a:srgbClr val="54B948"/>
                </a:solidFill>
                <a:latin typeface="Trebuchet MS"/>
                <a:cs typeface="Trebuchet MS"/>
              </a:rPr>
              <a:t>  </a:t>
            </a:r>
            <a:r>
              <a:rPr sz="900" spc="-12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F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ormaçã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écni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-p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rofissional;</a:t>
            </a:r>
            <a:endParaRPr sz="900">
              <a:latin typeface="Trebuchet MS"/>
              <a:cs typeface="Trebuchet MS"/>
            </a:endParaRPr>
          </a:p>
          <a:p>
            <a:pPr marL="2297430">
              <a:lnSpc>
                <a:spcPct val="100000"/>
              </a:lnSpc>
              <a:spcBef>
                <a:spcPts val="240"/>
              </a:spcBef>
            </a:pP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)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   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Sis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Naciona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Q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ualifica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ç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ões;</a:t>
            </a:r>
            <a:endParaRPr sz="900">
              <a:latin typeface="Trebuchet MS"/>
              <a:cs typeface="Trebuchet MS"/>
            </a:endParaRPr>
          </a:p>
          <a:p>
            <a:pPr marL="2297430">
              <a:lnSpc>
                <a:spcPct val="100000"/>
              </a:lnSpc>
              <a:spcBef>
                <a:spcPts val="240"/>
              </a:spcBef>
            </a:pP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ii)</a:t>
            </a:r>
            <a:r>
              <a:rPr sz="900" spc="5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Certificada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pelo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IPDJ,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I.P.</a:t>
            </a:r>
            <a:endParaRPr sz="900">
              <a:latin typeface="Trebuchet MS"/>
              <a:cs typeface="Trebuchet MS"/>
            </a:endParaRPr>
          </a:p>
          <a:p>
            <a:pPr marL="2122170">
              <a:lnSpc>
                <a:spcPct val="100000"/>
              </a:lnSpc>
              <a:spcBef>
                <a:spcPts val="240"/>
              </a:spcBef>
            </a:pPr>
            <a:r>
              <a:rPr sz="900" spc="-80" dirty="0">
                <a:solidFill>
                  <a:srgbClr val="54B948"/>
                </a:solidFill>
                <a:latin typeface="Trebuchet MS"/>
                <a:cs typeface="Trebuchet MS"/>
              </a:rPr>
              <a:t>b</a:t>
            </a:r>
            <a:r>
              <a:rPr sz="900" spc="-45" dirty="0">
                <a:solidFill>
                  <a:srgbClr val="54B948"/>
                </a:solidFill>
                <a:latin typeface="Trebuchet MS"/>
                <a:cs typeface="Trebuchet MS"/>
              </a:rPr>
              <a:t>)</a:t>
            </a:r>
            <a:r>
              <a:rPr sz="90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12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F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ormaçã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académica;</a:t>
            </a:r>
            <a:endParaRPr sz="900">
              <a:latin typeface="Trebuchet MS"/>
              <a:cs typeface="Trebuchet MS"/>
            </a:endParaRPr>
          </a:p>
          <a:p>
            <a:pPr marL="2122170">
              <a:lnSpc>
                <a:spcPct val="100000"/>
              </a:lnSpc>
              <a:spcBef>
                <a:spcPts val="240"/>
              </a:spcBef>
            </a:pPr>
            <a:r>
              <a:rPr sz="900" spc="-100" dirty="0">
                <a:solidFill>
                  <a:srgbClr val="54B948"/>
                </a:solidFill>
                <a:latin typeface="Trebuchet MS"/>
                <a:cs typeface="Trebuchet MS"/>
              </a:rPr>
              <a:t>c</a:t>
            </a:r>
            <a:r>
              <a:rPr sz="900" spc="-65" dirty="0">
                <a:solidFill>
                  <a:srgbClr val="54B948"/>
                </a:solidFill>
                <a:latin typeface="Trebuchet MS"/>
                <a:cs typeface="Trebuchet MS"/>
              </a:rPr>
              <a:t>)</a:t>
            </a:r>
            <a:r>
              <a:rPr sz="900" dirty="0">
                <a:solidFill>
                  <a:srgbClr val="54B948"/>
                </a:solidFill>
                <a:latin typeface="Trebuchet MS"/>
                <a:cs typeface="Trebuchet MS"/>
              </a:rPr>
              <a:t>  </a:t>
            </a:r>
            <a:r>
              <a:rPr sz="900" spc="-5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ec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onhecime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ompet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ências;</a:t>
            </a:r>
            <a:endParaRPr sz="900">
              <a:latin typeface="Trebuchet MS"/>
              <a:cs typeface="Trebuchet MS"/>
            </a:endParaRPr>
          </a:p>
          <a:p>
            <a:pPr marL="2122170">
              <a:lnSpc>
                <a:spcPct val="100000"/>
              </a:lnSpc>
              <a:spcBef>
                <a:spcPts val="240"/>
              </a:spcBef>
            </a:pPr>
            <a:r>
              <a:rPr sz="900" spc="-65" dirty="0">
                <a:solidFill>
                  <a:srgbClr val="54B948"/>
                </a:solidFill>
                <a:latin typeface="Trebuchet MS"/>
                <a:cs typeface="Trebuchet MS"/>
              </a:rPr>
              <a:t>d)</a:t>
            </a:r>
            <a:r>
              <a:rPr sz="900" spc="40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Reconhecimento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títulos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obtidos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estrangeiro.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rebuchet MS"/>
              <a:cs typeface="Trebuchet MS"/>
            </a:endParaRPr>
          </a:p>
          <a:p>
            <a:pPr marL="1941830" marR="44450" indent="179705">
              <a:lnSpc>
                <a:spcPct val="122200"/>
              </a:lnSpc>
            </a:pP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Resta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saber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este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novo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Programa Nacional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Formação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Treinadores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terá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incidência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concreta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sobre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nacional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dará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aos portugue-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ses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enquadramento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necessário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às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práticas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modalidades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federadas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mais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representativas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nosso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universo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desportivo.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Fazemos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melhores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votos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assim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seja.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Continuamos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pensar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Federações,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responsa-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bilizadas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pelo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enquadramento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atividades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praticantes,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treinadores,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árbitros,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têm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atualizar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elas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próprias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âmbito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dirigentes.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rebuchet MS"/>
              <a:cs typeface="Trebuchet MS"/>
            </a:endParaRPr>
          </a:p>
          <a:p>
            <a:pPr marL="12700" marR="522605" indent="400685" algn="just">
              <a:lnSpc>
                <a:spcPct val="113100"/>
              </a:lnSpc>
              <a:spcBef>
                <a:spcPts val="5"/>
              </a:spcBef>
            </a:pPr>
            <a:r>
              <a:rPr sz="1400" spc="-30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desporto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54B948"/>
                </a:solidFill>
                <a:latin typeface="Trebuchet MS"/>
                <a:cs typeface="Trebuchet MS"/>
              </a:rPr>
              <a:t>já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54B948"/>
                </a:solidFill>
                <a:latin typeface="Trebuchet MS"/>
                <a:cs typeface="Trebuchet MS"/>
              </a:rPr>
              <a:t>não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é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54B948"/>
                </a:solidFill>
                <a:latin typeface="Trebuchet MS"/>
                <a:cs typeface="Trebuchet MS"/>
              </a:rPr>
              <a:t>prática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de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54B948"/>
                </a:solidFill>
                <a:latin typeface="Trebuchet MS"/>
                <a:cs typeface="Trebuchet MS"/>
              </a:rPr>
              <a:t>uma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modalidade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para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54B948"/>
                </a:solidFill>
                <a:latin typeface="Trebuchet MS"/>
                <a:cs typeface="Trebuchet MS"/>
              </a:rPr>
              <a:t>jogar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54B948"/>
                </a:solidFill>
                <a:latin typeface="Trebuchet MS"/>
                <a:cs typeface="Trebuchet MS"/>
              </a:rPr>
              <a:t>com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54B948"/>
                </a:solidFill>
                <a:latin typeface="Trebuchet MS"/>
                <a:cs typeface="Trebuchet MS"/>
              </a:rPr>
              <a:t>os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54B948"/>
                </a:solidFill>
                <a:latin typeface="Trebuchet MS"/>
                <a:cs typeface="Trebuchet MS"/>
              </a:rPr>
              <a:t>companheiros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4B948"/>
                </a:solidFill>
                <a:latin typeface="Trebuchet MS"/>
                <a:cs typeface="Trebuchet MS"/>
              </a:rPr>
              <a:t>dos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54B948"/>
                </a:solidFill>
                <a:latin typeface="Trebuchet MS"/>
                <a:cs typeface="Trebuchet MS"/>
              </a:rPr>
              <a:t>tempos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54B948"/>
                </a:solidFill>
                <a:latin typeface="Trebuchet MS"/>
                <a:cs typeface="Trebuchet MS"/>
              </a:rPr>
              <a:t>em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que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54B948"/>
                </a:solidFill>
                <a:latin typeface="Trebuchet MS"/>
                <a:cs typeface="Trebuchet MS"/>
              </a:rPr>
              <a:t>os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54B948"/>
                </a:solidFill>
                <a:latin typeface="Trebuchet MS"/>
                <a:cs typeface="Trebuchet MS"/>
              </a:rPr>
              <a:t>hoje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dirigentes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conheceram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e </a:t>
            </a:r>
            <a:r>
              <a:rPr sz="1400" spc="-409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contactaram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54B948"/>
                </a:solidFill>
                <a:latin typeface="Trebuchet MS"/>
                <a:cs typeface="Trebuchet MS"/>
              </a:rPr>
              <a:t>com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54B948"/>
                </a:solidFill>
                <a:latin typeface="Trebuchet MS"/>
                <a:cs typeface="Trebuchet MS"/>
              </a:rPr>
              <a:t>as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atividades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desportivas.</a:t>
            </a:r>
            <a:endParaRPr sz="1400">
              <a:latin typeface="Trebuchet MS"/>
              <a:cs typeface="Trebuchet MS"/>
            </a:endParaRPr>
          </a:p>
          <a:p>
            <a:pPr marL="1941830" marR="5080" indent="179705" algn="just">
              <a:lnSpc>
                <a:spcPct val="122200"/>
              </a:lnSpc>
              <a:spcBef>
                <a:spcPts val="645"/>
              </a:spcBef>
            </a:pP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quer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estar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deste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milénio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responder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novas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exi-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gências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novos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saberes,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pois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já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basta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ter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sido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praticante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dirigente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clube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década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1970!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80004" y="7200002"/>
            <a:ext cx="344170" cy="381000"/>
            <a:chOff x="1080004" y="7200002"/>
            <a:chExt cx="344170" cy="381000"/>
          </a:xfrm>
        </p:grpSpPr>
        <p:sp>
          <p:nvSpPr>
            <p:cNvPr id="8" name="object 8"/>
            <p:cNvSpPr/>
            <p:nvPr/>
          </p:nvSpPr>
          <p:spPr>
            <a:xfrm>
              <a:off x="1080004" y="7200002"/>
              <a:ext cx="344170" cy="381000"/>
            </a:xfrm>
            <a:custGeom>
              <a:avLst/>
              <a:gdLst/>
              <a:ahLst/>
              <a:cxnLst/>
              <a:rect l="l" t="t" r="r" b="b"/>
              <a:pathLst>
                <a:path w="344169" h="381000">
                  <a:moveTo>
                    <a:pt x="285788" y="0"/>
                  </a:moveTo>
                  <a:lnTo>
                    <a:pt x="58013" y="0"/>
                  </a:lnTo>
                  <a:lnTo>
                    <a:pt x="35484" y="4576"/>
                  </a:lnTo>
                  <a:lnTo>
                    <a:pt x="17038" y="17037"/>
                  </a:lnTo>
                  <a:lnTo>
                    <a:pt x="4576" y="35479"/>
                  </a:lnTo>
                  <a:lnTo>
                    <a:pt x="0" y="58000"/>
                  </a:lnTo>
                  <a:lnTo>
                    <a:pt x="0" y="285788"/>
                  </a:lnTo>
                  <a:lnTo>
                    <a:pt x="4576" y="308309"/>
                  </a:lnTo>
                  <a:lnTo>
                    <a:pt x="17038" y="326751"/>
                  </a:lnTo>
                  <a:lnTo>
                    <a:pt x="35484" y="339212"/>
                  </a:lnTo>
                  <a:lnTo>
                    <a:pt x="58013" y="343789"/>
                  </a:lnTo>
                  <a:lnTo>
                    <a:pt x="58737" y="380631"/>
                  </a:lnTo>
                  <a:lnTo>
                    <a:pt x="100279" y="343789"/>
                  </a:lnTo>
                  <a:lnTo>
                    <a:pt x="285788" y="343789"/>
                  </a:lnTo>
                  <a:lnTo>
                    <a:pt x="308311" y="339212"/>
                  </a:lnTo>
                  <a:lnTo>
                    <a:pt x="326758" y="326751"/>
                  </a:lnTo>
                  <a:lnTo>
                    <a:pt x="339223" y="308309"/>
                  </a:lnTo>
                  <a:lnTo>
                    <a:pt x="343801" y="285788"/>
                  </a:lnTo>
                  <a:lnTo>
                    <a:pt x="343801" y="58000"/>
                  </a:lnTo>
                  <a:lnTo>
                    <a:pt x="339223" y="35479"/>
                  </a:lnTo>
                  <a:lnTo>
                    <a:pt x="326758" y="17037"/>
                  </a:lnTo>
                  <a:lnTo>
                    <a:pt x="308311" y="4576"/>
                  </a:lnTo>
                  <a:lnTo>
                    <a:pt x="285788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4082" y="7250741"/>
              <a:ext cx="239080" cy="240017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3005" y="1619999"/>
            <a:ext cx="6476987" cy="12959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9604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11</a:t>
            </a:r>
            <a:endParaRPr sz="4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399" y="9271986"/>
            <a:ext cx="160781" cy="160007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53050" y="2364734"/>
          <a:ext cx="6807200" cy="233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055">
                <a:tc>
                  <a:txBody>
                    <a:bodyPr/>
                    <a:lstStyle/>
                    <a:p>
                      <a:pPr marL="31750">
                        <a:lnSpc>
                          <a:spcPts val="1365"/>
                        </a:lnSpc>
                      </a:pPr>
                      <a:r>
                        <a:rPr sz="900" b="1" spc="-75" dirty="0">
                          <a:solidFill>
                            <a:srgbClr val="54B948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900" spc="-75" dirty="0">
                          <a:solidFill>
                            <a:srgbClr val="54B948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900" spc="250" dirty="0">
                          <a:solidFill>
                            <a:srgbClr val="54B94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ÉTICA</a:t>
                      </a:r>
                      <a:r>
                        <a:rPr sz="1200" spc="-7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DESPORTIVA</a:t>
                      </a:r>
                      <a:r>
                        <a:rPr sz="1200" spc="-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spc="-7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DEONTOLOGIA</a:t>
                      </a:r>
                      <a:r>
                        <a:rPr sz="1200" spc="-7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PROFISSIONAL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ts val="1365"/>
                        </a:lnSpc>
                      </a:pPr>
                      <a:r>
                        <a:rPr sz="1200" b="1" spc="-70" dirty="0">
                          <a:solidFill>
                            <a:srgbClr val="54B948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b="1" dirty="0">
                          <a:solidFill>
                            <a:srgbClr val="54B948"/>
                          </a:solidFill>
                          <a:latin typeface="Calibri"/>
                          <a:cs typeface="Calibri"/>
                        </a:rPr>
                        <a:t>2.1  </a:t>
                      </a:r>
                      <a:r>
                        <a:rPr sz="900" b="1" spc="-90" dirty="0">
                          <a:solidFill>
                            <a:srgbClr val="54B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einador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ts val="1400"/>
                        </a:lnSpc>
                      </a:pPr>
                      <a:r>
                        <a:rPr sz="1200" b="1" spc="-70" dirty="0">
                          <a:solidFill>
                            <a:srgbClr val="54B948"/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b="1" spc="5" dirty="0">
                          <a:solidFill>
                            <a:srgbClr val="54B948"/>
                          </a:solidFill>
                          <a:latin typeface="Calibri"/>
                          <a:cs typeface="Calibri"/>
                        </a:rPr>
                        <a:t>2.2 </a:t>
                      </a:r>
                      <a:r>
                        <a:rPr sz="900" b="1" spc="114" dirty="0">
                          <a:solidFill>
                            <a:srgbClr val="54B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Responsabilidades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treinador.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Procedimentos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éticos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ts val="1400"/>
                        </a:lnSpc>
                      </a:pPr>
                      <a:r>
                        <a:rPr sz="1200" b="1" spc="-70" dirty="0">
                          <a:solidFill>
                            <a:srgbClr val="54B948"/>
                          </a:solidFill>
                          <a:latin typeface="Trebuchet MS"/>
                          <a:cs typeface="Trebuchet MS"/>
                        </a:rPr>
                        <a:t>16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b="1" spc="5" dirty="0">
                          <a:solidFill>
                            <a:srgbClr val="54B948"/>
                          </a:solidFill>
                          <a:latin typeface="Calibri"/>
                          <a:cs typeface="Calibri"/>
                        </a:rPr>
                        <a:t>2.3 </a:t>
                      </a:r>
                      <a:r>
                        <a:rPr sz="900" b="1" spc="105" dirty="0">
                          <a:solidFill>
                            <a:srgbClr val="54B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integridade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no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relacionamento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com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os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outros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ts val="1400"/>
                        </a:lnSpc>
                      </a:pPr>
                      <a:r>
                        <a:rPr sz="1200" b="1" spc="-70" dirty="0">
                          <a:solidFill>
                            <a:srgbClr val="54B948"/>
                          </a:solidFill>
                          <a:latin typeface="Trebuchet MS"/>
                          <a:cs typeface="Trebuchet MS"/>
                        </a:rPr>
                        <a:t>18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b="1" dirty="0">
                          <a:solidFill>
                            <a:srgbClr val="54B948"/>
                          </a:solidFill>
                          <a:latin typeface="Calibri"/>
                          <a:cs typeface="Calibri"/>
                        </a:rPr>
                        <a:t>2.4  </a:t>
                      </a:r>
                      <a:r>
                        <a:rPr sz="900" b="1" spc="-90" dirty="0">
                          <a:solidFill>
                            <a:srgbClr val="54B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Hon</a:t>
                      </a:r>
                      <a:r>
                        <a:rPr sz="900" spc="-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despo</a:t>
                      </a:r>
                      <a:r>
                        <a:rPr sz="90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900" spc="-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ts val="1400"/>
                        </a:lnSpc>
                      </a:pPr>
                      <a:r>
                        <a:rPr sz="1200" b="1" spc="-70" dirty="0">
                          <a:solidFill>
                            <a:srgbClr val="54B948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329"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b="1" spc="5" dirty="0">
                          <a:solidFill>
                            <a:srgbClr val="54B948"/>
                          </a:solidFill>
                          <a:latin typeface="Calibri"/>
                          <a:cs typeface="Calibri"/>
                        </a:rPr>
                        <a:t>2.5 </a:t>
                      </a:r>
                      <a:r>
                        <a:rPr sz="900" b="1" spc="110" dirty="0">
                          <a:solidFill>
                            <a:srgbClr val="54B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Áreas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relacionamento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treinador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ts val="1405"/>
                        </a:lnSpc>
                      </a:pPr>
                      <a:r>
                        <a:rPr sz="1200" b="1" spc="-70" dirty="0">
                          <a:solidFill>
                            <a:srgbClr val="54B948"/>
                          </a:solidFill>
                          <a:latin typeface="Trebuchet MS"/>
                          <a:cs typeface="Trebuchet MS"/>
                        </a:rPr>
                        <a:t>22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CONCLUSÕES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R="20764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70" dirty="0">
                          <a:solidFill>
                            <a:srgbClr val="54B948"/>
                          </a:solidFill>
                          <a:latin typeface="Trebuchet MS"/>
                          <a:cs typeface="Trebuchet MS"/>
                        </a:rPr>
                        <a:t>28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REFERÊNCIAS</a:t>
                      </a:r>
                      <a:r>
                        <a:rPr sz="1200" spc="-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BIBLIOGRÁFICAS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R="20764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70" dirty="0">
                          <a:solidFill>
                            <a:srgbClr val="54B948"/>
                          </a:solidFill>
                          <a:latin typeface="Trebuchet MS"/>
                          <a:cs typeface="Trebuchet MS"/>
                        </a:rPr>
                        <a:t>37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0">
                        <a:lnSpc>
                          <a:spcPts val="635"/>
                        </a:lnSpc>
                      </a:pPr>
                      <a:r>
                        <a:rPr sz="5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É</a:t>
                      </a:r>
                      <a:r>
                        <a:rPr sz="550" spc="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TIC</a:t>
                      </a:r>
                      <a:r>
                        <a:rPr sz="5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55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  <a:p>
                      <a:pPr marL="213360" marR="194945" indent="-6985">
                        <a:lnSpc>
                          <a:spcPct val="136400"/>
                        </a:lnSpc>
                      </a:pPr>
                      <a:r>
                        <a:rPr sz="550" spc="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DEON</a:t>
                      </a:r>
                      <a:r>
                        <a:rPr sz="550" spc="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550" spc="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5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550" spc="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OGIA PROFISSIONAL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4B9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761470" y="675546"/>
            <a:ext cx="17316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414042"/>
                </a:solidFill>
                <a:latin typeface="Trebuchet MS"/>
                <a:cs typeface="Trebuchet MS"/>
              </a:rPr>
              <a:t>Ética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Trebuchet MS"/>
                <a:cs typeface="Trebuchet MS"/>
              </a:rPr>
              <a:t>deontologia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3300" y="1427895"/>
            <a:ext cx="15474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75" dirty="0">
                <a:solidFill>
                  <a:srgbClr val="54B948"/>
                </a:solidFill>
                <a:latin typeface="Trebuchet MS"/>
                <a:cs typeface="Trebuchet MS"/>
              </a:rPr>
              <a:t>Índice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0099" y="7719841"/>
            <a:ext cx="36258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marR="975994" indent="-1651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54B948"/>
                </a:solidFill>
                <a:latin typeface="Calibri"/>
                <a:cs typeface="Calibri"/>
              </a:rPr>
              <a:t>1.</a:t>
            </a:r>
            <a:r>
              <a:rPr sz="1000" b="1" spc="9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1000" spc="-60" dirty="0">
                <a:solidFill>
                  <a:srgbClr val="414042"/>
                </a:solidFill>
                <a:latin typeface="Trebuchet MS"/>
                <a:cs typeface="Trebuchet MS"/>
              </a:rPr>
              <a:t>O(A)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TREINADOR(A)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414042"/>
                </a:solidFill>
                <a:latin typeface="Trebuchet MS"/>
                <a:cs typeface="Trebuchet MS"/>
              </a:rPr>
              <a:t>GRAU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414042"/>
                </a:solidFill>
                <a:latin typeface="Trebuchet MS"/>
                <a:cs typeface="Trebuchet MS"/>
              </a:rPr>
              <a:t>CONTEXTO </a:t>
            </a:r>
            <a:r>
              <a:rPr sz="1000" spc="-2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PEDAGOGIA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414042"/>
                </a:solidFill>
                <a:latin typeface="Trebuchet MS"/>
                <a:cs typeface="Trebuchet MS"/>
              </a:rPr>
              <a:t>APLICADA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414042"/>
                </a:solidFill>
                <a:latin typeface="Trebuchet MS"/>
                <a:cs typeface="Trebuchet MS"/>
              </a:rPr>
              <a:t>AO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1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54B948"/>
                </a:solidFill>
                <a:latin typeface="Calibri"/>
                <a:cs typeface="Calibri"/>
              </a:rPr>
              <a:t>2.</a:t>
            </a:r>
            <a:r>
              <a:rPr sz="1000" b="1" spc="31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414042"/>
                </a:solidFill>
                <a:latin typeface="Trebuchet MS"/>
                <a:cs typeface="Trebuchet MS"/>
              </a:rPr>
              <a:t>INTERVENÇÃO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PEDAGÓGICA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Trebuchet MS"/>
                <a:cs typeface="Trebuchet MS"/>
              </a:rPr>
              <a:t>DO(A)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TREINADOR(A)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414042"/>
                </a:solidFill>
                <a:latin typeface="Trebuchet MS"/>
                <a:cs typeface="Trebuchet MS"/>
              </a:rPr>
              <a:t>GRAU</a:t>
            </a:r>
            <a:r>
              <a:rPr sz="1000" spc="1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54B948"/>
                </a:solidFill>
                <a:latin typeface="Calibri"/>
                <a:cs typeface="Calibri"/>
              </a:rPr>
              <a:t>3.</a:t>
            </a:r>
            <a:r>
              <a:rPr sz="1000" b="1" spc="8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1000" spc="15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414042"/>
                </a:solidFill>
                <a:latin typeface="Trebuchet MS"/>
                <a:cs typeface="Trebuchet MS"/>
              </a:rPr>
              <a:t>PAIS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PRÁTICA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5" dirty="0">
                <a:solidFill>
                  <a:srgbClr val="414042"/>
                </a:solidFill>
                <a:latin typeface="Trebuchet MS"/>
                <a:cs typeface="Trebuchet MS"/>
              </a:rPr>
              <a:t>DESPORTIVA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414042"/>
                </a:solidFill>
                <a:latin typeface="Trebuchet MS"/>
                <a:cs typeface="Trebuchet MS"/>
              </a:rPr>
              <a:t>CRIANÇAS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JOVENS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4993" y="8063992"/>
            <a:ext cx="258445" cy="261620"/>
            <a:chOff x="494993" y="8063992"/>
            <a:chExt cx="258445" cy="261620"/>
          </a:xfrm>
        </p:grpSpPr>
        <p:sp>
          <p:nvSpPr>
            <p:cNvPr id="9" name="object 9"/>
            <p:cNvSpPr/>
            <p:nvPr/>
          </p:nvSpPr>
          <p:spPr>
            <a:xfrm>
              <a:off x="495821" y="8068084"/>
              <a:ext cx="257810" cy="257810"/>
            </a:xfrm>
            <a:custGeom>
              <a:avLst/>
              <a:gdLst/>
              <a:ahLst/>
              <a:cxnLst/>
              <a:rect l="l" t="t" r="r" b="b"/>
              <a:pathLst>
                <a:path w="257809" h="257809">
                  <a:moveTo>
                    <a:pt x="85813" y="0"/>
                  </a:moveTo>
                  <a:lnTo>
                    <a:pt x="0" y="85813"/>
                  </a:lnTo>
                  <a:lnTo>
                    <a:pt x="171640" y="257454"/>
                  </a:lnTo>
                  <a:lnTo>
                    <a:pt x="253758" y="248907"/>
                  </a:lnTo>
                  <a:lnTo>
                    <a:pt x="257454" y="171640"/>
                  </a:lnTo>
                  <a:lnTo>
                    <a:pt x="85813" y="0"/>
                  </a:lnTo>
                  <a:close/>
                </a:path>
              </a:pathLst>
            </a:custGeom>
            <a:solidFill>
              <a:srgbClr val="307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4993" y="8063992"/>
              <a:ext cx="257810" cy="257810"/>
            </a:xfrm>
            <a:custGeom>
              <a:avLst/>
              <a:gdLst/>
              <a:ahLst/>
              <a:cxnLst/>
              <a:rect l="l" t="t" r="r" b="b"/>
              <a:pathLst>
                <a:path w="257809" h="257809">
                  <a:moveTo>
                    <a:pt x="85826" y="0"/>
                  </a:moveTo>
                  <a:lnTo>
                    <a:pt x="0" y="85826"/>
                  </a:lnTo>
                  <a:lnTo>
                    <a:pt x="171640" y="257454"/>
                  </a:lnTo>
                  <a:lnTo>
                    <a:pt x="253758" y="248894"/>
                  </a:lnTo>
                  <a:lnTo>
                    <a:pt x="257467" y="171640"/>
                  </a:lnTo>
                  <a:lnTo>
                    <a:pt x="85826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124" y="694080"/>
            <a:ext cx="1971039" cy="2540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650" spc="5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AN</a:t>
            </a:r>
            <a:r>
              <a:rPr sz="650" spc="-1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CURS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65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TREINADORE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65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05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25" dirty="0">
                <a:solidFill>
                  <a:srgbClr val="DCC75F"/>
                </a:solidFill>
                <a:latin typeface="Calibri"/>
                <a:cs typeface="Calibri"/>
              </a:rPr>
              <a:t>GRAU</a:t>
            </a:r>
            <a:r>
              <a:rPr sz="650" b="1" spc="-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20" dirty="0">
                <a:solidFill>
                  <a:srgbClr val="DCC75F"/>
                </a:solidFill>
                <a:latin typeface="Calibri"/>
                <a:cs typeface="Calibri"/>
              </a:rPr>
              <a:t>II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100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12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624" y="1599368"/>
            <a:ext cx="239395" cy="218694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588010">
              <a:lnSpc>
                <a:spcPct val="100000"/>
              </a:lnSpc>
              <a:spcBef>
                <a:spcPts val="65"/>
              </a:spcBef>
            </a:pP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INSTITUTO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3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PORTUGAL</a:t>
            </a:r>
            <a:r>
              <a:rPr sz="65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PROGRAMA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NACIONAL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FORMAÇÃO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-10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TREINADORES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1598" y="9271986"/>
            <a:ext cx="160782" cy="1600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953549" y="1090877"/>
            <a:ext cx="2607310" cy="1771014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100" spc="-25" dirty="0">
                <a:solidFill>
                  <a:srgbClr val="54B948"/>
                </a:solidFill>
                <a:latin typeface="Trebuchet MS"/>
                <a:cs typeface="Trebuchet MS"/>
              </a:rPr>
              <a:t>OBJETIVOS</a:t>
            </a:r>
            <a:r>
              <a:rPr sz="1100" spc="-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54B948"/>
                </a:solidFill>
                <a:latin typeface="Trebuchet MS"/>
                <a:cs typeface="Trebuchet MS"/>
              </a:rPr>
              <a:t>DE</a:t>
            </a:r>
            <a:r>
              <a:rPr sz="1100" spc="-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54B948"/>
                </a:solidFill>
                <a:latin typeface="Trebuchet MS"/>
                <a:cs typeface="Trebuchet MS"/>
              </a:rPr>
              <a:t>APRENDIZAGEM</a:t>
            </a:r>
            <a:endParaRPr sz="1100">
              <a:latin typeface="Trebuchet MS"/>
              <a:cs typeface="Trebuchet MS"/>
            </a:endParaRPr>
          </a:p>
          <a:p>
            <a:pPr marL="48260" marR="5080">
              <a:lnSpc>
                <a:spcPts val="1500"/>
              </a:lnSpc>
              <a:spcBef>
                <a:spcPts val="60"/>
              </a:spcBef>
            </a:pP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oda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tividade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elacionamen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os 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praticantes,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enquadrar-se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nos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princípios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ética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desportiva.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indispensável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convencer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formando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necessidade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fixar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recorrer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aplicação,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priorida-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de,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dos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princípios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definidos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as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relações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treinador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todos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participantes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nas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práticas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treino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as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personagens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universo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quem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contacta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dia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dia.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66250" y="1365269"/>
            <a:ext cx="2678430" cy="0"/>
          </a:xfrm>
          <a:custGeom>
            <a:avLst/>
            <a:gdLst/>
            <a:ahLst/>
            <a:cxnLst/>
            <a:rect l="l" t="t" r="r" b="b"/>
            <a:pathLst>
              <a:path w="2678429">
                <a:moveTo>
                  <a:pt x="0" y="0"/>
                </a:moveTo>
                <a:lnTo>
                  <a:pt x="2678404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962650" y="724495"/>
            <a:ext cx="2682240" cy="431165"/>
            <a:chOff x="3962650" y="724495"/>
            <a:chExt cx="2682240" cy="43116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4500" y="724495"/>
              <a:ext cx="343801" cy="3806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62650" y="1152070"/>
              <a:ext cx="2682240" cy="0"/>
            </a:xfrm>
            <a:custGeom>
              <a:avLst/>
              <a:gdLst/>
              <a:ahLst/>
              <a:cxnLst/>
              <a:rect l="l" t="t" r="r" b="b"/>
              <a:pathLst>
                <a:path w="2682240">
                  <a:moveTo>
                    <a:pt x="0" y="0"/>
                  </a:moveTo>
                  <a:lnTo>
                    <a:pt x="2681998" y="0"/>
                  </a:lnTo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966250" y="2910384"/>
            <a:ext cx="2673985" cy="0"/>
          </a:xfrm>
          <a:custGeom>
            <a:avLst/>
            <a:gdLst/>
            <a:ahLst/>
            <a:cxnLst/>
            <a:rect l="l" t="t" r="r" b="b"/>
            <a:pathLst>
              <a:path w="2673984">
                <a:moveTo>
                  <a:pt x="0" y="0"/>
                </a:moveTo>
                <a:lnTo>
                  <a:pt x="2673896" y="0"/>
                </a:lnTo>
              </a:path>
            </a:pathLst>
          </a:custGeom>
          <a:ln w="3175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02599" y="4261295"/>
            <a:ext cx="5891530" cy="3715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643255" indent="-243204">
              <a:lnSpc>
                <a:spcPct val="100000"/>
              </a:lnSpc>
              <a:spcBef>
                <a:spcPts val="100"/>
              </a:spcBef>
            </a:pPr>
            <a:r>
              <a:rPr sz="3000" spc="-172" baseline="4166" dirty="0">
                <a:solidFill>
                  <a:srgbClr val="54B948"/>
                </a:solidFill>
                <a:latin typeface="Trebuchet MS"/>
                <a:cs typeface="Trebuchet MS"/>
              </a:rPr>
              <a:t>2.</a:t>
            </a:r>
            <a:r>
              <a:rPr sz="3000" spc="-375" baseline="4166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4000" b="1" spc="-200" dirty="0">
                <a:solidFill>
                  <a:srgbClr val="414042"/>
                </a:solidFill>
                <a:latin typeface="Trebuchet MS"/>
                <a:cs typeface="Trebuchet MS"/>
              </a:rPr>
              <a:t>ÉTICA</a:t>
            </a:r>
            <a:r>
              <a:rPr sz="4000" b="1" spc="-2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4000" b="1" spc="-3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4000" b="1" spc="-2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4000" b="1" spc="-150" dirty="0">
                <a:solidFill>
                  <a:srgbClr val="414042"/>
                </a:solidFill>
                <a:latin typeface="Trebuchet MS"/>
                <a:cs typeface="Trebuchet MS"/>
              </a:rPr>
              <a:t>DEONTOLOGIA  </a:t>
            </a:r>
            <a:r>
              <a:rPr sz="4000" b="1" spc="-6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4000">
              <a:latin typeface="Trebuchet MS"/>
              <a:cs typeface="Trebuchet MS"/>
            </a:endParaRPr>
          </a:p>
          <a:p>
            <a:pPr marL="2206625" marR="60960" indent="179705">
              <a:lnSpc>
                <a:spcPct val="122200"/>
              </a:lnSpc>
              <a:spcBef>
                <a:spcPts val="969"/>
              </a:spcBef>
            </a:pP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ética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desportiva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a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vertente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aplicada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ética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prática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social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des-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porto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abarca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domínio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uma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filosofia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moral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dignificante,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tem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por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objetivo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comportamento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correto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indivíduo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segundo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diretrizes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enquadram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esse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comportamento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no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exercício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das suas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atividades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sociais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profissionais. </a:t>
            </a: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deontologia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profissional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representa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conjunto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deveres,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princípios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normas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adotadas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determinado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grupo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profissional.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Uma</a:t>
            </a:r>
            <a:r>
              <a:rPr sz="900" b="1" spc="-4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e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outra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não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podem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deixar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de 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ser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respeitadas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no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quadro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do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relacionamento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global</a:t>
            </a:r>
            <a:r>
              <a:rPr sz="900" b="1" spc="-3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estabelecido</a:t>
            </a:r>
            <a:r>
              <a:rPr sz="900" b="1" spc="-3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pelos</a:t>
            </a:r>
            <a:r>
              <a:rPr sz="900" b="1" spc="-3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treinadores</a:t>
            </a:r>
            <a:r>
              <a:rPr sz="900" b="1" spc="-2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no</a:t>
            </a:r>
            <a:r>
              <a:rPr sz="900" b="1" spc="-3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âmbito</a:t>
            </a:r>
            <a:r>
              <a:rPr sz="900" b="1" spc="-3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das</a:t>
            </a:r>
            <a:r>
              <a:rPr sz="900" b="1" spc="-2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suas</a:t>
            </a:r>
            <a:r>
              <a:rPr sz="900" b="1" spc="-3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atividades</a:t>
            </a:r>
            <a:r>
              <a:rPr sz="900" b="1" spc="-3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profis- </a:t>
            </a:r>
            <a:r>
              <a:rPr sz="900" b="1" spc="-18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sionais</a:t>
            </a:r>
            <a:r>
              <a:rPr sz="900" b="1" spc="-4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e</a:t>
            </a:r>
            <a:r>
              <a:rPr sz="900" b="1" spc="-4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no</a:t>
            </a:r>
            <a:r>
              <a:rPr sz="900" b="1" spc="-4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exercício</a:t>
            </a:r>
            <a:r>
              <a:rPr sz="900" b="1" spc="-4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das</a:t>
            </a:r>
            <a:r>
              <a:rPr sz="900" b="1" spc="-4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respetivas</a:t>
            </a:r>
            <a:r>
              <a:rPr sz="900" b="1" spc="-4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funções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rebuchet MS"/>
              <a:cs typeface="Trebuchet MS"/>
            </a:endParaRPr>
          </a:p>
          <a:p>
            <a:pPr marL="462915">
              <a:lnSpc>
                <a:spcPct val="100000"/>
              </a:lnSpc>
            </a:pPr>
            <a:r>
              <a:rPr sz="2100" spc="-60" baseline="-7936" dirty="0">
                <a:solidFill>
                  <a:srgbClr val="54B948"/>
                </a:solidFill>
                <a:latin typeface="Trebuchet MS"/>
                <a:cs typeface="Trebuchet MS"/>
              </a:rPr>
              <a:t>ÉTICA</a:t>
            </a:r>
            <a:r>
              <a:rPr sz="2100" spc="-135" baseline="-7936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2100" spc="15" baseline="-7936" dirty="0">
                <a:solidFill>
                  <a:srgbClr val="54B948"/>
                </a:solidFill>
                <a:latin typeface="Trebuchet MS"/>
                <a:cs typeface="Trebuchet MS"/>
              </a:rPr>
              <a:t>DESPORTIVA</a:t>
            </a:r>
            <a:r>
              <a:rPr sz="2100" spc="-127" baseline="-7936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2100" spc="7" baseline="-7936" dirty="0">
                <a:solidFill>
                  <a:srgbClr val="54B948"/>
                </a:solidFill>
                <a:latin typeface="Trebuchet MS"/>
                <a:cs typeface="Trebuchet MS"/>
              </a:rPr>
              <a:t>//</a:t>
            </a:r>
            <a:r>
              <a:rPr sz="2100" spc="127" baseline="-7936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ética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desportiva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vertente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ética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aplicada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prática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social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endParaRPr sz="900">
              <a:latin typeface="Trebuchet MS"/>
              <a:cs typeface="Trebuchet MS"/>
            </a:endParaRPr>
          </a:p>
          <a:p>
            <a:pPr marL="2221230">
              <a:lnSpc>
                <a:spcPct val="100000"/>
              </a:lnSpc>
              <a:spcBef>
                <a:spcPts val="140"/>
              </a:spcBef>
            </a:pP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abarca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domínio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filosofia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moral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dignificante,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objetivo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endParaRPr sz="900">
              <a:latin typeface="Trebuchet MS"/>
              <a:cs typeface="Trebuchet MS"/>
            </a:endParaRPr>
          </a:p>
          <a:p>
            <a:pPr marL="2221230" marR="120014">
              <a:lnSpc>
                <a:spcPct val="122200"/>
              </a:lnSpc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comportamento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correto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indivíduo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segundo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diretrizes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enquadram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esse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comportamento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exercício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atividades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sociais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profissionais.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11299" y="8149155"/>
            <a:ext cx="3492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deo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olo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ofissional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epr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ese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onju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incípios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71299" y="8096845"/>
            <a:ext cx="11512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DEONTOLOGIA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71299" y="8261945"/>
            <a:ext cx="42271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solidFill>
                  <a:srgbClr val="54B948"/>
                </a:solidFill>
                <a:latin typeface="Trebuchet MS"/>
                <a:cs typeface="Trebuchet MS"/>
              </a:rPr>
              <a:t>PROFISSIONAL</a:t>
            </a:r>
            <a:r>
              <a:rPr sz="1400" spc="-9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54B948"/>
                </a:solidFill>
                <a:latin typeface="Trebuchet MS"/>
                <a:cs typeface="Trebuchet MS"/>
              </a:rPr>
              <a:t>//</a:t>
            </a:r>
            <a:r>
              <a:rPr sz="1400" spc="6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350" spc="-22" baseline="3086" dirty="0">
                <a:solidFill>
                  <a:srgbClr val="414042"/>
                </a:solidFill>
                <a:latin typeface="Trebuchet MS"/>
                <a:cs typeface="Trebuchet MS"/>
              </a:rPr>
              <a:t>normas</a:t>
            </a:r>
            <a:r>
              <a:rPr sz="1350" spc="-127" baseline="3086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350" spc="-22" baseline="3086" dirty="0">
                <a:solidFill>
                  <a:srgbClr val="414042"/>
                </a:solidFill>
                <a:latin typeface="Trebuchet MS"/>
                <a:cs typeface="Trebuchet MS"/>
              </a:rPr>
              <a:t>adotados</a:t>
            </a:r>
            <a:r>
              <a:rPr sz="1350" spc="-127" baseline="3086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350" spc="-22" baseline="3086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1350" spc="-120" baseline="3086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350" baseline="3086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1350" spc="-127" baseline="3086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350" spc="-37" baseline="3086" dirty="0">
                <a:solidFill>
                  <a:srgbClr val="414042"/>
                </a:solidFill>
                <a:latin typeface="Trebuchet MS"/>
                <a:cs typeface="Trebuchet MS"/>
              </a:rPr>
              <a:t>determinado</a:t>
            </a:r>
            <a:r>
              <a:rPr sz="1350" spc="-127" baseline="3086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350" baseline="3086" dirty="0">
                <a:solidFill>
                  <a:srgbClr val="414042"/>
                </a:solidFill>
                <a:latin typeface="Trebuchet MS"/>
                <a:cs typeface="Trebuchet MS"/>
              </a:rPr>
              <a:t>grupo</a:t>
            </a:r>
            <a:r>
              <a:rPr sz="1350" spc="-127" baseline="3086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350" spc="-52" baseline="3086" dirty="0">
                <a:solidFill>
                  <a:srgbClr val="414042"/>
                </a:solidFill>
                <a:latin typeface="Trebuchet MS"/>
                <a:cs typeface="Trebuchet MS"/>
              </a:rPr>
              <a:t>profissional.</a:t>
            </a:r>
            <a:endParaRPr sz="1350" baseline="3086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80000" y="7247645"/>
            <a:ext cx="5580380" cy="12700"/>
            <a:chOff x="1080000" y="7247645"/>
            <a:chExt cx="5580380" cy="12700"/>
          </a:xfrm>
        </p:grpSpPr>
        <p:sp>
          <p:nvSpPr>
            <p:cNvPr id="17" name="object 17"/>
            <p:cNvSpPr/>
            <p:nvPr/>
          </p:nvSpPr>
          <p:spPr>
            <a:xfrm>
              <a:off x="1111770" y="7253995"/>
              <a:ext cx="5529580" cy="0"/>
            </a:xfrm>
            <a:custGeom>
              <a:avLst/>
              <a:gdLst/>
              <a:ahLst/>
              <a:cxnLst/>
              <a:rect l="l" t="t" r="r" b="b"/>
              <a:pathLst>
                <a:path w="5529580">
                  <a:moveTo>
                    <a:pt x="0" y="0"/>
                  </a:moveTo>
                  <a:lnTo>
                    <a:pt x="5529173" y="0"/>
                  </a:lnTo>
                </a:path>
              </a:pathLst>
            </a:custGeom>
            <a:ln w="1270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79995" y="7247648"/>
              <a:ext cx="5580380" cy="12700"/>
            </a:xfrm>
            <a:custGeom>
              <a:avLst/>
              <a:gdLst/>
              <a:ahLst/>
              <a:cxnLst/>
              <a:rect l="l" t="t" r="r" b="b"/>
              <a:pathLst>
                <a:path w="5580380" h="12700">
                  <a:moveTo>
                    <a:pt x="12700" y="6350"/>
                  </a:moveTo>
                  <a:lnTo>
                    <a:pt x="10833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33" y="10845"/>
                  </a:lnTo>
                  <a:lnTo>
                    <a:pt x="12700" y="6350"/>
                  </a:lnTo>
                  <a:close/>
                </a:path>
                <a:path w="5580380" h="12700">
                  <a:moveTo>
                    <a:pt x="5579999" y="6350"/>
                  </a:moveTo>
                  <a:lnTo>
                    <a:pt x="5578132" y="1866"/>
                  </a:lnTo>
                  <a:lnTo>
                    <a:pt x="5573649" y="0"/>
                  </a:lnTo>
                  <a:lnTo>
                    <a:pt x="5569153" y="1866"/>
                  </a:lnTo>
                  <a:lnTo>
                    <a:pt x="5567299" y="6350"/>
                  </a:lnTo>
                  <a:lnTo>
                    <a:pt x="5569153" y="10845"/>
                  </a:lnTo>
                  <a:lnTo>
                    <a:pt x="5573649" y="12700"/>
                  </a:lnTo>
                  <a:lnTo>
                    <a:pt x="5578132" y="10845"/>
                  </a:lnTo>
                  <a:lnTo>
                    <a:pt x="5579999" y="635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80000" y="8072994"/>
            <a:ext cx="5580380" cy="12700"/>
            <a:chOff x="1080000" y="8072994"/>
            <a:chExt cx="5580380" cy="12700"/>
          </a:xfrm>
        </p:grpSpPr>
        <p:sp>
          <p:nvSpPr>
            <p:cNvPr id="20" name="object 20"/>
            <p:cNvSpPr/>
            <p:nvPr/>
          </p:nvSpPr>
          <p:spPr>
            <a:xfrm>
              <a:off x="1111770" y="8079344"/>
              <a:ext cx="5529580" cy="0"/>
            </a:xfrm>
            <a:custGeom>
              <a:avLst/>
              <a:gdLst/>
              <a:ahLst/>
              <a:cxnLst/>
              <a:rect l="l" t="t" r="r" b="b"/>
              <a:pathLst>
                <a:path w="5529580">
                  <a:moveTo>
                    <a:pt x="0" y="0"/>
                  </a:moveTo>
                  <a:lnTo>
                    <a:pt x="5529173" y="0"/>
                  </a:lnTo>
                </a:path>
              </a:pathLst>
            </a:custGeom>
            <a:ln w="1270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79995" y="8072996"/>
              <a:ext cx="5580380" cy="12700"/>
            </a:xfrm>
            <a:custGeom>
              <a:avLst/>
              <a:gdLst/>
              <a:ahLst/>
              <a:cxnLst/>
              <a:rect l="l" t="t" r="r" b="b"/>
              <a:pathLst>
                <a:path w="5580380" h="12700">
                  <a:moveTo>
                    <a:pt x="12700" y="6350"/>
                  </a:moveTo>
                  <a:lnTo>
                    <a:pt x="10833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33" y="10845"/>
                  </a:lnTo>
                  <a:lnTo>
                    <a:pt x="12700" y="6350"/>
                  </a:lnTo>
                  <a:close/>
                </a:path>
                <a:path w="5580380" h="12700">
                  <a:moveTo>
                    <a:pt x="5579999" y="6350"/>
                  </a:moveTo>
                  <a:lnTo>
                    <a:pt x="5578132" y="1866"/>
                  </a:lnTo>
                  <a:lnTo>
                    <a:pt x="5573649" y="0"/>
                  </a:lnTo>
                  <a:lnTo>
                    <a:pt x="5569153" y="1866"/>
                  </a:lnTo>
                  <a:lnTo>
                    <a:pt x="5567299" y="6350"/>
                  </a:lnTo>
                  <a:lnTo>
                    <a:pt x="5569153" y="10845"/>
                  </a:lnTo>
                  <a:lnTo>
                    <a:pt x="5573649" y="12700"/>
                  </a:lnTo>
                  <a:lnTo>
                    <a:pt x="5578132" y="10845"/>
                  </a:lnTo>
                  <a:lnTo>
                    <a:pt x="5579999" y="635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080000" y="8591295"/>
            <a:ext cx="5580380" cy="12700"/>
            <a:chOff x="1080000" y="8591295"/>
            <a:chExt cx="5580380" cy="12700"/>
          </a:xfrm>
        </p:grpSpPr>
        <p:sp>
          <p:nvSpPr>
            <p:cNvPr id="23" name="object 23"/>
            <p:cNvSpPr/>
            <p:nvPr/>
          </p:nvSpPr>
          <p:spPr>
            <a:xfrm>
              <a:off x="1111770" y="8597645"/>
              <a:ext cx="5529580" cy="0"/>
            </a:xfrm>
            <a:custGeom>
              <a:avLst/>
              <a:gdLst/>
              <a:ahLst/>
              <a:cxnLst/>
              <a:rect l="l" t="t" r="r" b="b"/>
              <a:pathLst>
                <a:path w="5529580">
                  <a:moveTo>
                    <a:pt x="0" y="0"/>
                  </a:moveTo>
                  <a:lnTo>
                    <a:pt x="5529173" y="0"/>
                  </a:lnTo>
                </a:path>
              </a:pathLst>
            </a:custGeom>
            <a:ln w="1270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79995" y="8591295"/>
              <a:ext cx="5580380" cy="12700"/>
            </a:xfrm>
            <a:custGeom>
              <a:avLst/>
              <a:gdLst/>
              <a:ahLst/>
              <a:cxnLst/>
              <a:rect l="l" t="t" r="r" b="b"/>
              <a:pathLst>
                <a:path w="5580380" h="12700">
                  <a:moveTo>
                    <a:pt x="12700" y="6350"/>
                  </a:moveTo>
                  <a:lnTo>
                    <a:pt x="10833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33" y="10845"/>
                  </a:lnTo>
                  <a:lnTo>
                    <a:pt x="12700" y="6350"/>
                  </a:lnTo>
                  <a:close/>
                </a:path>
                <a:path w="5580380" h="12700">
                  <a:moveTo>
                    <a:pt x="5579999" y="6350"/>
                  </a:moveTo>
                  <a:lnTo>
                    <a:pt x="5578132" y="1866"/>
                  </a:lnTo>
                  <a:lnTo>
                    <a:pt x="5573649" y="0"/>
                  </a:lnTo>
                  <a:lnTo>
                    <a:pt x="5569153" y="1866"/>
                  </a:lnTo>
                  <a:lnTo>
                    <a:pt x="5567299" y="6350"/>
                  </a:lnTo>
                  <a:lnTo>
                    <a:pt x="5569153" y="10845"/>
                  </a:lnTo>
                  <a:lnTo>
                    <a:pt x="5573649" y="12700"/>
                  </a:lnTo>
                  <a:lnTo>
                    <a:pt x="5578132" y="10845"/>
                  </a:lnTo>
                  <a:lnTo>
                    <a:pt x="5579999" y="635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9604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13</a:t>
            </a:r>
            <a:endParaRPr sz="4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399" y="9271986"/>
            <a:ext cx="160781" cy="16000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79995" y="4176001"/>
            <a:ext cx="180340" cy="522605"/>
          </a:xfrm>
          <a:custGeom>
            <a:avLst/>
            <a:gdLst/>
            <a:ahLst/>
            <a:cxnLst/>
            <a:rect l="l" t="t" r="r" b="b"/>
            <a:pathLst>
              <a:path w="180340" h="522604">
                <a:moveTo>
                  <a:pt x="179997" y="0"/>
                </a:moveTo>
                <a:lnTo>
                  <a:pt x="0" y="0"/>
                </a:lnTo>
                <a:lnTo>
                  <a:pt x="0" y="521995"/>
                </a:lnTo>
                <a:lnTo>
                  <a:pt x="179997" y="521995"/>
                </a:lnTo>
                <a:lnTo>
                  <a:pt x="179997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74606" y="4109953"/>
            <a:ext cx="49530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775" algn="just">
              <a:lnSpc>
                <a:spcPct val="136400"/>
              </a:lnSpc>
              <a:spcBef>
                <a:spcPts val="100"/>
              </a:spcBef>
            </a:pPr>
            <a:r>
              <a:rPr sz="550" spc="5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550" spc="-10" dirty="0">
                <a:solidFill>
                  <a:srgbClr val="414042"/>
                </a:solidFill>
                <a:latin typeface="Trebuchet MS"/>
                <a:cs typeface="Trebuchet MS"/>
              </a:rPr>
              <a:t>TIC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550" spc="-20" dirty="0">
                <a:solidFill>
                  <a:srgbClr val="414042"/>
                </a:solidFill>
                <a:latin typeface="Trebuchet MS"/>
                <a:cs typeface="Trebuchet MS"/>
              </a:rPr>
              <a:t> E  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DEON</a:t>
            </a:r>
            <a:r>
              <a:rPr sz="55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550" spc="-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OGIA  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1470" y="675546"/>
            <a:ext cx="17316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414042"/>
                </a:solidFill>
                <a:latin typeface="Trebuchet MS"/>
                <a:cs typeface="Trebuchet MS"/>
              </a:rPr>
              <a:t>Ética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Trebuchet MS"/>
                <a:cs typeface="Trebuchet MS"/>
              </a:rPr>
              <a:t>deontologia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9998" y="2519997"/>
            <a:ext cx="3650615" cy="4154804"/>
          </a:xfrm>
          <a:custGeom>
            <a:avLst/>
            <a:gdLst/>
            <a:ahLst/>
            <a:cxnLst/>
            <a:rect l="l" t="t" r="r" b="b"/>
            <a:pathLst>
              <a:path w="3650615" h="4154804">
                <a:moveTo>
                  <a:pt x="3650399" y="0"/>
                </a:moveTo>
                <a:lnTo>
                  <a:pt x="0" y="0"/>
                </a:lnTo>
                <a:lnTo>
                  <a:pt x="0" y="4154398"/>
                </a:lnTo>
                <a:lnTo>
                  <a:pt x="3650399" y="4154398"/>
                </a:lnTo>
                <a:lnTo>
                  <a:pt x="3650399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99998" y="2519997"/>
          <a:ext cx="3650615" cy="4152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7590">
                <a:tc>
                  <a:txBody>
                    <a:bodyPr/>
                    <a:lstStyle/>
                    <a:p>
                      <a:pPr marL="179705" marR="25400">
                        <a:lnSpc>
                          <a:spcPct val="122200"/>
                        </a:lnSpc>
                        <a:spcBef>
                          <a:spcPts val="625"/>
                        </a:spcBef>
                      </a:pPr>
                      <a:r>
                        <a:rPr sz="9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einado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tu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dirig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que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na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modalidade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despo</a:t>
                      </a:r>
                      <a:r>
                        <a:rPr sz="90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sz="900" spc="-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individuai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, 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quer 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nas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modalidades desportivas </a:t>
                      </a:r>
                      <a:r>
                        <a:rPr sz="9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coletivas, </a:t>
                      </a:r>
                      <a:r>
                        <a:rPr sz="90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um 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vasto conjunto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9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ativi- </a:t>
                      </a:r>
                      <a:r>
                        <a:rPr sz="9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dades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que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abarcam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ensino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aprendizagem,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orientação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desportiva,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sz="900" spc="-2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treino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desportivo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 a 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competição desportiva </a:t>
                      </a:r>
                      <a:r>
                        <a:rPr sz="900" spc="-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numa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determinada 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modali-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dade</a:t>
                      </a:r>
                      <a:r>
                        <a:rPr sz="900" spc="-10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em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que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especializou.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79375" marB="0"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6040">
                <a:tc>
                  <a:txBody>
                    <a:bodyPr/>
                    <a:lstStyle/>
                    <a:p>
                      <a:pPr marL="179705" marR="118110">
                        <a:lnSpc>
                          <a:spcPct val="122200"/>
                        </a:lnSpc>
                        <a:spcBef>
                          <a:spcPts val="370"/>
                        </a:spcBef>
                      </a:pPr>
                      <a:r>
                        <a:rPr sz="9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Para </a:t>
                      </a:r>
                      <a:r>
                        <a:rPr sz="900" spc="-8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tal, </a:t>
                      </a:r>
                      <a:r>
                        <a:rPr sz="9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tem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9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estabelecer </a:t>
                      </a:r>
                      <a:r>
                        <a:rPr sz="90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um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relacionamento 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com </a:t>
                      </a:r>
                      <a:r>
                        <a:rPr sz="90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os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membros </a:t>
                      </a:r>
                      <a:r>
                        <a:rPr sz="90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do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universo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da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sua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modalidade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desportiva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114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9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os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praticantes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que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constituem </a:t>
                      </a:r>
                      <a:r>
                        <a:rPr sz="900" spc="-254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equipa 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que </a:t>
                      </a:r>
                      <a:r>
                        <a:rPr sz="9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dirige, </a:t>
                      </a:r>
                      <a:r>
                        <a:rPr sz="90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os 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elementos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da sua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equipa </a:t>
                      </a:r>
                      <a:r>
                        <a:rPr sz="9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técnica, </a:t>
                      </a:r>
                      <a:r>
                        <a:rPr sz="90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os </a:t>
                      </a:r>
                      <a:r>
                        <a:rPr sz="9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juízes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os </a:t>
                      </a:r>
                      <a:r>
                        <a:rPr sz="900" spc="-2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árbitros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que</a:t>
                      </a:r>
                      <a:r>
                        <a:rPr sz="9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enquadram</a:t>
                      </a:r>
                      <a:r>
                        <a:rPr sz="9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sz="9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competições,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os</a:t>
                      </a:r>
                      <a:r>
                        <a:rPr sz="9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dirigentes</a:t>
                      </a:r>
                      <a:r>
                        <a:rPr sz="9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da</a:t>
                      </a:r>
                      <a:r>
                        <a:rPr sz="9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sua</a:t>
                      </a:r>
                      <a:r>
                        <a:rPr sz="9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modalida- </a:t>
                      </a:r>
                      <a:r>
                        <a:rPr sz="900" spc="-2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de,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os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praticantes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da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equipa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adversária,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os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representantes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dos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órgãos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da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179705" marR="24130">
                        <a:lnSpc>
                          <a:spcPct val="122200"/>
                        </a:lnSpc>
                        <a:spcBef>
                          <a:spcPts val="5"/>
                        </a:spcBef>
                      </a:pP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comunicação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social,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os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espetadores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que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acompanham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competições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sz="900" spc="-2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público</a:t>
                      </a:r>
                      <a:r>
                        <a:rPr sz="900" spc="-10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em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geral.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805">
                <a:tc>
                  <a:txBody>
                    <a:bodyPr/>
                    <a:lstStyle/>
                    <a:p>
                      <a:pPr marL="179705" marR="49530">
                        <a:lnSpc>
                          <a:spcPct val="122200"/>
                        </a:lnSpc>
                        <a:spcBef>
                          <a:spcPts val="409"/>
                        </a:spcBef>
                      </a:pPr>
                      <a:r>
                        <a:rPr sz="9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Para 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que 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esse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relacionamento </a:t>
                      </a:r>
                      <a:r>
                        <a:rPr sz="9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seja </a:t>
                      </a:r>
                      <a:r>
                        <a:rPr sz="900" spc="-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eficaz, </a:t>
                      </a:r>
                      <a:r>
                        <a:rPr sz="9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tem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ganhar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 confiança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todas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aquelas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pessoas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tem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confiar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nos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praticantes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sob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sua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orienta-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ção.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Isto</a:t>
                      </a:r>
                      <a:r>
                        <a:rPr sz="9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é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possível</a:t>
                      </a:r>
                      <a:r>
                        <a:rPr sz="9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respeitar</a:t>
                      </a:r>
                      <a:r>
                        <a:rPr sz="9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9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aplicar,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em</a:t>
                      </a:r>
                      <a:r>
                        <a:rPr sz="9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todas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sz="9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suas</a:t>
                      </a:r>
                      <a:r>
                        <a:rPr sz="9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intervenções,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os </a:t>
                      </a:r>
                      <a:r>
                        <a:rPr sz="900" spc="-254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princípios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regras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uma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conduta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coerente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com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ética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desportiva.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465">
                <a:tc>
                  <a:txBody>
                    <a:bodyPr/>
                    <a:lstStyle/>
                    <a:p>
                      <a:pPr marL="179705" marR="33020">
                        <a:lnSpc>
                          <a:spcPct val="122200"/>
                        </a:lnSpc>
                        <a:spcBef>
                          <a:spcPts val="290"/>
                        </a:spcBef>
                      </a:pPr>
                      <a:r>
                        <a:rPr sz="900" spc="-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Tem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pôr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à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prova as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suas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qualidades </a:t>
                      </a:r>
                      <a:r>
                        <a:rPr sz="9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pessoais, </a:t>
                      </a:r>
                      <a:r>
                        <a:rPr sz="90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dando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provas 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disso </a:t>
                      </a:r>
                      <a:r>
                        <a:rPr sz="90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no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seu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quotidiano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exercício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profissional.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Para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este</a:t>
                      </a:r>
                      <a:r>
                        <a:rPr sz="900" spc="-1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7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efeito,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deve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demonstrar </a:t>
                      </a:r>
                      <a:r>
                        <a:rPr sz="900" spc="-254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pela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sua</a:t>
                      </a:r>
                      <a:r>
                        <a:rPr sz="9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conduta</a:t>
                      </a:r>
                      <a:r>
                        <a:rPr sz="9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social,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pelo</a:t>
                      </a:r>
                      <a:r>
                        <a:rPr sz="9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comportamento</a:t>
                      </a:r>
                      <a:r>
                        <a:rPr sz="9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atitudes,</a:t>
                      </a:r>
                      <a:r>
                        <a:rPr sz="9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que</a:t>
                      </a:r>
                      <a:r>
                        <a:rPr sz="9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é</a:t>
                      </a:r>
                      <a:r>
                        <a:rPr sz="900" spc="-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um</a:t>
                      </a:r>
                      <a:r>
                        <a:rPr sz="900" spc="-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profis-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sional </a:t>
                      </a:r>
                      <a:r>
                        <a:rPr sz="900" spc="-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íntegro, </a:t>
                      </a:r>
                      <a:r>
                        <a:rPr sz="900" spc="-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leal,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honesto,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cumpridor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90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uma </a:t>
                      </a:r>
                      <a:r>
                        <a:rPr sz="900" spc="-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referência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no </a:t>
                      </a:r>
                      <a:r>
                        <a:rPr sz="90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seu </a:t>
                      </a:r>
                      <a:r>
                        <a:rPr sz="900" spc="-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universo </a:t>
                      </a:r>
                      <a:r>
                        <a:rPr sz="900" spc="-2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desportivo.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899998" y="7595996"/>
            <a:ext cx="3650615" cy="1040765"/>
          </a:xfrm>
          <a:custGeom>
            <a:avLst/>
            <a:gdLst/>
            <a:ahLst/>
            <a:cxnLst/>
            <a:rect l="l" t="t" r="r" b="b"/>
            <a:pathLst>
              <a:path w="3650615" h="1040765">
                <a:moveTo>
                  <a:pt x="3650399" y="0"/>
                </a:moveTo>
                <a:lnTo>
                  <a:pt x="0" y="0"/>
                </a:lnTo>
                <a:lnTo>
                  <a:pt x="0" y="1040396"/>
                </a:lnTo>
                <a:lnTo>
                  <a:pt x="3650399" y="1040396"/>
                </a:lnTo>
                <a:lnTo>
                  <a:pt x="3650399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26300" y="1556495"/>
            <a:ext cx="3893185" cy="88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54B948"/>
                </a:solidFill>
              </a:rPr>
              <a:t>2.</a:t>
            </a:r>
            <a:r>
              <a:rPr sz="1200" spc="-50" dirty="0">
                <a:solidFill>
                  <a:srgbClr val="54B948"/>
                </a:solidFill>
              </a:rPr>
              <a:t>1</a:t>
            </a:r>
            <a:r>
              <a:rPr sz="1200" spc="75" dirty="0">
                <a:solidFill>
                  <a:srgbClr val="54B948"/>
                </a:solidFill>
              </a:rPr>
              <a:t> </a:t>
            </a:r>
            <a:r>
              <a:rPr sz="1600" spc="40" dirty="0">
                <a:solidFill>
                  <a:srgbClr val="54B948"/>
                </a:solidFill>
              </a:rPr>
              <a:t>O</a:t>
            </a:r>
            <a:r>
              <a:rPr sz="1600" spc="35" dirty="0">
                <a:solidFill>
                  <a:srgbClr val="54B948"/>
                </a:solidFill>
              </a:rPr>
              <a:t>s</a:t>
            </a:r>
            <a:r>
              <a:rPr sz="1600" spc="-140" dirty="0">
                <a:solidFill>
                  <a:srgbClr val="54B948"/>
                </a:solidFill>
              </a:rPr>
              <a:t> </a:t>
            </a:r>
            <a:r>
              <a:rPr sz="1600" spc="-45" dirty="0">
                <a:solidFill>
                  <a:srgbClr val="54B948"/>
                </a:solidFill>
              </a:rPr>
              <a:t>devere</a:t>
            </a:r>
            <a:r>
              <a:rPr sz="1600" spc="-20" dirty="0">
                <a:solidFill>
                  <a:srgbClr val="54B948"/>
                </a:solidFill>
              </a:rPr>
              <a:t>s</a:t>
            </a:r>
            <a:r>
              <a:rPr sz="1600" spc="-140" dirty="0">
                <a:solidFill>
                  <a:srgbClr val="54B948"/>
                </a:solidFill>
              </a:rPr>
              <a:t> </a:t>
            </a:r>
            <a:r>
              <a:rPr sz="1600" spc="-40" dirty="0">
                <a:solidFill>
                  <a:srgbClr val="54B948"/>
                </a:solidFill>
              </a:rPr>
              <a:t>d</a:t>
            </a:r>
            <a:r>
              <a:rPr sz="1600" spc="-20" dirty="0">
                <a:solidFill>
                  <a:srgbClr val="54B948"/>
                </a:solidFill>
              </a:rPr>
              <a:t>o</a:t>
            </a:r>
            <a:r>
              <a:rPr sz="1600" spc="-140" dirty="0">
                <a:solidFill>
                  <a:srgbClr val="54B948"/>
                </a:solidFill>
              </a:rPr>
              <a:t> </a:t>
            </a:r>
            <a:r>
              <a:rPr sz="1600" spc="-55" dirty="0">
                <a:solidFill>
                  <a:srgbClr val="54B948"/>
                </a:solidFill>
              </a:rPr>
              <a:t>treinador</a:t>
            </a:r>
            <a:endParaRPr sz="1600"/>
          </a:p>
          <a:p>
            <a:pPr marL="273685" marR="5080" indent="179705">
              <a:lnSpc>
                <a:spcPct val="122200"/>
              </a:lnSpc>
              <a:spcBef>
                <a:spcPts val="910"/>
              </a:spcBef>
            </a:pPr>
            <a:r>
              <a:rPr sz="900" spc="-40" dirty="0"/>
              <a:t>Respeito</a:t>
            </a:r>
            <a:r>
              <a:rPr sz="900" spc="-100" dirty="0"/>
              <a:t> </a:t>
            </a:r>
            <a:r>
              <a:rPr sz="900" spc="-25" dirty="0"/>
              <a:t>pelos</a:t>
            </a:r>
            <a:r>
              <a:rPr sz="900" spc="-100" dirty="0"/>
              <a:t> </a:t>
            </a:r>
            <a:r>
              <a:rPr sz="900" spc="-40" dirty="0"/>
              <a:t>participantes</a:t>
            </a:r>
            <a:r>
              <a:rPr sz="900" spc="-95" dirty="0"/>
              <a:t> </a:t>
            </a:r>
            <a:r>
              <a:rPr sz="900" spc="-40" dirty="0"/>
              <a:t>e</a:t>
            </a:r>
            <a:r>
              <a:rPr sz="900" spc="-100" dirty="0"/>
              <a:t> </a:t>
            </a:r>
            <a:r>
              <a:rPr sz="900" spc="-35" dirty="0"/>
              <a:t>pelas</a:t>
            </a:r>
            <a:r>
              <a:rPr sz="900" spc="-95" dirty="0"/>
              <a:t> </a:t>
            </a:r>
            <a:r>
              <a:rPr sz="900" spc="-20" dirty="0"/>
              <a:t>personagens</a:t>
            </a:r>
            <a:r>
              <a:rPr sz="900" spc="-100" dirty="0"/>
              <a:t> </a:t>
            </a:r>
            <a:r>
              <a:rPr sz="900" dirty="0"/>
              <a:t>do</a:t>
            </a:r>
            <a:r>
              <a:rPr sz="900" spc="-95" dirty="0"/>
              <a:t> </a:t>
            </a:r>
            <a:r>
              <a:rPr sz="900" spc="-30" dirty="0"/>
              <a:t>universo</a:t>
            </a:r>
            <a:r>
              <a:rPr sz="900" spc="-100" dirty="0"/>
              <a:t> </a:t>
            </a:r>
            <a:r>
              <a:rPr sz="900" dirty="0"/>
              <a:t>do</a:t>
            </a:r>
            <a:r>
              <a:rPr sz="900" spc="-95" dirty="0"/>
              <a:t> </a:t>
            </a:r>
            <a:r>
              <a:rPr sz="900" spc="-30" dirty="0"/>
              <a:t>despor- </a:t>
            </a:r>
            <a:r>
              <a:rPr sz="900" spc="-25" dirty="0"/>
              <a:t> </a:t>
            </a:r>
            <a:r>
              <a:rPr sz="900" spc="-85" dirty="0"/>
              <a:t>to.</a:t>
            </a:r>
            <a:r>
              <a:rPr sz="900" spc="-100" dirty="0"/>
              <a:t> </a:t>
            </a:r>
            <a:r>
              <a:rPr sz="900" spc="10" dirty="0"/>
              <a:t>O</a:t>
            </a:r>
            <a:r>
              <a:rPr sz="900" spc="-95" dirty="0"/>
              <a:t> </a:t>
            </a:r>
            <a:r>
              <a:rPr sz="900" spc="-40" dirty="0"/>
              <a:t>treinador</a:t>
            </a:r>
            <a:r>
              <a:rPr sz="900" spc="-100" dirty="0"/>
              <a:t> </a:t>
            </a:r>
            <a:r>
              <a:rPr sz="900" spc="-45" dirty="0"/>
              <a:t>tem</a:t>
            </a:r>
            <a:r>
              <a:rPr sz="900" spc="-95" dirty="0"/>
              <a:t> </a:t>
            </a:r>
            <a:r>
              <a:rPr sz="900" spc="-40" dirty="0"/>
              <a:t>a</a:t>
            </a:r>
            <a:r>
              <a:rPr sz="900" spc="-95" dirty="0"/>
              <a:t> </a:t>
            </a:r>
            <a:r>
              <a:rPr sz="900" spc="-25" dirty="0"/>
              <a:t>obrigação</a:t>
            </a:r>
            <a:r>
              <a:rPr sz="900" spc="-100" dirty="0"/>
              <a:t> </a:t>
            </a:r>
            <a:r>
              <a:rPr sz="900" spc="-55" dirty="0"/>
              <a:t>ética</a:t>
            </a:r>
            <a:r>
              <a:rPr sz="900" spc="-95" dirty="0"/>
              <a:t> </a:t>
            </a:r>
            <a:r>
              <a:rPr sz="900" spc="-25" dirty="0"/>
              <a:t>de</a:t>
            </a:r>
            <a:r>
              <a:rPr sz="900" spc="-95" dirty="0"/>
              <a:t> </a:t>
            </a:r>
            <a:r>
              <a:rPr sz="900" spc="-50" dirty="0"/>
              <a:t>respeitar</a:t>
            </a:r>
            <a:r>
              <a:rPr sz="900" spc="-100" dirty="0"/>
              <a:t> </a:t>
            </a:r>
            <a:r>
              <a:rPr sz="900" spc="-20" dirty="0"/>
              <a:t>todos</a:t>
            </a:r>
            <a:r>
              <a:rPr sz="900" spc="-95" dirty="0"/>
              <a:t> </a:t>
            </a:r>
            <a:r>
              <a:rPr sz="900" spc="-5" dirty="0"/>
              <a:t>os</a:t>
            </a:r>
            <a:r>
              <a:rPr sz="900" spc="-95" dirty="0"/>
              <a:t> </a:t>
            </a:r>
            <a:r>
              <a:rPr sz="900" spc="-20" dirty="0"/>
              <a:t>que</a:t>
            </a:r>
            <a:r>
              <a:rPr sz="900" spc="-100" dirty="0"/>
              <a:t> </a:t>
            </a:r>
            <a:r>
              <a:rPr sz="900" spc="-40" dirty="0"/>
              <a:t>participam</a:t>
            </a:r>
            <a:r>
              <a:rPr sz="900" spc="-95" dirty="0"/>
              <a:t> </a:t>
            </a:r>
            <a:r>
              <a:rPr sz="900" spc="-25" dirty="0"/>
              <a:t>nas </a:t>
            </a:r>
            <a:r>
              <a:rPr sz="900" spc="-254" dirty="0"/>
              <a:t> </a:t>
            </a:r>
            <a:r>
              <a:rPr sz="900" spc="-40" dirty="0"/>
              <a:t>atividades</a:t>
            </a:r>
            <a:r>
              <a:rPr sz="900" spc="-100" dirty="0"/>
              <a:t> </a:t>
            </a:r>
            <a:r>
              <a:rPr sz="900" spc="-30" dirty="0"/>
              <a:t>desportivas</a:t>
            </a:r>
            <a:r>
              <a:rPr sz="900" spc="-100" dirty="0"/>
              <a:t> </a:t>
            </a:r>
            <a:r>
              <a:rPr sz="900" dirty="0"/>
              <a:t>no</a:t>
            </a:r>
            <a:r>
              <a:rPr sz="900" spc="-100" dirty="0"/>
              <a:t> </a:t>
            </a:r>
            <a:r>
              <a:rPr sz="900" spc="-50" dirty="0"/>
              <a:t>exercício</a:t>
            </a:r>
            <a:r>
              <a:rPr sz="900" spc="-100" dirty="0"/>
              <a:t> </a:t>
            </a:r>
            <a:r>
              <a:rPr sz="900" spc="-25" dirty="0"/>
              <a:t>de</a:t>
            </a:r>
            <a:r>
              <a:rPr sz="900" spc="-95" dirty="0"/>
              <a:t> </a:t>
            </a:r>
            <a:r>
              <a:rPr sz="900" spc="-30" dirty="0"/>
              <a:t>funções</a:t>
            </a:r>
            <a:r>
              <a:rPr sz="900" spc="-100" dirty="0"/>
              <a:t> </a:t>
            </a:r>
            <a:r>
              <a:rPr sz="900" spc="-20" dirty="0"/>
              <a:t>que</a:t>
            </a:r>
            <a:r>
              <a:rPr sz="900" spc="-100" dirty="0"/>
              <a:t> </a:t>
            </a:r>
            <a:r>
              <a:rPr sz="900" spc="-35" dirty="0"/>
              <a:t>lhes</a:t>
            </a:r>
            <a:r>
              <a:rPr sz="900" spc="-100" dirty="0"/>
              <a:t> </a:t>
            </a:r>
            <a:r>
              <a:rPr sz="900" spc="-20" dirty="0"/>
              <a:t>são</a:t>
            </a:r>
            <a:r>
              <a:rPr sz="900" spc="-95" dirty="0"/>
              <a:t> </a:t>
            </a:r>
            <a:r>
              <a:rPr sz="900" spc="-50" dirty="0"/>
              <a:t>próprias.</a:t>
            </a: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887299" y="6945195"/>
            <a:ext cx="362966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>
              <a:lnSpc>
                <a:spcPct val="122200"/>
              </a:lnSpc>
              <a:spcBef>
                <a:spcPts val="100"/>
              </a:spcBef>
            </a:pP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todas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atividades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relacionamento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praticantes,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trei-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nador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enquadrar-se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princípios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ética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desportiva.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Isto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sucede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nas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ocorrências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seguem.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9998" y="7595996"/>
            <a:ext cx="3650615" cy="104076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79705" marR="11430">
              <a:lnSpc>
                <a:spcPct val="122200"/>
              </a:lnSpc>
              <a:spcBef>
                <a:spcPts val="254"/>
              </a:spcBef>
            </a:pP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RESPEITA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OUTROS </a:t>
            </a:r>
            <a:r>
              <a:rPr sz="900" spc="114" dirty="0">
                <a:solidFill>
                  <a:srgbClr val="414042"/>
                </a:solidFill>
                <a:latin typeface="Trebuchet MS"/>
                <a:cs typeface="Trebuchet MS"/>
              </a:rPr>
              <a:t>–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praticantes,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adversários,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árbitros,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dirigentes,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espectadores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público,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representantes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comunica-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ção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social.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conduta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cortês,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respeita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dignidade,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privacidade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libe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tica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oler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aceit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di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ença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individuai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não 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ec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end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qualque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mani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estaçã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violência.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99996" y="2590195"/>
            <a:ext cx="129539" cy="3322954"/>
            <a:chOff x="899996" y="2590195"/>
            <a:chExt cx="129539" cy="3322954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96" y="2590195"/>
              <a:ext cx="129147" cy="13077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96" y="3595222"/>
              <a:ext cx="129147" cy="1307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996" y="4935594"/>
              <a:ext cx="129147" cy="1307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9996" y="5782221"/>
              <a:ext cx="129147" cy="130773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996" y="7622994"/>
            <a:ext cx="129147" cy="13077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51997" y="1998002"/>
            <a:ext cx="1728000" cy="172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124" y="694080"/>
            <a:ext cx="1971039" cy="2540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650" spc="5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AN</a:t>
            </a:r>
            <a:r>
              <a:rPr sz="650" spc="-1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CURS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65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TREINADORE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65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05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25" dirty="0">
                <a:solidFill>
                  <a:srgbClr val="DCC75F"/>
                </a:solidFill>
                <a:latin typeface="Calibri"/>
                <a:cs typeface="Calibri"/>
              </a:rPr>
              <a:t>GRAU</a:t>
            </a:r>
            <a:r>
              <a:rPr sz="650" b="1" spc="-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20" dirty="0">
                <a:solidFill>
                  <a:srgbClr val="DCC75F"/>
                </a:solidFill>
                <a:latin typeface="Calibri"/>
                <a:cs typeface="Calibri"/>
              </a:rPr>
              <a:t>II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100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14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624" y="1599368"/>
            <a:ext cx="239395" cy="218694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588010">
              <a:lnSpc>
                <a:spcPct val="100000"/>
              </a:lnSpc>
              <a:spcBef>
                <a:spcPts val="65"/>
              </a:spcBef>
            </a:pP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INSTITUTO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3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PORTUGAL</a:t>
            </a:r>
            <a:r>
              <a:rPr sz="65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PROGRAMA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NACIONAL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FORMAÇÃO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-10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TREINADORES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1598" y="9271986"/>
            <a:ext cx="160782" cy="16000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013354" y="7091997"/>
            <a:ext cx="3665220" cy="1620520"/>
          </a:xfrm>
          <a:custGeom>
            <a:avLst/>
            <a:gdLst/>
            <a:ahLst/>
            <a:cxnLst/>
            <a:rect l="l" t="t" r="r" b="b"/>
            <a:pathLst>
              <a:path w="3665220" h="1620520">
                <a:moveTo>
                  <a:pt x="3664800" y="0"/>
                </a:moveTo>
                <a:lnTo>
                  <a:pt x="0" y="0"/>
                </a:lnTo>
                <a:lnTo>
                  <a:pt x="0" y="1619999"/>
                </a:lnTo>
                <a:lnTo>
                  <a:pt x="3664800" y="1619999"/>
                </a:lnTo>
                <a:lnTo>
                  <a:pt x="3664800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09595" y="1619999"/>
            <a:ext cx="3665220" cy="3481704"/>
          </a:xfrm>
          <a:custGeom>
            <a:avLst/>
            <a:gdLst/>
            <a:ahLst/>
            <a:cxnLst/>
            <a:rect l="l" t="t" r="r" b="b"/>
            <a:pathLst>
              <a:path w="3665220" h="3481704">
                <a:moveTo>
                  <a:pt x="3664800" y="0"/>
                </a:moveTo>
                <a:lnTo>
                  <a:pt x="0" y="0"/>
                </a:lnTo>
                <a:lnTo>
                  <a:pt x="0" y="3481197"/>
                </a:lnTo>
                <a:lnTo>
                  <a:pt x="3664800" y="3481197"/>
                </a:lnTo>
                <a:lnTo>
                  <a:pt x="3664800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09595" y="1619999"/>
            <a:ext cx="3665220" cy="3481704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175895" marR="79375">
              <a:lnSpc>
                <a:spcPct val="122200"/>
              </a:lnSpc>
            </a:pP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No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domínio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das suas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intervenções,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durante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processo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preparação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desportiva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atletas/jogadores,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estabelecer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rela-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cionamento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adequado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perfil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etário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psicológico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cada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deles.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rebuchet MS"/>
              <a:cs typeface="Trebuchet MS"/>
            </a:endParaRPr>
          </a:p>
          <a:p>
            <a:pPr marL="175895" marR="80645" algn="just">
              <a:lnSpc>
                <a:spcPct val="122200"/>
              </a:lnSpc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RESPONS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Á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VE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14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onhe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cump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oc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ed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ac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or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 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deontologia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profissional,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aceita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suas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responsabilidades,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faz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sem-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melho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ocur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semp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aut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oc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olar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-s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rebuchet MS"/>
              <a:cs typeface="Trebuchet MS"/>
            </a:endParaRPr>
          </a:p>
          <a:p>
            <a:pPr marL="175895" marR="71120" algn="just">
              <a:lnSpc>
                <a:spcPct val="122200"/>
              </a:lnSpc>
              <a:spcBef>
                <a:spcPts val="5"/>
              </a:spcBef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JUSTO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14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trata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todos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igualdade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critérios,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abertura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impar-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cial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todos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membros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equipa,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criterioso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suas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decisões.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rebuchet MS"/>
              <a:cs typeface="Trebuchet MS"/>
            </a:endParaRPr>
          </a:p>
          <a:p>
            <a:pPr marL="175895" marR="254000">
              <a:lnSpc>
                <a:spcPct val="122200"/>
              </a:lnSpc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COMPREENSIVO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14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trata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todos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compreensão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atencioso,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sabe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desculpa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tica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pela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falha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rebuchet MS"/>
              <a:cs typeface="Trebuchet MS"/>
            </a:endParaRPr>
          </a:p>
          <a:p>
            <a:pPr marL="175895" marR="252095">
              <a:lnSpc>
                <a:spcPct val="122200"/>
              </a:lnSpc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CARIDOSO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14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altruísta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contribui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melhoria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vida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todos;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ajuda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precisa.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rebuchet MS"/>
              <a:cs typeface="Trebuchet MS"/>
            </a:endParaRPr>
          </a:p>
          <a:p>
            <a:pPr marL="175895" marR="31750" algn="just">
              <a:lnSpc>
                <a:spcPct val="122200"/>
              </a:lnSpc>
            </a:pP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Exerce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cidadania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correção.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bom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cidadão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bom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vizinho.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Respeita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autoridades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leis.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93299" y="5268795"/>
            <a:ext cx="360362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>
              <a:lnSpc>
                <a:spcPct val="1222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entende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ética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desportiva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maneira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habitual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ser,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conjunto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usos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costumes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constituem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«a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prática social»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dos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grupos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sociedades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humanas,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 quem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estabelece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efetivo relacio-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 namento.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Nesta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medida,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tem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por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objetivo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principal,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 sua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ação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formadora,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promover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aquisição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fixação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hábitos,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atitudes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comportamentos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que,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pela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força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repetição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pedagógica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situações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concretas,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constituam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«novas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manifestações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agir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consciente»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resultando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atos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desportivos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exigidos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pela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competição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participam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praticantes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modalidade.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CONDU</a:t>
            </a:r>
            <a:r>
              <a:rPr sz="900" b="1" spc="-50" dirty="0">
                <a:solidFill>
                  <a:srgbClr val="414042"/>
                </a:solidFill>
                <a:latin typeface="Calibri"/>
                <a:cs typeface="Calibri"/>
              </a:rPr>
              <a:t>T</a:t>
            </a: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PESSO</a:t>
            </a:r>
            <a:r>
              <a:rPr sz="900" b="1" spc="45" dirty="0">
                <a:solidFill>
                  <a:srgbClr val="414042"/>
                </a:solidFill>
                <a:latin typeface="Calibri"/>
                <a:cs typeface="Calibri"/>
              </a:rPr>
              <a:t>AL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35" dirty="0">
                <a:solidFill>
                  <a:srgbClr val="414042"/>
                </a:solidFill>
                <a:latin typeface="Calibri"/>
                <a:cs typeface="Calibri"/>
              </a:rPr>
              <a:t>DOS</a:t>
            </a:r>
            <a:r>
              <a:rPr sz="900" b="1" spc="-5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414042"/>
                </a:solidFill>
                <a:latin typeface="Calibri"/>
                <a:cs typeface="Calibri"/>
              </a:rPr>
              <a:t>TREINADORES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13354" y="7091997"/>
            <a:ext cx="3665220" cy="16205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72085" marR="31750">
              <a:lnSpc>
                <a:spcPct val="122200"/>
              </a:lnSpc>
              <a:spcBef>
                <a:spcPts val="265"/>
              </a:spcBef>
            </a:pP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conduta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pessoal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transmitir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sinais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claros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comportamento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social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refletir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imagem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pública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grande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correção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modalidade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seio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praticantes,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demais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treinadores,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juízes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árbitros,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dirigentes,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espectadores,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profissionais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informa-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ção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públi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ger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rebuchet MS"/>
              <a:cs typeface="Trebuchet MS"/>
            </a:endParaRPr>
          </a:p>
          <a:p>
            <a:pPr marL="172085" marR="96520">
              <a:lnSpc>
                <a:spcPct val="122200"/>
              </a:lnSpc>
            </a:pP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Devem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respeitar e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tratar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todas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pessoas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 mesma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forma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no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âmbito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atividade,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independentemente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sexo,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orientação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sexual,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origem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étnica,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crença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religiosa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filiação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política.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09600" y="1704590"/>
            <a:ext cx="3663315" cy="3028950"/>
            <a:chOff x="3009600" y="1704590"/>
            <a:chExt cx="3663315" cy="302895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5945" y="1752221"/>
              <a:ext cx="129148" cy="13077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5945" y="2419195"/>
              <a:ext cx="129148" cy="1307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5945" y="3095993"/>
              <a:ext cx="129148" cy="1307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5945" y="3581995"/>
              <a:ext cx="129148" cy="1307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5945" y="4094994"/>
              <a:ext cx="129148" cy="13077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5945" y="4602595"/>
              <a:ext cx="129148" cy="13077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072823" y="1717290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09595" y="1704593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21" y="3721"/>
                  </a:lnTo>
                  <a:lnTo>
                    <a:pt x="0" y="12700"/>
                  </a:lnTo>
                  <a:lnTo>
                    <a:pt x="3721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20" y="3721"/>
                  </a:lnTo>
                  <a:lnTo>
                    <a:pt x="3637699" y="12700"/>
                  </a:lnTo>
                  <a:lnTo>
                    <a:pt x="3641420" y="21678"/>
                  </a:lnTo>
                  <a:lnTo>
                    <a:pt x="3650399" y="25400"/>
                  </a:lnTo>
                  <a:lnTo>
                    <a:pt x="3659378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72823" y="2392294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09595" y="2379598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21" y="3721"/>
                  </a:lnTo>
                  <a:lnTo>
                    <a:pt x="0" y="12700"/>
                  </a:lnTo>
                  <a:lnTo>
                    <a:pt x="3721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20" y="3721"/>
                  </a:lnTo>
                  <a:lnTo>
                    <a:pt x="3637699" y="12700"/>
                  </a:lnTo>
                  <a:lnTo>
                    <a:pt x="3641420" y="21678"/>
                  </a:lnTo>
                  <a:lnTo>
                    <a:pt x="3650399" y="25400"/>
                  </a:lnTo>
                  <a:lnTo>
                    <a:pt x="3659378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72823" y="3047292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09595" y="3034601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21" y="3721"/>
                  </a:lnTo>
                  <a:lnTo>
                    <a:pt x="0" y="12700"/>
                  </a:lnTo>
                  <a:lnTo>
                    <a:pt x="3721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20" y="3721"/>
                  </a:lnTo>
                  <a:lnTo>
                    <a:pt x="3637699" y="12700"/>
                  </a:lnTo>
                  <a:lnTo>
                    <a:pt x="3641420" y="21678"/>
                  </a:lnTo>
                  <a:lnTo>
                    <a:pt x="3650399" y="25400"/>
                  </a:lnTo>
                  <a:lnTo>
                    <a:pt x="3659378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72823" y="3556892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09595" y="3544201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21" y="3721"/>
                  </a:lnTo>
                  <a:lnTo>
                    <a:pt x="0" y="12700"/>
                  </a:lnTo>
                  <a:lnTo>
                    <a:pt x="3721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20" y="3721"/>
                  </a:lnTo>
                  <a:lnTo>
                    <a:pt x="3637699" y="12700"/>
                  </a:lnTo>
                  <a:lnTo>
                    <a:pt x="3641420" y="21678"/>
                  </a:lnTo>
                  <a:lnTo>
                    <a:pt x="3650399" y="25400"/>
                  </a:lnTo>
                  <a:lnTo>
                    <a:pt x="3659378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72823" y="4053694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09595" y="4041000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21" y="3721"/>
                  </a:lnTo>
                  <a:lnTo>
                    <a:pt x="0" y="12700"/>
                  </a:lnTo>
                  <a:lnTo>
                    <a:pt x="3721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20" y="3721"/>
                  </a:lnTo>
                  <a:lnTo>
                    <a:pt x="3637699" y="12700"/>
                  </a:lnTo>
                  <a:lnTo>
                    <a:pt x="3641420" y="21678"/>
                  </a:lnTo>
                  <a:lnTo>
                    <a:pt x="3650399" y="25400"/>
                  </a:lnTo>
                  <a:lnTo>
                    <a:pt x="3659378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72823" y="4546891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09595" y="4534192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21" y="3721"/>
                  </a:lnTo>
                  <a:lnTo>
                    <a:pt x="0" y="12700"/>
                  </a:lnTo>
                  <a:lnTo>
                    <a:pt x="3721" y="21691"/>
                  </a:lnTo>
                  <a:lnTo>
                    <a:pt x="12700" y="25400"/>
                  </a:lnTo>
                  <a:lnTo>
                    <a:pt x="21678" y="21691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20" y="3721"/>
                  </a:lnTo>
                  <a:lnTo>
                    <a:pt x="3637699" y="12700"/>
                  </a:lnTo>
                  <a:lnTo>
                    <a:pt x="3641420" y="21691"/>
                  </a:lnTo>
                  <a:lnTo>
                    <a:pt x="3650399" y="25400"/>
                  </a:lnTo>
                  <a:lnTo>
                    <a:pt x="3659378" y="21691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3009600" y="7118994"/>
            <a:ext cx="3663315" cy="1126490"/>
            <a:chOff x="3009600" y="7118994"/>
            <a:chExt cx="3663315" cy="1126490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5945" y="8114394"/>
              <a:ext cx="129148" cy="13077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5945" y="7118994"/>
              <a:ext cx="129148" cy="13077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072823" y="8076691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09595" y="8063991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21" y="3721"/>
                  </a:lnTo>
                  <a:lnTo>
                    <a:pt x="0" y="12700"/>
                  </a:lnTo>
                  <a:lnTo>
                    <a:pt x="3721" y="21691"/>
                  </a:lnTo>
                  <a:lnTo>
                    <a:pt x="12700" y="25400"/>
                  </a:lnTo>
                  <a:lnTo>
                    <a:pt x="21678" y="21691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20" y="3721"/>
                  </a:lnTo>
                  <a:lnTo>
                    <a:pt x="3637699" y="12700"/>
                  </a:lnTo>
                  <a:lnTo>
                    <a:pt x="3641420" y="21691"/>
                  </a:lnTo>
                  <a:lnTo>
                    <a:pt x="3650399" y="25400"/>
                  </a:lnTo>
                  <a:lnTo>
                    <a:pt x="3659378" y="21691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1003" y="1610995"/>
            <a:ext cx="1728000" cy="17280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9604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15</a:t>
            </a:r>
            <a:endParaRPr sz="4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399" y="9271986"/>
            <a:ext cx="160781" cy="16000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79995" y="4176001"/>
            <a:ext cx="180340" cy="522605"/>
          </a:xfrm>
          <a:custGeom>
            <a:avLst/>
            <a:gdLst/>
            <a:ahLst/>
            <a:cxnLst/>
            <a:rect l="l" t="t" r="r" b="b"/>
            <a:pathLst>
              <a:path w="180340" h="522604">
                <a:moveTo>
                  <a:pt x="179997" y="0"/>
                </a:moveTo>
                <a:lnTo>
                  <a:pt x="0" y="0"/>
                </a:lnTo>
                <a:lnTo>
                  <a:pt x="0" y="521995"/>
                </a:lnTo>
                <a:lnTo>
                  <a:pt x="179997" y="521995"/>
                </a:lnTo>
                <a:lnTo>
                  <a:pt x="179997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74606" y="4109953"/>
            <a:ext cx="49530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775" algn="just">
              <a:lnSpc>
                <a:spcPct val="136400"/>
              </a:lnSpc>
              <a:spcBef>
                <a:spcPts val="100"/>
              </a:spcBef>
            </a:pPr>
            <a:r>
              <a:rPr sz="550" spc="5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550" spc="-10" dirty="0">
                <a:solidFill>
                  <a:srgbClr val="414042"/>
                </a:solidFill>
                <a:latin typeface="Trebuchet MS"/>
                <a:cs typeface="Trebuchet MS"/>
              </a:rPr>
              <a:t>TIC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550" spc="-20" dirty="0">
                <a:solidFill>
                  <a:srgbClr val="414042"/>
                </a:solidFill>
                <a:latin typeface="Trebuchet MS"/>
                <a:cs typeface="Trebuchet MS"/>
              </a:rPr>
              <a:t> E  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DEON</a:t>
            </a:r>
            <a:r>
              <a:rPr sz="55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550" spc="-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OGIA  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1470" y="675546"/>
            <a:ext cx="17316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414042"/>
                </a:solidFill>
                <a:latin typeface="Trebuchet MS"/>
                <a:cs typeface="Trebuchet MS"/>
              </a:rPr>
              <a:t>Ética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Trebuchet MS"/>
                <a:cs typeface="Trebuchet MS"/>
              </a:rPr>
              <a:t>deontologia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9998" y="7924495"/>
            <a:ext cx="3665220" cy="724535"/>
          </a:xfrm>
          <a:custGeom>
            <a:avLst/>
            <a:gdLst/>
            <a:ahLst/>
            <a:cxnLst/>
            <a:rect l="l" t="t" r="r" b="b"/>
            <a:pathLst>
              <a:path w="3665220" h="724534">
                <a:moveTo>
                  <a:pt x="3664800" y="0"/>
                </a:moveTo>
                <a:lnTo>
                  <a:pt x="0" y="0"/>
                </a:lnTo>
                <a:lnTo>
                  <a:pt x="0" y="724496"/>
                </a:lnTo>
                <a:lnTo>
                  <a:pt x="3664800" y="724496"/>
                </a:lnTo>
                <a:lnTo>
                  <a:pt x="3664800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998" y="4867199"/>
            <a:ext cx="3665220" cy="2531110"/>
          </a:xfrm>
          <a:custGeom>
            <a:avLst/>
            <a:gdLst/>
            <a:ahLst/>
            <a:cxnLst/>
            <a:rect l="l" t="t" r="r" b="b"/>
            <a:pathLst>
              <a:path w="3665220" h="2531109">
                <a:moveTo>
                  <a:pt x="3664800" y="0"/>
                </a:moveTo>
                <a:lnTo>
                  <a:pt x="0" y="0"/>
                </a:lnTo>
                <a:lnTo>
                  <a:pt x="0" y="2530792"/>
                </a:lnTo>
                <a:lnTo>
                  <a:pt x="3664800" y="2530792"/>
                </a:lnTo>
                <a:lnTo>
                  <a:pt x="3664800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899998" y="1619999"/>
            <a:ext cx="3665220" cy="900430"/>
            <a:chOff x="899998" y="1619999"/>
            <a:chExt cx="3665220" cy="900430"/>
          </a:xfrm>
        </p:grpSpPr>
        <p:sp>
          <p:nvSpPr>
            <p:cNvPr id="10" name="object 10"/>
            <p:cNvSpPr/>
            <p:nvPr/>
          </p:nvSpPr>
          <p:spPr>
            <a:xfrm>
              <a:off x="899998" y="1619999"/>
              <a:ext cx="3665220" cy="900430"/>
            </a:xfrm>
            <a:custGeom>
              <a:avLst/>
              <a:gdLst/>
              <a:ahLst/>
              <a:cxnLst/>
              <a:rect l="l" t="t" r="r" b="b"/>
              <a:pathLst>
                <a:path w="3665220" h="900430">
                  <a:moveTo>
                    <a:pt x="3664800" y="0"/>
                  </a:moveTo>
                  <a:lnTo>
                    <a:pt x="0" y="0"/>
                  </a:lnTo>
                  <a:lnTo>
                    <a:pt x="0" y="899998"/>
                  </a:lnTo>
                  <a:lnTo>
                    <a:pt x="3664800" y="899998"/>
                  </a:lnTo>
                  <a:lnTo>
                    <a:pt x="3664800" y="0"/>
                  </a:lnTo>
                  <a:close/>
                </a:path>
              </a:pathLst>
            </a:custGeom>
            <a:solidFill>
              <a:srgbClr val="F3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346" y="1751393"/>
              <a:ext cx="129147" cy="130774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899998" y="3025787"/>
            <a:ext cx="3665220" cy="1325245"/>
            <a:chOff x="899998" y="3025787"/>
            <a:chExt cx="3665220" cy="1325245"/>
          </a:xfrm>
        </p:grpSpPr>
        <p:sp>
          <p:nvSpPr>
            <p:cNvPr id="13" name="object 13"/>
            <p:cNvSpPr/>
            <p:nvPr/>
          </p:nvSpPr>
          <p:spPr>
            <a:xfrm>
              <a:off x="899998" y="3025787"/>
              <a:ext cx="3665220" cy="1325245"/>
            </a:xfrm>
            <a:custGeom>
              <a:avLst/>
              <a:gdLst/>
              <a:ahLst/>
              <a:cxnLst/>
              <a:rect l="l" t="t" r="r" b="b"/>
              <a:pathLst>
                <a:path w="3665220" h="1325245">
                  <a:moveTo>
                    <a:pt x="3664800" y="0"/>
                  </a:moveTo>
                  <a:lnTo>
                    <a:pt x="0" y="0"/>
                  </a:lnTo>
                  <a:lnTo>
                    <a:pt x="0" y="1324800"/>
                  </a:lnTo>
                  <a:lnTo>
                    <a:pt x="3664800" y="1324800"/>
                  </a:lnTo>
                  <a:lnTo>
                    <a:pt x="3664800" y="0"/>
                  </a:lnTo>
                  <a:close/>
                </a:path>
              </a:pathLst>
            </a:custGeom>
            <a:solidFill>
              <a:srgbClr val="F3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346" y="3061794"/>
              <a:ext cx="129147" cy="13077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99998" y="1619999"/>
            <a:ext cx="3665220" cy="90043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185420" marR="9525">
              <a:lnSpc>
                <a:spcPct val="122200"/>
              </a:lnSpc>
            </a:pP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Devem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contribuir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praticantes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sejam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adictos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álcool,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ta-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baco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drogas,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fumando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bebendo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presença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praticantes.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rebuchet MS"/>
              <a:cs typeface="Trebuchet MS"/>
            </a:endParaRPr>
          </a:p>
          <a:p>
            <a:pPr marL="185420">
              <a:lnSpc>
                <a:spcPct val="100000"/>
              </a:lnSpc>
              <a:spcBef>
                <a:spcPts val="5"/>
              </a:spcBef>
            </a:pP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Devem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defensores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todas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medidas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antidopagem.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3300" y="2784675"/>
            <a:ext cx="27578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O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414042"/>
                </a:solidFill>
                <a:latin typeface="Calibri"/>
                <a:cs typeface="Calibri"/>
              </a:rPr>
              <a:t>REL</a:t>
            </a:r>
            <a:r>
              <a:rPr sz="900" b="1" spc="5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900" b="1" spc="20" dirty="0">
                <a:solidFill>
                  <a:srgbClr val="414042"/>
                </a:solidFill>
                <a:latin typeface="Calibri"/>
                <a:cs typeface="Calibri"/>
              </a:rPr>
              <a:t>CIONA</a:t>
            </a:r>
            <a:r>
              <a:rPr sz="900" b="1" spc="5" dirty="0">
                <a:solidFill>
                  <a:srgbClr val="414042"/>
                </a:solidFill>
                <a:latin typeface="Calibri"/>
                <a:cs typeface="Calibri"/>
              </a:rPr>
              <a:t>MEN</a:t>
            </a:r>
            <a:r>
              <a:rPr sz="900" b="1" spc="-30" dirty="0">
                <a:solidFill>
                  <a:srgbClr val="414042"/>
                </a:solidFill>
                <a:latin typeface="Calibri"/>
                <a:cs typeface="Calibri"/>
              </a:rPr>
              <a:t>T</a:t>
            </a: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O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C</a:t>
            </a:r>
            <a:r>
              <a:rPr sz="900" b="1" spc="-10" dirty="0">
                <a:solidFill>
                  <a:srgbClr val="414042"/>
                </a:solidFill>
                <a:latin typeface="Calibri"/>
                <a:cs typeface="Calibri"/>
              </a:rPr>
              <a:t>OM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414042"/>
                </a:solidFill>
                <a:latin typeface="Calibri"/>
                <a:cs typeface="Calibri"/>
              </a:rPr>
              <a:t>OS</a:t>
            </a:r>
            <a:r>
              <a:rPr sz="900" b="1" spc="-5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414042"/>
                </a:solidFill>
                <a:latin typeface="Calibri"/>
                <a:cs typeface="Calibri"/>
              </a:rPr>
              <a:t>TREINADORES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414042"/>
                </a:solidFill>
                <a:latin typeface="Calibri"/>
                <a:cs typeface="Calibri"/>
              </a:rPr>
              <a:t>EM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414042"/>
                </a:solidFill>
                <a:latin typeface="Calibri"/>
                <a:cs typeface="Calibri"/>
              </a:rPr>
              <a:t>GE</a:t>
            </a:r>
            <a:r>
              <a:rPr sz="900" b="1" spc="20" dirty="0">
                <a:solidFill>
                  <a:srgbClr val="414042"/>
                </a:solidFill>
                <a:latin typeface="Calibri"/>
                <a:cs typeface="Calibri"/>
              </a:rPr>
              <a:t>R</a:t>
            </a:r>
            <a:r>
              <a:rPr sz="900" b="1" spc="45" dirty="0">
                <a:solidFill>
                  <a:srgbClr val="414042"/>
                </a:solidFill>
                <a:latin typeface="Calibri"/>
                <a:cs typeface="Calibri"/>
              </a:rPr>
              <a:t>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9998" y="3025787"/>
            <a:ext cx="3665220" cy="132524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85420" marR="31115">
              <a:lnSpc>
                <a:spcPct val="122200"/>
              </a:lnSpc>
              <a:spcBef>
                <a:spcPts val="600"/>
              </a:spcBef>
            </a:pP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treinadores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devem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prejudicar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reputação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outros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treinadores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(de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todas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 demais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modalidades),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nem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professores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por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interesses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ordem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pessoal.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rebuchet MS"/>
              <a:cs typeface="Trebuchet MS"/>
            </a:endParaRPr>
          </a:p>
          <a:p>
            <a:pPr marL="185420" marR="80645">
              <a:lnSpc>
                <a:spcPct val="122200"/>
              </a:lnSpc>
              <a:spcBef>
                <a:spcPts val="5"/>
              </a:spcBef>
            </a:pP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Quando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praticante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muda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filiação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clubista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ambos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 os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treinadores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devem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estabelecer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comunicação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necessária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cooperar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troca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informações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entendam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apropriadas.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3300" y="4628715"/>
            <a:ext cx="29946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O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414042"/>
                </a:solidFill>
                <a:latin typeface="Calibri"/>
                <a:cs typeface="Calibri"/>
              </a:rPr>
              <a:t>RELACIONAMENTO</a:t>
            </a:r>
            <a:r>
              <a:rPr sz="900" b="1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35" dirty="0">
                <a:solidFill>
                  <a:srgbClr val="414042"/>
                </a:solidFill>
                <a:latin typeface="Calibri"/>
                <a:cs typeface="Calibri"/>
              </a:rPr>
              <a:t>DO</a:t>
            </a:r>
            <a:r>
              <a:rPr sz="900" b="1" spc="-5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414042"/>
                </a:solidFill>
                <a:latin typeface="Calibri"/>
                <a:cs typeface="Calibri"/>
              </a:rPr>
              <a:t>TREINADOR</a:t>
            </a:r>
            <a:r>
              <a:rPr sz="900" b="1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414042"/>
                </a:solidFill>
                <a:latin typeface="Calibri"/>
                <a:cs typeface="Calibri"/>
              </a:rPr>
              <a:t>COM</a:t>
            </a:r>
            <a:r>
              <a:rPr sz="900" b="1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414042"/>
                </a:solidFill>
                <a:latin typeface="Calibri"/>
                <a:cs typeface="Calibri"/>
              </a:rPr>
              <a:t>OS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414042"/>
                </a:solidFill>
                <a:latin typeface="Calibri"/>
                <a:cs typeface="Calibri"/>
              </a:rPr>
              <a:t>PRATICANTES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9998" y="4867199"/>
            <a:ext cx="3665220" cy="253111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85420" marR="148590">
              <a:lnSpc>
                <a:spcPct val="122200"/>
              </a:lnSpc>
              <a:spcBef>
                <a:spcPts val="620"/>
              </a:spcBef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bem-estar,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saúde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futuro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praticantes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constituem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principal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preocupação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treinadores.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rebuchet MS"/>
              <a:cs typeface="Trebuchet MS"/>
            </a:endParaRPr>
          </a:p>
          <a:p>
            <a:pPr marL="185420" marR="207010">
              <a:lnSpc>
                <a:spcPct val="122200"/>
              </a:lnSpc>
            </a:pP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informar-se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junto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praticantes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seus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familiares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sobre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tamen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médi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ntualme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ejam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ebe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rebuchet MS"/>
              <a:cs typeface="Trebuchet MS"/>
            </a:endParaRPr>
          </a:p>
          <a:p>
            <a:pPr marL="185420" marR="105410">
              <a:lnSpc>
                <a:spcPct val="122200"/>
              </a:lnSpc>
            </a:pP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estar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seguro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atividades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ajustam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às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respetivas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idades,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experiência,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capacidades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condições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físicas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psicológicas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atletas.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rebuchet MS"/>
              <a:cs typeface="Trebuchet MS"/>
            </a:endParaRPr>
          </a:p>
          <a:p>
            <a:pPr marL="185420" marR="24130">
              <a:lnSpc>
                <a:spcPct val="122200"/>
              </a:lnSpc>
            </a:pP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defender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confidencialidade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todas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informações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referentes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aos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prati-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cantes,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menos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sejam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exigíveis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efeitos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controlo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antidopagem.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rebuchet MS"/>
              <a:cs typeface="Trebuchet MS"/>
            </a:endParaRPr>
          </a:p>
          <a:p>
            <a:pPr marL="185420" marR="278765">
              <a:lnSpc>
                <a:spcPct val="122200"/>
              </a:lnSpc>
              <a:spcBef>
                <a:spcPts val="5"/>
              </a:spcBef>
            </a:pP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evitar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qualquer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comportamento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represente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abuso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poder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ine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função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ofissiona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3300" y="7646235"/>
            <a:ext cx="32689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O</a:t>
            </a:r>
            <a:r>
              <a:rPr sz="900" b="1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414042"/>
                </a:solidFill>
                <a:latin typeface="Calibri"/>
                <a:cs typeface="Calibri"/>
              </a:rPr>
              <a:t>RELACIONAMENTO</a:t>
            </a:r>
            <a:r>
              <a:rPr sz="900" b="1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414042"/>
                </a:solidFill>
                <a:latin typeface="Calibri"/>
                <a:cs typeface="Calibri"/>
              </a:rPr>
              <a:t>COM</a:t>
            </a:r>
            <a:r>
              <a:rPr sz="900" b="1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414042"/>
                </a:solidFill>
                <a:latin typeface="Calibri"/>
                <a:cs typeface="Calibri"/>
              </a:rPr>
              <a:t>OS</a:t>
            </a:r>
            <a:r>
              <a:rPr sz="900" b="1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414042"/>
                </a:solidFill>
                <a:latin typeface="Calibri"/>
                <a:cs typeface="Calibri"/>
              </a:rPr>
              <a:t>REPRESENTANTES</a:t>
            </a:r>
            <a:r>
              <a:rPr sz="900" b="1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DA</a:t>
            </a:r>
            <a:r>
              <a:rPr sz="900" b="1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414042"/>
                </a:solidFill>
                <a:latin typeface="Calibri"/>
                <a:cs typeface="Calibri"/>
              </a:rPr>
              <a:t>ARBITRAGEM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9998" y="7924495"/>
            <a:ext cx="3665220" cy="72453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85420">
              <a:lnSpc>
                <a:spcPct val="100000"/>
              </a:lnSpc>
              <a:spcBef>
                <a:spcPts val="545"/>
              </a:spcBef>
            </a:pP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respeitar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todas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decisões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elementos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equipas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arbitragem.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rebuchet MS"/>
              <a:cs typeface="Trebuchet MS"/>
            </a:endParaRPr>
          </a:p>
          <a:p>
            <a:pPr marL="185420" marR="102870">
              <a:lnSpc>
                <a:spcPct val="122200"/>
              </a:lnSpc>
            </a:pP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acatar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decisões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juízes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árbitros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sem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protestar,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mesmo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estejam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erradas.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99999" y="3696295"/>
            <a:ext cx="3663315" cy="181610"/>
            <a:chOff x="899999" y="3696295"/>
            <a:chExt cx="3663315" cy="18161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346" y="3746695"/>
              <a:ext cx="129147" cy="13077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63223" y="3708995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99998" y="3696296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91"/>
                  </a:lnTo>
                  <a:lnTo>
                    <a:pt x="12700" y="25400"/>
                  </a:lnTo>
                  <a:lnTo>
                    <a:pt x="21678" y="21691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07" y="3721"/>
                  </a:lnTo>
                  <a:lnTo>
                    <a:pt x="3637699" y="12700"/>
                  </a:lnTo>
                  <a:lnTo>
                    <a:pt x="3641407" y="21691"/>
                  </a:lnTo>
                  <a:lnTo>
                    <a:pt x="3650399" y="25400"/>
                  </a:lnTo>
                  <a:lnTo>
                    <a:pt x="3659378" y="21691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899999" y="4912195"/>
            <a:ext cx="3663315" cy="2165350"/>
            <a:chOff x="899999" y="4912195"/>
            <a:chExt cx="3663315" cy="2165350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346" y="5423394"/>
              <a:ext cx="129147" cy="13077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346" y="5914794"/>
              <a:ext cx="129147" cy="13077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6346" y="6421221"/>
              <a:ext cx="129147" cy="13077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346" y="6946195"/>
              <a:ext cx="129147" cy="13077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6346" y="4912195"/>
              <a:ext cx="129147" cy="13077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63223" y="5385693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99998" y="5373001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07" y="3721"/>
                  </a:lnTo>
                  <a:lnTo>
                    <a:pt x="3637699" y="12700"/>
                  </a:lnTo>
                  <a:lnTo>
                    <a:pt x="3641407" y="21678"/>
                  </a:lnTo>
                  <a:lnTo>
                    <a:pt x="3650399" y="25400"/>
                  </a:lnTo>
                  <a:lnTo>
                    <a:pt x="3659378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63223" y="5877092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99998" y="5864402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07" y="3721"/>
                  </a:lnTo>
                  <a:lnTo>
                    <a:pt x="3637699" y="12700"/>
                  </a:lnTo>
                  <a:lnTo>
                    <a:pt x="3641407" y="21678"/>
                  </a:lnTo>
                  <a:lnTo>
                    <a:pt x="3650399" y="25400"/>
                  </a:lnTo>
                  <a:lnTo>
                    <a:pt x="3659378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63223" y="6383518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99998" y="6370828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07" y="3721"/>
                  </a:lnTo>
                  <a:lnTo>
                    <a:pt x="3637699" y="12700"/>
                  </a:lnTo>
                  <a:lnTo>
                    <a:pt x="3641407" y="21678"/>
                  </a:lnTo>
                  <a:lnTo>
                    <a:pt x="3650399" y="25400"/>
                  </a:lnTo>
                  <a:lnTo>
                    <a:pt x="3659378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63223" y="6908490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99998" y="6895795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07" y="3721"/>
                  </a:lnTo>
                  <a:lnTo>
                    <a:pt x="3637699" y="12700"/>
                  </a:lnTo>
                  <a:lnTo>
                    <a:pt x="3641407" y="21678"/>
                  </a:lnTo>
                  <a:lnTo>
                    <a:pt x="3650399" y="25400"/>
                  </a:lnTo>
                  <a:lnTo>
                    <a:pt x="3659378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899999" y="7961395"/>
            <a:ext cx="3663315" cy="471805"/>
            <a:chOff x="899999" y="7961395"/>
            <a:chExt cx="3663315" cy="471805"/>
          </a:xfrm>
        </p:grpSpPr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346" y="7961395"/>
              <a:ext cx="129147" cy="13077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6346" y="8302222"/>
              <a:ext cx="129147" cy="13077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63223" y="8264519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99998" y="8251825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07" y="3721"/>
                  </a:lnTo>
                  <a:lnTo>
                    <a:pt x="3637699" y="12700"/>
                  </a:lnTo>
                  <a:lnTo>
                    <a:pt x="3641407" y="21678"/>
                  </a:lnTo>
                  <a:lnTo>
                    <a:pt x="3650399" y="25400"/>
                  </a:lnTo>
                  <a:lnTo>
                    <a:pt x="3659378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899999" y="1702593"/>
            <a:ext cx="3663315" cy="679450"/>
            <a:chOff x="899999" y="1702593"/>
            <a:chExt cx="3663315" cy="679450"/>
          </a:xfrm>
        </p:grpSpPr>
        <p:sp>
          <p:nvSpPr>
            <p:cNvPr id="46" name="object 46"/>
            <p:cNvSpPr/>
            <p:nvPr/>
          </p:nvSpPr>
          <p:spPr>
            <a:xfrm>
              <a:off x="963223" y="2213192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99998" y="2200503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08"/>
                  </a:lnTo>
                  <a:lnTo>
                    <a:pt x="12700" y="0"/>
                  </a:lnTo>
                  <a:lnTo>
                    <a:pt x="3708" y="3708"/>
                  </a:lnTo>
                  <a:lnTo>
                    <a:pt x="0" y="12700"/>
                  </a:lnTo>
                  <a:lnTo>
                    <a:pt x="3708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08"/>
                  </a:lnTo>
                  <a:lnTo>
                    <a:pt x="3650399" y="0"/>
                  </a:lnTo>
                  <a:lnTo>
                    <a:pt x="3641407" y="3708"/>
                  </a:lnTo>
                  <a:lnTo>
                    <a:pt x="3637699" y="12700"/>
                  </a:lnTo>
                  <a:lnTo>
                    <a:pt x="3641407" y="21678"/>
                  </a:lnTo>
                  <a:lnTo>
                    <a:pt x="3650399" y="25400"/>
                  </a:lnTo>
                  <a:lnTo>
                    <a:pt x="3659378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63223" y="1715293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99998" y="1702599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07" y="3721"/>
                  </a:lnTo>
                  <a:lnTo>
                    <a:pt x="3637699" y="12700"/>
                  </a:lnTo>
                  <a:lnTo>
                    <a:pt x="3641407" y="21678"/>
                  </a:lnTo>
                  <a:lnTo>
                    <a:pt x="3650399" y="25400"/>
                  </a:lnTo>
                  <a:lnTo>
                    <a:pt x="3659378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346" y="2250894"/>
              <a:ext cx="129147" cy="130770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51997" y="1610995"/>
            <a:ext cx="1728000" cy="17280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124" y="694080"/>
            <a:ext cx="1971039" cy="2540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650" spc="5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AN</a:t>
            </a:r>
            <a:r>
              <a:rPr sz="650" spc="-1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CURS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65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TREINADORE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65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05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25" dirty="0">
                <a:solidFill>
                  <a:srgbClr val="DCC75F"/>
                </a:solidFill>
                <a:latin typeface="Calibri"/>
                <a:cs typeface="Calibri"/>
              </a:rPr>
              <a:t>GRAU</a:t>
            </a:r>
            <a:r>
              <a:rPr sz="650" b="1" spc="-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20" dirty="0">
                <a:solidFill>
                  <a:srgbClr val="DCC75F"/>
                </a:solidFill>
                <a:latin typeface="Calibri"/>
                <a:cs typeface="Calibri"/>
              </a:rPr>
              <a:t>II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100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16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624" y="1599368"/>
            <a:ext cx="239395" cy="218694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588010">
              <a:lnSpc>
                <a:spcPct val="100000"/>
              </a:lnSpc>
              <a:spcBef>
                <a:spcPts val="65"/>
              </a:spcBef>
            </a:pP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INSTITUTO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3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PORTUGAL</a:t>
            </a:r>
            <a:r>
              <a:rPr sz="65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PROGRAMA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NACIONAL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FORMAÇÃO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-10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TREINADORES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1598" y="9271986"/>
            <a:ext cx="160782" cy="16000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013354" y="1853996"/>
            <a:ext cx="3665220" cy="498475"/>
          </a:xfrm>
          <a:custGeom>
            <a:avLst/>
            <a:gdLst/>
            <a:ahLst/>
            <a:cxnLst/>
            <a:rect l="l" t="t" r="r" b="b"/>
            <a:pathLst>
              <a:path w="3665220" h="498475">
                <a:moveTo>
                  <a:pt x="3664800" y="0"/>
                </a:moveTo>
                <a:lnTo>
                  <a:pt x="0" y="0"/>
                </a:lnTo>
                <a:lnTo>
                  <a:pt x="0" y="497992"/>
                </a:lnTo>
                <a:lnTo>
                  <a:pt x="3664800" y="497992"/>
                </a:lnTo>
                <a:lnTo>
                  <a:pt x="3664800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93299" y="1611195"/>
            <a:ext cx="23025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O</a:t>
            </a:r>
            <a:r>
              <a:rPr sz="900" b="1" spc="-3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414042"/>
                </a:solidFill>
                <a:latin typeface="Calibri"/>
                <a:cs typeface="Calibri"/>
              </a:rPr>
              <a:t>RELACIONAMENTO</a:t>
            </a:r>
            <a:r>
              <a:rPr sz="900" b="1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414042"/>
                </a:solidFill>
                <a:latin typeface="Calibri"/>
                <a:cs typeface="Calibri"/>
              </a:rPr>
              <a:t>COM</a:t>
            </a:r>
            <a:r>
              <a:rPr sz="900" b="1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414042"/>
                </a:solidFill>
                <a:latin typeface="Calibri"/>
                <a:cs typeface="Calibri"/>
              </a:rPr>
              <a:t>OS</a:t>
            </a:r>
            <a:r>
              <a:rPr sz="900" b="1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ESPECTADORES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3354" y="1853996"/>
            <a:ext cx="3665220" cy="4984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72085" marR="102235">
              <a:lnSpc>
                <a:spcPct val="122200"/>
              </a:lnSpc>
              <a:spcBef>
                <a:spcPts val="585"/>
              </a:spcBef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respeitar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ordem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pública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ripostar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às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manifestações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espectadores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mesmo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quando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estas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representam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provocação.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5945" y="1916996"/>
            <a:ext cx="129148" cy="13077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67299" y="2509905"/>
            <a:ext cx="5436235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0685">
              <a:lnSpc>
                <a:spcPct val="113100"/>
              </a:lnSpc>
              <a:spcBef>
                <a:spcPts val="100"/>
              </a:spcBef>
            </a:pPr>
            <a:r>
              <a:rPr sz="1400" spc="-30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treinador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54B948"/>
                </a:solidFill>
                <a:latin typeface="Trebuchet MS"/>
                <a:cs typeface="Trebuchet MS"/>
              </a:rPr>
              <a:t>tem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obrigação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54B948"/>
                </a:solidFill>
                <a:latin typeface="Trebuchet MS"/>
                <a:cs typeface="Trebuchet MS"/>
              </a:rPr>
              <a:t>ética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de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respeitar</a:t>
            </a:r>
            <a:r>
              <a:rPr sz="1400" spc="-17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54B948"/>
                </a:solidFill>
                <a:latin typeface="Trebuchet MS"/>
                <a:cs typeface="Trebuchet MS"/>
              </a:rPr>
              <a:t>todos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54B948"/>
                </a:solidFill>
                <a:latin typeface="Trebuchet MS"/>
                <a:cs typeface="Trebuchet MS"/>
              </a:rPr>
              <a:t>os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que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54B948"/>
                </a:solidFill>
                <a:latin typeface="Trebuchet MS"/>
                <a:cs typeface="Trebuchet MS"/>
              </a:rPr>
              <a:t>participam </a:t>
            </a:r>
            <a:r>
              <a:rPr sz="1400" spc="-40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54B948"/>
                </a:solidFill>
                <a:latin typeface="Trebuchet MS"/>
                <a:cs typeface="Trebuchet MS"/>
              </a:rPr>
              <a:t>nas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atividades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54B948"/>
                </a:solidFill>
                <a:latin typeface="Trebuchet MS"/>
                <a:cs typeface="Trebuchet MS"/>
              </a:rPr>
              <a:t>desportivas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no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54B948"/>
                </a:solidFill>
                <a:latin typeface="Trebuchet MS"/>
                <a:cs typeface="Trebuchet MS"/>
              </a:rPr>
              <a:t>exercício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de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54B948"/>
                </a:solidFill>
                <a:latin typeface="Trebuchet MS"/>
                <a:cs typeface="Trebuchet MS"/>
              </a:rPr>
              <a:t>funções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que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54B948"/>
                </a:solidFill>
                <a:latin typeface="Trebuchet MS"/>
                <a:cs typeface="Trebuchet MS"/>
              </a:rPr>
              <a:t>lhes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54B948"/>
                </a:solidFill>
                <a:latin typeface="Trebuchet MS"/>
                <a:cs typeface="Trebuchet MS"/>
              </a:rPr>
              <a:t>são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54B948"/>
                </a:solidFill>
                <a:latin typeface="Trebuchet MS"/>
                <a:cs typeface="Trebuchet MS"/>
              </a:rPr>
              <a:t>próprias.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299" y="7924906"/>
            <a:ext cx="5510530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0685">
              <a:lnSpc>
                <a:spcPct val="113100"/>
              </a:lnSpc>
              <a:spcBef>
                <a:spcPts val="100"/>
              </a:spcBef>
            </a:pPr>
            <a:r>
              <a:rPr sz="1400" spc="15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filosofia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de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54B948"/>
                </a:solidFill>
                <a:latin typeface="Trebuchet MS"/>
                <a:cs typeface="Trebuchet MS"/>
              </a:rPr>
              <a:t>responsabilidade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é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54B948"/>
                </a:solidFill>
                <a:latin typeface="Trebuchet MS"/>
                <a:cs typeface="Trebuchet MS"/>
              </a:rPr>
              <a:t>um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54B948"/>
                </a:solidFill>
                <a:latin typeface="Trebuchet MS"/>
                <a:cs typeface="Trebuchet MS"/>
              </a:rPr>
              <a:t>princípio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que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deve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54B948"/>
                </a:solidFill>
                <a:latin typeface="Trebuchet MS"/>
                <a:cs typeface="Trebuchet MS"/>
              </a:rPr>
              <a:t>ser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54B948"/>
                </a:solidFill>
                <a:latin typeface="Trebuchet MS"/>
                <a:cs typeface="Trebuchet MS"/>
              </a:rPr>
              <a:t>seguido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54B948"/>
                </a:solidFill>
                <a:latin typeface="Trebuchet MS"/>
                <a:cs typeface="Trebuchet MS"/>
              </a:rPr>
              <a:t>pelo </a:t>
            </a:r>
            <a:r>
              <a:rPr sz="1400" spc="-40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treinador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54B948"/>
                </a:solidFill>
                <a:latin typeface="Trebuchet MS"/>
                <a:cs typeface="Trebuchet MS"/>
              </a:rPr>
              <a:t>em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54B948"/>
                </a:solidFill>
                <a:latin typeface="Trebuchet MS"/>
                <a:cs typeface="Trebuchet MS"/>
              </a:rPr>
              <a:t>todas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54B948"/>
                </a:solidFill>
                <a:latin typeface="Trebuchet MS"/>
                <a:cs typeface="Trebuchet MS"/>
              </a:rPr>
              <a:t>as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54B948"/>
                </a:solidFill>
                <a:latin typeface="Trebuchet MS"/>
                <a:cs typeface="Trebuchet MS"/>
              </a:rPr>
              <a:t>suas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54B948"/>
                </a:solidFill>
                <a:latin typeface="Trebuchet MS"/>
                <a:cs typeface="Trebuchet MS"/>
              </a:rPr>
              <a:t>atividades,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54B948"/>
                </a:solidFill>
                <a:latin typeface="Trebuchet MS"/>
                <a:cs typeface="Trebuchet MS"/>
              </a:rPr>
              <a:t>visando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54B948"/>
                </a:solidFill>
                <a:latin typeface="Trebuchet MS"/>
                <a:cs typeface="Trebuchet MS"/>
              </a:rPr>
              <a:t>benefício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54B948"/>
                </a:solidFill>
                <a:latin typeface="Trebuchet MS"/>
                <a:cs typeface="Trebuchet MS"/>
              </a:rPr>
              <a:t>da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sociedade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54B948"/>
                </a:solidFill>
                <a:latin typeface="Trebuchet MS"/>
                <a:cs typeface="Trebuchet MS"/>
              </a:rPr>
              <a:t>em </a:t>
            </a:r>
            <a:r>
              <a:rPr sz="1400" spc="-4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geral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4B948"/>
                </a:solidFill>
                <a:latin typeface="Trebuchet MS"/>
                <a:cs typeface="Trebuchet MS"/>
              </a:rPr>
              <a:t>dos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participantes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54B948"/>
                </a:solidFill>
                <a:latin typeface="Trebuchet MS"/>
                <a:cs typeface="Trebuchet MS"/>
              </a:rPr>
              <a:t>em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54B948"/>
                </a:solidFill>
                <a:latin typeface="Trebuchet MS"/>
                <a:cs typeface="Trebuchet MS"/>
              </a:rPr>
              <a:t>particular,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54B948"/>
                </a:solidFill>
                <a:latin typeface="Trebuchet MS"/>
                <a:cs typeface="Trebuchet MS"/>
              </a:rPr>
              <a:t>sem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54B948"/>
                </a:solidFill>
                <a:latin typeface="Trebuchet MS"/>
                <a:cs typeface="Trebuchet MS"/>
              </a:rPr>
              <a:t>nunca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pretender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54B948"/>
                </a:solidFill>
                <a:latin typeface="Trebuchet MS"/>
                <a:cs typeface="Trebuchet MS"/>
              </a:rPr>
              <a:t>prejudicá-los.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80004" y="2396990"/>
            <a:ext cx="344170" cy="381000"/>
            <a:chOff x="1080004" y="2396990"/>
            <a:chExt cx="344170" cy="381000"/>
          </a:xfrm>
        </p:grpSpPr>
        <p:sp>
          <p:nvSpPr>
            <p:cNvPr id="13" name="object 13"/>
            <p:cNvSpPr/>
            <p:nvPr/>
          </p:nvSpPr>
          <p:spPr>
            <a:xfrm>
              <a:off x="1080004" y="2396990"/>
              <a:ext cx="344170" cy="381000"/>
            </a:xfrm>
            <a:custGeom>
              <a:avLst/>
              <a:gdLst/>
              <a:ahLst/>
              <a:cxnLst/>
              <a:rect l="l" t="t" r="r" b="b"/>
              <a:pathLst>
                <a:path w="344169" h="381000">
                  <a:moveTo>
                    <a:pt x="285788" y="0"/>
                  </a:moveTo>
                  <a:lnTo>
                    <a:pt x="58013" y="0"/>
                  </a:lnTo>
                  <a:lnTo>
                    <a:pt x="35484" y="4578"/>
                  </a:lnTo>
                  <a:lnTo>
                    <a:pt x="17038" y="17043"/>
                  </a:lnTo>
                  <a:lnTo>
                    <a:pt x="4576" y="35490"/>
                  </a:lnTo>
                  <a:lnTo>
                    <a:pt x="0" y="58013"/>
                  </a:lnTo>
                  <a:lnTo>
                    <a:pt x="0" y="285800"/>
                  </a:lnTo>
                  <a:lnTo>
                    <a:pt x="4576" y="308322"/>
                  </a:lnTo>
                  <a:lnTo>
                    <a:pt x="17038" y="326764"/>
                  </a:lnTo>
                  <a:lnTo>
                    <a:pt x="35484" y="339225"/>
                  </a:lnTo>
                  <a:lnTo>
                    <a:pt x="58013" y="343801"/>
                  </a:lnTo>
                  <a:lnTo>
                    <a:pt x="58737" y="380644"/>
                  </a:lnTo>
                  <a:lnTo>
                    <a:pt x="100279" y="343801"/>
                  </a:lnTo>
                  <a:lnTo>
                    <a:pt x="285788" y="343801"/>
                  </a:lnTo>
                  <a:lnTo>
                    <a:pt x="308311" y="339225"/>
                  </a:lnTo>
                  <a:lnTo>
                    <a:pt x="326758" y="326764"/>
                  </a:lnTo>
                  <a:lnTo>
                    <a:pt x="339223" y="308322"/>
                  </a:lnTo>
                  <a:lnTo>
                    <a:pt x="343801" y="285800"/>
                  </a:lnTo>
                  <a:lnTo>
                    <a:pt x="343801" y="58013"/>
                  </a:lnTo>
                  <a:lnTo>
                    <a:pt x="339223" y="35490"/>
                  </a:lnTo>
                  <a:lnTo>
                    <a:pt x="326758" y="17043"/>
                  </a:lnTo>
                  <a:lnTo>
                    <a:pt x="308311" y="4578"/>
                  </a:lnTo>
                  <a:lnTo>
                    <a:pt x="285788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4082" y="2447740"/>
              <a:ext cx="239080" cy="240017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080004" y="7812002"/>
            <a:ext cx="344170" cy="381000"/>
            <a:chOff x="1080004" y="7812002"/>
            <a:chExt cx="344170" cy="381000"/>
          </a:xfrm>
        </p:grpSpPr>
        <p:sp>
          <p:nvSpPr>
            <p:cNvPr id="16" name="object 16"/>
            <p:cNvSpPr/>
            <p:nvPr/>
          </p:nvSpPr>
          <p:spPr>
            <a:xfrm>
              <a:off x="1080004" y="7812002"/>
              <a:ext cx="344170" cy="381000"/>
            </a:xfrm>
            <a:custGeom>
              <a:avLst/>
              <a:gdLst/>
              <a:ahLst/>
              <a:cxnLst/>
              <a:rect l="l" t="t" r="r" b="b"/>
              <a:pathLst>
                <a:path w="344169" h="381000">
                  <a:moveTo>
                    <a:pt x="285788" y="0"/>
                  </a:moveTo>
                  <a:lnTo>
                    <a:pt x="58013" y="0"/>
                  </a:lnTo>
                  <a:lnTo>
                    <a:pt x="35484" y="4576"/>
                  </a:lnTo>
                  <a:lnTo>
                    <a:pt x="17038" y="17037"/>
                  </a:lnTo>
                  <a:lnTo>
                    <a:pt x="4576" y="35479"/>
                  </a:lnTo>
                  <a:lnTo>
                    <a:pt x="0" y="58000"/>
                  </a:lnTo>
                  <a:lnTo>
                    <a:pt x="0" y="285788"/>
                  </a:lnTo>
                  <a:lnTo>
                    <a:pt x="4576" y="308309"/>
                  </a:lnTo>
                  <a:lnTo>
                    <a:pt x="17038" y="326751"/>
                  </a:lnTo>
                  <a:lnTo>
                    <a:pt x="35484" y="339212"/>
                  </a:lnTo>
                  <a:lnTo>
                    <a:pt x="58013" y="343788"/>
                  </a:lnTo>
                  <a:lnTo>
                    <a:pt x="58737" y="380631"/>
                  </a:lnTo>
                  <a:lnTo>
                    <a:pt x="100279" y="343788"/>
                  </a:lnTo>
                  <a:lnTo>
                    <a:pt x="285788" y="343788"/>
                  </a:lnTo>
                  <a:lnTo>
                    <a:pt x="308311" y="339212"/>
                  </a:lnTo>
                  <a:lnTo>
                    <a:pt x="326758" y="326751"/>
                  </a:lnTo>
                  <a:lnTo>
                    <a:pt x="339223" y="308309"/>
                  </a:lnTo>
                  <a:lnTo>
                    <a:pt x="343801" y="285788"/>
                  </a:lnTo>
                  <a:lnTo>
                    <a:pt x="343801" y="58000"/>
                  </a:lnTo>
                  <a:lnTo>
                    <a:pt x="339223" y="35479"/>
                  </a:lnTo>
                  <a:lnTo>
                    <a:pt x="326758" y="17037"/>
                  </a:lnTo>
                  <a:lnTo>
                    <a:pt x="308311" y="4576"/>
                  </a:lnTo>
                  <a:lnTo>
                    <a:pt x="285788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4082" y="7862741"/>
              <a:ext cx="239080" cy="240017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1003" y="3960160"/>
            <a:ext cx="1565148" cy="243216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242799" y="4586640"/>
            <a:ext cx="1393825" cy="134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100"/>
              </a:spcBef>
            </a:pP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apr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ofunda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est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emá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tica, 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suge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-s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leitur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di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ersos 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ecurso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x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pedag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ó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-  </a:t>
            </a:r>
            <a:r>
              <a:rPr sz="900" spc="35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ic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elabor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ado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pel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b="1" spc="-30" dirty="0">
                <a:solidFill>
                  <a:srgbClr val="414042"/>
                </a:solidFill>
                <a:latin typeface="Calibri"/>
                <a:cs typeface="Calibri"/>
              </a:rPr>
              <a:t>Plano  Naciona</a:t>
            </a:r>
            <a:r>
              <a:rPr sz="900" b="1" spc="5" dirty="0">
                <a:solidFill>
                  <a:srgbClr val="414042"/>
                </a:solidFill>
                <a:latin typeface="Calibri"/>
                <a:cs typeface="Calibri"/>
              </a:rPr>
              <a:t>l</a:t>
            </a:r>
            <a:r>
              <a:rPr sz="900" b="1" spc="-1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d</a:t>
            </a:r>
            <a:r>
              <a:rPr sz="900" b="1" spc="20" dirty="0">
                <a:solidFill>
                  <a:srgbClr val="414042"/>
                </a:solidFill>
                <a:latin typeface="Calibri"/>
                <a:cs typeface="Calibri"/>
              </a:rPr>
              <a:t>e</a:t>
            </a:r>
            <a:r>
              <a:rPr sz="900" b="1" spc="-1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-30" dirty="0">
                <a:solidFill>
                  <a:srgbClr val="414042"/>
                </a:solidFill>
                <a:latin typeface="Calibri"/>
                <a:cs typeface="Calibri"/>
              </a:rPr>
              <a:t>É</a:t>
            </a:r>
            <a:r>
              <a:rPr sz="900" b="1" spc="-35" dirty="0">
                <a:solidFill>
                  <a:srgbClr val="414042"/>
                </a:solidFill>
                <a:latin typeface="Calibri"/>
                <a:cs typeface="Calibri"/>
              </a:rPr>
              <a:t>tic</a:t>
            </a:r>
            <a:r>
              <a:rPr sz="900" b="1" spc="15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900" b="1" spc="-1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n</a:t>
            </a: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o</a:t>
            </a:r>
            <a:r>
              <a:rPr sz="900" b="1" spc="-1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Despo</a:t>
            </a:r>
            <a:r>
              <a:rPr sz="900" b="1" spc="-10" dirty="0">
                <a:solidFill>
                  <a:srgbClr val="414042"/>
                </a:solidFill>
                <a:latin typeface="Calibri"/>
                <a:cs typeface="Calibri"/>
              </a:rPr>
              <a:t>r</a:t>
            </a:r>
            <a:r>
              <a:rPr sz="900" b="1" spc="-55" dirty="0">
                <a:solidFill>
                  <a:srgbClr val="414042"/>
                </a:solidFill>
                <a:latin typeface="Calibri"/>
                <a:cs typeface="Calibri"/>
              </a:rPr>
              <a:t>t</a:t>
            </a:r>
            <a:r>
              <a:rPr sz="900" b="1" spc="-30" dirty="0">
                <a:solidFill>
                  <a:srgbClr val="414042"/>
                </a:solidFill>
                <a:latin typeface="Calibri"/>
                <a:cs typeface="Calibri"/>
              </a:rPr>
              <a:t>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, 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nomeadame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e“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tic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 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14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Linhas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Orientadoras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pa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einado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”</a:t>
            </a:r>
            <a:r>
              <a:rPr sz="900" spc="-2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em: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24998" y="6100480"/>
            <a:ext cx="6038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95" dirty="0">
                <a:solidFill>
                  <a:srgbClr val="54B948"/>
                </a:solidFill>
                <a:latin typeface="Trebuchet MS"/>
                <a:cs typeface="Trebuchet MS"/>
                <a:hlinkClick r:id="rId7"/>
              </a:rPr>
              <a:t>www.pned.pt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41300" y="3248496"/>
            <a:ext cx="3847465" cy="18783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64160" marR="828675" indent="-252095">
              <a:lnSpc>
                <a:spcPts val="1700"/>
              </a:lnSpc>
              <a:spcBef>
                <a:spcPts val="340"/>
              </a:spcBef>
            </a:pPr>
            <a:r>
              <a:rPr sz="1200" spc="-60" dirty="0">
                <a:solidFill>
                  <a:srgbClr val="54B948"/>
                </a:solidFill>
                <a:latin typeface="Trebuchet MS"/>
                <a:cs typeface="Trebuchet MS"/>
              </a:rPr>
              <a:t>2.</a:t>
            </a:r>
            <a:r>
              <a:rPr sz="1200" spc="-50" dirty="0">
                <a:solidFill>
                  <a:srgbClr val="54B948"/>
                </a:solidFill>
                <a:latin typeface="Trebuchet MS"/>
                <a:cs typeface="Trebuchet MS"/>
              </a:rPr>
              <a:t>2</a:t>
            </a:r>
            <a:r>
              <a:rPr sz="1200" spc="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54B948"/>
                </a:solidFill>
                <a:latin typeface="Trebuchet MS"/>
                <a:cs typeface="Trebuchet MS"/>
              </a:rPr>
              <a:t>Responsabilidade</a:t>
            </a:r>
            <a:r>
              <a:rPr sz="1600" dirty="0">
                <a:solidFill>
                  <a:srgbClr val="54B948"/>
                </a:solidFill>
                <a:latin typeface="Trebuchet MS"/>
                <a:cs typeface="Trebuchet MS"/>
              </a:rPr>
              <a:t>s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54B948"/>
                </a:solidFill>
                <a:latin typeface="Trebuchet MS"/>
                <a:cs typeface="Trebuchet MS"/>
              </a:rPr>
              <a:t>d</a:t>
            </a:r>
            <a:r>
              <a:rPr sz="1600" spc="-20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54B948"/>
                </a:solidFill>
                <a:latin typeface="Trebuchet MS"/>
                <a:cs typeface="Trebuchet MS"/>
              </a:rPr>
              <a:t>treinador:  </a:t>
            </a:r>
            <a:r>
              <a:rPr sz="1600" spc="-40" dirty="0">
                <a:solidFill>
                  <a:srgbClr val="54B948"/>
                </a:solidFill>
                <a:latin typeface="Trebuchet MS"/>
                <a:cs typeface="Trebuchet MS"/>
              </a:rPr>
              <a:t>procedimento</a:t>
            </a:r>
            <a:r>
              <a:rPr sz="1600" spc="-20" dirty="0">
                <a:solidFill>
                  <a:srgbClr val="54B948"/>
                </a:solidFill>
                <a:latin typeface="Trebuchet MS"/>
                <a:cs typeface="Trebuchet MS"/>
              </a:rPr>
              <a:t>s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54B948"/>
                </a:solidFill>
                <a:latin typeface="Trebuchet MS"/>
                <a:cs typeface="Trebuchet MS"/>
              </a:rPr>
              <a:t>éticos</a:t>
            </a:r>
            <a:endParaRPr sz="1600">
              <a:latin typeface="Trebuchet MS"/>
              <a:cs typeface="Trebuchet MS"/>
            </a:endParaRPr>
          </a:p>
          <a:p>
            <a:pPr marL="274955" marR="5080" indent="179705">
              <a:lnSpc>
                <a:spcPct val="122200"/>
              </a:lnSpc>
              <a:spcBef>
                <a:spcPts val="385"/>
              </a:spcBef>
            </a:pP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filosofia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responsabilidade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princípio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seguido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pelo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todas as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suas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atividades,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visando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benefício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sociedade em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geral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participantes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particular,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sem nunca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pretender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prejudicá-los.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conceito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competência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fundamental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 implementar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esse princípio de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esponsabilizaçã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einado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14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maximizand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benefício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minimizand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os 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riscos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praticantes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14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quando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levados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prática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estão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bem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preparados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sempre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atualizados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seus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conhecimentos.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Um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54B948"/>
                </a:solidFill>
                <a:latin typeface="Calibri"/>
                <a:cs typeface="Calibri"/>
              </a:rPr>
              <a:t>treinador 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 responsável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demonstra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nas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suas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intervenções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o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seguinte: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888847" y="5393644"/>
            <a:ext cx="1618615" cy="1812925"/>
            <a:chOff x="3888847" y="5393644"/>
            <a:chExt cx="1618615" cy="1812925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1983" y="6765668"/>
              <a:ext cx="243867" cy="13113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88847" y="5393644"/>
              <a:ext cx="1618307" cy="181270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036013" y="5247980"/>
            <a:ext cx="814705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0805" algn="r">
              <a:lnSpc>
                <a:spcPct val="120400"/>
              </a:lnSpc>
              <a:spcBef>
                <a:spcPts val="100"/>
              </a:spcBef>
            </a:pP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tu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melhor 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ess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do 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desenvolvimento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tica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en- 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qua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indivídu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10988" y="6276656"/>
            <a:ext cx="739775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2235" algn="r">
              <a:lnSpc>
                <a:spcPct val="120400"/>
              </a:lnSpc>
              <a:spcBef>
                <a:spcPts val="100"/>
              </a:spcBef>
            </a:pP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ec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onhe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as 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limita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ç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õe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dos 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sabe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 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onhecime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90300" y="7167656"/>
            <a:ext cx="1156970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100"/>
              </a:spcBef>
            </a:pP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eit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esponsabilidade  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abalha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out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os 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einado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out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- 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fi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ssionai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51100" y="5247980"/>
            <a:ext cx="93345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100"/>
              </a:spcBef>
            </a:pP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ec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onhe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poder 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ine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funçã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 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treinador.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51100" y="6108381"/>
            <a:ext cx="953769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100"/>
              </a:spcBef>
            </a:pPr>
            <a:r>
              <a:rPr sz="900" spc="-1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onsciênci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dos 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alo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pessoais 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om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esse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alo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  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f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eta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á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ticas 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qu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administr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a.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9604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17</a:t>
            </a:r>
            <a:endParaRPr sz="4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399" y="9271986"/>
            <a:ext cx="160781" cy="16000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79995" y="4176001"/>
            <a:ext cx="180340" cy="522605"/>
          </a:xfrm>
          <a:custGeom>
            <a:avLst/>
            <a:gdLst/>
            <a:ahLst/>
            <a:cxnLst/>
            <a:rect l="l" t="t" r="r" b="b"/>
            <a:pathLst>
              <a:path w="180340" h="522604">
                <a:moveTo>
                  <a:pt x="179997" y="0"/>
                </a:moveTo>
                <a:lnTo>
                  <a:pt x="0" y="0"/>
                </a:lnTo>
                <a:lnTo>
                  <a:pt x="0" y="521995"/>
                </a:lnTo>
                <a:lnTo>
                  <a:pt x="179997" y="521995"/>
                </a:lnTo>
                <a:lnTo>
                  <a:pt x="179997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74606" y="4109953"/>
            <a:ext cx="49530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775" algn="just">
              <a:lnSpc>
                <a:spcPct val="136400"/>
              </a:lnSpc>
              <a:spcBef>
                <a:spcPts val="100"/>
              </a:spcBef>
            </a:pPr>
            <a:r>
              <a:rPr sz="550" spc="5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550" spc="-10" dirty="0">
                <a:solidFill>
                  <a:srgbClr val="414042"/>
                </a:solidFill>
                <a:latin typeface="Trebuchet MS"/>
                <a:cs typeface="Trebuchet MS"/>
              </a:rPr>
              <a:t>TIC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550" spc="-20" dirty="0">
                <a:solidFill>
                  <a:srgbClr val="414042"/>
                </a:solidFill>
                <a:latin typeface="Trebuchet MS"/>
                <a:cs typeface="Trebuchet MS"/>
              </a:rPr>
              <a:t> E  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DEON</a:t>
            </a:r>
            <a:r>
              <a:rPr sz="55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550" spc="-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OGIA  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1470" y="675546"/>
            <a:ext cx="17316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414042"/>
                </a:solidFill>
                <a:latin typeface="Trebuchet MS"/>
                <a:cs typeface="Trebuchet MS"/>
              </a:rPr>
              <a:t>Ética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Trebuchet MS"/>
                <a:cs typeface="Trebuchet MS"/>
              </a:rPr>
              <a:t>deontologia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299" y="1611195"/>
            <a:ext cx="19399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414042"/>
                </a:solidFill>
                <a:latin typeface="Calibri"/>
                <a:cs typeface="Calibri"/>
              </a:rPr>
              <a:t>PADRÕES</a:t>
            </a:r>
            <a:r>
              <a:rPr sz="900" b="1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35" dirty="0">
                <a:solidFill>
                  <a:srgbClr val="414042"/>
                </a:solidFill>
                <a:latin typeface="Calibri"/>
                <a:cs typeface="Calibri"/>
              </a:rPr>
              <a:t>DE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414042"/>
                </a:solidFill>
                <a:latin typeface="Calibri"/>
                <a:cs typeface="Calibri"/>
              </a:rPr>
              <a:t>COMPORTAMENTO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414042"/>
                </a:solidFill>
                <a:latin typeface="Calibri"/>
                <a:cs typeface="Calibri"/>
              </a:rPr>
              <a:t>ÉTICO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7300" y="1915992"/>
            <a:ext cx="34632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responsável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pela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aquisição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mais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alto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nível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competência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pro-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fissional,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recorrendo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efeito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qualificada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treino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apropriado.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7300" y="2418915"/>
            <a:ext cx="348869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treinador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deve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manter-se atualizado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nas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áreas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sua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competência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profis-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sional,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recorrendo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informação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ao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conhecimento,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aos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saberes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treino,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ensino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técnicas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pesquisa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intermédio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projetos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pessoais,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discussão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colegas,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reuniões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trabalho,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cursos,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conferências,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entre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outros,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modo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assegurar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trabalho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beneficia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aqueles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recorrem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aos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seus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serviços.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7300" y="3424756"/>
            <a:ext cx="343090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avaliar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experiências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pessoais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14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atitudes,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crenças, valores,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estatutos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socioeconómicos,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diferenças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individuais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influências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exercidas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enquanto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integram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esforços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feitos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benefício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outros.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300" y="4262956"/>
            <a:ext cx="3456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treinador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deve agir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modo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beneficiar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atletas,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impedir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prejudi-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car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atletas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atuar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consciência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benefício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atleta,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mantendo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presente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mesmo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treino,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mesmas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técnicas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mesmos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poderes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recorre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tanto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podem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positivos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produzir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efeitos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perniciosos.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7300" y="5101155"/>
            <a:ext cx="3472179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22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reconhecer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limites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seus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conhecimentos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suas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capacidade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âmbi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onc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espeti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tividade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evitand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assu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- 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mir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responsabilidades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quais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está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insuficientemente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preparado.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7300" y="5771712"/>
            <a:ext cx="34836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reconhecer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aceitar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quando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adequado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referir-se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«aos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seus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atletas»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outros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treinadores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especialistas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desporto.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7300" y="6274635"/>
            <a:ext cx="339534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abster-se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exercer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função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situações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pouco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apropriadas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ou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pouco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claras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comprometam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qualidade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seu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abalh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saúde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segu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ança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atleta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7300" y="6945195"/>
            <a:ext cx="349313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treinador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deve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assegurar-se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 que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«o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seu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programa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atividades» corres-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ponde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às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necessidades</a:t>
            </a:r>
            <a:r>
              <a:rPr sz="900" spc="-1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participantes</a:t>
            </a:r>
            <a:r>
              <a:rPr sz="900" spc="-1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refere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1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idade,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experiência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anterior,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capacidades,</a:t>
            </a:r>
            <a:r>
              <a:rPr sz="900" spc="-1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às</a:t>
            </a:r>
            <a:r>
              <a:rPr sz="900" spc="-1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condições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físicas</a:t>
            </a:r>
            <a:r>
              <a:rPr sz="900" spc="-1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psicológicas</a:t>
            </a:r>
            <a:r>
              <a:rPr sz="900" spc="-1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lhes</a:t>
            </a:r>
            <a:r>
              <a:rPr sz="900" spc="-1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são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próprias.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7300" y="7615756"/>
            <a:ext cx="34258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preparar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atletas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maneira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sistemática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progressi-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va,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recorrendo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uma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cronologia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apropriada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ajustamentos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adequa-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esforços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físicos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situações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psicológicas.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67300" y="8286315"/>
            <a:ext cx="343407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procurar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estar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sempre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apto,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física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mentalmente,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exercer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obrigações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enquanto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especialista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treino.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903" y="1988999"/>
            <a:ext cx="251993" cy="25199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903" y="2492998"/>
            <a:ext cx="251993" cy="25199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903" y="3500998"/>
            <a:ext cx="251993" cy="25199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903" y="4328998"/>
            <a:ext cx="251993" cy="25199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903" y="5836497"/>
            <a:ext cx="251993" cy="25199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903" y="5175000"/>
            <a:ext cx="251993" cy="25199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903" y="6349500"/>
            <a:ext cx="251993" cy="25199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903" y="7015500"/>
            <a:ext cx="251993" cy="25199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903" y="7689599"/>
            <a:ext cx="251993" cy="251993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903" y="8361000"/>
            <a:ext cx="251993" cy="251993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686695" y="2024108"/>
            <a:ext cx="103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5" dirty="0">
                <a:solidFill>
                  <a:srgbClr val="FFFFFF"/>
                </a:solidFill>
                <a:latin typeface="Trebuchet MS"/>
                <a:cs typeface="Trebuchet MS"/>
              </a:rPr>
              <a:t>1.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6695" y="2528109"/>
            <a:ext cx="103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5" dirty="0">
                <a:solidFill>
                  <a:srgbClr val="FFFFFF"/>
                </a:solidFill>
                <a:latin typeface="Trebuchet MS"/>
                <a:cs typeface="Trebuchet MS"/>
              </a:rPr>
              <a:t>2.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6695" y="3536108"/>
            <a:ext cx="103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5" dirty="0">
                <a:solidFill>
                  <a:srgbClr val="FFFFFF"/>
                </a:solidFill>
                <a:latin typeface="Trebuchet MS"/>
                <a:cs typeface="Trebuchet MS"/>
              </a:rPr>
              <a:t>3.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6695" y="4364108"/>
            <a:ext cx="103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5" dirty="0">
                <a:solidFill>
                  <a:srgbClr val="FFFFFF"/>
                </a:solidFill>
                <a:latin typeface="Trebuchet MS"/>
                <a:cs typeface="Trebuchet MS"/>
              </a:rPr>
              <a:t>4.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6695" y="5210109"/>
            <a:ext cx="103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5" dirty="0">
                <a:solidFill>
                  <a:srgbClr val="FFFFFF"/>
                </a:solidFill>
                <a:latin typeface="Trebuchet MS"/>
                <a:cs typeface="Trebuchet MS"/>
              </a:rPr>
              <a:t>5.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6695" y="5871608"/>
            <a:ext cx="103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5" dirty="0">
                <a:solidFill>
                  <a:srgbClr val="FFFFFF"/>
                </a:solidFill>
                <a:latin typeface="Trebuchet MS"/>
                <a:cs typeface="Trebuchet MS"/>
              </a:rPr>
              <a:t>6.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6695" y="6384608"/>
            <a:ext cx="103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5" dirty="0">
                <a:solidFill>
                  <a:srgbClr val="FFFFFF"/>
                </a:solidFill>
                <a:latin typeface="Trebuchet MS"/>
                <a:cs typeface="Trebuchet MS"/>
              </a:rPr>
              <a:t>7.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6695" y="7050608"/>
            <a:ext cx="103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5" dirty="0">
                <a:solidFill>
                  <a:srgbClr val="FFFFFF"/>
                </a:solidFill>
                <a:latin typeface="Trebuchet MS"/>
                <a:cs typeface="Trebuchet MS"/>
              </a:rPr>
              <a:t>8.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6695" y="7724709"/>
            <a:ext cx="103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5" dirty="0">
                <a:solidFill>
                  <a:srgbClr val="FFFFFF"/>
                </a:solidFill>
                <a:latin typeface="Trebuchet MS"/>
                <a:cs typeface="Trebuchet MS"/>
              </a:rPr>
              <a:t>9.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9263" y="8396108"/>
            <a:ext cx="158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14" dirty="0">
                <a:solidFill>
                  <a:srgbClr val="FFFFFF"/>
                </a:solidFill>
                <a:latin typeface="Trebuchet MS"/>
                <a:cs typeface="Trebuchet MS"/>
              </a:rPr>
              <a:t>10.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20297" y="2375991"/>
            <a:ext cx="3844290" cy="25400"/>
            <a:chOff x="620297" y="2375991"/>
            <a:chExt cx="3844290" cy="25400"/>
          </a:xfrm>
        </p:grpSpPr>
        <p:sp>
          <p:nvSpPr>
            <p:cNvPr id="39" name="object 39"/>
            <p:cNvSpPr/>
            <p:nvPr/>
          </p:nvSpPr>
          <p:spPr>
            <a:xfrm>
              <a:off x="671308" y="2388691"/>
              <a:ext cx="3793490" cy="0"/>
            </a:xfrm>
            <a:custGeom>
              <a:avLst/>
              <a:gdLst/>
              <a:ahLst/>
              <a:cxnLst/>
              <a:rect l="l" t="t" r="r" b="b"/>
              <a:pathLst>
                <a:path w="3793490">
                  <a:moveTo>
                    <a:pt x="3792867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0297" y="23759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4528099" y="2375991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700"/>
                </a:moveTo>
                <a:lnTo>
                  <a:pt x="3719" y="3719"/>
                </a:lnTo>
                <a:lnTo>
                  <a:pt x="12700" y="0"/>
                </a:lnTo>
                <a:lnTo>
                  <a:pt x="21680" y="3719"/>
                </a:lnTo>
                <a:lnTo>
                  <a:pt x="25400" y="12700"/>
                </a:lnTo>
                <a:lnTo>
                  <a:pt x="21680" y="21680"/>
                </a:lnTo>
                <a:lnTo>
                  <a:pt x="12700" y="25400"/>
                </a:lnTo>
                <a:lnTo>
                  <a:pt x="3719" y="21680"/>
                </a:lnTo>
                <a:lnTo>
                  <a:pt x="0" y="1270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620297" y="3383992"/>
            <a:ext cx="3844290" cy="25400"/>
            <a:chOff x="620297" y="3383992"/>
            <a:chExt cx="3844290" cy="25400"/>
          </a:xfrm>
        </p:grpSpPr>
        <p:sp>
          <p:nvSpPr>
            <p:cNvPr id="43" name="object 43"/>
            <p:cNvSpPr/>
            <p:nvPr/>
          </p:nvSpPr>
          <p:spPr>
            <a:xfrm>
              <a:off x="671308" y="3396692"/>
              <a:ext cx="3793490" cy="0"/>
            </a:xfrm>
            <a:custGeom>
              <a:avLst/>
              <a:gdLst/>
              <a:ahLst/>
              <a:cxnLst/>
              <a:rect l="l" t="t" r="r" b="b"/>
              <a:pathLst>
                <a:path w="3793490">
                  <a:moveTo>
                    <a:pt x="3792867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20297" y="338399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4528099" y="338399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700"/>
                </a:moveTo>
                <a:lnTo>
                  <a:pt x="3719" y="3719"/>
                </a:lnTo>
                <a:lnTo>
                  <a:pt x="12700" y="0"/>
                </a:lnTo>
                <a:lnTo>
                  <a:pt x="21680" y="3719"/>
                </a:lnTo>
                <a:lnTo>
                  <a:pt x="25400" y="12700"/>
                </a:lnTo>
                <a:lnTo>
                  <a:pt x="21680" y="21680"/>
                </a:lnTo>
                <a:lnTo>
                  <a:pt x="12700" y="25400"/>
                </a:lnTo>
                <a:lnTo>
                  <a:pt x="3719" y="21680"/>
                </a:lnTo>
                <a:lnTo>
                  <a:pt x="0" y="1270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620297" y="4211996"/>
            <a:ext cx="3844290" cy="25400"/>
            <a:chOff x="620297" y="4211996"/>
            <a:chExt cx="3844290" cy="25400"/>
          </a:xfrm>
        </p:grpSpPr>
        <p:sp>
          <p:nvSpPr>
            <p:cNvPr id="47" name="object 47"/>
            <p:cNvSpPr/>
            <p:nvPr/>
          </p:nvSpPr>
          <p:spPr>
            <a:xfrm>
              <a:off x="671308" y="4224696"/>
              <a:ext cx="3793490" cy="0"/>
            </a:xfrm>
            <a:custGeom>
              <a:avLst/>
              <a:gdLst/>
              <a:ahLst/>
              <a:cxnLst/>
              <a:rect l="l" t="t" r="r" b="b"/>
              <a:pathLst>
                <a:path w="3793490">
                  <a:moveTo>
                    <a:pt x="3792867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20297" y="42119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4528099" y="421199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700"/>
                </a:moveTo>
                <a:lnTo>
                  <a:pt x="3719" y="3719"/>
                </a:lnTo>
                <a:lnTo>
                  <a:pt x="12700" y="0"/>
                </a:lnTo>
                <a:lnTo>
                  <a:pt x="21680" y="3719"/>
                </a:lnTo>
                <a:lnTo>
                  <a:pt x="25400" y="12700"/>
                </a:lnTo>
                <a:lnTo>
                  <a:pt x="21680" y="21680"/>
                </a:lnTo>
                <a:lnTo>
                  <a:pt x="12700" y="25400"/>
                </a:lnTo>
                <a:lnTo>
                  <a:pt x="3719" y="21680"/>
                </a:lnTo>
                <a:lnTo>
                  <a:pt x="0" y="1270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620297" y="5057992"/>
            <a:ext cx="3844290" cy="25400"/>
            <a:chOff x="620297" y="5057992"/>
            <a:chExt cx="3844290" cy="25400"/>
          </a:xfrm>
        </p:grpSpPr>
        <p:sp>
          <p:nvSpPr>
            <p:cNvPr id="51" name="object 51"/>
            <p:cNvSpPr/>
            <p:nvPr/>
          </p:nvSpPr>
          <p:spPr>
            <a:xfrm>
              <a:off x="671308" y="5070692"/>
              <a:ext cx="3793490" cy="0"/>
            </a:xfrm>
            <a:custGeom>
              <a:avLst/>
              <a:gdLst/>
              <a:ahLst/>
              <a:cxnLst/>
              <a:rect l="l" t="t" r="r" b="b"/>
              <a:pathLst>
                <a:path w="3793490">
                  <a:moveTo>
                    <a:pt x="3792867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20297" y="505799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4528099" y="505799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700"/>
                </a:moveTo>
                <a:lnTo>
                  <a:pt x="3719" y="3719"/>
                </a:lnTo>
                <a:lnTo>
                  <a:pt x="12700" y="0"/>
                </a:lnTo>
                <a:lnTo>
                  <a:pt x="21680" y="3719"/>
                </a:lnTo>
                <a:lnTo>
                  <a:pt x="25400" y="12700"/>
                </a:lnTo>
                <a:lnTo>
                  <a:pt x="21680" y="21680"/>
                </a:lnTo>
                <a:lnTo>
                  <a:pt x="12700" y="25400"/>
                </a:lnTo>
                <a:lnTo>
                  <a:pt x="3719" y="21680"/>
                </a:lnTo>
                <a:lnTo>
                  <a:pt x="0" y="1270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620297" y="5719495"/>
            <a:ext cx="3844290" cy="25400"/>
            <a:chOff x="620297" y="5719495"/>
            <a:chExt cx="3844290" cy="25400"/>
          </a:xfrm>
        </p:grpSpPr>
        <p:sp>
          <p:nvSpPr>
            <p:cNvPr id="55" name="object 55"/>
            <p:cNvSpPr/>
            <p:nvPr/>
          </p:nvSpPr>
          <p:spPr>
            <a:xfrm>
              <a:off x="671308" y="5732195"/>
              <a:ext cx="3793490" cy="0"/>
            </a:xfrm>
            <a:custGeom>
              <a:avLst/>
              <a:gdLst/>
              <a:ahLst/>
              <a:cxnLst/>
              <a:rect l="l" t="t" r="r" b="b"/>
              <a:pathLst>
                <a:path w="3793490">
                  <a:moveTo>
                    <a:pt x="3792867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0297" y="571949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4528099" y="5719495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700"/>
                </a:moveTo>
                <a:lnTo>
                  <a:pt x="3719" y="3719"/>
                </a:lnTo>
                <a:lnTo>
                  <a:pt x="12700" y="0"/>
                </a:lnTo>
                <a:lnTo>
                  <a:pt x="21680" y="3719"/>
                </a:lnTo>
                <a:lnTo>
                  <a:pt x="25400" y="12700"/>
                </a:lnTo>
                <a:lnTo>
                  <a:pt x="21680" y="21680"/>
                </a:lnTo>
                <a:lnTo>
                  <a:pt x="12700" y="25400"/>
                </a:lnTo>
                <a:lnTo>
                  <a:pt x="3719" y="21680"/>
                </a:lnTo>
                <a:lnTo>
                  <a:pt x="0" y="1270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620297" y="6232494"/>
            <a:ext cx="3844290" cy="25400"/>
            <a:chOff x="620297" y="6232494"/>
            <a:chExt cx="3844290" cy="25400"/>
          </a:xfrm>
        </p:grpSpPr>
        <p:sp>
          <p:nvSpPr>
            <p:cNvPr id="59" name="object 59"/>
            <p:cNvSpPr/>
            <p:nvPr/>
          </p:nvSpPr>
          <p:spPr>
            <a:xfrm>
              <a:off x="671308" y="6245194"/>
              <a:ext cx="3793490" cy="0"/>
            </a:xfrm>
            <a:custGeom>
              <a:avLst/>
              <a:gdLst/>
              <a:ahLst/>
              <a:cxnLst/>
              <a:rect l="l" t="t" r="r" b="b"/>
              <a:pathLst>
                <a:path w="3793490">
                  <a:moveTo>
                    <a:pt x="3792867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20297" y="623249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/>
          <p:nvPr/>
        </p:nvSpPr>
        <p:spPr>
          <a:xfrm>
            <a:off x="4528099" y="623249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700"/>
                </a:moveTo>
                <a:lnTo>
                  <a:pt x="3719" y="3719"/>
                </a:lnTo>
                <a:lnTo>
                  <a:pt x="12700" y="0"/>
                </a:lnTo>
                <a:lnTo>
                  <a:pt x="21680" y="3719"/>
                </a:lnTo>
                <a:lnTo>
                  <a:pt x="25400" y="12700"/>
                </a:lnTo>
                <a:lnTo>
                  <a:pt x="21680" y="21680"/>
                </a:lnTo>
                <a:lnTo>
                  <a:pt x="12700" y="25400"/>
                </a:lnTo>
                <a:lnTo>
                  <a:pt x="3719" y="21680"/>
                </a:lnTo>
                <a:lnTo>
                  <a:pt x="0" y="1270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" name="object 62"/>
          <p:cNvGrpSpPr/>
          <p:nvPr/>
        </p:nvGrpSpPr>
        <p:grpSpPr>
          <a:xfrm>
            <a:off x="620297" y="6898493"/>
            <a:ext cx="3844290" cy="25400"/>
            <a:chOff x="620297" y="6898493"/>
            <a:chExt cx="3844290" cy="25400"/>
          </a:xfrm>
        </p:grpSpPr>
        <p:sp>
          <p:nvSpPr>
            <p:cNvPr id="63" name="object 63"/>
            <p:cNvSpPr/>
            <p:nvPr/>
          </p:nvSpPr>
          <p:spPr>
            <a:xfrm>
              <a:off x="671308" y="6911193"/>
              <a:ext cx="3793490" cy="0"/>
            </a:xfrm>
            <a:custGeom>
              <a:avLst/>
              <a:gdLst/>
              <a:ahLst/>
              <a:cxnLst/>
              <a:rect l="l" t="t" r="r" b="b"/>
              <a:pathLst>
                <a:path w="3793490">
                  <a:moveTo>
                    <a:pt x="3792867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20297" y="689849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4528099" y="6898493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700"/>
                </a:moveTo>
                <a:lnTo>
                  <a:pt x="3719" y="3719"/>
                </a:lnTo>
                <a:lnTo>
                  <a:pt x="12700" y="0"/>
                </a:lnTo>
                <a:lnTo>
                  <a:pt x="21680" y="3719"/>
                </a:lnTo>
                <a:lnTo>
                  <a:pt x="25400" y="12700"/>
                </a:lnTo>
                <a:lnTo>
                  <a:pt x="21680" y="21680"/>
                </a:lnTo>
                <a:lnTo>
                  <a:pt x="12700" y="25400"/>
                </a:lnTo>
                <a:lnTo>
                  <a:pt x="3719" y="21680"/>
                </a:lnTo>
                <a:lnTo>
                  <a:pt x="0" y="1270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object 66"/>
          <p:cNvGrpSpPr/>
          <p:nvPr/>
        </p:nvGrpSpPr>
        <p:grpSpPr>
          <a:xfrm>
            <a:off x="620297" y="7572592"/>
            <a:ext cx="3844290" cy="25400"/>
            <a:chOff x="620297" y="7572592"/>
            <a:chExt cx="3844290" cy="25400"/>
          </a:xfrm>
        </p:grpSpPr>
        <p:sp>
          <p:nvSpPr>
            <p:cNvPr id="67" name="object 67"/>
            <p:cNvSpPr/>
            <p:nvPr/>
          </p:nvSpPr>
          <p:spPr>
            <a:xfrm>
              <a:off x="671308" y="7585292"/>
              <a:ext cx="3793490" cy="0"/>
            </a:xfrm>
            <a:custGeom>
              <a:avLst/>
              <a:gdLst/>
              <a:ahLst/>
              <a:cxnLst/>
              <a:rect l="l" t="t" r="r" b="b"/>
              <a:pathLst>
                <a:path w="3793490">
                  <a:moveTo>
                    <a:pt x="3792867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20297" y="757259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/>
          <p:nvPr/>
        </p:nvSpPr>
        <p:spPr>
          <a:xfrm>
            <a:off x="4528099" y="757259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700"/>
                </a:moveTo>
                <a:lnTo>
                  <a:pt x="3719" y="3719"/>
                </a:lnTo>
                <a:lnTo>
                  <a:pt x="12700" y="0"/>
                </a:lnTo>
                <a:lnTo>
                  <a:pt x="21680" y="3719"/>
                </a:lnTo>
                <a:lnTo>
                  <a:pt x="25400" y="12700"/>
                </a:lnTo>
                <a:lnTo>
                  <a:pt x="21680" y="21680"/>
                </a:lnTo>
                <a:lnTo>
                  <a:pt x="12700" y="25400"/>
                </a:lnTo>
                <a:lnTo>
                  <a:pt x="3719" y="21680"/>
                </a:lnTo>
                <a:lnTo>
                  <a:pt x="0" y="1270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" name="object 70"/>
          <p:cNvGrpSpPr/>
          <p:nvPr/>
        </p:nvGrpSpPr>
        <p:grpSpPr>
          <a:xfrm>
            <a:off x="620297" y="8243992"/>
            <a:ext cx="3844290" cy="25400"/>
            <a:chOff x="620297" y="8243992"/>
            <a:chExt cx="3844290" cy="25400"/>
          </a:xfrm>
        </p:grpSpPr>
        <p:sp>
          <p:nvSpPr>
            <p:cNvPr id="71" name="object 71"/>
            <p:cNvSpPr/>
            <p:nvPr/>
          </p:nvSpPr>
          <p:spPr>
            <a:xfrm>
              <a:off x="671308" y="8256692"/>
              <a:ext cx="3793490" cy="0"/>
            </a:xfrm>
            <a:custGeom>
              <a:avLst/>
              <a:gdLst/>
              <a:ahLst/>
              <a:cxnLst/>
              <a:rect l="l" t="t" r="r" b="b"/>
              <a:pathLst>
                <a:path w="3793490">
                  <a:moveTo>
                    <a:pt x="3792867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20297" y="824399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699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699"/>
                  </a:lnTo>
                  <a:lnTo>
                    <a:pt x="21680" y="21680"/>
                  </a:lnTo>
                  <a:lnTo>
                    <a:pt x="12700" y="25399"/>
                  </a:lnTo>
                  <a:lnTo>
                    <a:pt x="3719" y="21680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/>
          <p:nvPr/>
        </p:nvSpPr>
        <p:spPr>
          <a:xfrm>
            <a:off x="4528099" y="824399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99"/>
                </a:moveTo>
                <a:lnTo>
                  <a:pt x="3719" y="3719"/>
                </a:lnTo>
                <a:lnTo>
                  <a:pt x="12700" y="0"/>
                </a:lnTo>
                <a:lnTo>
                  <a:pt x="21680" y="3719"/>
                </a:lnTo>
                <a:lnTo>
                  <a:pt x="25400" y="12699"/>
                </a:lnTo>
                <a:lnTo>
                  <a:pt x="21680" y="21680"/>
                </a:lnTo>
                <a:lnTo>
                  <a:pt x="12700" y="25399"/>
                </a:lnTo>
                <a:lnTo>
                  <a:pt x="3719" y="21680"/>
                </a:lnTo>
                <a:lnTo>
                  <a:pt x="0" y="12699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4"/>
          <p:cNvGrpSpPr/>
          <p:nvPr/>
        </p:nvGrpSpPr>
        <p:grpSpPr>
          <a:xfrm>
            <a:off x="4752004" y="4274999"/>
            <a:ext cx="1732280" cy="4350385"/>
            <a:chOff x="4752004" y="4274999"/>
            <a:chExt cx="1732280" cy="4350385"/>
          </a:xfrm>
        </p:grpSpPr>
        <p:sp>
          <p:nvSpPr>
            <p:cNvPr id="75" name="object 75"/>
            <p:cNvSpPr/>
            <p:nvPr/>
          </p:nvSpPr>
          <p:spPr>
            <a:xfrm>
              <a:off x="4758354" y="4640510"/>
              <a:ext cx="1719580" cy="3978275"/>
            </a:xfrm>
            <a:custGeom>
              <a:avLst/>
              <a:gdLst/>
              <a:ahLst/>
              <a:cxnLst/>
              <a:rect l="l" t="t" r="r" b="b"/>
              <a:pathLst>
                <a:path w="1719579" h="3978275">
                  <a:moveTo>
                    <a:pt x="79121" y="0"/>
                  </a:moveTo>
                  <a:lnTo>
                    <a:pt x="35991" y="0"/>
                  </a:lnTo>
                  <a:lnTo>
                    <a:pt x="15184" y="562"/>
                  </a:lnTo>
                  <a:lnTo>
                    <a:pt x="4498" y="4498"/>
                  </a:lnTo>
                  <a:lnTo>
                    <a:pt x="562" y="15184"/>
                  </a:lnTo>
                  <a:lnTo>
                    <a:pt x="0" y="35991"/>
                  </a:lnTo>
                  <a:lnTo>
                    <a:pt x="0" y="3942003"/>
                  </a:lnTo>
                  <a:lnTo>
                    <a:pt x="562" y="3962818"/>
                  </a:lnTo>
                  <a:lnTo>
                    <a:pt x="4498" y="3973507"/>
                  </a:lnTo>
                  <a:lnTo>
                    <a:pt x="15184" y="3977445"/>
                  </a:lnTo>
                  <a:lnTo>
                    <a:pt x="35991" y="3978008"/>
                  </a:lnTo>
                  <a:lnTo>
                    <a:pt x="1682991" y="3978008"/>
                  </a:lnTo>
                  <a:lnTo>
                    <a:pt x="1703806" y="3977445"/>
                  </a:lnTo>
                  <a:lnTo>
                    <a:pt x="1714495" y="3973507"/>
                  </a:lnTo>
                  <a:lnTo>
                    <a:pt x="1718433" y="3962818"/>
                  </a:lnTo>
                  <a:lnTo>
                    <a:pt x="1718995" y="3942003"/>
                  </a:lnTo>
                  <a:lnTo>
                    <a:pt x="1718995" y="35991"/>
                  </a:lnTo>
                  <a:lnTo>
                    <a:pt x="1718433" y="15184"/>
                  </a:lnTo>
                  <a:lnTo>
                    <a:pt x="1714495" y="4498"/>
                  </a:lnTo>
                  <a:lnTo>
                    <a:pt x="1703806" y="562"/>
                  </a:lnTo>
                  <a:lnTo>
                    <a:pt x="1682991" y="0"/>
                  </a:lnTo>
                  <a:lnTo>
                    <a:pt x="487019" y="0"/>
                  </a:lnTo>
                </a:path>
              </a:pathLst>
            </a:custGeom>
            <a:ln w="12700">
              <a:solidFill>
                <a:srgbClr val="54B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896737" y="5808501"/>
              <a:ext cx="1456055" cy="0"/>
            </a:xfrm>
            <a:custGeom>
              <a:avLst/>
              <a:gdLst/>
              <a:ahLst/>
              <a:cxnLst/>
              <a:rect l="l" t="t" r="r" b="b"/>
              <a:pathLst>
                <a:path w="1456054">
                  <a:moveTo>
                    <a:pt x="0" y="0"/>
                  </a:moveTo>
                  <a:lnTo>
                    <a:pt x="1455674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896737" y="6107304"/>
              <a:ext cx="1456055" cy="0"/>
            </a:xfrm>
            <a:custGeom>
              <a:avLst/>
              <a:gdLst/>
              <a:ahLst/>
              <a:cxnLst/>
              <a:rect l="l" t="t" r="r" b="b"/>
              <a:pathLst>
                <a:path w="1456054">
                  <a:moveTo>
                    <a:pt x="0" y="0"/>
                  </a:moveTo>
                  <a:lnTo>
                    <a:pt x="1455674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896737" y="6406102"/>
              <a:ext cx="1456055" cy="0"/>
            </a:xfrm>
            <a:custGeom>
              <a:avLst/>
              <a:gdLst/>
              <a:ahLst/>
              <a:cxnLst/>
              <a:rect l="l" t="t" r="r" b="b"/>
              <a:pathLst>
                <a:path w="1456054">
                  <a:moveTo>
                    <a:pt x="0" y="0"/>
                  </a:moveTo>
                  <a:lnTo>
                    <a:pt x="1455674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896737" y="6704905"/>
              <a:ext cx="1456055" cy="0"/>
            </a:xfrm>
            <a:custGeom>
              <a:avLst/>
              <a:gdLst/>
              <a:ahLst/>
              <a:cxnLst/>
              <a:rect l="l" t="t" r="r" b="b"/>
              <a:pathLst>
                <a:path w="1456054">
                  <a:moveTo>
                    <a:pt x="0" y="0"/>
                  </a:moveTo>
                  <a:lnTo>
                    <a:pt x="1455674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896737" y="7294128"/>
              <a:ext cx="1456055" cy="0"/>
            </a:xfrm>
            <a:custGeom>
              <a:avLst/>
              <a:gdLst/>
              <a:ahLst/>
              <a:cxnLst/>
              <a:rect l="l" t="t" r="r" b="b"/>
              <a:pathLst>
                <a:path w="1456054">
                  <a:moveTo>
                    <a:pt x="0" y="0"/>
                  </a:moveTo>
                  <a:lnTo>
                    <a:pt x="1455674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896737" y="7888132"/>
              <a:ext cx="1456055" cy="0"/>
            </a:xfrm>
            <a:custGeom>
              <a:avLst/>
              <a:gdLst/>
              <a:ahLst/>
              <a:cxnLst/>
              <a:rect l="l" t="t" r="r" b="b"/>
              <a:pathLst>
                <a:path w="1456054">
                  <a:moveTo>
                    <a:pt x="0" y="0"/>
                  </a:moveTo>
                  <a:lnTo>
                    <a:pt x="1455674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896737" y="7003703"/>
              <a:ext cx="1456055" cy="0"/>
            </a:xfrm>
            <a:custGeom>
              <a:avLst/>
              <a:gdLst/>
              <a:ahLst/>
              <a:cxnLst/>
              <a:rect l="l" t="t" r="r" b="b"/>
              <a:pathLst>
                <a:path w="1456054">
                  <a:moveTo>
                    <a:pt x="0" y="0"/>
                  </a:moveTo>
                  <a:lnTo>
                    <a:pt x="1455674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896737" y="7592931"/>
              <a:ext cx="1456055" cy="0"/>
            </a:xfrm>
            <a:custGeom>
              <a:avLst/>
              <a:gdLst/>
              <a:ahLst/>
              <a:cxnLst/>
              <a:rect l="l" t="t" r="r" b="b"/>
              <a:pathLst>
                <a:path w="1456054">
                  <a:moveTo>
                    <a:pt x="0" y="0"/>
                  </a:moveTo>
                  <a:lnTo>
                    <a:pt x="1455674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896737" y="8186929"/>
              <a:ext cx="1456055" cy="0"/>
            </a:xfrm>
            <a:custGeom>
              <a:avLst/>
              <a:gdLst/>
              <a:ahLst/>
              <a:cxnLst/>
              <a:rect l="l" t="t" r="r" b="b"/>
              <a:pathLst>
                <a:path w="1456054">
                  <a:moveTo>
                    <a:pt x="0" y="0"/>
                  </a:moveTo>
                  <a:lnTo>
                    <a:pt x="1455674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896737" y="8485727"/>
              <a:ext cx="1456055" cy="0"/>
            </a:xfrm>
            <a:custGeom>
              <a:avLst/>
              <a:gdLst/>
              <a:ahLst/>
              <a:cxnLst/>
              <a:rect l="l" t="t" r="r" b="b"/>
              <a:pathLst>
                <a:path w="1456054">
                  <a:moveTo>
                    <a:pt x="0" y="0"/>
                  </a:moveTo>
                  <a:lnTo>
                    <a:pt x="1455674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869006" y="4274999"/>
              <a:ext cx="346075" cy="383540"/>
            </a:xfrm>
            <a:custGeom>
              <a:avLst/>
              <a:gdLst/>
              <a:ahLst/>
              <a:cxnLst/>
              <a:rect l="l" t="t" r="r" b="b"/>
              <a:pathLst>
                <a:path w="346075" h="383539">
                  <a:moveTo>
                    <a:pt x="287515" y="0"/>
                  </a:moveTo>
                  <a:lnTo>
                    <a:pt x="58356" y="0"/>
                  </a:lnTo>
                  <a:lnTo>
                    <a:pt x="35699" y="4605"/>
                  </a:lnTo>
                  <a:lnTo>
                    <a:pt x="17143" y="17145"/>
                  </a:lnTo>
                  <a:lnTo>
                    <a:pt x="4605" y="35704"/>
                  </a:lnTo>
                  <a:lnTo>
                    <a:pt x="0" y="58369"/>
                  </a:lnTo>
                  <a:lnTo>
                    <a:pt x="0" y="287515"/>
                  </a:lnTo>
                  <a:lnTo>
                    <a:pt x="4605" y="310172"/>
                  </a:lnTo>
                  <a:lnTo>
                    <a:pt x="17143" y="328728"/>
                  </a:lnTo>
                  <a:lnTo>
                    <a:pt x="35699" y="341266"/>
                  </a:lnTo>
                  <a:lnTo>
                    <a:pt x="58356" y="345871"/>
                  </a:lnTo>
                  <a:lnTo>
                    <a:pt x="59080" y="382917"/>
                  </a:lnTo>
                  <a:lnTo>
                    <a:pt x="100888" y="345871"/>
                  </a:lnTo>
                  <a:lnTo>
                    <a:pt x="287515" y="345871"/>
                  </a:lnTo>
                  <a:lnTo>
                    <a:pt x="310172" y="341266"/>
                  </a:lnTo>
                  <a:lnTo>
                    <a:pt x="328728" y="328728"/>
                  </a:lnTo>
                  <a:lnTo>
                    <a:pt x="341266" y="310172"/>
                  </a:lnTo>
                  <a:lnTo>
                    <a:pt x="345871" y="287515"/>
                  </a:lnTo>
                  <a:lnTo>
                    <a:pt x="345871" y="58369"/>
                  </a:lnTo>
                  <a:lnTo>
                    <a:pt x="341266" y="35704"/>
                  </a:lnTo>
                  <a:lnTo>
                    <a:pt x="328728" y="17145"/>
                  </a:lnTo>
                  <a:lnTo>
                    <a:pt x="310172" y="4605"/>
                  </a:lnTo>
                  <a:lnTo>
                    <a:pt x="287515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942967" y="4324362"/>
              <a:ext cx="197485" cy="254635"/>
            </a:xfrm>
            <a:custGeom>
              <a:avLst/>
              <a:gdLst/>
              <a:ahLst/>
              <a:cxnLst/>
              <a:rect l="l" t="t" r="r" b="b"/>
              <a:pathLst>
                <a:path w="197485" h="254635">
                  <a:moveTo>
                    <a:pt x="197129" y="0"/>
                  </a:moveTo>
                  <a:lnTo>
                    <a:pt x="33845" y="0"/>
                  </a:lnTo>
                  <a:lnTo>
                    <a:pt x="0" y="35725"/>
                  </a:lnTo>
                  <a:lnTo>
                    <a:pt x="0" y="254241"/>
                  </a:lnTo>
                  <a:lnTo>
                    <a:pt x="197129" y="254241"/>
                  </a:lnTo>
                  <a:lnTo>
                    <a:pt x="197129" y="220472"/>
                  </a:lnTo>
                  <a:lnTo>
                    <a:pt x="189229" y="220472"/>
                  </a:lnTo>
                  <a:lnTo>
                    <a:pt x="189229" y="246341"/>
                  </a:lnTo>
                  <a:lnTo>
                    <a:pt x="7912" y="246341"/>
                  </a:lnTo>
                  <a:lnTo>
                    <a:pt x="7912" y="38874"/>
                  </a:lnTo>
                  <a:lnTo>
                    <a:pt x="37249" y="7899"/>
                  </a:lnTo>
                  <a:lnTo>
                    <a:pt x="189229" y="7899"/>
                  </a:lnTo>
                  <a:lnTo>
                    <a:pt x="189229" y="105016"/>
                  </a:lnTo>
                  <a:lnTo>
                    <a:pt x="197129" y="105016"/>
                  </a:lnTo>
                  <a:lnTo>
                    <a:pt x="1971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76609" y="4372381"/>
              <a:ext cx="215558" cy="169579"/>
            </a:xfrm>
            <a:prstGeom prst="rect">
              <a:avLst/>
            </a:prstGeom>
          </p:spPr>
        </p:pic>
      </p:grpSp>
      <p:sp>
        <p:nvSpPr>
          <p:cNvPr id="89" name="object 89"/>
          <p:cNvSpPr txBox="1"/>
          <p:nvPr/>
        </p:nvSpPr>
        <p:spPr>
          <a:xfrm>
            <a:off x="4772296" y="4698305"/>
            <a:ext cx="1691639" cy="3462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 marR="105410">
              <a:lnSpc>
                <a:spcPct val="120400"/>
              </a:lnSpc>
              <a:spcBef>
                <a:spcPts val="100"/>
              </a:spcBef>
            </a:pP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DO</a:t>
            </a:r>
            <a:r>
              <a:rPr sz="900" b="1" spc="30" dirty="0">
                <a:solidFill>
                  <a:srgbClr val="54B948"/>
                </a:solidFill>
                <a:latin typeface="Calibri"/>
                <a:cs typeface="Calibri"/>
              </a:rPr>
              <a:t>S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1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0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65" dirty="0">
                <a:solidFill>
                  <a:srgbClr val="54B948"/>
                </a:solidFill>
                <a:latin typeface="Calibri"/>
                <a:cs typeface="Calibri"/>
              </a:rPr>
              <a:t>P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ADRÕE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S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D</a:t>
            </a:r>
            <a:r>
              <a:rPr sz="900" b="1" spc="30" dirty="0">
                <a:solidFill>
                  <a:srgbClr val="54B948"/>
                </a:solidFill>
                <a:latin typeface="Calibri"/>
                <a:cs typeface="Calibri"/>
              </a:rPr>
              <a:t>E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C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OMPOR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-  </a:t>
            </a:r>
            <a:r>
              <a:rPr sz="900" b="1" spc="-60" dirty="0">
                <a:solidFill>
                  <a:srgbClr val="54B948"/>
                </a:solidFill>
                <a:latin typeface="Calibri"/>
                <a:cs typeface="Calibri"/>
              </a:rPr>
              <a:t>T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A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MEN</a:t>
            </a:r>
            <a:r>
              <a:rPr sz="900" b="1" spc="-45" dirty="0">
                <a:solidFill>
                  <a:srgbClr val="54B948"/>
                </a:solidFill>
                <a:latin typeface="Calibri"/>
                <a:cs typeface="Calibri"/>
              </a:rPr>
              <a:t>T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O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É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TI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C</a:t>
            </a:r>
            <a:r>
              <a:rPr sz="900" b="1" spc="-30" dirty="0">
                <a:solidFill>
                  <a:srgbClr val="54B948"/>
                </a:solidFill>
                <a:latin typeface="Calibri"/>
                <a:cs typeface="Calibri"/>
              </a:rPr>
              <a:t>O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,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54B948"/>
                </a:solidFill>
                <a:latin typeface="Calibri"/>
                <a:cs typeface="Calibri"/>
              </a:rPr>
              <a:t>MENCIONE 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CIN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C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O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PO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R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54B948"/>
                </a:solidFill>
                <a:latin typeface="Calibri"/>
                <a:cs typeface="Calibri"/>
              </a:rPr>
              <a:t>ORDE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M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D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A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IMPOR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-  </a:t>
            </a:r>
            <a:r>
              <a:rPr sz="900" b="1" spc="-60" dirty="0">
                <a:solidFill>
                  <a:srgbClr val="54B948"/>
                </a:solidFill>
                <a:latin typeface="Calibri"/>
                <a:cs typeface="Calibri"/>
              </a:rPr>
              <a:t>T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ÂNCI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A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QU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E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LHE</a:t>
            </a:r>
            <a:r>
              <a:rPr sz="900" b="1" spc="35" dirty="0">
                <a:solidFill>
                  <a:srgbClr val="54B948"/>
                </a:solidFill>
                <a:latin typeface="Calibri"/>
                <a:cs typeface="Calibri"/>
              </a:rPr>
              <a:t>S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70" dirty="0">
                <a:solidFill>
                  <a:srgbClr val="54B948"/>
                </a:solidFill>
                <a:latin typeface="Calibri"/>
                <a:cs typeface="Calibri"/>
              </a:rPr>
              <a:t>A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TRIBUI.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 marL="114300">
              <a:lnSpc>
                <a:spcPct val="100000"/>
              </a:lnSpc>
              <a:spcBef>
                <a:spcPts val="730"/>
              </a:spcBef>
            </a:pPr>
            <a:r>
              <a:rPr sz="900" b="1" spc="-125" dirty="0">
                <a:solidFill>
                  <a:srgbClr val="54B948"/>
                </a:solidFill>
                <a:latin typeface="Trebuchet MS"/>
                <a:cs typeface="Trebuchet MS"/>
              </a:rPr>
              <a:t>1.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Trebuchet MS"/>
              <a:cs typeface="Trebuchet MS"/>
            </a:endParaRPr>
          </a:p>
          <a:p>
            <a:pPr marL="114300">
              <a:lnSpc>
                <a:spcPct val="100000"/>
              </a:lnSpc>
            </a:pPr>
            <a:r>
              <a:rPr sz="900" b="1" spc="-125" dirty="0">
                <a:solidFill>
                  <a:srgbClr val="54B948"/>
                </a:solidFill>
                <a:latin typeface="Trebuchet MS"/>
                <a:cs typeface="Trebuchet MS"/>
              </a:rPr>
              <a:t>2.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rebuchet MS"/>
              <a:cs typeface="Trebuchet MS"/>
            </a:endParaRPr>
          </a:p>
          <a:p>
            <a:pPr marL="114300">
              <a:lnSpc>
                <a:spcPct val="100000"/>
              </a:lnSpc>
            </a:pPr>
            <a:r>
              <a:rPr sz="900" b="1" spc="-125" dirty="0">
                <a:solidFill>
                  <a:srgbClr val="54B948"/>
                </a:solidFill>
                <a:latin typeface="Trebuchet MS"/>
                <a:cs typeface="Trebuchet MS"/>
              </a:rPr>
              <a:t>3.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rebuchet MS"/>
              <a:cs typeface="Trebuchet MS"/>
            </a:endParaRPr>
          </a:p>
          <a:p>
            <a:pPr marL="114300">
              <a:lnSpc>
                <a:spcPct val="100000"/>
              </a:lnSpc>
            </a:pPr>
            <a:r>
              <a:rPr sz="900" b="1" spc="-125" dirty="0">
                <a:solidFill>
                  <a:srgbClr val="54B948"/>
                </a:solidFill>
                <a:latin typeface="Trebuchet MS"/>
                <a:cs typeface="Trebuchet MS"/>
              </a:rPr>
              <a:t>4.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Trebuchet MS"/>
              <a:cs typeface="Trebuchet MS"/>
            </a:endParaRPr>
          </a:p>
          <a:p>
            <a:pPr marL="114300">
              <a:lnSpc>
                <a:spcPct val="100000"/>
              </a:lnSpc>
            </a:pPr>
            <a:r>
              <a:rPr sz="900" b="1" spc="-125" dirty="0">
                <a:solidFill>
                  <a:srgbClr val="54B948"/>
                </a:solidFill>
                <a:latin typeface="Trebuchet MS"/>
                <a:cs typeface="Trebuchet MS"/>
              </a:rPr>
              <a:t>5.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232500" y="4343096"/>
            <a:ext cx="666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414042"/>
                </a:solidFill>
                <a:latin typeface="Trebuchet MS"/>
                <a:cs typeface="Trebuchet MS"/>
              </a:rPr>
              <a:t>PROPOSTA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800" b="1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414042"/>
                </a:solidFill>
                <a:latin typeface="Trebuchet MS"/>
                <a:cs typeface="Trebuchet MS"/>
              </a:rPr>
              <a:t>TRABALHO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124" y="694080"/>
            <a:ext cx="1971039" cy="2540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650" spc="5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AN</a:t>
            </a:r>
            <a:r>
              <a:rPr sz="650" spc="-1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CURS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65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TREINADORE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65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05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25" dirty="0">
                <a:solidFill>
                  <a:srgbClr val="DCC75F"/>
                </a:solidFill>
                <a:latin typeface="Calibri"/>
                <a:cs typeface="Calibri"/>
              </a:rPr>
              <a:t>GRAU</a:t>
            </a:r>
            <a:r>
              <a:rPr sz="650" b="1" spc="-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20" dirty="0">
                <a:solidFill>
                  <a:srgbClr val="DCC75F"/>
                </a:solidFill>
                <a:latin typeface="Calibri"/>
                <a:cs typeface="Calibri"/>
              </a:rPr>
              <a:t>II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100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18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624" y="1599368"/>
            <a:ext cx="239395" cy="218694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588010">
              <a:lnSpc>
                <a:spcPct val="100000"/>
              </a:lnSpc>
              <a:spcBef>
                <a:spcPts val="65"/>
              </a:spcBef>
            </a:pP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INSTITUTO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3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PORTUGAL</a:t>
            </a:r>
            <a:r>
              <a:rPr sz="65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PROGRAMA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NACIONAL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FORMAÇÃO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-10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TREINADORES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1598" y="9271986"/>
            <a:ext cx="160782" cy="1600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96900" y="1580715"/>
            <a:ext cx="3639185" cy="5283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900" b="1" spc="15" dirty="0">
                <a:solidFill>
                  <a:srgbClr val="414042"/>
                </a:solidFill>
                <a:latin typeface="Calibri"/>
                <a:cs typeface="Calibri"/>
              </a:rPr>
              <a:t>RELACIONAMENTO</a:t>
            </a:r>
            <a:r>
              <a:rPr sz="900" b="1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414042"/>
                </a:solidFill>
                <a:latin typeface="Calibri"/>
                <a:cs typeface="Calibri"/>
              </a:rPr>
              <a:t>COM</a:t>
            </a:r>
            <a:r>
              <a:rPr sz="900" b="1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414042"/>
                </a:solidFill>
                <a:latin typeface="Calibri"/>
                <a:cs typeface="Calibri"/>
              </a:rPr>
              <a:t>OS</a:t>
            </a:r>
            <a:r>
              <a:rPr sz="900" b="1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414042"/>
                </a:solidFill>
                <a:latin typeface="Calibri"/>
                <a:cs typeface="Calibri"/>
              </a:rPr>
              <a:t>COLEGAS</a:t>
            </a:r>
            <a:endParaRPr sz="900">
              <a:latin typeface="Calibri"/>
              <a:cs typeface="Calibri"/>
            </a:endParaRPr>
          </a:p>
          <a:p>
            <a:pPr marL="12700" marR="5080" indent="179705">
              <a:lnSpc>
                <a:spcPct val="122200"/>
              </a:lnSpc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relacionamento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modalidade,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colegas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profis-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sã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me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ec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ençã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especial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76899" y="2251276"/>
            <a:ext cx="326897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dirigir-se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aos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outros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treinadores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forma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educada,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esia,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boa-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fé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espei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76899" y="2754195"/>
            <a:ext cx="346900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deve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colaborar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corretamente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todos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elementos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 sua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equipa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técnica,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colaborando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todos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eles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devida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cortesia,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edendo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igual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modo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olegas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disciplinas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elacionadas 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desporto.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6899" y="3592395"/>
            <a:ext cx="34759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discreto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relação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discussões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provocadas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dife-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renças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opinião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deixar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disputas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graves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instâncias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apropriadas.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76899" y="4095315"/>
            <a:ext cx="34728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assumir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responsabilidade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pelas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ações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executadas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pelos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atletas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outros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indivíduos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encontrem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sob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supervisão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acordo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princípio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responsabilidade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aceitou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exercício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profissão.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2502" y="2330999"/>
            <a:ext cx="251993" cy="25199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2502" y="2820600"/>
            <a:ext cx="251993" cy="25199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2502" y="3672002"/>
            <a:ext cx="251993" cy="25199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2502" y="4168796"/>
            <a:ext cx="251993" cy="25199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793295" y="2366109"/>
            <a:ext cx="103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5" dirty="0">
                <a:solidFill>
                  <a:srgbClr val="FFFFFF"/>
                </a:solidFill>
                <a:latin typeface="Trebuchet MS"/>
                <a:cs typeface="Trebuchet MS"/>
              </a:rPr>
              <a:t>1.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93295" y="2855707"/>
            <a:ext cx="103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5" dirty="0">
                <a:solidFill>
                  <a:srgbClr val="FFFFFF"/>
                </a:solidFill>
                <a:latin typeface="Trebuchet MS"/>
                <a:cs typeface="Trebuchet MS"/>
              </a:rPr>
              <a:t>2.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93295" y="3707108"/>
            <a:ext cx="103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5" dirty="0">
                <a:solidFill>
                  <a:srgbClr val="FFFFFF"/>
                </a:solidFill>
                <a:latin typeface="Trebuchet MS"/>
                <a:cs typeface="Trebuchet MS"/>
              </a:rPr>
              <a:t>3.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93295" y="4203908"/>
            <a:ext cx="103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5" dirty="0">
                <a:solidFill>
                  <a:srgbClr val="FFFFFF"/>
                </a:solidFill>
                <a:latin typeface="Trebuchet MS"/>
                <a:cs typeface="Trebuchet MS"/>
              </a:rPr>
              <a:t>4.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726898" y="2213992"/>
            <a:ext cx="3844290" cy="25400"/>
            <a:chOff x="2726898" y="2213992"/>
            <a:chExt cx="3844290" cy="25400"/>
          </a:xfrm>
        </p:grpSpPr>
        <p:sp>
          <p:nvSpPr>
            <p:cNvPr id="20" name="object 20"/>
            <p:cNvSpPr/>
            <p:nvPr/>
          </p:nvSpPr>
          <p:spPr>
            <a:xfrm>
              <a:off x="2777909" y="2226692"/>
              <a:ext cx="3793490" cy="0"/>
            </a:xfrm>
            <a:custGeom>
              <a:avLst/>
              <a:gdLst/>
              <a:ahLst/>
              <a:cxnLst/>
              <a:rect l="l" t="t" r="r" b="b"/>
              <a:pathLst>
                <a:path w="3793490">
                  <a:moveTo>
                    <a:pt x="3792867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26898" y="221399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6634701" y="221399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700"/>
                </a:moveTo>
                <a:lnTo>
                  <a:pt x="3719" y="3719"/>
                </a:lnTo>
                <a:lnTo>
                  <a:pt x="12700" y="0"/>
                </a:lnTo>
                <a:lnTo>
                  <a:pt x="21680" y="3719"/>
                </a:lnTo>
                <a:lnTo>
                  <a:pt x="25400" y="12700"/>
                </a:lnTo>
                <a:lnTo>
                  <a:pt x="21680" y="21680"/>
                </a:lnTo>
                <a:lnTo>
                  <a:pt x="12700" y="25400"/>
                </a:lnTo>
                <a:lnTo>
                  <a:pt x="3719" y="21680"/>
                </a:lnTo>
                <a:lnTo>
                  <a:pt x="0" y="1270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2726898" y="2703592"/>
            <a:ext cx="3844290" cy="25400"/>
            <a:chOff x="2726898" y="2703592"/>
            <a:chExt cx="3844290" cy="25400"/>
          </a:xfrm>
        </p:grpSpPr>
        <p:sp>
          <p:nvSpPr>
            <p:cNvPr id="24" name="object 24"/>
            <p:cNvSpPr/>
            <p:nvPr/>
          </p:nvSpPr>
          <p:spPr>
            <a:xfrm>
              <a:off x="2777909" y="2716292"/>
              <a:ext cx="3793490" cy="0"/>
            </a:xfrm>
            <a:custGeom>
              <a:avLst/>
              <a:gdLst/>
              <a:ahLst/>
              <a:cxnLst/>
              <a:rect l="l" t="t" r="r" b="b"/>
              <a:pathLst>
                <a:path w="3793490">
                  <a:moveTo>
                    <a:pt x="3792867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26898" y="270359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6634701" y="270359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700"/>
                </a:moveTo>
                <a:lnTo>
                  <a:pt x="3719" y="3719"/>
                </a:lnTo>
                <a:lnTo>
                  <a:pt x="12700" y="0"/>
                </a:lnTo>
                <a:lnTo>
                  <a:pt x="21680" y="3719"/>
                </a:lnTo>
                <a:lnTo>
                  <a:pt x="25400" y="12700"/>
                </a:lnTo>
                <a:lnTo>
                  <a:pt x="21680" y="21680"/>
                </a:lnTo>
                <a:lnTo>
                  <a:pt x="12700" y="25400"/>
                </a:lnTo>
                <a:lnTo>
                  <a:pt x="3719" y="21680"/>
                </a:lnTo>
                <a:lnTo>
                  <a:pt x="0" y="1270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2726898" y="3554995"/>
            <a:ext cx="3844290" cy="25400"/>
            <a:chOff x="2726898" y="3554995"/>
            <a:chExt cx="3844290" cy="25400"/>
          </a:xfrm>
        </p:grpSpPr>
        <p:sp>
          <p:nvSpPr>
            <p:cNvPr id="28" name="object 28"/>
            <p:cNvSpPr/>
            <p:nvPr/>
          </p:nvSpPr>
          <p:spPr>
            <a:xfrm>
              <a:off x="2777909" y="3567695"/>
              <a:ext cx="3793490" cy="0"/>
            </a:xfrm>
            <a:custGeom>
              <a:avLst/>
              <a:gdLst/>
              <a:ahLst/>
              <a:cxnLst/>
              <a:rect l="l" t="t" r="r" b="b"/>
              <a:pathLst>
                <a:path w="3793490">
                  <a:moveTo>
                    <a:pt x="3792867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26898" y="355499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6634701" y="3554995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700"/>
                </a:moveTo>
                <a:lnTo>
                  <a:pt x="3719" y="3719"/>
                </a:lnTo>
                <a:lnTo>
                  <a:pt x="12700" y="0"/>
                </a:lnTo>
                <a:lnTo>
                  <a:pt x="21680" y="3719"/>
                </a:lnTo>
                <a:lnTo>
                  <a:pt x="25400" y="12700"/>
                </a:lnTo>
                <a:lnTo>
                  <a:pt x="21680" y="21680"/>
                </a:lnTo>
                <a:lnTo>
                  <a:pt x="12700" y="25400"/>
                </a:lnTo>
                <a:lnTo>
                  <a:pt x="3719" y="21680"/>
                </a:lnTo>
                <a:lnTo>
                  <a:pt x="0" y="1270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2726898" y="4051796"/>
            <a:ext cx="3844290" cy="25400"/>
            <a:chOff x="2726898" y="4051796"/>
            <a:chExt cx="3844290" cy="25400"/>
          </a:xfrm>
        </p:grpSpPr>
        <p:sp>
          <p:nvSpPr>
            <p:cNvPr id="32" name="object 32"/>
            <p:cNvSpPr/>
            <p:nvPr/>
          </p:nvSpPr>
          <p:spPr>
            <a:xfrm>
              <a:off x="2777909" y="4064496"/>
              <a:ext cx="3793490" cy="0"/>
            </a:xfrm>
            <a:custGeom>
              <a:avLst/>
              <a:gdLst/>
              <a:ahLst/>
              <a:cxnLst/>
              <a:rect l="l" t="t" r="r" b="b"/>
              <a:pathLst>
                <a:path w="3793490">
                  <a:moveTo>
                    <a:pt x="3792867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26898" y="40517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6634701" y="405179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700"/>
                </a:moveTo>
                <a:lnTo>
                  <a:pt x="3719" y="3719"/>
                </a:lnTo>
                <a:lnTo>
                  <a:pt x="12700" y="0"/>
                </a:lnTo>
                <a:lnTo>
                  <a:pt x="21680" y="3719"/>
                </a:lnTo>
                <a:lnTo>
                  <a:pt x="25400" y="12700"/>
                </a:lnTo>
                <a:lnTo>
                  <a:pt x="21680" y="21680"/>
                </a:lnTo>
                <a:lnTo>
                  <a:pt x="12700" y="25400"/>
                </a:lnTo>
                <a:lnTo>
                  <a:pt x="3719" y="21680"/>
                </a:lnTo>
                <a:lnTo>
                  <a:pt x="0" y="1270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080004" y="4931999"/>
            <a:ext cx="4612005" cy="1335405"/>
            <a:chOff x="1080004" y="4931999"/>
            <a:chExt cx="4612005" cy="1335405"/>
          </a:xfrm>
        </p:grpSpPr>
        <p:sp>
          <p:nvSpPr>
            <p:cNvPr id="36" name="object 36"/>
            <p:cNvSpPr/>
            <p:nvPr/>
          </p:nvSpPr>
          <p:spPr>
            <a:xfrm>
              <a:off x="1086354" y="5315507"/>
              <a:ext cx="4599305" cy="945515"/>
            </a:xfrm>
            <a:custGeom>
              <a:avLst/>
              <a:gdLst/>
              <a:ahLst/>
              <a:cxnLst/>
              <a:rect l="l" t="t" r="r" b="b"/>
              <a:pathLst>
                <a:path w="4599305" h="945514">
                  <a:moveTo>
                    <a:pt x="79121" y="0"/>
                  </a:moveTo>
                  <a:lnTo>
                    <a:pt x="35991" y="0"/>
                  </a:lnTo>
                  <a:lnTo>
                    <a:pt x="15184" y="562"/>
                  </a:lnTo>
                  <a:lnTo>
                    <a:pt x="4498" y="4498"/>
                  </a:lnTo>
                  <a:lnTo>
                    <a:pt x="562" y="15184"/>
                  </a:lnTo>
                  <a:lnTo>
                    <a:pt x="0" y="35991"/>
                  </a:lnTo>
                  <a:lnTo>
                    <a:pt x="0" y="909002"/>
                  </a:lnTo>
                  <a:lnTo>
                    <a:pt x="562" y="929817"/>
                  </a:lnTo>
                  <a:lnTo>
                    <a:pt x="4498" y="940506"/>
                  </a:lnTo>
                  <a:lnTo>
                    <a:pt x="15184" y="944444"/>
                  </a:lnTo>
                  <a:lnTo>
                    <a:pt x="35991" y="945007"/>
                  </a:lnTo>
                  <a:lnTo>
                    <a:pt x="4562995" y="945007"/>
                  </a:lnTo>
                  <a:lnTo>
                    <a:pt x="4583810" y="944444"/>
                  </a:lnTo>
                  <a:lnTo>
                    <a:pt x="4594499" y="940506"/>
                  </a:lnTo>
                  <a:lnTo>
                    <a:pt x="4598437" y="929817"/>
                  </a:lnTo>
                  <a:lnTo>
                    <a:pt x="4599000" y="909002"/>
                  </a:lnTo>
                  <a:lnTo>
                    <a:pt x="4599000" y="35991"/>
                  </a:lnTo>
                  <a:lnTo>
                    <a:pt x="4598437" y="15184"/>
                  </a:lnTo>
                  <a:lnTo>
                    <a:pt x="4594499" y="4498"/>
                  </a:lnTo>
                  <a:lnTo>
                    <a:pt x="4583810" y="562"/>
                  </a:lnTo>
                  <a:lnTo>
                    <a:pt x="4562995" y="0"/>
                  </a:lnTo>
                  <a:lnTo>
                    <a:pt x="487019" y="0"/>
                  </a:lnTo>
                </a:path>
              </a:pathLst>
            </a:custGeom>
            <a:ln w="12700">
              <a:solidFill>
                <a:srgbClr val="54B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97006" y="4931999"/>
              <a:ext cx="346075" cy="383540"/>
            </a:xfrm>
            <a:custGeom>
              <a:avLst/>
              <a:gdLst/>
              <a:ahLst/>
              <a:cxnLst/>
              <a:rect l="l" t="t" r="r" b="b"/>
              <a:pathLst>
                <a:path w="346075" h="383539">
                  <a:moveTo>
                    <a:pt x="287515" y="0"/>
                  </a:moveTo>
                  <a:lnTo>
                    <a:pt x="58356" y="0"/>
                  </a:lnTo>
                  <a:lnTo>
                    <a:pt x="35699" y="4605"/>
                  </a:lnTo>
                  <a:lnTo>
                    <a:pt x="17143" y="17145"/>
                  </a:lnTo>
                  <a:lnTo>
                    <a:pt x="4605" y="35704"/>
                  </a:lnTo>
                  <a:lnTo>
                    <a:pt x="0" y="58369"/>
                  </a:lnTo>
                  <a:lnTo>
                    <a:pt x="0" y="287515"/>
                  </a:lnTo>
                  <a:lnTo>
                    <a:pt x="4605" y="310172"/>
                  </a:lnTo>
                  <a:lnTo>
                    <a:pt x="17143" y="328728"/>
                  </a:lnTo>
                  <a:lnTo>
                    <a:pt x="35699" y="341266"/>
                  </a:lnTo>
                  <a:lnTo>
                    <a:pt x="58356" y="345871"/>
                  </a:lnTo>
                  <a:lnTo>
                    <a:pt x="59080" y="382917"/>
                  </a:lnTo>
                  <a:lnTo>
                    <a:pt x="100888" y="345871"/>
                  </a:lnTo>
                  <a:lnTo>
                    <a:pt x="287515" y="345871"/>
                  </a:lnTo>
                  <a:lnTo>
                    <a:pt x="310172" y="341266"/>
                  </a:lnTo>
                  <a:lnTo>
                    <a:pt x="328728" y="328728"/>
                  </a:lnTo>
                  <a:lnTo>
                    <a:pt x="341266" y="310172"/>
                  </a:lnTo>
                  <a:lnTo>
                    <a:pt x="345871" y="287515"/>
                  </a:lnTo>
                  <a:lnTo>
                    <a:pt x="345871" y="58369"/>
                  </a:lnTo>
                  <a:lnTo>
                    <a:pt x="341266" y="35704"/>
                  </a:lnTo>
                  <a:lnTo>
                    <a:pt x="328728" y="17145"/>
                  </a:lnTo>
                  <a:lnTo>
                    <a:pt x="310172" y="4605"/>
                  </a:lnTo>
                  <a:lnTo>
                    <a:pt x="287515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70966" y="4981362"/>
              <a:ext cx="197485" cy="254635"/>
            </a:xfrm>
            <a:custGeom>
              <a:avLst/>
              <a:gdLst/>
              <a:ahLst/>
              <a:cxnLst/>
              <a:rect l="l" t="t" r="r" b="b"/>
              <a:pathLst>
                <a:path w="197484" h="254635">
                  <a:moveTo>
                    <a:pt x="197129" y="0"/>
                  </a:moveTo>
                  <a:lnTo>
                    <a:pt x="33845" y="0"/>
                  </a:lnTo>
                  <a:lnTo>
                    <a:pt x="0" y="35725"/>
                  </a:lnTo>
                  <a:lnTo>
                    <a:pt x="0" y="254241"/>
                  </a:lnTo>
                  <a:lnTo>
                    <a:pt x="197129" y="254241"/>
                  </a:lnTo>
                  <a:lnTo>
                    <a:pt x="197129" y="220472"/>
                  </a:lnTo>
                  <a:lnTo>
                    <a:pt x="189230" y="220472"/>
                  </a:lnTo>
                  <a:lnTo>
                    <a:pt x="189230" y="246341"/>
                  </a:lnTo>
                  <a:lnTo>
                    <a:pt x="7912" y="246341"/>
                  </a:lnTo>
                  <a:lnTo>
                    <a:pt x="7912" y="38874"/>
                  </a:lnTo>
                  <a:lnTo>
                    <a:pt x="37249" y="7899"/>
                  </a:lnTo>
                  <a:lnTo>
                    <a:pt x="189230" y="7899"/>
                  </a:lnTo>
                  <a:lnTo>
                    <a:pt x="189230" y="105016"/>
                  </a:lnTo>
                  <a:lnTo>
                    <a:pt x="197129" y="105016"/>
                  </a:lnTo>
                  <a:lnTo>
                    <a:pt x="1971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4607" y="5038369"/>
              <a:ext cx="215559" cy="160591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100296" y="4992896"/>
            <a:ext cx="4571365" cy="113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4345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414042"/>
                </a:solidFill>
                <a:latin typeface="Trebuchet MS"/>
                <a:cs typeface="Trebuchet MS"/>
              </a:rPr>
              <a:t>PROPOSTA</a:t>
            </a:r>
            <a:endParaRPr sz="800">
              <a:latin typeface="Trebuchet MS"/>
              <a:cs typeface="Trebuchet MS"/>
            </a:endParaRPr>
          </a:p>
          <a:p>
            <a:pPr marL="474345">
              <a:lnSpc>
                <a:spcPct val="100000"/>
              </a:lnSpc>
            </a:pPr>
            <a:r>
              <a:rPr sz="800" b="1" spc="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800" b="1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414042"/>
                </a:solidFill>
                <a:latin typeface="Trebuchet MS"/>
                <a:cs typeface="Trebuchet MS"/>
              </a:rPr>
              <a:t>TRABALHO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rebuchet MS"/>
              <a:cs typeface="Trebuchet MS"/>
            </a:endParaRPr>
          </a:p>
          <a:p>
            <a:pPr marL="105410">
              <a:lnSpc>
                <a:spcPct val="100000"/>
              </a:lnSpc>
            </a:pP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C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OMPL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ET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E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A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F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RAS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E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D</a:t>
            </a:r>
            <a:r>
              <a:rPr sz="900" b="1" spc="30" dirty="0">
                <a:solidFill>
                  <a:srgbClr val="54B948"/>
                </a:solidFill>
                <a:latin typeface="Calibri"/>
                <a:cs typeface="Calibri"/>
              </a:rPr>
              <a:t>E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A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CORD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O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C</a:t>
            </a:r>
            <a:r>
              <a:rPr sz="900" b="1" spc="-30" dirty="0">
                <a:solidFill>
                  <a:srgbClr val="54B948"/>
                </a:solidFill>
                <a:latin typeface="Calibri"/>
                <a:cs typeface="Calibri"/>
              </a:rPr>
              <a:t>O</a:t>
            </a:r>
            <a:r>
              <a:rPr sz="900" b="1" spc="-10" dirty="0">
                <a:solidFill>
                  <a:srgbClr val="54B948"/>
                </a:solidFill>
                <a:latin typeface="Calibri"/>
                <a:cs typeface="Calibri"/>
              </a:rPr>
              <a:t>M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O</a:t>
            </a:r>
            <a:r>
              <a:rPr sz="900" b="1" spc="-9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TE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X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T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O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70" dirty="0">
                <a:solidFill>
                  <a:srgbClr val="54B948"/>
                </a:solidFill>
                <a:latin typeface="Calibri"/>
                <a:cs typeface="Calibri"/>
              </a:rPr>
              <a:t>A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T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R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Á</a:t>
            </a:r>
            <a:r>
              <a:rPr sz="900" b="1" spc="30" dirty="0">
                <a:solidFill>
                  <a:srgbClr val="54B948"/>
                </a:solidFill>
                <a:latin typeface="Calibri"/>
                <a:cs typeface="Calibri"/>
              </a:rPr>
              <a:t>S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APRESEN</a:t>
            </a:r>
            <a:r>
              <a:rPr sz="900" b="1" spc="-65" dirty="0">
                <a:solidFill>
                  <a:srgbClr val="54B948"/>
                </a:solidFill>
                <a:latin typeface="Calibri"/>
                <a:cs typeface="Calibri"/>
              </a:rPr>
              <a:t>T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AD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O</a:t>
            </a:r>
            <a:r>
              <a:rPr sz="900" b="1" spc="-30" dirty="0">
                <a:solidFill>
                  <a:srgbClr val="54B948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  <a:p>
            <a:pPr marL="105410">
              <a:lnSpc>
                <a:spcPct val="100000"/>
              </a:lnSpc>
              <a:spcBef>
                <a:spcPts val="760"/>
              </a:spcBef>
              <a:tabLst>
                <a:tab pos="2120900" algn="l"/>
                <a:tab pos="4326255" algn="l"/>
              </a:tabLst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einado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u="sng" spc="-85" dirty="0">
                <a:solidFill>
                  <a:srgbClr val="414042"/>
                </a:solidFill>
                <a:uFill>
                  <a:solidFill>
                    <a:srgbClr val="403F41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sng" dirty="0">
                <a:solidFill>
                  <a:srgbClr val="414042"/>
                </a:solidFill>
                <a:uFill>
                  <a:solidFill>
                    <a:srgbClr val="403F41"/>
                  </a:solidFill>
                </a:uFill>
                <a:latin typeface="Trebuchet MS"/>
                <a:cs typeface="Trebuchet MS"/>
              </a:rPr>
              <a:t>	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odo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eleme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u="sng" spc="-85" dirty="0">
                <a:solidFill>
                  <a:srgbClr val="414042"/>
                </a:solidFill>
                <a:uFill>
                  <a:solidFill>
                    <a:srgbClr val="403F41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sng" dirty="0">
                <a:solidFill>
                  <a:srgbClr val="414042"/>
                </a:solidFill>
                <a:uFill>
                  <a:solidFill>
                    <a:srgbClr val="403F41"/>
                  </a:solidFill>
                </a:uFill>
                <a:latin typeface="Trebuchet MS"/>
                <a:cs typeface="Trebuchet MS"/>
              </a:rPr>
              <a:t>	</a:t>
            </a:r>
            <a:endParaRPr sz="900">
              <a:latin typeface="Trebuchet MS"/>
              <a:cs typeface="Trebuchet MS"/>
            </a:endParaRPr>
          </a:p>
          <a:p>
            <a:pPr marL="105410" marR="95250">
              <a:lnSpc>
                <a:spcPct val="122200"/>
              </a:lnSpc>
              <a:tabLst>
                <a:tab pos="1367155" algn="l"/>
                <a:tab pos="2434590" algn="l"/>
                <a:tab pos="2894965" algn="l"/>
                <a:tab pos="4337050" algn="l"/>
              </a:tabLst>
            </a:pPr>
            <a:r>
              <a:rPr sz="900" u="sng" spc="-85" dirty="0">
                <a:solidFill>
                  <a:srgbClr val="414042"/>
                </a:solidFill>
                <a:uFill>
                  <a:solidFill>
                    <a:srgbClr val="403F41"/>
                  </a:solidFill>
                </a:uFill>
                <a:latin typeface="Trebuchet MS"/>
                <a:cs typeface="Trebuchet MS"/>
              </a:rPr>
              <a:t> 	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colaborando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u="sng" spc="-25" dirty="0">
                <a:solidFill>
                  <a:srgbClr val="414042"/>
                </a:solidFill>
                <a:uFill>
                  <a:solidFill>
                    <a:srgbClr val="403F41"/>
                  </a:solidFill>
                </a:uFill>
                <a:latin typeface="Trebuchet MS"/>
                <a:cs typeface="Trebuchet MS"/>
              </a:rPr>
              <a:t>		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devida</a:t>
            </a:r>
            <a:r>
              <a:rPr sz="900" u="sng" spc="-40" dirty="0">
                <a:solidFill>
                  <a:srgbClr val="414042"/>
                </a:solidFill>
                <a:uFill>
                  <a:solidFill>
                    <a:srgbClr val="403F41"/>
                  </a:solidFill>
                </a:uFill>
                <a:latin typeface="Trebuchet MS"/>
                <a:cs typeface="Trebuchet MS"/>
              </a:rPr>
              <a:t>	</a:t>
            </a:r>
            <a:r>
              <a:rPr sz="900" spc="-165" dirty="0">
                <a:solidFill>
                  <a:srgbClr val="414042"/>
                </a:solidFill>
                <a:latin typeface="Trebuchet MS"/>
                <a:cs typeface="Trebuchet MS"/>
              </a:rPr>
              <a:t>, </a:t>
            </a:r>
            <a:r>
              <a:rPr sz="900" spc="-1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oc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edend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igua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mod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u="sng" spc="-85" dirty="0">
                <a:solidFill>
                  <a:srgbClr val="414042"/>
                </a:solidFill>
                <a:uFill>
                  <a:solidFill>
                    <a:srgbClr val="403F41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sng" dirty="0">
                <a:solidFill>
                  <a:srgbClr val="414042"/>
                </a:solidFill>
                <a:uFill>
                  <a:solidFill>
                    <a:srgbClr val="403F41"/>
                  </a:solidFill>
                </a:uFill>
                <a:latin typeface="Trebuchet MS"/>
                <a:cs typeface="Trebuchet MS"/>
              </a:rPr>
              <a:t>	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disciplina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elacionada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41300" y="6575496"/>
            <a:ext cx="3909060" cy="20720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64160" marR="843280" indent="-252095">
              <a:lnSpc>
                <a:spcPts val="1700"/>
              </a:lnSpc>
              <a:spcBef>
                <a:spcPts val="340"/>
              </a:spcBef>
            </a:pPr>
            <a:r>
              <a:rPr sz="1200" spc="-60" dirty="0">
                <a:solidFill>
                  <a:srgbClr val="54B948"/>
                </a:solidFill>
                <a:latin typeface="Trebuchet MS"/>
                <a:cs typeface="Trebuchet MS"/>
              </a:rPr>
              <a:t>2.</a:t>
            </a:r>
            <a:r>
              <a:rPr sz="1200" spc="-50" dirty="0">
                <a:solidFill>
                  <a:srgbClr val="54B948"/>
                </a:solidFill>
                <a:latin typeface="Trebuchet MS"/>
                <a:cs typeface="Trebuchet MS"/>
              </a:rPr>
              <a:t>3</a:t>
            </a:r>
            <a:r>
              <a:rPr sz="1200" spc="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54B948"/>
                </a:solidFill>
                <a:latin typeface="Trebuchet MS"/>
                <a:cs typeface="Trebuchet MS"/>
              </a:rPr>
              <a:t>integridad</a:t>
            </a:r>
            <a:r>
              <a:rPr sz="1600" spc="-40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4B948"/>
                </a:solidFill>
                <a:latin typeface="Trebuchet MS"/>
                <a:cs typeface="Trebuchet MS"/>
              </a:rPr>
              <a:t>n</a:t>
            </a:r>
            <a:r>
              <a:rPr sz="1600" spc="10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54B948"/>
                </a:solidFill>
                <a:latin typeface="Trebuchet MS"/>
                <a:cs typeface="Trebuchet MS"/>
              </a:rPr>
              <a:t>relacionamento  </a:t>
            </a:r>
            <a:r>
              <a:rPr sz="1600" spc="-35" dirty="0">
                <a:solidFill>
                  <a:srgbClr val="54B948"/>
                </a:solidFill>
                <a:latin typeface="Trebuchet MS"/>
                <a:cs typeface="Trebuchet MS"/>
              </a:rPr>
              <a:t>co</a:t>
            </a:r>
            <a:r>
              <a:rPr sz="1600" spc="-25" dirty="0">
                <a:solidFill>
                  <a:srgbClr val="54B948"/>
                </a:solidFill>
                <a:latin typeface="Trebuchet MS"/>
                <a:cs typeface="Trebuchet MS"/>
              </a:rPr>
              <a:t>m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600" spc="50" dirty="0">
                <a:solidFill>
                  <a:srgbClr val="54B948"/>
                </a:solidFill>
                <a:latin typeface="Trebuchet MS"/>
                <a:cs typeface="Trebuchet MS"/>
              </a:rPr>
              <a:t>s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54B948"/>
                </a:solidFill>
                <a:latin typeface="Trebuchet MS"/>
                <a:cs typeface="Trebuchet MS"/>
              </a:rPr>
              <a:t>outros</a:t>
            </a:r>
            <a:endParaRPr sz="1600">
              <a:latin typeface="Trebuchet MS"/>
              <a:cs typeface="Trebuchet MS"/>
            </a:endParaRPr>
          </a:p>
          <a:p>
            <a:pPr marL="258445" marR="5080" indent="179705">
              <a:lnSpc>
                <a:spcPct val="122200"/>
              </a:lnSpc>
              <a:spcBef>
                <a:spcPts val="590"/>
              </a:spcBef>
            </a:pP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universo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desporto,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espera-se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todos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sejam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íntegros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atuem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sempre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honestidade,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sinceridade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honradez,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todas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ações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relacionamento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demais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agentes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desporto.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respeito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por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esses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valores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sempre possível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quando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treinadores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possuem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elevado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grau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conhecimento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segurança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sobre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si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próprios,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bem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capacida-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reflexão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crítica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acerca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perspetivas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individuais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influenciam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interações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todos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aqueles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compartilham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mesmo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universo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desporti-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vo.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assim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seja,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indispensável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procedam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acordo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padrões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éticos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seguem.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9604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19</a:t>
            </a:r>
            <a:endParaRPr sz="4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399" y="9271986"/>
            <a:ext cx="160781" cy="16000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79995" y="4176001"/>
            <a:ext cx="180340" cy="522605"/>
          </a:xfrm>
          <a:custGeom>
            <a:avLst/>
            <a:gdLst/>
            <a:ahLst/>
            <a:cxnLst/>
            <a:rect l="l" t="t" r="r" b="b"/>
            <a:pathLst>
              <a:path w="180340" h="522604">
                <a:moveTo>
                  <a:pt x="179997" y="0"/>
                </a:moveTo>
                <a:lnTo>
                  <a:pt x="0" y="0"/>
                </a:lnTo>
                <a:lnTo>
                  <a:pt x="0" y="521995"/>
                </a:lnTo>
                <a:lnTo>
                  <a:pt x="179997" y="521995"/>
                </a:lnTo>
                <a:lnTo>
                  <a:pt x="179997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74606" y="4109953"/>
            <a:ext cx="49530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775" algn="just">
              <a:lnSpc>
                <a:spcPct val="136400"/>
              </a:lnSpc>
              <a:spcBef>
                <a:spcPts val="100"/>
              </a:spcBef>
            </a:pPr>
            <a:r>
              <a:rPr sz="550" spc="5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550" spc="-10" dirty="0">
                <a:solidFill>
                  <a:srgbClr val="414042"/>
                </a:solidFill>
                <a:latin typeface="Trebuchet MS"/>
                <a:cs typeface="Trebuchet MS"/>
              </a:rPr>
              <a:t>TIC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550" spc="-20" dirty="0">
                <a:solidFill>
                  <a:srgbClr val="414042"/>
                </a:solidFill>
                <a:latin typeface="Trebuchet MS"/>
                <a:cs typeface="Trebuchet MS"/>
              </a:rPr>
              <a:t> E  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DEON</a:t>
            </a:r>
            <a:r>
              <a:rPr sz="55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550" spc="-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OGIA  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1470" y="675546"/>
            <a:ext cx="17316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414042"/>
                </a:solidFill>
                <a:latin typeface="Trebuchet MS"/>
                <a:cs typeface="Trebuchet MS"/>
              </a:rPr>
              <a:t>Ética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Trebuchet MS"/>
                <a:cs typeface="Trebuchet MS"/>
              </a:rPr>
              <a:t>deontologia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9998" y="1619986"/>
            <a:ext cx="3665220" cy="7110095"/>
          </a:xfrm>
          <a:custGeom>
            <a:avLst/>
            <a:gdLst/>
            <a:ahLst/>
            <a:cxnLst/>
            <a:rect l="l" t="t" r="r" b="b"/>
            <a:pathLst>
              <a:path w="3665220" h="7110095">
                <a:moveTo>
                  <a:pt x="3664800" y="0"/>
                </a:moveTo>
                <a:lnTo>
                  <a:pt x="0" y="0"/>
                </a:lnTo>
                <a:lnTo>
                  <a:pt x="0" y="7110006"/>
                </a:lnTo>
                <a:lnTo>
                  <a:pt x="3664800" y="7110006"/>
                </a:lnTo>
                <a:lnTo>
                  <a:pt x="3664800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58903" y="5251331"/>
            <a:ext cx="52069" cy="93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55" dirty="0">
                <a:solidFill>
                  <a:srgbClr val="808285"/>
                </a:solidFill>
                <a:latin typeface="Trebuchet MS"/>
                <a:cs typeface="Trebuchet MS"/>
              </a:rPr>
              <a:t>T</a:t>
            </a:r>
            <a:endParaRPr sz="45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52004" y="5949000"/>
            <a:ext cx="1732280" cy="2774950"/>
            <a:chOff x="4752004" y="5949000"/>
            <a:chExt cx="1732280" cy="2774950"/>
          </a:xfrm>
        </p:grpSpPr>
        <p:sp>
          <p:nvSpPr>
            <p:cNvPr id="10" name="object 10"/>
            <p:cNvSpPr/>
            <p:nvPr/>
          </p:nvSpPr>
          <p:spPr>
            <a:xfrm>
              <a:off x="4758354" y="6323509"/>
              <a:ext cx="1719580" cy="2394585"/>
            </a:xfrm>
            <a:custGeom>
              <a:avLst/>
              <a:gdLst/>
              <a:ahLst/>
              <a:cxnLst/>
              <a:rect l="l" t="t" r="r" b="b"/>
              <a:pathLst>
                <a:path w="1719579" h="2394584">
                  <a:moveTo>
                    <a:pt x="79121" y="0"/>
                  </a:moveTo>
                  <a:lnTo>
                    <a:pt x="35991" y="0"/>
                  </a:lnTo>
                  <a:lnTo>
                    <a:pt x="15184" y="562"/>
                  </a:lnTo>
                  <a:lnTo>
                    <a:pt x="4498" y="4498"/>
                  </a:lnTo>
                  <a:lnTo>
                    <a:pt x="562" y="15184"/>
                  </a:lnTo>
                  <a:lnTo>
                    <a:pt x="0" y="35991"/>
                  </a:lnTo>
                  <a:lnTo>
                    <a:pt x="0" y="2358009"/>
                  </a:lnTo>
                  <a:lnTo>
                    <a:pt x="562" y="2378816"/>
                  </a:lnTo>
                  <a:lnTo>
                    <a:pt x="4498" y="2389501"/>
                  </a:lnTo>
                  <a:lnTo>
                    <a:pt x="15184" y="2393438"/>
                  </a:lnTo>
                  <a:lnTo>
                    <a:pt x="35991" y="2394000"/>
                  </a:lnTo>
                  <a:lnTo>
                    <a:pt x="1682991" y="2394000"/>
                  </a:lnTo>
                  <a:lnTo>
                    <a:pt x="1703806" y="2393438"/>
                  </a:lnTo>
                  <a:lnTo>
                    <a:pt x="1714495" y="2389501"/>
                  </a:lnTo>
                  <a:lnTo>
                    <a:pt x="1718433" y="2378816"/>
                  </a:lnTo>
                  <a:lnTo>
                    <a:pt x="1718995" y="2358009"/>
                  </a:lnTo>
                  <a:lnTo>
                    <a:pt x="1718995" y="35991"/>
                  </a:lnTo>
                  <a:lnTo>
                    <a:pt x="1718433" y="15184"/>
                  </a:lnTo>
                  <a:lnTo>
                    <a:pt x="1714495" y="4498"/>
                  </a:lnTo>
                  <a:lnTo>
                    <a:pt x="1703806" y="562"/>
                  </a:lnTo>
                  <a:lnTo>
                    <a:pt x="1682991" y="0"/>
                  </a:lnTo>
                  <a:lnTo>
                    <a:pt x="487019" y="0"/>
                  </a:lnTo>
                </a:path>
              </a:pathLst>
            </a:custGeom>
            <a:ln w="12700">
              <a:solidFill>
                <a:srgbClr val="54B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69006" y="5949000"/>
              <a:ext cx="346075" cy="383540"/>
            </a:xfrm>
            <a:custGeom>
              <a:avLst/>
              <a:gdLst/>
              <a:ahLst/>
              <a:cxnLst/>
              <a:rect l="l" t="t" r="r" b="b"/>
              <a:pathLst>
                <a:path w="346075" h="383539">
                  <a:moveTo>
                    <a:pt x="287515" y="0"/>
                  </a:moveTo>
                  <a:lnTo>
                    <a:pt x="58356" y="0"/>
                  </a:lnTo>
                  <a:lnTo>
                    <a:pt x="35699" y="4605"/>
                  </a:lnTo>
                  <a:lnTo>
                    <a:pt x="17143" y="17145"/>
                  </a:lnTo>
                  <a:lnTo>
                    <a:pt x="4605" y="35704"/>
                  </a:lnTo>
                  <a:lnTo>
                    <a:pt x="0" y="58369"/>
                  </a:lnTo>
                  <a:lnTo>
                    <a:pt x="0" y="287515"/>
                  </a:lnTo>
                  <a:lnTo>
                    <a:pt x="4605" y="310172"/>
                  </a:lnTo>
                  <a:lnTo>
                    <a:pt x="17143" y="328728"/>
                  </a:lnTo>
                  <a:lnTo>
                    <a:pt x="35699" y="341266"/>
                  </a:lnTo>
                  <a:lnTo>
                    <a:pt x="58356" y="345871"/>
                  </a:lnTo>
                  <a:lnTo>
                    <a:pt x="59080" y="382917"/>
                  </a:lnTo>
                  <a:lnTo>
                    <a:pt x="100888" y="345871"/>
                  </a:lnTo>
                  <a:lnTo>
                    <a:pt x="287515" y="345871"/>
                  </a:lnTo>
                  <a:lnTo>
                    <a:pt x="310172" y="341266"/>
                  </a:lnTo>
                  <a:lnTo>
                    <a:pt x="328728" y="328728"/>
                  </a:lnTo>
                  <a:lnTo>
                    <a:pt x="341266" y="310172"/>
                  </a:lnTo>
                  <a:lnTo>
                    <a:pt x="345871" y="287515"/>
                  </a:lnTo>
                  <a:lnTo>
                    <a:pt x="345871" y="58369"/>
                  </a:lnTo>
                  <a:lnTo>
                    <a:pt x="341266" y="35704"/>
                  </a:lnTo>
                  <a:lnTo>
                    <a:pt x="328728" y="17145"/>
                  </a:lnTo>
                  <a:lnTo>
                    <a:pt x="310172" y="4605"/>
                  </a:lnTo>
                  <a:lnTo>
                    <a:pt x="287515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42967" y="5998362"/>
              <a:ext cx="197485" cy="254635"/>
            </a:xfrm>
            <a:custGeom>
              <a:avLst/>
              <a:gdLst/>
              <a:ahLst/>
              <a:cxnLst/>
              <a:rect l="l" t="t" r="r" b="b"/>
              <a:pathLst>
                <a:path w="197485" h="254635">
                  <a:moveTo>
                    <a:pt x="197129" y="0"/>
                  </a:moveTo>
                  <a:lnTo>
                    <a:pt x="33845" y="0"/>
                  </a:lnTo>
                  <a:lnTo>
                    <a:pt x="0" y="35725"/>
                  </a:lnTo>
                  <a:lnTo>
                    <a:pt x="0" y="254241"/>
                  </a:lnTo>
                  <a:lnTo>
                    <a:pt x="197129" y="254241"/>
                  </a:lnTo>
                  <a:lnTo>
                    <a:pt x="197129" y="220472"/>
                  </a:lnTo>
                  <a:lnTo>
                    <a:pt x="189229" y="220472"/>
                  </a:lnTo>
                  <a:lnTo>
                    <a:pt x="189229" y="246341"/>
                  </a:lnTo>
                  <a:lnTo>
                    <a:pt x="7912" y="246341"/>
                  </a:lnTo>
                  <a:lnTo>
                    <a:pt x="7912" y="38874"/>
                  </a:lnTo>
                  <a:lnTo>
                    <a:pt x="37249" y="7899"/>
                  </a:lnTo>
                  <a:lnTo>
                    <a:pt x="189229" y="7899"/>
                  </a:lnTo>
                  <a:lnTo>
                    <a:pt x="189229" y="105016"/>
                  </a:lnTo>
                  <a:lnTo>
                    <a:pt x="197129" y="105016"/>
                  </a:lnTo>
                  <a:lnTo>
                    <a:pt x="1971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6609" y="6055385"/>
              <a:ext cx="215558" cy="16057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772296" y="6381304"/>
            <a:ext cx="1691639" cy="2195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 marR="466725">
              <a:lnSpc>
                <a:spcPct val="120400"/>
              </a:lnSpc>
              <a:spcBef>
                <a:spcPts val="100"/>
              </a:spcBef>
            </a:pP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COMENTE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A</a:t>
            </a:r>
            <a:r>
              <a:rPr sz="900" b="1" spc="-4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SEGUINTE </a:t>
            </a:r>
            <a:r>
              <a:rPr sz="900" b="1" spc="-19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AFIRMAÇÃO</a:t>
            </a:r>
            <a:endParaRPr sz="900">
              <a:latin typeface="Calibri"/>
              <a:cs typeface="Calibri"/>
            </a:endParaRPr>
          </a:p>
          <a:p>
            <a:pPr marL="105410" marR="135255">
              <a:lnSpc>
                <a:spcPct val="120400"/>
              </a:lnSpc>
              <a:spcBef>
                <a:spcPts val="180"/>
              </a:spcBef>
            </a:pP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«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espeit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po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esse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alo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é 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semp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possí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quand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ei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- 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nado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possue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ele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ado  </a:t>
            </a:r>
            <a:r>
              <a:rPr sz="900" spc="25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onhecime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- 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gu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anç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sob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óp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io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bem 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om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capacidad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fl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xão 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ítica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ac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om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suas 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perspeti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individuai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fl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uen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-  ciam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raç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õe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odos 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aquele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ompa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tilha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 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mesmo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universo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desportivo.»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7300" y="1748357"/>
            <a:ext cx="3425825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9695">
              <a:lnSpc>
                <a:spcPct val="122200"/>
              </a:lnSpc>
              <a:spcBef>
                <a:spcPts val="100"/>
              </a:spcBef>
            </a:pP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Analisar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atletas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expectativas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futuro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na modalidade de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maneira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honesta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aberta,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tendo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devida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consideração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idade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xper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iências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individuai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rebuchet MS"/>
              <a:cs typeface="Trebuchet MS"/>
            </a:endParaRPr>
          </a:p>
          <a:p>
            <a:pPr marL="12700" marR="5080">
              <a:lnSpc>
                <a:spcPct val="122200"/>
              </a:lnSpc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Comprovar,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escrito,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referências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qualificações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profissionais: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mencionando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experiência,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competência,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graus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formação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téc-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nica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pedagógica.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ter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cuidado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usar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informações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possam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facilme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er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etadas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rebuchet MS"/>
              <a:cs typeface="Trebuchet MS"/>
            </a:endParaRPr>
          </a:p>
          <a:p>
            <a:pPr marL="12700" marR="11430">
              <a:lnSpc>
                <a:spcPct val="122200"/>
              </a:lnSpc>
            </a:pP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Fazer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atletas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todos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outros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fiquem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claramente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esclareci-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sobre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qualificações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como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conhecedores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 </a:t>
            </a:r>
            <a:r>
              <a:rPr sz="900" spc="-2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xper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iência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ofissiona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7300" y="3927675"/>
            <a:ext cx="337756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Informar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demais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treinadores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técnicos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clube/instituição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quando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estes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fazem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parte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equipa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técnica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quem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vai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trabalhar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vai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dirigir.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67300" y="4598235"/>
            <a:ext cx="34715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Honrar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todas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promessas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compromissos,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tanto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forma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verbal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como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escrita.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7300" y="5101155"/>
            <a:ext cx="34791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Agir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atuar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entusiasmo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apreço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genuínos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pelo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pela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modalidade.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67300" y="5604076"/>
            <a:ext cx="3427729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2200"/>
              </a:lnSpc>
              <a:spcBef>
                <a:spcPts val="100"/>
              </a:spcBef>
            </a:pP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onhe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fundame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modalidade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per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mane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er 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fiel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espírito,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conhecendo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respetiva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justificação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evolução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sofri-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longo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empo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ti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67300" y="6274635"/>
            <a:ext cx="331216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2200"/>
              </a:lnSpc>
              <a:spcBef>
                <a:spcPts val="100"/>
              </a:spcBef>
            </a:pP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Aceitar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crédito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lhe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atribuem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só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quando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corresponde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trabalho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feito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às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ideias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foi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realmente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responsável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autor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atribuir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crédito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pelo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trabalho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ideias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autoria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outros.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67300" y="6945195"/>
            <a:ext cx="34715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claro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evitar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abusar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relacionamentos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atletas,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adjuntos,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juízes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árbitros,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administradores,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dirigentes,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entre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outros, 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impedir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situações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possam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refletir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conflitos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interesses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ou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lesar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princípios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deo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olo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ofissiona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67300" y="7783395"/>
            <a:ext cx="34601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Declarar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conflitos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interesse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quando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estes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manifestam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procurar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resol-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vê-los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modo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respeitar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melhores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interesses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todos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envolvidos.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67300" y="8286315"/>
            <a:ext cx="34048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Encorajar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atletas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outros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participantes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desenvolver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manter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integridade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relacionamento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todos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outros.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99999" y="1766695"/>
            <a:ext cx="3663315" cy="6652259"/>
            <a:chOff x="899999" y="1766695"/>
            <a:chExt cx="3663315" cy="6652259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346" y="1766695"/>
              <a:ext cx="129147" cy="1307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6346" y="2420044"/>
              <a:ext cx="129147" cy="13077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6346" y="3261542"/>
              <a:ext cx="129147" cy="13077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346" y="3936544"/>
              <a:ext cx="129147" cy="13077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346" y="4612220"/>
              <a:ext cx="129147" cy="13077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6346" y="5120044"/>
              <a:ext cx="129147" cy="13077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6346" y="5615044"/>
              <a:ext cx="129147" cy="13077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6346" y="6277221"/>
              <a:ext cx="129147" cy="13077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6346" y="6954245"/>
              <a:ext cx="129147" cy="13077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346" y="7789222"/>
              <a:ext cx="129147" cy="13077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6346" y="8288044"/>
              <a:ext cx="129147" cy="13077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63223" y="2382341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99998" y="2369641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91"/>
                  </a:lnTo>
                  <a:lnTo>
                    <a:pt x="12700" y="25400"/>
                  </a:lnTo>
                  <a:lnTo>
                    <a:pt x="21678" y="21691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07" y="3721"/>
                  </a:lnTo>
                  <a:lnTo>
                    <a:pt x="3637699" y="12700"/>
                  </a:lnTo>
                  <a:lnTo>
                    <a:pt x="3641407" y="21691"/>
                  </a:lnTo>
                  <a:lnTo>
                    <a:pt x="3650399" y="25400"/>
                  </a:lnTo>
                  <a:lnTo>
                    <a:pt x="3659378" y="21691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63223" y="3223840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399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99998" y="3211144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07" y="3721"/>
                  </a:lnTo>
                  <a:lnTo>
                    <a:pt x="3637699" y="12700"/>
                  </a:lnTo>
                  <a:lnTo>
                    <a:pt x="3641407" y="21678"/>
                  </a:lnTo>
                  <a:lnTo>
                    <a:pt x="3650399" y="25400"/>
                  </a:lnTo>
                  <a:lnTo>
                    <a:pt x="3659378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63223" y="3898844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9998" y="3886149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07" y="3721"/>
                  </a:lnTo>
                  <a:lnTo>
                    <a:pt x="3637699" y="12700"/>
                  </a:lnTo>
                  <a:lnTo>
                    <a:pt x="3641407" y="21678"/>
                  </a:lnTo>
                  <a:lnTo>
                    <a:pt x="3650399" y="25400"/>
                  </a:lnTo>
                  <a:lnTo>
                    <a:pt x="3659378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63223" y="4574517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99998" y="4561827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07" y="3721"/>
                  </a:lnTo>
                  <a:lnTo>
                    <a:pt x="3637699" y="12700"/>
                  </a:lnTo>
                  <a:lnTo>
                    <a:pt x="3641407" y="21678"/>
                  </a:lnTo>
                  <a:lnTo>
                    <a:pt x="3650399" y="25400"/>
                  </a:lnTo>
                  <a:lnTo>
                    <a:pt x="3659378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63223" y="5082344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99998" y="5069649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07" y="3721"/>
                  </a:lnTo>
                  <a:lnTo>
                    <a:pt x="3637699" y="12700"/>
                  </a:lnTo>
                  <a:lnTo>
                    <a:pt x="3641407" y="21678"/>
                  </a:lnTo>
                  <a:lnTo>
                    <a:pt x="3650399" y="25400"/>
                  </a:lnTo>
                  <a:lnTo>
                    <a:pt x="3659378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63223" y="5577339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99998" y="5564644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07" y="3721"/>
                  </a:lnTo>
                  <a:lnTo>
                    <a:pt x="3637699" y="12700"/>
                  </a:lnTo>
                  <a:lnTo>
                    <a:pt x="3641407" y="21678"/>
                  </a:lnTo>
                  <a:lnTo>
                    <a:pt x="3650399" y="25400"/>
                  </a:lnTo>
                  <a:lnTo>
                    <a:pt x="3659378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63223" y="6239520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99998" y="6226822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07" y="3721"/>
                  </a:lnTo>
                  <a:lnTo>
                    <a:pt x="3637699" y="12700"/>
                  </a:lnTo>
                  <a:lnTo>
                    <a:pt x="3641407" y="21678"/>
                  </a:lnTo>
                  <a:lnTo>
                    <a:pt x="3650399" y="25400"/>
                  </a:lnTo>
                  <a:lnTo>
                    <a:pt x="3659378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63223" y="6916545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99998" y="6903847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91"/>
                  </a:lnTo>
                  <a:lnTo>
                    <a:pt x="12700" y="25400"/>
                  </a:lnTo>
                  <a:lnTo>
                    <a:pt x="21678" y="21691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07" y="3721"/>
                  </a:lnTo>
                  <a:lnTo>
                    <a:pt x="3637699" y="12700"/>
                  </a:lnTo>
                  <a:lnTo>
                    <a:pt x="3641407" y="21691"/>
                  </a:lnTo>
                  <a:lnTo>
                    <a:pt x="3650399" y="25400"/>
                  </a:lnTo>
                  <a:lnTo>
                    <a:pt x="3659378" y="21691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63223" y="7751521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99998" y="7738821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91"/>
                  </a:lnTo>
                  <a:lnTo>
                    <a:pt x="12700" y="25400"/>
                  </a:lnTo>
                  <a:lnTo>
                    <a:pt x="21678" y="21691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07" y="3721"/>
                  </a:lnTo>
                  <a:lnTo>
                    <a:pt x="3637699" y="12700"/>
                  </a:lnTo>
                  <a:lnTo>
                    <a:pt x="3641407" y="21691"/>
                  </a:lnTo>
                  <a:lnTo>
                    <a:pt x="3650399" y="25400"/>
                  </a:lnTo>
                  <a:lnTo>
                    <a:pt x="3659378" y="21691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63223" y="8250343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99998" y="8237652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07" y="3721"/>
                  </a:lnTo>
                  <a:lnTo>
                    <a:pt x="3637699" y="12700"/>
                  </a:lnTo>
                  <a:lnTo>
                    <a:pt x="3641407" y="21678"/>
                  </a:lnTo>
                  <a:lnTo>
                    <a:pt x="3650399" y="25400"/>
                  </a:lnTo>
                  <a:lnTo>
                    <a:pt x="3659378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6" name="object 5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51997" y="1610995"/>
            <a:ext cx="1728000" cy="1728012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5232500" y="6011696"/>
            <a:ext cx="666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414042"/>
                </a:solidFill>
                <a:latin typeface="Trebuchet MS"/>
                <a:cs typeface="Trebuchet MS"/>
              </a:rPr>
              <a:t>PROPOSTA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800" b="1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414042"/>
                </a:solidFill>
                <a:latin typeface="Trebuchet MS"/>
                <a:cs typeface="Trebuchet MS"/>
              </a:rPr>
              <a:t>TRABALHO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124" y="694080"/>
            <a:ext cx="1971039" cy="2540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650" spc="5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AN</a:t>
            </a:r>
            <a:r>
              <a:rPr sz="650" spc="-1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CURS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65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TREINADORE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65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05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25" dirty="0">
                <a:solidFill>
                  <a:srgbClr val="DCC75F"/>
                </a:solidFill>
                <a:latin typeface="Calibri"/>
                <a:cs typeface="Calibri"/>
              </a:rPr>
              <a:t>GRAU</a:t>
            </a:r>
            <a:r>
              <a:rPr sz="650" b="1" spc="-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20" dirty="0">
                <a:solidFill>
                  <a:srgbClr val="DCC75F"/>
                </a:solidFill>
                <a:latin typeface="Calibri"/>
                <a:cs typeface="Calibri"/>
              </a:rPr>
              <a:t>II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100" y="8812829"/>
            <a:ext cx="3486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70" dirty="0">
                <a:solidFill>
                  <a:srgbClr val="9D9FA2"/>
                </a:solidFill>
                <a:latin typeface="Trebuchet MS"/>
                <a:cs typeface="Trebuchet MS"/>
              </a:rPr>
              <a:t>2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624" y="1599368"/>
            <a:ext cx="239395" cy="218694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588010">
              <a:lnSpc>
                <a:spcPct val="100000"/>
              </a:lnSpc>
              <a:spcBef>
                <a:spcPts val="65"/>
              </a:spcBef>
            </a:pP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INSTITUTO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3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PORTUGAL</a:t>
            </a:r>
            <a:r>
              <a:rPr sz="65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PROGRAMA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NACIONAL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FORMAÇÃO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-10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TREINADORES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1598" y="9271986"/>
            <a:ext cx="160782" cy="16000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20499" y="1418896"/>
            <a:ext cx="15474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75" dirty="0">
                <a:solidFill>
                  <a:srgbClr val="54B948"/>
                </a:solidFill>
                <a:latin typeface="Trebuchet MS"/>
                <a:cs typeface="Trebuchet MS"/>
              </a:rPr>
              <a:t>Índice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9299" y="2334195"/>
            <a:ext cx="3566160" cy="121221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65100" marR="5080" indent="-152400">
              <a:lnSpc>
                <a:spcPct val="104200"/>
              </a:lnSpc>
              <a:spcBef>
                <a:spcPts val="40"/>
              </a:spcBef>
            </a:pPr>
            <a:r>
              <a:rPr sz="900" b="1" spc="-75" dirty="0">
                <a:solidFill>
                  <a:srgbClr val="54B948"/>
                </a:solidFill>
                <a:latin typeface="Century Gothic"/>
                <a:cs typeface="Century Gothic"/>
              </a:rPr>
              <a:t>1</a:t>
            </a:r>
            <a:r>
              <a:rPr sz="900" spc="-75" dirty="0">
                <a:solidFill>
                  <a:srgbClr val="54B948"/>
                </a:solidFill>
                <a:latin typeface="Trebuchet MS"/>
                <a:cs typeface="Trebuchet MS"/>
              </a:rPr>
              <a:t>.</a:t>
            </a:r>
            <a:r>
              <a:rPr sz="900" spc="-7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1200" spc="5" dirty="0">
                <a:solidFill>
                  <a:srgbClr val="414042"/>
                </a:solidFill>
                <a:latin typeface="Trebuchet MS"/>
                <a:cs typeface="Trebuchet MS"/>
              </a:rPr>
              <a:t>IMPORTÂNCIA </a:t>
            </a:r>
            <a:r>
              <a:rPr sz="1200" spc="25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1200" spc="20" dirty="0">
                <a:solidFill>
                  <a:srgbClr val="414042"/>
                </a:solidFill>
                <a:latin typeface="Trebuchet MS"/>
                <a:cs typeface="Trebuchet MS"/>
              </a:rPr>
              <a:t>FORMAÇÃO </a:t>
            </a:r>
            <a:r>
              <a:rPr sz="1200" spc="3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1200" spc="15" dirty="0">
                <a:solidFill>
                  <a:srgbClr val="414042"/>
                </a:solidFill>
                <a:latin typeface="Trebuchet MS"/>
                <a:cs typeface="Trebuchet MS"/>
              </a:rPr>
              <a:t>TREINADORES </a:t>
            </a:r>
            <a:r>
              <a:rPr sz="1200" spc="-3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12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14042"/>
                </a:solidFill>
                <a:latin typeface="Trebuchet MS"/>
                <a:cs typeface="Trebuchet MS"/>
              </a:rPr>
              <a:t>FATOR</a:t>
            </a:r>
            <a:r>
              <a:rPr sz="12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12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414042"/>
                </a:solidFill>
                <a:latin typeface="Trebuchet MS"/>
                <a:cs typeface="Trebuchet MS"/>
              </a:rPr>
              <a:t>DESENVOLVIMENTO</a:t>
            </a:r>
            <a:r>
              <a:rPr sz="12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414042"/>
                </a:solidFill>
                <a:latin typeface="Trebuchet MS"/>
                <a:cs typeface="Trebuchet MS"/>
              </a:rPr>
              <a:t>DESPORTIVO</a:t>
            </a:r>
            <a:endParaRPr sz="1200">
              <a:latin typeface="Trebuchet MS"/>
              <a:cs typeface="Trebuchet MS"/>
            </a:endParaRPr>
          </a:p>
          <a:p>
            <a:pPr marL="165100">
              <a:lnSpc>
                <a:spcPct val="100000"/>
              </a:lnSpc>
              <a:spcBef>
                <a:spcPts val="359"/>
              </a:spcBef>
            </a:pP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1.1 </a:t>
            </a:r>
            <a:r>
              <a:rPr sz="900" b="1" spc="11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realidade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desportiva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Portugal</a:t>
            </a:r>
            <a:endParaRPr sz="900">
              <a:latin typeface="Trebuchet MS"/>
              <a:cs typeface="Trebuchet MS"/>
            </a:endParaRPr>
          </a:p>
          <a:p>
            <a:pPr marL="164465">
              <a:lnSpc>
                <a:spcPct val="100000"/>
              </a:lnSpc>
              <a:spcBef>
                <a:spcPts val="420"/>
              </a:spcBef>
            </a:pP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1.2 </a:t>
            </a:r>
            <a:r>
              <a:rPr sz="900" b="1" spc="114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importância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necessidade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treinadores</a:t>
            </a:r>
            <a:endParaRPr sz="900">
              <a:latin typeface="Trebuchet MS"/>
              <a:cs typeface="Trebuchet MS"/>
            </a:endParaRPr>
          </a:p>
          <a:p>
            <a:pPr marL="164465">
              <a:lnSpc>
                <a:spcPct val="100000"/>
              </a:lnSpc>
              <a:spcBef>
                <a:spcPts val="420"/>
              </a:spcBef>
            </a:pP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1.3 </a:t>
            </a:r>
            <a:r>
              <a:rPr sz="900" b="1" spc="12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Programa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Nacional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Treinadores</a:t>
            </a:r>
            <a:endParaRPr sz="900">
              <a:latin typeface="Trebuchet MS"/>
              <a:cs typeface="Trebuchet MS"/>
            </a:endParaRPr>
          </a:p>
          <a:p>
            <a:pPr marL="118745">
              <a:lnSpc>
                <a:spcPct val="100000"/>
              </a:lnSpc>
              <a:spcBef>
                <a:spcPts val="520"/>
              </a:spcBef>
            </a:pPr>
            <a:r>
              <a:rPr sz="1200" spc="25" dirty="0">
                <a:solidFill>
                  <a:srgbClr val="414042"/>
                </a:solidFill>
                <a:latin typeface="Trebuchet MS"/>
                <a:cs typeface="Trebuchet MS"/>
              </a:rPr>
              <a:t>REFERÊNCIAS</a:t>
            </a:r>
            <a:r>
              <a:rPr sz="12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14042"/>
                </a:solidFill>
                <a:latin typeface="Trebuchet MS"/>
                <a:cs typeface="Trebuchet MS"/>
              </a:rPr>
              <a:t>BIBLIOGRÁFICAS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78356" y="2524695"/>
            <a:ext cx="196215" cy="1021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sz="1200" b="1" spc="-70" dirty="0">
                <a:solidFill>
                  <a:srgbClr val="54B948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  <a:p>
            <a:pPr marL="102235">
              <a:lnSpc>
                <a:spcPct val="100000"/>
              </a:lnSpc>
              <a:spcBef>
                <a:spcPts val="60"/>
              </a:spcBef>
            </a:pPr>
            <a:r>
              <a:rPr sz="1200" b="1" spc="-70" dirty="0">
                <a:solidFill>
                  <a:srgbClr val="54B948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  <a:p>
            <a:pPr marL="102235">
              <a:lnSpc>
                <a:spcPct val="100000"/>
              </a:lnSpc>
              <a:spcBef>
                <a:spcPts val="60"/>
              </a:spcBef>
            </a:pPr>
            <a:r>
              <a:rPr sz="1200" b="1" spc="-70" dirty="0">
                <a:solidFill>
                  <a:srgbClr val="54B948"/>
                </a:solidFill>
                <a:latin typeface="Trebuchet MS"/>
                <a:cs typeface="Trebuchet MS"/>
              </a:rPr>
              <a:t>8</a:t>
            </a:r>
            <a:endParaRPr sz="1200">
              <a:latin typeface="Trebuchet MS"/>
              <a:cs typeface="Trebuchet MS"/>
            </a:endParaRPr>
          </a:p>
          <a:p>
            <a:pPr marL="21590">
              <a:lnSpc>
                <a:spcPct val="100000"/>
              </a:lnSpc>
              <a:spcBef>
                <a:spcPts val="60"/>
              </a:spcBef>
            </a:pPr>
            <a:r>
              <a:rPr sz="1200" b="1" spc="-70" dirty="0">
                <a:solidFill>
                  <a:srgbClr val="54B948"/>
                </a:solidFill>
                <a:latin typeface="Trebuchet MS"/>
                <a:cs typeface="Trebuchet MS"/>
              </a:rPr>
              <a:t>10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spc="-70" dirty="0">
                <a:solidFill>
                  <a:srgbClr val="54B948"/>
                </a:solidFill>
                <a:latin typeface="Trebuchet MS"/>
                <a:cs typeface="Trebuchet MS"/>
              </a:rPr>
              <a:t>37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7299" y="7710841"/>
            <a:ext cx="36258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marR="975994" indent="-1651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54B948"/>
                </a:solidFill>
                <a:latin typeface="Calibri"/>
                <a:cs typeface="Calibri"/>
              </a:rPr>
              <a:t>1.</a:t>
            </a:r>
            <a:r>
              <a:rPr sz="1000" b="1" spc="9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1000" spc="-60" dirty="0">
                <a:solidFill>
                  <a:srgbClr val="414042"/>
                </a:solidFill>
                <a:latin typeface="Trebuchet MS"/>
                <a:cs typeface="Trebuchet MS"/>
              </a:rPr>
              <a:t>O(A)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TREINADOR(A)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414042"/>
                </a:solidFill>
                <a:latin typeface="Trebuchet MS"/>
                <a:cs typeface="Trebuchet MS"/>
              </a:rPr>
              <a:t>GRAU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414042"/>
                </a:solidFill>
                <a:latin typeface="Trebuchet MS"/>
                <a:cs typeface="Trebuchet MS"/>
              </a:rPr>
              <a:t>CONTEXTO </a:t>
            </a:r>
            <a:r>
              <a:rPr sz="1000" spc="-2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PEDAGOGIA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414042"/>
                </a:solidFill>
                <a:latin typeface="Trebuchet MS"/>
                <a:cs typeface="Trebuchet MS"/>
              </a:rPr>
              <a:t>APLICADA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414042"/>
                </a:solidFill>
                <a:latin typeface="Trebuchet MS"/>
                <a:cs typeface="Trebuchet MS"/>
              </a:rPr>
              <a:t>AO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1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54B948"/>
                </a:solidFill>
                <a:latin typeface="Calibri"/>
                <a:cs typeface="Calibri"/>
              </a:rPr>
              <a:t>2.</a:t>
            </a:r>
            <a:r>
              <a:rPr sz="1000" b="1" spc="31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414042"/>
                </a:solidFill>
                <a:latin typeface="Trebuchet MS"/>
                <a:cs typeface="Trebuchet MS"/>
              </a:rPr>
              <a:t>INTERVENÇÃO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PEDAGÓGICA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Trebuchet MS"/>
                <a:cs typeface="Trebuchet MS"/>
              </a:rPr>
              <a:t>DO(A)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TREINADOR(A)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414042"/>
                </a:solidFill>
                <a:latin typeface="Trebuchet MS"/>
                <a:cs typeface="Trebuchet MS"/>
              </a:rPr>
              <a:t>GRAU</a:t>
            </a:r>
            <a:r>
              <a:rPr sz="1000" spc="1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54B948"/>
                </a:solidFill>
                <a:latin typeface="Calibri"/>
                <a:cs typeface="Calibri"/>
              </a:rPr>
              <a:t>3.</a:t>
            </a:r>
            <a:r>
              <a:rPr sz="1000" b="1" spc="8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1000" spc="15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414042"/>
                </a:solidFill>
                <a:latin typeface="Trebuchet MS"/>
                <a:cs typeface="Trebuchet MS"/>
              </a:rPr>
              <a:t>PAIS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PRÁTICA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5" dirty="0">
                <a:solidFill>
                  <a:srgbClr val="414042"/>
                </a:solidFill>
                <a:latin typeface="Trebuchet MS"/>
                <a:cs typeface="Trebuchet MS"/>
              </a:rPr>
              <a:t>DESPORTIVA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414042"/>
                </a:solidFill>
                <a:latin typeface="Trebuchet MS"/>
                <a:cs typeface="Trebuchet MS"/>
              </a:rPr>
              <a:t>CRIANÇAS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JOVENS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82191" y="7590594"/>
            <a:ext cx="258445" cy="261620"/>
            <a:chOff x="682191" y="7590594"/>
            <a:chExt cx="258445" cy="261620"/>
          </a:xfrm>
        </p:grpSpPr>
        <p:sp>
          <p:nvSpPr>
            <p:cNvPr id="11" name="object 11"/>
            <p:cNvSpPr/>
            <p:nvPr/>
          </p:nvSpPr>
          <p:spPr>
            <a:xfrm>
              <a:off x="683019" y="7594684"/>
              <a:ext cx="257810" cy="257810"/>
            </a:xfrm>
            <a:custGeom>
              <a:avLst/>
              <a:gdLst/>
              <a:ahLst/>
              <a:cxnLst/>
              <a:rect l="l" t="t" r="r" b="b"/>
              <a:pathLst>
                <a:path w="257809" h="257809">
                  <a:moveTo>
                    <a:pt x="85813" y="0"/>
                  </a:moveTo>
                  <a:lnTo>
                    <a:pt x="0" y="85813"/>
                  </a:lnTo>
                  <a:lnTo>
                    <a:pt x="171640" y="257454"/>
                  </a:lnTo>
                  <a:lnTo>
                    <a:pt x="253758" y="248907"/>
                  </a:lnTo>
                  <a:lnTo>
                    <a:pt x="257454" y="171640"/>
                  </a:lnTo>
                  <a:lnTo>
                    <a:pt x="85813" y="0"/>
                  </a:lnTo>
                  <a:close/>
                </a:path>
              </a:pathLst>
            </a:custGeom>
            <a:solidFill>
              <a:srgbClr val="307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2191" y="7590594"/>
              <a:ext cx="257810" cy="257810"/>
            </a:xfrm>
            <a:custGeom>
              <a:avLst/>
              <a:gdLst/>
              <a:ahLst/>
              <a:cxnLst/>
              <a:rect l="l" t="t" r="r" b="b"/>
              <a:pathLst>
                <a:path w="257809" h="257809">
                  <a:moveTo>
                    <a:pt x="85826" y="0"/>
                  </a:moveTo>
                  <a:lnTo>
                    <a:pt x="0" y="85826"/>
                  </a:lnTo>
                  <a:lnTo>
                    <a:pt x="171640" y="257454"/>
                  </a:lnTo>
                  <a:lnTo>
                    <a:pt x="253758" y="248894"/>
                  </a:lnTo>
                  <a:lnTo>
                    <a:pt x="257467" y="171640"/>
                  </a:lnTo>
                  <a:lnTo>
                    <a:pt x="85826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124" y="694080"/>
            <a:ext cx="1971039" cy="2540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650" spc="5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AN</a:t>
            </a:r>
            <a:r>
              <a:rPr sz="650" spc="-1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CURS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65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TREINADORE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65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05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25" dirty="0">
                <a:solidFill>
                  <a:srgbClr val="DCC75F"/>
                </a:solidFill>
                <a:latin typeface="Calibri"/>
                <a:cs typeface="Calibri"/>
              </a:rPr>
              <a:t>GRAU</a:t>
            </a:r>
            <a:r>
              <a:rPr sz="650" b="1" spc="-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20" dirty="0">
                <a:solidFill>
                  <a:srgbClr val="DCC75F"/>
                </a:solidFill>
                <a:latin typeface="Calibri"/>
                <a:cs typeface="Calibri"/>
              </a:rPr>
              <a:t>II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100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20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624" y="1599368"/>
            <a:ext cx="239395" cy="218694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588010">
              <a:lnSpc>
                <a:spcPct val="100000"/>
              </a:lnSpc>
              <a:spcBef>
                <a:spcPts val="65"/>
              </a:spcBef>
            </a:pP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INSTITUTO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3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PORTUGAL</a:t>
            </a:r>
            <a:r>
              <a:rPr sz="65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PROGRAMA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NACIONAL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FORMAÇÃO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-10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TREINADORES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1598" y="9271986"/>
            <a:ext cx="160782" cy="16000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013354" y="7595996"/>
            <a:ext cx="3665220" cy="1026160"/>
          </a:xfrm>
          <a:custGeom>
            <a:avLst/>
            <a:gdLst/>
            <a:ahLst/>
            <a:cxnLst/>
            <a:rect l="l" t="t" r="r" b="b"/>
            <a:pathLst>
              <a:path w="3665220" h="1026159">
                <a:moveTo>
                  <a:pt x="3664800" y="0"/>
                </a:moveTo>
                <a:lnTo>
                  <a:pt x="0" y="0"/>
                </a:lnTo>
                <a:lnTo>
                  <a:pt x="0" y="1025994"/>
                </a:lnTo>
                <a:lnTo>
                  <a:pt x="3664800" y="1025994"/>
                </a:lnTo>
                <a:lnTo>
                  <a:pt x="3664800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075895" y="1619999"/>
            <a:ext cx="6484620" cy="3102610"/>
            <a:chOff x="1075895" y="1619999"/>
            <a:chExt cx="6484620" cy="31026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5895" y="1619999"/>
              <a:ext cx="6484096" cy="302399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64002" y="4325988"/>
              <a:ext cx="4188460" cy="396240"/>
            </a:xfrm>
            <a:custGeom>
              <a:avLst/>
              <a:gdLst/>
              <a:ahLst/>
              <a:cxnLst/>
              <a:rect l="l" t="t" r="r" b="b"/>
              <a:pathLst>
                <a:path w="4188459" h="396239">
                  <a:moveTo>
                    <a:pt x="4188002" y="0"/>
                  </a:moveTo>
                  <a:lnTo>
                    <a:pt x="0" y="0"/>
                  </a:lnTo>
                  <a:lnTo>
                    <a:pt x="0" y="396011"/>
                  </a:lnTo>
                  <a:lnTo>
                    <a:pt x="4188002" y="396011"/>
                  </a:lnTo>
                  <a:lnTo>
                    <a:pt x="4188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732299" y="4410195"/>
            <a:ext cx="18421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54B948"/>
                </a:solidFill>
                <a:latin typeface="Trebuchet MS"/>
                <a:cs typeface="Trebuchet MS"/>
              </a:rPr>
              <a:t>2.</a:t>
            </a:r>
            <a:r>
              <a:rPr sz="1200" spc="-50" dirty="0">
                <a:solidFill>
                  <a:srgbClr val="54B948"/>
                </a:solidFill>
                <a:latin typeface="Trebuchet MS"/>
                <a:cs typeface="Trebuchet MS"/>
              </a:rPr>
              <a:t>4</a:t>
            </a:r>
            <a:r>
              <a:rPr sz="1200" spc="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54B948"/>
                </a:solidFill>
                <a:latin typeface="Trebuchet MS"/>
                <a:cs typeface="Trebuchet MS"/>
              </a:rPr>
              <a:t>Honra</a:t>
            </a:r>
            <a:r>
              <a:rPr sz="1600" spc="-10" dirty="0">
                <a:solidFill>
                  <a:srgbClr val="54B948"/>
                </a:solidFill>
                <a:latin typeface="Trebuchet MS"/>
                <a:cs typeface="Trebuchet MS"/>
              </a:rPr>
              <a:t>r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54B948"/>
                </a:solidFill>
                <a:latin typeface="Trebuchet MS"/>
                <a:cs typeface="Trebuchet MS"/>
              </a:rPr>
              <a:t>desporto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04099" y="4765875"/>
            <a:ext cx="3665220" cy="270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>
              <a:lnSpc>
                <a:spcPct val="122200"/>
              </a:lnSpc>
              <a:spcBef>
                <a:spcPts val="100"/>
              </a:spcBef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Honrar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princípio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conduta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leva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re-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conhecer,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agir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promover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valores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culturais,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sociais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educativos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na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desportiva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indivíduos,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grupos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humanos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sociedade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geral.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treinadores,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honrar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significa: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Trebuchet MS"/>
              <a:cs typeface="Trebuchet MS"/>
            </a:endParaRPr>
          </a:p>
          <a:p>
            <a:pPr marL="192405" marR="73025" indent="-180340">
              <a:lnSpc>
                <a:spcPct val="112500"/>
              </a:lnSpc>
            </a:pPr>
            <a:r>
              <a:rPr sz="1200" spc="-85" dirty="0">
                <a:solidFill>
                  <a:srgbClr val="54B948"/>
                </a:solidFill>
                <a:latin typeface="Trebuchet MS"/>
                <a:cs typeface="Trebuchet MS"/>
              </a:rPr>
              <a:t>1.</a:t>
            </a:r>
            <a:r>
              <a:rPr sz="1200" spc="15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agir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promover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valores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relacionados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função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treinador;</a:t>
            </a:r>
            <a:endParaRPr sz="900">
              <a:latin typeface="Trebuchet MS"/>
              <a:cs typeface="Trebuchet MS"/>
            </a:endParaRPr>
          </a:p>
          <a:p>
            <a:pPr marL="192405" marR="114935" indent="-180340">
              <a:lnSpc>
                <a:spcPts val="1320"/>
              </a:lnSpc>
              <a:spcBef>
                <a:spcPts val="85"/>
              </a:spcBef>
            </a:pPr>
            <a:r>
              <a:rPr sz="1200" spc="-85" dirty="0">
                <a:solidFill>
                  <a:srgbClr val="54B948"/>
                </a:solidFill>
                <a:latin typeface="Trebuchet MS"/>
                <a:cs typeface="Trebuchet MS"/>
              </a:rPr>
              <a:t>2.</a:t>
            </a:r>
            <a:r>
              <a:rPr sz="1200" spc="15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encorajar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seguir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modelos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corretos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atuação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práticas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competição;</a:t>
            </a:r>
            <a:endParaRPr sz="900">
              <a:latin typeface="Trebuchet MS"/>
              <a:cs typeface="Trebuchet MS"/>
            </a:endParaRPr>
          </a:p>
          <a:p>
            <a:pPr marL="192405" marR="87630" indent="-180340">
              <a:lnSpc>
                <a:spcPts val="1320"/>
              </a:lnSpc>
            </a:pPr>
            <a:r>
              <a:rPr sz="1200" spc="-85" dirty="0">
                <a:solidFill>
                  <a:srgbClr val="54B948"/>
                </a:solidFill>
                <a:latin typeface="Trebuchet MS"/>
                <a:cs typeface="Trebuchet MS"/>
              </a:rPr>
              <a:t>3.</a:t>
            </a:r>
            <a:r>
              <a:rPr sz="1200" spc="15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patentear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maior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apreço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pelo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promover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implantação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toda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sociedade.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309880" indent="179705">
              <a:lnSpc>
                <a:spcPct val="122200"/>
              </a:lnSpc>
            </a:pPr>
            <a:r>
              <a:rPr sz="900" b="1" spc="-10" dirty="0">
                <a:solidFill>
                  <a:srgbClr val="54B948"/>
                </a:solidFill>
                <a:latin typeface="Calibri"/>
                <a:cs typeface="Calibri"/>
              </a:rPr>
              <a:t>Para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ser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54B948"/>
                </a:solidFill>
                <a:latin typeface="Calibri"/>
                <a:cs typeface="Calibri"/>
              </a:rPr>
              <a:t>fiel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a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54B948"/>
                </a:solidFill>
                <a:latin typeface="Calibri"/>
                <a:cs typeface="Calibri"/>
              </a:rPr>
              <a:t>estes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princípios,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o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treinador</a:t>
            </a:r>
            <a:r>
              <a:rPr sz="900" b="1" spc="-4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deve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aderir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aos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seguintes </a:t>
            </a:r>
            <a:r>
              <a:rPr sz="900" b="1" spc="-19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pad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r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õe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s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d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e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c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ompo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r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tame</a:t>
            </a:r>
            <a:r>
              <a:rPr sz="900" b="1" spc="-10" dirty="0">
                <a:solidFill>
                  <a:srgbClr val="54B948"/>
                </a:solidFill>
                <a:latin typeface="Calibri"/>
                <a:cs typeface="Calibri"/>
              </a:rPr>
              <a:t>n</a:t>
            </a:r>
            <a:r>
              <a:rPr sz="900" b="1" spc="-25" dirty="0">
                <a:solidFill>
                  <a:srgbClr val="54B948"/>
                </a:solidFill>
                <a:latin typeface="Calibri"/>
                <a:cs typeface="Calibri"/>
              </a:rPr>
              <a:t>t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o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54B948"/>
                </a:solidFill>
                <a:latin typeface="Calibri"/>
                <a:cs typeface="Calibri"/>
              </a:rPr>
              <a:t>éti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c</a:t>
            </a:r>
            <a:r>
              <a:rPr sz="900" b="1" spc="-25" dirty="0">
                <a:solidFill>
                  <a:srgbClr val="54B948"/>
                </a:solidFill>
                <a:latin typeface="Calibri"/>
                <a:cs typeface="Calibri"/>
              </a:rPr>
              <a:t>o</a:t>
            </a:r>
            <a:r>
              <a:rPr sz="900" b="1" spc="-30" dirty="0">
                <a:solidFill>
                  <a:srgbClr val="54B948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414042"/>
                </a:solidFill>
                <a:latin typeface="Calibri"/>
                <a:cs typeface="Calibri"/>
              </a:rPr>
              <a:t>RESPEITAR</a:t>
            </a:r>
            <a:r>
              <a:rPr sz="900" b="1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O</a:t>
            </a:r>
            <a:r>
              <a:rPr sz="900" b="1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414042"/>
                </a:solidFill>
                <a:latin typeface="Calibri"/>
                <a:cs typeface="Calibri"/>
              </a:rPr>
              <a:t>ESPÍRITO</a:t>
            </a:r>
            <a:r>
              <a:rPr sz="900" b="1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414042"/>
                </a:solidFill>
                <a:latin typeface="Calibri"/>
                <a:cs typeface="Calibri"/>
              </a:rPr>
              <a:t>DESPORTIVO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13354" y="7595996"/>
            <a:ext cx="3665220" cy="102616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82880" marR="79375">
              <a:lnSpc>
                <a:spcPct val="122200"/>
              </a:lnSpc>
              <a:spcBef>
                <a:spcPts val="254"/>
              </a:spcBef>
            </a:pP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Defender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levar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 prática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fundamentos positivos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desporto,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fair-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play,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honestidade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competições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nos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esforços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realizados,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autodisci-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plina,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integridade,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crescimento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desenvolvimento,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respeito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pelo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corpo,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desafio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realização,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alegria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movimento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outros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aspetos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positivos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ide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tificados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alor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izados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pelos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ticipa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5945" y="7622994"/>
            <a:ext cx="129148" cy="1307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9604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21</a:t>
            </a:r>
            <a:endParaRPr sz="4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399" y="9271986"/>
            <a:ext cx="160781" cy="16000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79995" y="4176001"/>
            <a:ext cx="180340" cy="522605"/>
          </a:xfrm>
          <a:custGeom>
            <a:avLst/>
            <a:gdLst/>
            <a:ahLst/>
            <a:cxnLst/>
            <a:rect l="l" t="t" r="r" b="b"/>
            <a:pathLst>
              <a:path w="180340" h="522604">
                <a:moveTo>
                  <a:pt x="179997" y="0"/>
                </a:moveTo>
                <a:lnTo>
                  <a:pt x="0" y="0"/>
                </a:lnTo>
                <a:lnTo>
                  <a:pt x="0" y="521995"/>
                </a:lnTo>
                <a:lnTo>
                  <a:pt x="179997" y="521995"/>
                </a:lnTo>
                <a:lnTo>
                  <a:pt x="179997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74606" y="4109953"/>
            <a:ext cx="49530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775" algn="just">
              <a:lnSpc>
                <a:spcPct val="136400"/>
              </a:lnSpc>
              <a:spcBef>
                <a:spcPts val="100"/>
              </a:spcBef>
            </a:pPr>
            <a:r>
              <a:rPr sz="550" spc="5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550" spc="-10" dirty="0">
                <a:solidFill>
                  <a:srgbClr val="414042"/>
                </a:solidFill>
                <a:latin typeface="Trebuchet MS"/>
                <a:cs typeface="Trebuchet MS"/>
              </a:rPr>
              <a:t>TIC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550" spc="-20" dirty="0">
                <a:solidFill>
                  <a:srgbClr val="414042"/>
                </a:solidFill>
                <a:latin typeface="Trebuchet MS"/>
                <a:cs typeface="Trebuchet MS"/>
              </a:rPr>
              <a:t> E  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DEON</a:t>
            </a:r>
            <a:r>
              <a:rPr sz="55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550" spc="-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OGIA  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1470" y="675546"/>
            <a:ext cx="17316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414042"/>
                </a:solidFill>
                <a:latin typeface="Trebuchet MS"/>
                <a:cs typeface="Trebuchet MS"/>
              </a:rPr>
              <a:t>Ética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Trebuchet MS"/>
                <a:cs typeface="Trebuchet MS"/>
              </a:rPr>
              <a:t>deontologia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9998" y="6904787"/>
            <a:ext cx="3665220" cy="1750060"/>
          </a:xfrm>
          <a:custGeom>
            <a:avLst/>
            <a:gdLst/>
            <a:ahLst/>
            <a:cxnLst/>
            <a:rect l="l" t="t" r="r" b="b"/>
            <a:pathLst>
              <a:path w="3665220" h="1750059">
                <a:moveTo>
                  <a:pt x="3664800" y="0"/>
                </a:moveTo>
                <a:lnTo>
                  <a:pt x="0" y="0"/>
                </a:lnTo>
                <a:lnTo>
                  <a:pt x="0" y="1749602"/>
                </a:lnTo>
                <a:lnTo>
                  <a:pt x="3664800" y="1749602"/>
                </a:lnTo>
                <a:lnTo>
                  <a:pt x="3664800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998" y="4715992"/>
            <a:ext cx="3665220" cy="1656080"/>
          </a:xfrm>
          <a:custGeom>
            <a:avLst/>
            <a:gdLst/>
            <a:ahLst/>
            <a:cxnLst/>
            <a:rect l="l" t="t" r="r" b="b"/>
            <a:pathLst>
              <a:path w="3665220" h="1656079">
                <a:moveTo>
                  <a:pt x="3664800" y="0"/>
                </a:moveTo>
                <a:lnTo>
                  <a:pt x="0" y="0"/>
                </a:lnTo>
                <a:lnTo>
                  <a:pt x="0" y="1656003"/>
                </a:lnTo>
                <a:lnTo>
                  <a:pt x="3664800" y="1656003"/>
                </a:lnTo>
                <a:lnTo>
                  <a:pt x="3664800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998" y="3239998"/>
            <a:ext cx="3665220" cy="972185"/>
          </a:xfrm>
          <a:custGeom>
            <a:avLst/>
            <a:gdLst/>
            <a:ahLst/>
            <a:cxnLst/>
            <a:rect l="l" t="t" r="r" b="b"/>
            <a:pathLst>
              <a:path w="3665220" h="972185">
                <a:moveTo>
                  <a:pt x="3664800" y="0"/>
                </a:moveTo>
                <a:lnTo>
                  <a:pt x="0" y="0"/>
                </a:lnTo>
                <a:lnTo>
                  <a:pt x="0" y="971994"/>
                </a:lnTo>
                <a:lnTo>
                  <a:pt x="3664800" y="971994"/>
                </a:lnTo>
                <a:lnTo>
                  <a:pt x="3664800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998" y="1684794"/>
            <a:ext cx="3665220" cy="1015365"/>
          </a:xfrm>
          <a:custGeom>
            <a:avLst/>
            <a:gdLst/>
            <a:ahLst/>
            <a:cxnLst/>
            <a:rect l="l" t="t" r="r" b="b"/>
            <a:pathLst>
              <a:path w="3665220" h="1015364">
                <a:moveTo>
                  <a:pt x="3664800" y="0"/>
                </a:moveTo>
                <a:lnTo>
                  <a:pt x="0" y="0"/>
                </a:lnTo>
                <a:lnTo>
                  <a:pt x="0" y="1015199"/>
                </a:lnTo>
                <a:lnTo>
                  <a:pt x="3664800" y="1015199"/>
                </a:lnTo>
                <a:lnTo>
                  <a:pt x="3664800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619999"/>
            <a:ext cx="19550" cy="302399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99998" y="1684794"/>
            <a:ext cx="3665220" cy="101536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79705" marR="14604">
              <a:lnSpc>
                <a:spcPct val="122200"/>
              </a:lnSpc>
              <a:spcBef>
                <a:spcPts val="600"/>
              </a:spcBef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Procurar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ativamente reduzir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ou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eliminar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aspetos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potencialmente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ne-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gativos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-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vencer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todo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custo;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competir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função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letra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regras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regulamentos,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desprezando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espírito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regras;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explorar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debilidades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opositores;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recorrer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regimes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perniciosos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saúde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outros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aspetos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negativos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identificados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pelos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participantes.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7299" y="2952315"/>
            <a:ext cx="11283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414042"/>
                </a:solidFill>
                <a:latin typeface="Calibri"/>
                <a:cs typeface="Calibri"/>
              </a:rPr>
              <a:t>RESPEITAR</a:t>
            </a:r>
            <a:r>
              <a:rPr sz="900" b="1" spc="-4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414042"/>
                </a:solidFill>
                <a:latin typeface="Calibri"/>
                <a:cs typeface="Calibri"/>
              </a:rPr>
              <a:t>AS</a:t>
            </a:r>
            <a:r>
              <a:rPr sz="900" b="1" spc="-4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414042"/>
                </a:solidFill>
                <a:latin typeface="Calibri"/>
                <a:cs typeface="Calibri"/>
              </a:rPr>
              <a:t>REGRAS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9998" y="3239998"/>
            <a:ext cx="3665220" cy="9721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79705" marR="62865">
              <a:lnSpc>
                <a:spcPct val="122200"/>
              </a:lnSpc>
              <a:spcBef>
                <a:spcPts val="235"/>
              </a:spcBef>
            </a:pP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Aceitar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letra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espírito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regras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definem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controlam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despor-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di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modalidades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ti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rebuchet MS"/>
              <a:cs typeface="Trebuchet MS"/>
            </a:endParaRPr>
          </a:p>
          <a:p>
            <a:pPr marL="179705" marR="311785">
              <a:lnSpc>
                <a:spcPct val="122200"/>
              </a:lnSpc>
            </a:pP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Encorajar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atletas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outros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participantes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respeitar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defender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espír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7299" y="4461075"/>
            <a:ext cx="184086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414042"/>
                </a:solidFill>
                <a:latin typeface="Calibri"/>
                <a:cs typeface="Calibri"/>
              </a:rPr>
              <a:t>RESPEITAR</a:t>
            </a:r>
            <a:r>
              <a:rPr sz="900" b="1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414042"/>
                </a:solidFill>
                <a:latin typeface="Calibri"/>
                <a:cs typeface="Calibri"/>
              </a:rPr>
              <a:t>OS</a:t>
            </a:r>
            <a:r>
              <a:rPr sz="900" b="1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35" dirty="0">
                <a:solidFill>
                  <a:srgbClr val="414042"/>
                </a:solidFill>
                <a:latin typeface="Calibri"/>
                <a:cs typeface="Calibri"/>
              </a:rPr>
              <a:t>JUÍZES</a:t>
            </a:r>
            <a:r>
              <a:rPr sz="900" b="1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414042"/>
                </a:solidFill>
                <a:latin typeface="Calibri"/>
                <a:cs typeface="Calibri"/>
              </a:rPr>
              <a:t>E</a:t>
            </a:r>
            <a:r>
              <a:rPr sz="900" b="1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414042"/>
                </a:solidFill>
                <a:latin typeface="Calibri"/>
                <a:cs typeface="Calibri"/>
              </a:rPr>
              <a:t>OS</a:t>
            </a:r>
            <a:r>
              <a:rPr sz="900" b="1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414042"/>
                </a:solidFill>
                <a:latin typeface="Calibri"/>
                <a:cs typeface="Calibri"/>
              </a:rPr>
              <a:t>ÁRBITROS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9998" y="4715992"/>
            <a:ext cx="3665220" cy="165608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79705" marR="50800">
              <a:lnSpc>
                <a:spcPct val="122200"/>
              </a:lnSpc>
              <a:spcBef>
                <a:spcPts val="490"/>
              </a:spcBef>
            </a:pP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Aceitar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função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juízes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árbitros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direção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das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competições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como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responsáveis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pelo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cumprimento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regras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regulamentos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próprios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cada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modalidade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ti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a.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rebuchet MS"/>
              <a:cs typeface="Trebuchet MS"/>
            </a:endParaRPr>
          </a:p>
          <a:p>
            <a:pPr marL="179705" marR="60960">
              <a:lnSpc>
                <a:spcPct val="122200"/>
              </a:lnSpc>
            </a:pP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Abster-se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ataques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pessoais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aos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juízes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árbitros,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bem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aos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outros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trei-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nadores,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especialmente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quando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procede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declarações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comunicação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social.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rebuchet MS"/>
              <a:cs typeface="Trebuchet MS"/>
            </a:endParaRPr>
          </a:p>
          <a:p>
            <a:pPr marL="179705" marR="52705">
              <a:lnSpc>
                <a:spcPct val="122200"/>
              </a:lnSpc>
              <a:spcBef>
                <a:spcPts val="5"/>
              </a:spcBef>
            </a:pP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Apoiar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iniciativas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encorajam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espírito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desportivo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participan-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tividades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ti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7299" y="6640395"/>
            <a:ext cx="22332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20" dirty="0">
                <a:solidFill>
                  <a:srgbClr val="414042"/>
                </a:solidFill>
                <a:latin typeface="Calibri"/>
                <a:cs typeface="Calibri"/>
              </a:rPr>
              <a:t>SER</a:t>
            </a:r>
            <a:r>
              <a:rPr sz="900" b="1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414042"/>
                </a:solidFill>
                <a:latin typeface="Calibri"/>
                <a:cs typeface="Calibri"/>
              </a:rPr>
              <a:t>UMA</a:t>
            </a:r>
            <a:r>
              <a:rPr sz="900" b="1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414042"/>
                </a:solidFill>
                <a:latin typeface="Calibri"/>
                <a:cs typeface="Calibri"/>
              </a:rPr>
              <a:t>REFERÊNCIA</a:t>
            </a:r>
            <a:r>
              <a:rPr sz="900" b="1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414042"/>
                </a:solidFill>
                <a:latin typeface="Calibri"/>
                <a:cs typeface="Calibri"/>
              </a:rPr>
              <a:t>NA</a:t>
            </a:r>
            <a:r>
              <a:rPr sz="900" b="1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414042"/>
                </a:solidFill>
                <a:latin typeface="Calibri"/>
                <a:cs typeface="Calibri"/>
              </a:rPr>
              <a:t>SUA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414042"/>
                </a:solidFill>
                <a:latin typeface="Calibri"/>
                <a:cs typeface="Calibri"/>
              </a:rPr>
              <a:t>MODALIDADE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9998" y="6904787"/>
            <a:ext cx="3665220" cy="175006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79705" marR="106680">
              <a:lnSpc>
                <a:spcPct val="122200"/>
              </a:lnSpc>
              <a:spcBef>
                <a:spcPts val="415"/>
              </a:spcBef>
            </a:pP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Manter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mais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exigentes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padrões de conduta pessoal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projetar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uma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imagem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positiva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profissão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atletas,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outros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treinadores, árbitros,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dirigentes, espectadores,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profissionais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omunicação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social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públi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ger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rebuchet MS"/>
              <a:cs typeface="Trebuchet MS"/>
            </a:endParaRPr>
          </a:p>
          <a:p>
            <a:pPr marL="179705" marR="102870">
              <a:lnSpc>
                <a:spcPct val="122200"/>
              </a:lnSpc>
            </a:pP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Transmitir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imagem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saúde,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bem-estar,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eficiência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funcional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nos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hábitos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pessoais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aparência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quotidiana.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rebuchet MS"/>
              <a:cs typeface="Trebuchet MS"/>
            </a:endParaRPr>
          </a:p>
          <a:p>
            <a:pPr marL="179705" marR="132715">
              <a:lnSpc>
                <a:spcPct val="122200"/>
              </a:lnSpc>
              <a:spcBef>
                <a:spcPts val="5"/>
              </a:spcBef>
            </a:pP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Promover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manter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mais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elevados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níveis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disciplina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função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99999" y="1699195"/>
            <a:ext cx="3663315" cy="186690"/>
            <a:chOff x="899999" y="1699195"/>
            <a:chExt cx="3663315" cy="186690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591" y="1754994"/>
              <a:ext cx="129147" cy="13077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63223" y="1711895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9998" y="1699196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91"/>
                  </a:lnTo>
                  <a:lnTo>
                    <a:pt x="12700" y="25400"/>
                  </a:lnTo>
                  <a:lnTo>
                    <a:pt x="21678" y="21691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07" y="3721"/>
                  </a:lnTo>
                  <a:lnTo>
                    <a:pt x="3637699" y="12700"/>
                  </a:lnTo>
                  <a:lnTo>
                    <a:pt x="3641407" y="21691"/>
                  </a:lnTo>
                  <a:lnTo>
                    <a:pt x="3650399" y="25400"/>
                  </a:lnTo>
                  <a:lnTo>
                    <a:pt x="3659378" y="21691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899999" y="3266993"/>
            <a:ext cx="3663315" cy="638810"/>
            <a:chOff x="899999" y="3266993"/>
            <a:chExt cx="3663315" cy="638810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591" y="3266993"/>
              <a:ext cx="129147" cy="13077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591" y="3774594"/>
              <a:ext cx="129147" cy="13077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63223" y="3720690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99998" y="3707993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07" y="3721"/>
                  </a:lnTo>
                  <a:lnTo>
                    <a:pt x="3637699" y="12700"/>
                  </a:lnTo>
                  <a:lnTo>
                    <a:pt x="3641407" y="21678"/>
                  </a:lnTo>
                  <a:lnTo>
                    <a:pt x="3650399" y="25400"/>
                  </a:lnTo>
                  <a:lnTo>
                    <a:pt x="3659378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99999" y="4775395"/>
            <a:ext cx="3663315" cy="1301115"/>
            <a:chOff x="899999" y="4775395"/>
            <a:chExt cx="3663315" cy="1301115"/>
          </a:xfrm>
        </p:grpSpPr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2591" y="5448594"/>
              <a:ext cx="129147" cy="13077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2591" y="5945395"/>
              <a:ext cx="129147" cy="13076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591" y="4775395"/>
              <a:ext cx="129147" cy="13077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63223" y="5412693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99998" y="5400001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07" y="3721"/>
                  </a:lnTo>
                  <a:lnTo>
                    <a:pt x="3637699" y="12700"/>
                  </a:lnTo>
                  <a:lnTo>
                    <a:pt x="3641407" y="21678"/>
                  </a:lnTo>
                  <a:lnTo>
                    <a:pt x="3650399" y="25400"/>
                  </a:lnTo>
                  <a:lnTo>
                    <a:pt x="3659378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63223" y="5909493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99998" y="5896800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07" y="3721"/>
                  </a:lnTo>
                  <a:lnTo>
                    <a:pt x="3637699" y="12700"/>
                  </a:lnTo>
                  <a:lnTo>
                    <a:pt x="3641407" y="21678"/>
                  </a:lnTo>
                  <a:lnTo>
                    <a:pt x="3650399" y="25400"/>
                  </a:lnTo>
                  <a:lnTo>
                    <a:pt x="3659378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899999" y="6955194"/>
            <a:ext cx="3663315" cy="1468755"/>
            <a:chOff x="899999" y="6955194"/>
            <a:chExt cx="3663315" cy="1468755"/>
          </a:xfrm>
        </p:grpSpPr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2591" y="7792193"/>
              <a:ext cx="129147" cy="13077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2591" y="8292594"/>
              <a:ext cx="129147" cy="13077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2591" y="6955194"/>
              <a:ext cx="129147" cy="13077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963223" y="7756294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9998" y="7743595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91"/>
                  </a:lnTo>
                  <a:lnTo>
                    <a:pt x="12700" y="25400"/>
                  </a:lnTo>
                  <a:lnTo>
                    <a:pt x="21678" y="21691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07" y="3721"/>
                  </a:lnTo>
                  <a:lnTo>
                    <a:pt x="3637699" y="12700"/>
                  </a:lnTo>
                  <a:lnTo>
                    <a:pt x="3641407" y="21691"/>
                  </a:lnTo>
                  <a:lnTo>
                    <a:pt x="3650399" y="25400"/>
                  </a:lnTo>
                  <a:lnTo>
                    <a:pt x="3659378" y="21691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63223" y="8256692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99998" y="8244001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78" y="3721"/>
                  </a:lnTo>
                  <a:lnTo>
                    <a:pt x="3650399" y="0"/>
                  </a:lnTo>
                  <a:lnTo>
                    <a:pt x="3641407" y="3721"/>
                  </a:lnTo>
                  <a:lnTo>
                    <a:pt x="3637699" y="12700"/>
                  </a:lnTo>
                  <a:lnTo>
                    <a:pt x="3641407" y="21678"/>
                  </a:lnTo>
                  <a:lnTo>
                    <a:pt x="3650399" y="25400"/>
                  </a:lnTo>
                  <a:lnTo>
                    <a:pt x="3659378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4" name="object 4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51997" y="1718995"/>
            <a:ext cx="1728000" cy="17280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124" y="694080"/>
            <a:ext cx="1971039" cy="2540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650" spc="5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AN</a:t>
            </a:r>
            <a:r>
              <a:rPr sz="650" spc="-1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CURS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65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TREINADORE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65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05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25" dirty="0">
                <a:solidFill>
                  <a:srgbClr val="DCC75F"/>
                </a:solidFill>
                <a:latin typeface="Calibri"/>
                <a:cs typeface="Calibri"/>
              </a:rPr>
              <a:t>GRAU</a:t>
            </a:r>
            <a:r>
              <a:rPr sz="650" b="1" spc="-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20" dirty="0">
                <a:solidFill>
                  <a:srgbClr val="DCC75F"/>
                </a:solidFill>
                <a:latin typeface="Calibri"/>
                <a:cs typeface="Calibri"/>
              </a:rPr>
              <a:t>II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100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22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624" y="1599368"/>
            <a:ext cx="239395" cy="218694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588010">
              <a:lnSpc>
                <a:spcPct val="100000"/>
              </a:lnSpc>
              <a:spcBef>
                <a:spcPts val="65"/>
              </a:spcBef>
            </a:pP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INSTITUTO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3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PORTUGAL</a:t>
            </a:r>
            <a:r>
              <a:rPr sz="65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PROGRAMA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NACIONAL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FORMAÇÃO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-10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TREINADORES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1598" y="9271986"/>
            <a:ext cx="160782" cy="16000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004350" y="1501203"/>
            <a:ext cx="3665220" cy="1685289"/>
          </a:xfrm>
          <a:custGeom>
            <a:avLst/>
            <a:gdLst/>
            <a:ahLst/>
            <a:cxnLst/>
            <a:rect l="l" t="t" r="r" b="b"/>
            <a:pathLst>
              <a:path w="3665220" h="1685289">
                <a:moveTo>
                  <a:pt x="3664800" y="0"/>
                </a:moveTo>
                <a:lnTo>
                  <a:pt x="0" y="0"/>
                </a:lnTo>
                <a:lnTo>
                  <a:pt x="0" y="1684794"/>
                </a:lnTo>
                <a:lnTo>
                  <a:pt x="3664800" y="1684794"/>
                </a:lnTo>
                <a:lnTo>
                  <a:pt x="3664800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04350" y="1501203"/>
            <a:ext cx="3665220" cy="168528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81610" marR="91440" algn="just">
              <a:lnSpc>
                <a:spcPct val="122200"/>
              </a:lnSpc>
              <a:spcBef>
                <a:spcPts val="725"/>
              </a:spcBef>
            </a:pP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Enco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aja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apoia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medida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om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va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educaçã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onhecime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 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desenvolvimento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investigação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domínios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desporto.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rebuchet MS"/>
              <a:cs typeface="Trebuchet MS"/>
            </a:endParaRPr>
          </a:p>
          <a:p>
            <a:pPr marL="181610" marR="55880" algn="just">
              <a:lnSpc>
                <a:spcPct val="122200"/>
              </a:lnSpc>
              <a:spcBef>
                <a:spcPts val="5"/>
              </a:spcBef>
            </a:pP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Contribuir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desenvolvimento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profissão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trocando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experiências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conhecimentos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colegas,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atletas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estudiosos,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frequentan-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cursos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participantes,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preletores.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rebuchet MS"/>
              <a:cs typeface="Trebuchet MS"/>
            </a:endParaRPr>
          </a:p>
          <a:p>
            <a:pPr marL="181610" marR="80645" algn="just">
              <a:lnSpc>
                <a:spcPct val="122200"/>
              </a:lnSpc>
            </a:pP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Encorajar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atletas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outros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participantes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honrar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longo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toda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vida.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2299" y="3446496"/>
            <a:ext cx="3932554" cy="5200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54B948"/>
                </a:solidFill>
                <a:latin typeface="Trebuchet MS"/>
                <a:cs typeface="Trebuchet MS"/>
              </a:rPr>
              <a:t>2.</a:t>
            </a:r>
            <a:r>
              <a:rPr sz="1200" spc="-50" dirty="0">
                <a:solidFill>
                  <a:srgbClr val="54B948"/>
                </a:solidFill>
                <a:latin typeface="Trebuchet MS"/>
                <a:cs typeface="Trebuchet MS"/>
              </a:rPr>
              <a:t>5</a:t>
            </a:r>
            <a:r>
              <a:rPr sz="1200" spc="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54B948"/>
                </a:solidFill>
                <a:latin typeface="Trebuchet MS"/>
                <a:cs typeface="Trebuchet MS"/>
              </a:rPr>
              <a:t>Área</a:t>
            </a:r>
            <a:r>
              <a:rPr sz="1600" spc="5" dirty="0">
                <a:solidFill>
                  <a:srgbClr val="54B948"/>
                </a:solidFill>
                <a:latin typeface="Trebuchet MS"/>
                <a:cs typeface="Trebuchet MS"/>
              </a:rPr>
              <a:t>s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54B948"/>
                </a:solidFill>
                <a:latin typeface="Trebuchet MS"/>
                <a:cs typeface="Trebuchet MS"/>
              </a:rPr>
              <a:t>d</a:t>
            </a:r>
            <a:r>
              <a:rPr sz="1600" spc="-4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54B948"/>
                </a:solidFill>
                <a:latin typeface="Trebuchet MS"/>
                <a:cs typeface="Trebuchet MS"/>
              </a:rPr>
              <a:t>relacionament</a:t>
            </a:r>
            <a:r>
              <a:rPr sz="1600" spc="-3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54B948"/>
                </a:solidFill>
                <a:latin typeface="Trebuchet MS"/>
                <a:cs typeface="Trebuchet MS"/>
              </a:rPr>
              <a:t>d</a:t>
            </a:r>
            <a:r>
              <a:rPr sz="1600" spc="-20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54B948"/>
                </a:solidFill>
                <a:latin typeface="Trebuchet MS"/>
                <a:cs typeface="Trebuchet MS"/>
              </a:rPr>
              <a:t>treinador</a:t>
            </a:r>
            <a:endParaRPr sz="1600">
              <a:latin typeface="Trebuchet MS"/>
              <a:cs typeface="Trebuchet MS"/>
            </a:endParaRPr>
          </a:p>
          <a:p>
            <a:pPr marL="273685" marR="8255" indent="179705" algn="just">
              <a:lnSpc>
                <a:spcPct val="122200"/>
              </a:lnSpc>
              <a:spcBef>
                <a:spcPts val="550"/>
              </a:spcBef>
            </a:pP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exercício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todas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atividades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próprias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treinador,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tal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implica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sempre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proceda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intervenções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concretas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diretas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seguintes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áreas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relacio-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namento: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Trebuchet MS"/>
              <a:cs typeface="Trebuchet MS"/>
            </a:endParaRPr>
          </a:p>
          <a:p>
            <a:pPr marL="453390" marR="203200" indent="-180340">
              <a:lnSpc>
                <a:spcPct val="112500"/>
              </a:lnSpc>
              <a:spcBef>
                <a:spcPts val="5"/>
              </a:spcBef>
            </a:pPr>
            <a:r>
              <a:rPr sz="1200" spc="-110" dirty="0">
                <a:solidFill>
                  <a:srgbClr val="54B948"/>
                </a:solidFill>
                <a:latin typeface="Trebuchet MS"/>
                <a:cs typeface="Trebuchet MS"/>
              </a:rPr>
              <a:t>1</a:t>
            </a:r>
            <a:r>
              <a:rPr sz="1200" spc="-60" dirty="0">
                <a:solidFill>
                  <a:srgbClr val="54B948"/>
                </a:solidFill>
                <a:latin typeface="Trebuchet MS"/>
                <a:cs typeface="Trebuchet MS"/>
              </a:rPr>
              <a:t>.</a:t>
            </a:r>
            <a:r>
              <a:rPr sz="1200" spc="14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jogado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equip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ensina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ie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quem 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dirige;</a:t>
            </a:r>
            <a:endParaRPr sz="900">
              <a:latin typeface="Trebuchet MS"/>
              <a:cs typeface="Trebuchet MS"/>
            </a:endParaRPr>
          </a:p>
          <a:p>
            <a:pPr marL="453390" marR="5080" indent="-180340">
              <a:lnSpc>
                <a:spcPts val="1320"/>
              </a:lnSpc>
              <a:spcBef>
                <a:spcPts val="80"/>
              </a:spcBef>
            </a:pPr>
            <a:r>
              <a:rPr sz="1200" spc="-85" dirty="0">
                <a:solidFill>
                  <a:srgbClr val="54B948"/>
                </a:solidFill>
                <a:latin typeface="Trebuchet MS"/>
                <a:cs typeface="Trebuchet MS"/>
              </a:rPr>
              <a:t>2.</a:t>
            </a:r>
            <a:r>
              <a:rPr sz="1200" spc="15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jogadores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membros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equipas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enfrenta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compe-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tição;</a:t>
            </a:r>
            <a:endParaRPr sz="900">
              <a:latin typeface="Trebuchet MS"/>
              <a:cs typeface="Trebuchet MS"/>
            </a:endParaRPr>
          </a:p>
          <a:p>
            <a:pPr marL="273685">
              <a:lnSpc>
                <a:spcPts val="1235"/>
              </a:lnSpc>
            </a:pPr>
            <a:r>
              <a:rPr sz="1200" spc="-85" dirty="0">
                <a:solidFill>
                  <a:srgbClr val="54B948"/>
                </a:solidFill>
                <a:latin typeface="Trebuchet MS"/>
                <a:cs typeface="Trebuchet MS"/>
              </a:rPr>
              <a:t>3.</a:t>
            </a:r>
            <a:r>
              <a:rPr sz="1200" spc="14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árbitros,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juízes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oficiais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jogo;</a:t>
            </a:r>
            <a:endParaRPr sz="900">
              <a:latin typeface="Trebuchet MS"/>
              <a:cs typeface="Trebuchet MS"/>
            </a:endParaRPr>
          </a:p>
          <a:p>
            <a:pPr marL="273685">
              <a:lnSpc>
                <a:spcPts val="1320"/>
              </a:lnSpc>
            </a:pPr>
            <a:r>
              <a:rPr sz="1200" spc="-110" dirty="0">
                <a:solidFill>
                  <a:srgbClr val="54B948"/>
                </a:solidFill>
                <a:latin typeface="Trebuchet MS"/>
                <a:cs typeface="Trebuchet MS"/>
              </a:rPr>
              <a:t>4</a:t>
            </a:r>
            <a:r>
              <a:rPr sz="1200" spc="-60" dirty="0">
                <a:solidFill>
                  <a:srgbClr val="54B948"/>
                </a:solidFill>
                <a:latin typeface="Trebuchet MS"/>
                <a:cs typeface="Trebuchet MS"/>
              </a:rPr>
              <a:t>.</a:t>
            </a:r>
            <a:r>
              <a:rPr sz="1200" spc="14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espetado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endParaRPr sz="900">
              <a:latin typeface="Trebuchet MS"/>
              <a:cs typeface="Trebuchet MS"/>
            </a:endParaRPr>
          </a:p>
          <a:p>
            <a:pPr marL="273685">
              <a:lnSpc>
                <a:spcPts val="1320"/>
              </a:lnSpc>
            </a:pPr>
            <a:r>
              <a:rPr sz="1200" spc="-110" dirty="0">
                <a:solidFill>
                  <a:srgbClr val="54B948"/>
                </a:solidFill>
                <a:latin typeface="Trebuchet MS"/>
                <a:cs typeface="Trebuchet MS"/>
              </a:rPr>
              <a:t>5</a:t>
            </a:r>
            <a:r>
              <a:rPr sz="1200" spc="-60" dirty="0">
                <a:solidFill>
                  <a:srgbClr val="54B948"/>
                </a:solidFill>
                <a:latin typeface="Trebuchet MS"/>
                <a:cs typeface="Trebuchet MS"/>
              </a:rPr>
              <a:t>.</a:t>
            </a:r>
            <a:r>
              <a:rPr sz="1200" spc="14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di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ige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ger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endParaRPr sz="900">
              <a:latin typeface="Trebuchet MS"/>
              <a:cs typeface="Trebuchet MS"/>
            </a:endParaRPr>
          </a:p>
          <a:p>
            <a:pPr marL="453390" marR="81280" indent="-180340">
              <a:lnSpc>
                <a:spcPts val="1320"/>
              </a:lnSpc>
              <a:spcBef>
                <a:spcPts val="85"/>
              </a:spcBef>
            </a:pPr>
            <a:r>
              <a:rPr sz="1200" spc="-85" dirty="0">
                <a:solidFill>
                  <a:srgbClr val="54B948"/>
                </a:solidFill>
                <a:latin typeface="Trebuchet MS"/>
                <a:cs typeface="Trebuchet MS"/>
              </a:rPr>
              <a:t>6.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elementos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enquadramento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equipa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sob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orientação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(adjuntos,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dirigente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vinculado à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equipa,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médico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desporto,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psicólogo,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massagista,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entre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outros)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conformidade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dimensão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estrutura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equip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écnic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apoi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su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função;</a:t>
            </a:r>
            <a:endParaRPr sz="900">
              <a:latin typeface="Trebuchet MS"/>
              <a:cs typeface="Trebuchet MS"/>
            </a:endParaRPr>
          </a:p>
          <a:p>
            <a:pPr marL="273685">
              <a:lnSpc>
                <a:spcPts val="1295"/>
              </a:lnSpc>
            </a:pPr>
            <a:r>
              <a:rPr sz="1200" spc="-110" dirty="0">
                <a:solidFill>
                  <a:srgbClr val="54B948"/>
                </a:solidFill>
                <a:latin typeface="Trebuchet MS"/>
                <a:cs typeface="Trebuchet MS"/>
              </a:rPr>
              <a:t>7</a:t>
            </a:r>
            <a:r>
              <a:rPr sz="1200" spc="-60" dirty="0">
                <a:solidFill>
                  <a:srgbClr val="54B948"/>
                </a:solidFill>
                <a:latin typeface="Trebuchet MS"/>
                <a:cs typeface="Trebuchet MS"/>
              </a:rPr>
              <a:t>.</a:t>
            </a:r>
            <a:r>
              <a:rPr sz="1200" spc="14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age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omunicaçã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social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rebuchet MS"/>
              <a:cs typeface="Trebuchet MS"/>
            </a:endParaRPr>
          </a:p>
          <a:p>
            <a:pPr marL="273685" marR="101600" indent="179705">
              <a:lnSpc>
                <a:spcPct val="122200"/>
              </a:lnSpc>
            </a:pP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refere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jogadores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«sua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equipa»,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fazer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tudo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equipa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ganhe,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evidente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terá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agir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pleno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respeito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pela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ética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desportiva,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pelas regras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jogo,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pelos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regulamentos 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pela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deon-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tologia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função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profissional.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obrigação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defender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saúde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atletas/jogadores,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assegurar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equilíbrio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desenvolvimento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jovens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promover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personalidade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atletas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jogadores.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manutenção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bem-estar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jogadores,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nível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físico,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emocional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psicológi-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co,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responsabilidade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deverá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imputada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qualquer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eleme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equip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écnic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apoia.</a:t>
            </a:r>
            <a:endParaRPr sz="900">
              <a:latin typeface="Trebuchet MS"/>
              <a:cs typeface="Trebuchet MS"/>
            </a:endParaRPr>
          </a:p>
          <a:p>
            <a:pPr marL="273685" marR="20320" indent="179705">
              <a:lnSpc>
                <a:spcPct val="122200"/>
              </a:lnSpc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relacionamento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jogadores/atletas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deverá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ir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encontro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das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nec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essidade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esse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cad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mod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f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or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ça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esse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oleti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os 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equipa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clube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coletividade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representam.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deverá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atuar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05999" y="1529990"/>
            <a:ext cx="3663315" cy="1358900"/>
            <a:chOff x="3005999" y="1529990"/>
            <a:chExt cx="3663315" cy="13589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8590" y="1587596"/>
              <a:ext cx="129148" cy="1307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8590" y="2091594"/>
              <a:ext cx="129148" cy="1307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8590" y="2757594"/>
              <a:ext cx="129148" cy="13077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69222" y="2055694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05988" y="2042997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91" y="3721"/>
                  </a:lnTo>
                  <a:lnTo>
                    <a:pt x="12700" y="0"/>
                  </a:lnTo>
                  <a:lnTo>
                    <a:pt x="3721" y="3721"/>
                  </a:lnTo>
                  <a:lnTo>
                    <a:pt x="0" y="12700"/>
                  </a:lnTo>
                  <a:lnTo>
                    <a:pt x="3721" y="21678"/>
                  </a:lnTo>
                  <a:lnTo>
                    <a:pt x="12700" y="25400"/>
                  </a:lnTo>
                  <a:lnTo>
                    <a:pt x="21691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90" y="3721"/>
                  </a:lnTo>
                  <a:lnTo>
                    <a:pt x="3650399" y="0"/>
                  </a:lnTo>
                  <a:lnTo>
                    <a:pt x="3641420" y="3721"/>
                  </a:lnTo>
                  <a:lnTo>
                    <a:pt x="3637699" y="12700"/>
                  </a:lnTo>
                  <a:lnTo>
                    <a:pt x="3641420" y="21678"/>
                  </a:lnTo>
                  <a:lnTo>
                    <a:pt x="3650399" y="25400"/>
                  </a:lnTo>
                  <a:lnTo>
                    <a:pt x="3659390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69222" y="1542690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05988" y="1529994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91" y="3721"/>
                  </a:lnTo>
                  <a:lnTo>
                    <a:pt x="12700" y="0"/>
                  </a:lnTo>
                  <a:lnTo>
                    <a:pt x="3721" y="3721"/>
                  </a:lnTo>
                  <a:lnTo>
                    <a:pt x="0" y="12700"/>
                  </a:lnTo>
                  <a:lnTo>
                    <a:pt x="3721" y="21678"/>
                  </a:lnTo>
                  <a:lnTo>
                    <a:pt x="12700" y="25400"/>
                  </a:lnTo>
                  <a:lnTo>
                    <a:pt x="21691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90" y="3721"/>
                  </a:lnTo>
                  <a:lnTo>
                    <a:pt x="3650399" y="0"/>
                  </a:lnTo>
                  <a:lnTo>
                    <a:pt x="3641420" y="3721"/>
                  </a:lnTo>
                  <a:lnTo>
                    <a:pt x="3637699" y="12700"/>
                  </a:lnTo>
                  <a:lnTo>
                    <a:pt x="3641420" y="21678"/>
                  </a:lnTo>
                  <a:lnTo>
                    <a:pt x="3650399" y="25400"/>
                  </a:lnTo>
                  <a:lnTo>
                    <a:pt x="3659390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69222" y="2721693"/>
              <a:ext cx="3562350" cy="0"/>
            </a:xfrm>
            <a:custGeom>
              <a:avLst/>
              <a:gdLst/>
              <a:ahLst/>
              <a:cxnLst/>
              <a:rect l="l" t="t" r="r" b="b"/>
              <a:pathLst>
                <a:path w="3562350">
                  <a:moveTo>
                    <a:pt x="0" y="0"/>
                  </a:moveTo>
                  <a:lnTo>
                    <a:pt x="3561918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05988" y="2708998"/>
              <a:ext cx="3663315" cy="25400"/>
            </a:xfrm>
            <a:custGeom>
              <a:avLst/>
              <a:gdLst/>
              <a:ahLst/>
              <a:cxnLst/>
              <a:rect l="l" t="t" r="r" b="b"/>
              <a:pathLst>
                <a:path w="3663315" h="25400">
                  <a:moveTo>
                    <a:pt x="25400" y="12700"/>
                  </a:moveTo>
                  <a:lnTo>
                    <a:pt x="21691" y="3721"/>
                  </a:lnTo>
                  <a:lnTo>
                    <a:pt x="12700" y="0"/>
                  </a:lnTo>
                  <a:lnTo>
                    <a:pt x="3721" y="3721"/>
                  </a:lnTo>
                  <a:lnTo>
                    <a:pt x="0" y="12700"/>
                  </a:lnTo>
                  <a:lnTo>
                    <a:pt x="3721" y="21678"/>
                  </a:lnTo>
                  <a:lnTo>
                    <a:pt x="12700" y="25400"/>
                  </a:lnTo>
                  <a:lnTo>
                    <a:pt x="21691" y="21678"/>
                  </a:lnTo>
                  <a:lnTo>
                    <a:pt x="25400" y="12700"/>
                  </a:lnTo>
                  <a:close/>
                </a:path>
                <a:path w="3663315" h="25400">
                  <a:moveTo>
                    <a:pt x="3663099" y="12700"/>
                  </a:moveTo>
                  <a:lnTo>
                    <a:pt x="3659390" y="3721"/>
                  </a:lnTo>
                  <a:lnTo>
                    <a:pt x="3650399" y="0"/>
                  </a:lnTo>
                  <a:lnTo>
                    <a:pt x="3641420" y="3721"/>
                  </a:lnTo>
                  <a:lnTo>
                    <a:pt x="3637699" y="12700"/>
                  </a:lnTo>
                  <a:lnTo>
                    <a:pt x="3641420" y="21678"/>
                  </a:lnTo>
                  <a:lnTo>
                    <a:pt x="3650399" y="25400"/>
                  </a:lnTo>
                  <a:lnTo>
                    <a:pt x="3659390" y="21678"/>
                  </a:lnTo>
                  <a:lnTo>
                    <a:pt x="366309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71006" y="2132994"/>
            <a:ext cx="1623695" cy="1068070"/>
            <a:chOff x="1071006" y="2132994"/>
            <a:chExt cx="1623695" cy="1068070"/>
          </a:xfrm>
        </p:grpSpPr>
        <p:sp>
          <p:nvSpPr>
            <p:cNvPr id="20" name="object 20"/>
            <p:cNvSpPr/>
            <p:nvPr/>
          </p:nvSpPr>
          <p:spPr>
            <a:xfrm>
              <a:off x="1074181" y="2505167"/>
              <a:ext cx="1617345" cy="692785"/>
            </a:xfrm>
            <a:custGeom>
              <a:avLst/>
              <a:gdLst/>
              <a:ahLst/>
              <a:cxnLst/>
              <a:rect l="l" t="t" r="r" b="b"/>
              <a:pathLst>
                <a:path w="1617345" h="692785">
                  <a:moveTo>
                    <a:pt x="94996" y="0"/>
                  </a:moveTo>
                  <a:lnTo>
                    <a:pt x="35991" y="0"/>
                  </a:lnTo>
                  <a:lnTo>
                    <a:pt x="15184" y="562"/>
                  </a:lnTo>
                  <a:lnTo>
                    <a:pt x="4498" y="4500"/>
                  </a:lnTo>
                  <a:lnTo>
                    <a:pt x="562" y="15189"/>
                  </a:lnTo>
                  <a:lnTo>
                    <a:pt x="0" y="36004"/>
                  </a:lnTo>
                  <a:lnTo>
                    <a:pt x="0" y="656526"/>
                  </a:lnTo>
                  <a:lnTo>
                    <a:pt x="562" y="677341"/>
                  </a:lnTo>
                  <a:lnTo>
                    <a:pt x="4498" y="688030"/>
                  </a:lnTo>
                  <a:lnTo>
                    <a:pt x="15184" y="691968"/>
                  </a:lnTo>
                  <a:lnTo>
                    <a:pt x="35991" y="692531"/>
                  </a:lnTo>
                  <a:lnTo>
                    <a:pt x="1580819" y="692531"/>
                  </a:lnTo>
                  <a:lnTo>
                    <a:pt x="1601634" y="691968"/>
                  </a:lnTo>
                  <a:lnTo>
                    <a:pt x="1612323" y="688030"/>
                  </a:lnTo>
                  <a:lnTo>
                    <a:pt x="1616261" y="677341"/>
                  </a:lnTo>
                  <a:lnTo>
                    <a:pt x="1616824" y="656526"/>
                  </a:lnTo>
                  <a:lnTo>
                    <a:pt x="1616824" y="36004"/>
                  </a:lnTo>
                  <a:lnTo>
                    <a:pt x="1616261" y="15189"/>
                  </a:lnTo>
                  <a:lnTo>
                    <a:pt x="1612323" y="4500"/>
                  </a:lnTo>
                  <a:lnTo>
                    <a:pt x="1601634" y="562"/>
                  </a:lnTo>
                  <a:lnTo>
                    <a:pt x="1580819" y="0"/>
                  </a:lnTo>
                  <a:lnTo>
                    <a:pt x="490080" y="0"/>
                  </a:lnTo>
                </a:path>
              </a:pathLst>
            </a:custGeom>
            <a:ln w="6349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88002" y="2132994"/>
              <a:ext cx="340360" cy="377190"/>
            </a:xfrm>
            <a:custGeom>
              <a:avLst/>
              <a:gdLst/>
              <a:ahLst/>
              <a:cxnLst/>
              <a:rect l="l" t="t" r="r" b="b"/>
              <a:pathLst>
                <a:path w="340359" h="377189">
                  <a:moveTo>
                    <a:pt x="282841" y="0"/>
                  </a:moveTo>
                  <a:lnTo>
                    <a:pt x="57416" y="0"/>
                  </a:lnTo>
                  <a:lnTo>
                    <a:pt x="35120" y="4531"/>
                  </a:lnTo>
                  <a:lnTo>
                    <a:pt x="16864" y="16868"/>
                  </a:lnTo>
                  <a:lnTo>
                    <a:pt x="4529" y="35125"/>
                  </a:lnTo>
                  <a:lnTo>
                    <a:pt x="0" y="57416"/>
                  </a:lnTo>
                  <a:lnTo>
                    <a:pt x="0" y="282841"/>
                  </a:lnTo>
                  <a:lnTo>
                    <a:pt x="4529" y="305130"/>
                  </a:lnTo>
                  <a:lnTo>
                    <a:pt x="16864" y="323383"/>
                  </a:lnTo>
                  <a:lnTo>
                    <a:pt x="35120" y="335716"/>
                  </a:lnTo>
                  <a:lnTo>
                    <a:pt x="57416" y="340245"/>
                  </a:lnTo>
                  <a:lnTo>
                    <a:pt x="58127" y="376694"/>
                  </a:lnTo>
                  <a:lnTo>
                    <a:pt x="99237" y="340245"/>
                  </a:lnTo>
                  <a:lnTo>
                    <a:pt x="282841" y="340245"/>
                  </a:lnTo>
                  <a:lnTo>
                    <a:pt x="305125" y="335716"/>
                  </a:lnTo>
                  <a:lnTo>
                    <a:pt x="323378" y="323383"/>
                  </a:lnTo>
                  <a:lnTo>
                    <a:pt x="335714" y="305130"/>
                  </a:lnTo>
                  <a:lnTo>
                    <a:pt x="340245" y="282841"/>
                  </a:lnTo>
                  <a:lnTo>
                    <a:pt x="340245" y="57416"/>
                  </a:lnTo>
                  <a:lnTo>
                    <a:pt x="335714" y="35125"/>
                  </a:lnTo>
                  <a:lnTo>
                    <a:pt x="323378" y="16868"/>
                  </a:lnTo>
                  <a:lnTo>
                    <a:pt x="305125" y="4531"/>
                  </a:lnTo>
                  <a:lnTo>
                    <a:pt x="282841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0768" y="2181561"/>
              <a:ext cx="245141" cy="25010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175299" y="2567779"/>
            <a:ext cx="147383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100"/>
              </a:spcBef>
            </a:pP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ome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si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nificado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profis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- 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sional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social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einador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«hon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o».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49699" y="2201095"/>
            <a:ext cx="666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414042"/>
                </a:solidFill>
                <a:latin typeface="Trebuchet MS"/>
                <a:cs typeface="Trebuchet MS"/>
              </a:rPr>
              <a:t>PROPOSTA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800" b="1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414042"/>
                </a:solidFill>
                <a:latin typeface="Trebuchet MS"/>
                <a:cs typeface="Trebuchet MS"/>
              </a:rPr>
              <a:t>TRABALHO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9604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23</a:t>
            </a:r>
            <a:endParaRPr sz="4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399" y="9271986"/>
            <a:ext cx="160781" cy="16000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79995" y="4176001"/>
            <a:ext cx="180340" cy="522605"/>
          </a:xfrm>
          <a:custGeom>
            <a:avLst/>
            <a:gdLst/>
            <a:ahLst/>
            <a:cxnLst/>
            <a:rect l="l" t="t" r="r" b="b"/>
            <a:pathLst>
              <a:path w="180340" h="522604">
                <a:moveTo>
                  <a:pt x="179997" y="0"/>
                </a:moveTo>
                <a:lnTo>
                  <a:pt x="0" y="0"/>
                </a:lnTo>
                <a:lnTo>
                  <a:pt x="0" y="521995"/>
                </a:lnTo>
                <a:lnTo>
                  <a:pt x="179997" y="521995"/>
                </a:lnTo>
                <a:lnTo>
                  <a:pt x="179997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74606" y="4109953"/>
            <a:ext cx="49530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775" algn="just">
              <a:lnSpc>
                <a:spcPct val="136400"/>
              </a:lnSpc>
              <a:spcBef>
                <a:spcPts val="100"/>
              </a:spcBef>
            </a:pPr>
            <a:r>
              <a:rPr sz="550" spc="5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550" spc="-10" dirty="0">
                <a:solidFill>
                  <a:srgbClr val="414042"/>
                </a:solidFill>
                <a:latin typeface="Trebuchet MS"/>
                <a:cs typeface="Trebuchet MS"/>
              </a:rPr>
              <a:t>TIC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550" spc="-20" dirty="0">
                <a:solidFill>
                  <a:srgbClr val="414042"/>
                </a:solidFill>
                <a:latin typeface="Trebuchet MS"/>
                <a:cs typeface="Trebuchet MS"/>
              </a:rPr>
              <a:t> E  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DEON</a:t>
            </a:r>
            <a:r>
              <a:rPr sz="55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550" spc="-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OGIA  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1470" y="675546"/>
            <a:ext cx="17316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414042"/>
                </a:solidFill>
                <a:latin typeface="Trebuchet MS"/>
                <a:cs typeface="Trebuchet MS"/>
              </a:rPr>
              <a:t>Ética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Trebuchet MS"/>
                <a:cs typeface="Trebuchet MS"/>
              </a:rPr>
              <a:t>deontologia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8300" y="2773906"/>
            <a:ext cx="1694814" cy="219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875" indent="400685">
              <a:lnSpc>
                <a:spcPct val="113100"/>
              </a:lnSpc>
              <a:spcBef>
                <a:spcPts val="100"/>
              </a:spcBef>
            </a:pPr>
            <a:r>
              <a:rPr sz="1400" spc="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30" dirty="0">
                <a:solidFill>
                  <a:srgbClr val="54B948"/>
                </a:solidFill>
                <a:latin typeface="Trebuchet MS"/>
                <a:cs typeface="Trebuchet MS"/>
              </a:rPr>
              <a:t>s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jogadore</a:t>
            </a:r>
            <a:r>
              <a:rPr sz="1400" spc="-20" dirty="0">
                <a:solidFill>
                  <a:srgbClr val="54B948"/>
                </a:solidFill>
                <a:latin typeface="Trebuchet MS"/>
                <a:cs typeface="Trebuchet MS"/>
              </a:rPr>
              <a:t>s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4B948"/>
                </a:solidFill>
                <a:latin typeface="Trebuchet MS"/>
                <a:cs typeface="Trebuchet MS"/>
              </a:rPr>
              <a:t>os 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atleta</a:t>
            </a:r>
            <a:r>
              <a:rPr sz="1400" spc="-20" dirty="0">
                <a:solidFill>
                  <a:srgbClr val="54B948"/>
                </a:solidFill>
                <a:latin typeface="Trebuchet MS"/>
                <a:cs typeface="Trebuchet MS"/>
              </a:rPr>
              <a:t>s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54B948"/>
                </a:solidFill>
                <a:latin typeface="Trebuchet MS"/>
                <a:cs typeface="Trebuchet MS"/>
              </a:rPr>
              <a:t>representam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13100"/>
              </a:lnSpc>
            </a:pPr>
            <a:r>
              <a:rPr sz="1400" spc="160" dirty="0">
                <a:solidFill>
                  <a:srgbClr val="54B948"/>
                </a:solidFill>
                <a:latin typeface="Trebuchet MS"/>
                <a:cs typeface="Trebuchet MS"/>
              </a:rPr>
              <a:t>«</a:t>
            </a:r>
            <a:r>
              <a:rPr sz="1400" spc="210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54B948"/>
                </a:solidFill>
                <a:latin typeface="Trebuchet MS"/>
                <a:cs typeface="Trebuchet MS"/>
              </a:rPr>
              <a:t>se</a:t>
            </a:r>
            <a:r>
              <a:rPr sz="1400" spc="25" dirty="0">
                <a:solidFill>
                  <a:srgbClr val="54B948"/>
                </a:solidFill>
                <a:latin typeface="Trebuchet MS"/>
                <a:cs typeface="Trebuchet MS"/>
              </a:rPr>
              <a:t>u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clube</a:t>
            </a:r>
            <a:r>
              <a:rPr sz="1400" spc="35" dirty="0">
                <a:solidFill>
                  <a:srgbClr val="54B948"/>
                </a:solidFill>
                <a:latin typeface="Trebuchet MS"/>
                <a:cs typeface="Trebuchet MS"/>
              </a:rPr>
              <a:t>»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54B948"/>
                </a:solidFill>
                <a:latin typeface="Trebuchet MS"/>
                <a:cs typeface="Trebuchet MS"/>
              </a:rPr>
              <a:t>pelo 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qu</a:t>
            </a:r>
            <a:r>
              <a:rPr sz="1400" spc="-2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54B948"/>
                </a:solidFill>
                <a:latin typeface="Trebuchet MS"/>
                <a:cs typeface="Trebuchet MS"/>
              </a:rPr>
              <a:t>su</a:t>
            </a:r>
            <a:r>
              <a:rPr sz="1400" spc="40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conduta  </a:t>
            </a:r>
            <a:r>
              <a:rPr sz="1400" spc="-90" dirty="0">
                <a:solidFill>
                  <a:srgbClr val="54B948"/>
                </a:solidFill>
                <a:latin typeface="Trebuchet MS"/>
                <a:cs typeface="Trebuchet MS"/>
              </a:rPr>
              <a:t>antes</a:t>
            </a:r>
            <a:r>
              <a:rPr sz="1400" spc="-35" dirty="0">
                <a:solidFill>
                  <a:srgbClr val="54B948"/>
                </a:solidFill>
                <a:latin typeface="Trebuchet MS"/>
                <a:cs typeface="Trebuchet MS"/>
              </a:rPr>
              <a:t>,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durant</a:t>
            </a:r>
            <a:r>
              <a:rPr sz="1400" spc="-20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54B948"/>
                </a:solidFill>
                <a:latin typeface="Trebuchet MS"/>
                <a:cs typeface="Trebuchet MS"/>
              </a:rPr>
              <a:t>depois 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d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54B948"/>
                </a:solidFill>
                <a:latin typeface="Trebuchet MS"/>
                <a:cs typeface="Trebuchet MS"/>
              </a:rPr>
              <a:t>competiçã</a:t>
            </a:r>
            <a:r>
              <a:rPr sz="1400" spc="-3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afeta  </a:t>
            </a:r>
            <a:r>
              <a:rPr sz="1400" spc="-50" dirty="0">
                <a:solidFill>
                  <a:srgbClr val="54B948"/>
                </a:solidFill>
                <a:latin typeface="Trebuchet MS"/>
                <a:cs typeface="Trebuchet MS"/>
              </a:rPr>
              <a:t>sempr</a:t>
            </a:r>
            <a:r>
              <a:rPr sz="1400" spc="-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prestígio</a:t>
            </a:r>
            <a:endParaRPr sz="1400">
              <a:latin typeface="Trebuchet MS"/>
              <a:cs typeface="Trebuchet MS"/>
            </a:endParaRPr>
          </a:p>
          <a:p>
            <a:pPr marL="12700" marR="248920">
              <a:lnSpc>
                <a:spcPct val="113100"/>
              </a:lnSpc>
            </a:pP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54B948"/>
                </a:solidFill>
                <a:latin typeface="Trebuchet MS"/>
                <a:cs typeface="Trebuchet MS"/>
              </a:rPr>
              <a:t>image</a:t>
            </a:r>
            <a:r>
              <a:rPr sz="1400" spc="-5" dirty="0">
                <a:solidFill>
                  <a:srgbClr val="54B948"/>
                </a:solidFill>
                <a:latin typeface="Trebuchet MS"/>
                <a:cs typeface="Trebuchet MS"/>
              </a:rPr>
              <a:t>m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socia</a:t>
            </a:r>
            <a:r>
              <a:rPr sz="1400" spc="-20" dirty="0">
                <a:solidFill>
                  <a:srgbClr val="54B948"/>
                </a:solidFill>
                <a:latin typeface="Trebuchet MS"/>
                <a:cs typeface="Trebuchet MS"/>
              </a:rPr>
              <a:t>l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54B948"/>
                </a:solidFill>
                <a:latin typeface="Trebuchet MS"/>
                <a:cs typeface="Trebuchet MS"/>
              </a:rPr>
              <a:t>e 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desportiv</a:t>
            </a:r>
            <a:r>
              <a:rPr sz="1400" spc="-25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d</a:t>
            </a:r>
            <a:r>
              <a:rPr sz="1400" spc="-20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54B948"/>
                </a:solidFill>
                <a:latin typeface="Trebuchet MS"/>
                <a:cs typeface="Trebuchet MS"/>
              </a:rPr>
              <a:t>clube.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61000" y="2654997"/>
            <a:ext cx="344170" cy="381000"/>
            <a:chOff x="4761000" y="2654997"/>
            <a:chExt cx="344170" cy="381000"/>
          </a:xfrm>
        </p:grpSpPr>
        <p:sp>
          <p:nvSpPr>
            <p:cNvPr id="9" name="object 9"/>
            <p:cNvSpPr/>
            <p:nvPr/>
          </p:nvSpPr>
          <p:spPr>
            <a:xfrm>
              <a:off x="4761000" y="2654997"/>
              <a:ext cx="344170" cy="381000"/>
            </a:xfrm>
            <a:custGeom>
              <a:avLst/>
              <a:gdLst/>
              <a:ahLst/>
              <a:cxnLst/>
              <a:rect l="l" t="t" r="r" b="b"/>
              <a:pathLst>
                <a:path w="344170" h="381000">
                  <a:moveTo>
                    <a:pt x="285940" y="0"/>
                  </a:moveTo>
                  <a:lnTo>
                    <a:pt x="58038" y="0"/>
                  </a:lnTo>
                  <a:lnTo>
                    <a:pt x="35500" y="4578"/>
                  </a:lnTo>
                  <a:lnTo>
                    <a:pt x="17046" y="17046"/>
                  </a:lnTo>
                  <a:lnTo>
                    <a:pt x="4578" y="35500"/>
                  </a:lnTo>
                  <a:lnTo>
                    <a:pt x="0" y="58038"/>
                  </a:lnTo>
                  <a:lnTo>
                    <a:pt x="0" y="285940"/>
                  </a:lnTo>
                  <a:lnTo>
                    <a:pt x="4578" y="308473"/>
                  </a:lnTo>
                  <a:lnTo>
                    <a:pt x="17046" y="326928"/>
                  </a:lnTo>
                  <a:lnTo>
                    <a:pt x="35500" y="339398"/>
                  </a:lnTo>
                  <a:lnTo>
                    <a:pt x="58038" y="343979"/>
                  </a:lnTo>
                  <a:lnTo>
                    <a:pt x="58762" y="380834"/>
                  </a:lnTo>
                  <a:lnTo>
                    <a:pt x="100329" y="343979"/>
                  </a:lnTo>
                  <a:lnTo>
                    <a:pt x="285940" y="343979"/>
                  </a:lnTo>
                  <a:lnTo>
                    <a:pt x="308473" y="339398"/>
                  </a:lnTo>
                  <a:lnTo>
                    <a:pt x="326928" y="326928"/>
                  </a:lnTo>
                  <a:lnTo>
                    <a:pt x="339398" y="308473"/>
                  </a:lnTo>
                  <a:lnTo>
                    <a:pt x="343979" y="285940"/>
                  </a:lnTo>
                  <a:lnTo>
                    <a:pt x="343979" y="58038"/>
                  </a:lnTo>
                  <a:lnTo>
                    <a:pt x="339398" y="35500"/>
                  </a:lnTo>
                  <a:lnTo>
                    <a:pt x="326928" y="17046"/>
                  </a:lnTo>
                  <a:lnTo>
                    <a:pt x="308473" y="4578"/>
                  </a:lnTo>
                  <a:lnTo>
                    <a:pt x="285940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10434" y="2706796"/>
              <a:ext cx="40640" cy="235585"/>
            </a:xfrm>
            <a:custGeom>
              <a:avLst/>
              <a:gdLst/>
              <a:ahLst/>
              <a:cxnLst/>
              <a:rect l="l" t="t" r="r" b="b"/>
              <a:pathLst>
                <a:path w="40639" h="235585">
                  <a:moveTo>
                    <a:pt x="20281" y="192874"/>
                  </a:moveTo>
                  <a:lnTo>
                    <a:pt x="12183" y="194465"/>
                  </a:lnTo>
                  <a:lnTo>
                    <a:pt x="5759" y="198893"/>
                  </a:lnTo>
                  <a:lnTo>
                    <a:pt x="1525" y="205642"/>
                  </a:lnTo>
                  <a:lnTo>
                    <a:pt x="0" y="214198"/>
                  </a:lnTo>
                  <a:lnTo>
                    <a:pt x="1472" y="222601"/>
                  </a:lnTo>
                  <a:lnTo>
                    <a:pt x="5587" y="229363"/>
                  </a:lnTo>
                  <a:lnTo>
                    <a:pt x="11894" y="233870"/>
                  </a:lnTo>
                  <a:lnTo>
                    <a:pt x="19938" y="235508"/>
                  </a:lnTo>
                  <a:lnTo>
                    <a:pt x="20281" y="235508"/>
                  </a:lnTo>
                  <a:lnTo>
                    <a:pt x="28674" y="233870"/>
                  </a:lnTo>
                  <a:lnTo>
                    <a:pt x="35066" y="229363"/>
                  </a:lnTo>
                  <a:lnTo>
                    <a:pt x="39136" y="222601"/>
                  </a:lnTo>
                  <a:lnTo>
                    <a:pt x="40563" y="214198"/>
                  </a:lnTo>
                  <a:lnTo>
                    <a:pt x="39136" y="205642"/>
                  </a:lnTo>
                  <a:lnTo>
                    <a:pt x="35066" y="198893"/>
                  </a:lnTo>
                  <a:lnTo>
                    <a:pt x="28674" y="194465"/>
                  </a:lnTo>
                  <a:lnTo>
                    <a:pt x="20281" y="192874"/>
                  </a:lnTo>
                  <a:close/>
                </a:path>
                <a:path w="40639" h="235585">
                  <a:moveTo>
                    <a:pt x="36791" y="0"/>
                  </a:moveTo>
                  <a:lnTo>
                    <a:pt x="3784" y="0"/>
                  </a:lnTo>
                  <a:lnTo>
                    <a:pt x="8597" y="165023"/>
                  </a:lnTo>
                  <a:lnTo>
                    <a:pt x="31978" y="165023"/>
                  </a:lnTo>
                  <a:lnTo>
                    <a:pt x="36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5994006"/>
            <a:ext cx="6477000" cy="2646045"/>
            <a:chOff x="0" y="5994006"/>
            <a:chExt cx="6477000" cy="264604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43040"/>
              <a:ext cx="6476999" cy="249695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02005" y="5994006"/>
              <a:ext cx="4068445" cy="450215"/>
            </a:xfrm>
            <a:custGeom>
              <a:avLst/>
              <a:gdLst/>
              <a:ahLst/>
              <a:cxnLst/>
              <a:rect l="l" t="t" r="r" b="b"/>
              <a:pathLst>
                <a:path w="4068445" h="450214">
                  <a:moveTo>
                    <a:pt x="4068000" y="0"/>
                  </a:moveTo>
                  <a:lnTo>
                    <a:pt x="0" y="0"/>
                  </a:lnTo>
                  <a:lnTo>
                    <a:pt x="0" y="449999"/>
                  </a:lnTo>
                  <a:lnTo>
                    <a:pt x="4068000" y="449999"/>
                  </a:lnTo>
                  <a:lnTo>
                    <a:pt x="406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69299" y="1580713"/>
            <a:ext cx="3695065" cy="438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cuidadosamente,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tratando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jogadores/atletas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pleno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respeito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pela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per-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sonalidade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deixar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atender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interesses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equipa.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esta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atitude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lhe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permite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exigir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jogadores/atletas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atitude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respeito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relação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si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pró-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prio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enquanto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treinador.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óbvio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conduta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acaba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constituir</a:t>
            </a:r>
            <a:endParaRPr sz="900">
              <a:latin typeface="Trebuchet MS"/>
              <a:cs typeface="Trebuchet MS"/>
            </a:endParaRPr>
          </a:p>
          <a:p>
            <a:pPr marL="12700" marR="46990">
              <a:lnSpc>
                <a:spcPct val="122200"/>
              </a:lnSpc>
            </a:pP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«um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modelo»,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positivo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negativo,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jogadores/atletas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observam,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avaliam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(aprovando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reprovando)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adotam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(seguem)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mesmas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situações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aquela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manifesta.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Assim,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insensível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às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necessidades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individuais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jogadores/atletas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promove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entre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estes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procedimento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idêntico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companheiros,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equipa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consigo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próprio.</a:t>
            </a:r>
            <a:endParaRPr sz="900">
              <a:latin typeface="Trebuchet MS"/>
              <a:cs typeface="Trebuchet MS"/>
            </a:endParaRPr>
          </a:p>
          <a:p>
            <a:pPr marL="12700" marR="10160" indent="179705">
              <a:lnSpc>
                <a:spcPct val="122200"/>
              </a:lnSpc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 deverá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tratar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jogadores/atletas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firmeza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justiça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pretende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efetivamente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conquistar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respeito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lealdade.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jogadores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atletas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deverão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tratados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igualdade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modo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esta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seja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apenas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palavra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vazia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sentido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concreto.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indispensável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atos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treinador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provem,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prática,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jogadores/atletas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iguais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perante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«o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valor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competitivo»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cada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implica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tratamento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diferenciado.</a:t>
            </a:r>
            <a:endParaRPr sz="900">
              <a:latin typeface="Trebuchet MS"/>
              <a:cs typeface="Trebuchet MS"/>
            </a:endParaRPr>
          </a:p>
          <a:p>
            <a:pPr marL="12700" marR="31750" indent="179705">
              <a:lnSpc>
                <a:spcPct val="122200"/>
              </a:lnSpc>
            </a:pP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jogadores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atletas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representam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«o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clube»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pelo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conduta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antes,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durante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depois da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competição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afeta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sempre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prestígio e 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imagem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social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desportiva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clube.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aspetos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conduta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global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jogadores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dos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atletas,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vestiário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usam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representação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social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vestuário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desportivo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envergam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competição,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comportamento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cívico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lugares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públicos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(restaurantes,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transportes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públicos,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entre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outros)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são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fatores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significativos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importantes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coesão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dinâmica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equipa.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comportamento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vestiário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deixar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integrar-se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normas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adequadas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visto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admitir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 atitudes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impróprias,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cabendo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 definir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regras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conduta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tam-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bém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ali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deverão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respeitadas.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Independentemente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 sua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própria conscien-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cialização,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educador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assume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si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próprio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tal,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9299" y="5939355"/>
            <a:ext cx="35979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contributo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jogadores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/atletas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será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sempre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longo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prazo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profundamente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negativo.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124" y="694080"/>
            <a:ext cx="1971039" cy="2540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650" spc="5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AN</a:t>
            </a:r>
            <a:r>
              <a:rPr sz="650" spc="-1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CURS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65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TREINADORE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65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05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25" dirty="0">
                <a:solidFill>
                  <a:srgbClr val="DCC75F"/>
                </a:solidFill>
                <a:latin typeface="Calibri"/>
                <a:cs typeface="Calibri"/>
              </a:rPr>
              <a:t>GRAU</a:t>
            </a:r>
            <a:r>
              <a:rPr sz="650" b="1" spc="-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20" dirty="0">
                <a:solidFill>
                  <a:srgbClr val="DCC75F"/>
                </a:solidFill>
                <a:latin typeface="Calibri"/>
                <a:cs typeface="Calibri"/>
              </a:rPr>
              <a:t>II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100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24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624" y="1599368"/>
            <a:ext cx="239395" cy="218694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588010">
              <a:lnSpc>
                <a:spcPct val="100000"/>
              </a:lnSpc>
              <a:spcBef>
                <a:spcPts val="65"/>
              </a:spcBef>
            </a:pP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INSTITUTO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3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PORTUGAL</a:t>
            </a:r>
            <a:r>
              <a:rPr sz="65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PROGRAMA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NACIONAL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FORMAÇÃO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-10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TREINADORES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1598" y="9271986"/>
            <a:ext cx="160782" cy="16000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080000" y="2736000"/>
            <a:ext cx="5580380" cy="1242060"/>
          </a:xfrm>
          <a:custGeom>
            <a:avLst/>
            <a:gdLst/>
            <a:ahLst/>
            <a:cxnLst/>
            <a:rect l="l" t="t" r="r" b="b"/>
            <a:pathLst>
              <a:path w="5580380" h="1242060">
                <a:moveTo>
                  <a:pt x="5579999" y="0"/>
                </a:moveTo>
                <a:lnTo>
                  <a:pt x="0" y="0"/>
                </a:lnTo>
                <a:lnTo>
                  <a:pt x="0" y="1119593"/>
                </a:lnTo>
                <a:lnTo>
                  <a:pt x="1912" y="1190357"/>
                </a:lnTo>
                <a:lnTo>
                  <a:pt x="15300" y="1226696"/>
                </a:lnTo>
                <a:lnTo>
                  <a:pt x="51638" y="1240083"/>
                </a:lnTo>
                <a:lnTo>
                  <a:pt x="122402" y="1241996"/>
                </a:lnTo>
                <a:lnTo>
                  <a:pt x="5457596" y="1241996"/>
                </a:lnTo>
                <a:lnTo>
                  <a:pt x="5528360" y="1240083"/>
                </a:lnTo>
                <a:lnTo>
                  <a:pt x="5564698" y="1226696"/>
                </a:lnTo>
                <a:lnTo>
                  <a:pt x="5578086" y="1190357"/>
                </a:lnTo>
                <a:lnTo>
                  <a:pt x="5579999" y="1119593"/>
                </a:lnTo>
                <a:lnTo>
                  <a:pt x="5579999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01299" y="2926306"/>
            <a:ext cx="5181600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0" indent="400685">
              <a:lnSpc>
                <a:spcPct val="113100"/>
              </a:lnSpc>
              <a:spcBef>
                <a:spcPts val="100"/>
              </a:spcBef>
            </a:pP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lideranç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é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entendid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com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capacidad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qu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treinado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tem  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influenciar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modo</a:t>
            </a:r>
            <a:r>
              <a:rPr sz="14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atuar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um</a:t>
            </a:r>
            <a:r>
              <a:rPr sz="14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determinado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grupo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indivíduos,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13100"/>
              </a:lnSpc>
            </a:pP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tendo</a:t>
            </a:r>
            <a:r>
              <a:rPr sz="14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em</a:t>
            </a:r>
            <a:r>
              <a:rPr sz="14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vista</a:t>
            </a:r>
            <a:r>
              <a:rPr sz="14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alcançar</a:t>
            </a:r>
            <a:r>
              <a:rPr sz="14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objetivos</a:t>
            </a:r>
            <a:r>
              <a:rPr sz="14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específicos.</a:t>
            </a:r>
            <a:r>
              <a:rPr sz="14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É</a:t>
            </a:r>
            <a:r>
              <a:rPr sz="14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evidente</a:t>
            </a:r>
            <a:r>
              <a:rPr sz="14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sz="14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treinador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deve</a:t>
            </a:r>
            <a:r>
              <a:rPr sz="14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ser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um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Trebuchet MS"/>
                <a:cs typeface="Trebuchet MS"/>
              </a:rPr>
              <a:t>líder.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79995" y="1610995"/>
            <a:ext cx="5580380" cy="1583055"/>
            <a:chOff x="1079995" y="1610995"/>
            <a:chExt cx="5580380" cy="1583055"/>
          </a:xfrm>
        </p:grpSpPr>
        <p:sp>
          <p:nvSpPr>
            <p:cNvPr id="9" name="object 9"/>
            <p:cNvSpPr/>
            <p:nvPr/>
          </p:nvSpPr>
          <p:spPr>
            <a:xfrm>
              <a:off x="1314004" y="2813390"/>
              <a:ext cx="344170" cy="381000"/>
            </a:xfrm>
            <a:custGeom>
              <a:avLst/>
              <a:gdLst/>
              <a:ahLst/>
              <a:cxnLst/>
              <a:rect l="l" t="t" r="r" b="b"/>
              <a:pathLst>
                <a:path w="344169" h="381000">
                  <a:moveTo>
                    <a:pt x="285788" y="0"/>
                  </a:moveTo>
                  <a:lnTo>
                    <a:pt x="58013" y="0"/>
                  </a:lnTo>
                  <a:lnTo>
                    <a:pt x="35484" y="4578"/>
                  </a:lnTo>
                  <a:lnTo>
                    <a:pt x="17038" y="17043"/>
                  </a:lnTo>
                  <a:lnTo>
                    <a:pt x="4576" y="35490"/>
                  </a:lnTo>
                  <a:lnTo>
                    <a:pt x="0" y="58013"/>
                  </a:lnTo>
                  <a:lnTo>
                    <a:pt x="0" y="285800"/>
                  </a:lnTo>
                  <a:lnTo>
                    <a:pt x="4576" y="308322"/>
                  </a:lnTo>
                  <a:lnTo>
                    <a:pt x="17038" y="326764"/>
                  </a:lnTo>
                  <a:lnTo>
                    <a:pt x="35484" y="339225"/>
                  </a:lnTo>
                  <a:lnTo>
                    <a:pt x="58013" y="343801"/>
                  </a:lnTo>
                  <a:lnTo>
                    <a:pt x="58737" y="380644"/>
                  </a:lnTo>
                  <a:lnTo>
                    <a:pt x="100279" y="343801"/>
                  </a:lnTo>
                  <a:lnTo>
                    <a:pt x="285788" y="343801"/>
                  </a:lnTo>
                  <a:lnTo>
                    <a:pt x="308311" y="339225"/>
                  </a:lnTo>
                  <a:lnTo>
                    <a:pt x="326758" y="326764"/>
                  </a:lnTo>
                  <a:lnTo>
                    <a:pt x="339223" y="308322"/>
                  </a:lnTo>
                  <a:lnTo>
                    <a:pt x="343801" y="285800"/>
                  </a:lnTo>
                  <a:lnTo>
                    <a:pt x="343801" y="58013"/>
                  </a:lnTo>
                  <a:lnTo>
                    <a:pt x="339223" y="35490"/>
                  </a:lnTo>
                  <a:lnTo>
                    <a:pt x="326758" y="17043"/>
                  </a:lnTo>
                  <a:lnTo>
                    <a:pt x="308311" y="4578"/>
                  </a:lnTo>
                  <a:lnTo>
                    <a:pt x="2857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8082" y="2864140"/>
              <a:ext cx="239078" cy="2400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9995" y="1610995"/>
              <a:ext cx="5579999" cy="113400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011299" y="4095315"/>
            <a:ext cx="3662045" cy="337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0" indent="179705">
              <a:lnSpc>
                <a:spcPct val="1222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No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âmbito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deste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relacionamento,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deve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ser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líder,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deve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exercer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liderança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responsável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consciente.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enten-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der,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toda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clareza,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liderança.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liderança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entendida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como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capacidade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influenciar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modo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atuar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endParaRPr sz="900">
              <a:latin typeface="Trebuchet MS"/>
              <a:cs typeface="Trebuchet MS"/>
            </a:endParaRPr>
          </a:p>
          <a:p>
            <a:pPr marL="12700" marR="5080">
              <a:lnSpc>
                <a:spcPct val="122200"/>
              </a:lnSpc>
            </a:pP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determinado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grupo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indivíduos,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tendo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vista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alcançar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objetivos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especí-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ficos.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evidente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líder.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competição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desportiva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tem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tremendíssimo impacto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cultura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ocidental,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exercendo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uma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enor-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me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influência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sobre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valores respeitados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por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milhões 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praticantes 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espectadores.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práticas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competitivas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modalidades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desportivas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organi-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zadas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tividades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ti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x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acur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icula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êm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impa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positi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 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sobre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juventude.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desporto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cria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dá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valiosas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lições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no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respeita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ao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trabalho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equipa, à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disciplina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desportivismo.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caráter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pratican-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tes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espectadores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muito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influenciado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pelos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treinadores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pelos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atletas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alto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nível,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funcionam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socialmente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como modelos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seguidos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por uma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larga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legião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jovens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fazem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desporto.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Muitos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são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países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que,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res-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peitando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Carta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Olímpica,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entendem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orientam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fator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construção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caráter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tanto para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crianças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como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jovens,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tanto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treinadores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como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espectadores.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Muitos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defendem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que,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no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desporto,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seis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pilares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caráter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são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ser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confiança,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ser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respeitável,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ser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espons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áv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jus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cuidadoso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bom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cidadã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91299" y="7646235"/>
            <a:ext cx="12579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54B948"/>
                </a:solidFill>
                <a:latin typeface="Calibri"/>
                <a:cs typeface="Calibri"/>
              </a:rPr>
              <a:t>Nes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t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e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quad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r</a:t>
            </a:r>
            <a:r>
              <a:rPr sz="900" b="1" spc="-25" dirty="0">
                <a:solidFill>
                  <a:srgbClr val="54B948"/>
                </a:solidFill>
                <a:latin typeface="Calibri"/>
                <a:cs typeface="Calibri"/>
              </a:rPr>
              <a:t>o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,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o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t</a:t>
            </a:r>
            <a:r>
              <a:rPr sz="900" b="1" spc="-30" dirty="0">
                <a:solidFill>
                  <a:srgbClr val="54B948"/>
                </a:solidFill>
                <a:latin typeface="Calibri"/>
                <a:cs typeface="Calibri"/>
              </a:rPr>
              <a:t>r</a:t>
            </a:r>
            <a:r>
              <a:rPr sz="900" b="1" spc="-10" dirty="0">
                <a:solidFill>
                  <a:srgbClr val="54B948"/>
                </a:solidFill>
                <a:latin typeface="Calibri"/>
                <a:cs typeface="Calibri"/>
              </a:rPr>
              <a:t>einador: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11299" y="7901364"/>
            <a:ext cx="3420110" cy="74612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300" spc="45" dirty="0">
                <a:solidFill>
                  <a:srgbClr val="54B948"/>
                </a:solidFill>
                <a:latin typeface="Trebuchet MS"/>
                <a:cs typeface="Trebuchet MS"/>
              </a:rPr>
              <a:t>É</a:t>
            </a:r>
            <a:r>
              <a:rPr sz="13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54B948"/>
                </a:solidFill>
                <a:latin typeface="Trebuchet MS"/>
                <a:cs typeface="Trebuchet MS"/>
              </a:rPr>
              <a:t>D</a:t>
            </a:r>
            <a:r>
              <a:rPr sz="1300" spc="3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3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300" spc="-50" dirty="0">
                <a:solidFill>
                  <a:srgbClr val="54B948"/>
                </a:solidFill>
                <a:latin typeface="Trebuchet MS"/>
                <a:cs typeface="Trebuchet MS"/>
              </a:rPr>
              <a:t>CONFIANÇA.</a:t>
            </a:r>
            <a:endParaRPr sz="1300">
              <a:latin typeface="Trebuchet MS"/>
              <a:cs typeface="Trebuchet MS"/>
            </a:endParaRPr>
          </a:p>
          <a:p>
            <a:pPr marL="12700" marR="5080" indent="179705">
              <a:lnSpc>
                <a:spcPts val="1320"/>
              </a:lnSpc>
              <a:spcBef>
                <a:spcPts val="5"/>
              </a:spcBef>
            </a:pP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Esta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qualidade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estar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sempre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presente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comportamento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nas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atitudes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relacionamento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todos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membros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universo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desportivo.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25588" y="6095320"/>
            <a:ext cx="1024890" cy="208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20"/>
              </a:lnSpc>
              <a:spcBef>
                <a:spcPts val="100"/>
              </a:spcBef>
            </a:pPr>
            <a:r>
              <a:rPr sz="1700" spc="5" dirty="0">
                <a:solidFill>
                  <a:srgbClr val="414042"/>
                </a:solidFill>
                <a:latin typeface="Trebuchet MS"/>
                <a:cs typeface="Trebuchet MS"/>
              </a:rPr>
              <a:t>=</a:t>
            </a:r>
            <a:endParaRPr sz="1700">
              <a:latin typeface="Trebuchet MS"/>
              <a:cs typeface="Trebuchet MS"/>
            </a:endParaRPr>
          </a:p>
          <a:p>
            <a:pPr algn="ctr">
              <a:lnSpc>
                <a:spcPts val="1250"/>
              </a:lnSpc>
            </a:pPr>
            <a:r>
              <a:rPr sz="1200" spc="35" dirty="0">
                <a:solidFill>
                  <a:srgbClr val="54B948"/>
                </a:solidFill>
                <a:latin typeface="Trebuchet MS"/>
                <a:cs typeface="Trebuchet MS"/>
              </a:rPr>
              <a:t>DE</a:t>
            </a:r>
            <a:r>
              <a:rPr sz="1200" spc="-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4B948"/>
                </a:solidFill>
                <a:latin typeface="Trebuchet MS"/>
                <a:cs typeface="Trebuchet MS"/>
              </a:rPr>
              <a:t>CONFIANÇA</a:t>
            </a:r>
            <a:endParaRPr sz="1200">
              <a:latin typeface="Trebuchet MS"/>
              <a:cs typeface="Trebuchet MS"/>
            </a:endParaRPr>
          </a:p>
          <a:p>
            <a:pPr marL="61594" marR="53975" indent="-635" algn="ctr">
              <a:lnSpc>
                <a:spcPts val="1300"/>
              </a:lnSpc>
              <a:spcBef>
                <a:spcPts val="90"/>
              </a:spcBef>
            </a:pPr>
            <a:r>
              <a:rPr sz="1200" spc="-105" dirty="0">
                <a:solidFill>
                  <a:srgbClr val="414042"/>
                </a:solidFill>
                <a:latin typeface="Trebuchet MS"/>
                <a:cs typeface="Trebuchet MS"/>
              </a:rPr>
              <a:t>+ </a:t>
            </a:r>
            <a:r>
              <a:rPr sz="12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54B948"/>
                </a:solidFill>
                <a:latin typeface="Trebuchet MS"/>
                <a:cs typeface="Trebuchet MS"/>
              </a:rPr>
              <a:t>RESPEITÁVEL</a:t>
            </a:r>
            <a:endParaRPr sz="1200">
              <a:latin typeface="Trebuchet MS"/>
              <a:cs typeface="Trebuchet MS"/>
            </a:endParaRPr>
          </a:p>
          <a:p>
            <a:pPr marL="17780" marR="10160" indent="-635" algn="ctr">
              <a:lnSpc>
                <a:spcPts val="1300"/>
              </a:lnSpc>
            </a:pPr>
            <a:r>
              <a:rPr sz="1200" spc="-105" dirty="0">
                <a:solidFill>
                  <a:srgbClr val="414042"/>
                </a:solidFill>
                <a:latin typeface="Trebuchet MS"/>
                <a:cs typeface="Trebuchet MS"/>
              </a:rPr>
              <a:t>+ </a:t>
            </a:r>
            <a:r>
              <a:rPr sz="12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54B948"/>
                </a:solidFill>
                <a:latin typeface="Trebuchet MS"/>
                <a:cs typeface="Trebuchet MS"/>
              </a:rPr>
              <a:t>RESPONSÁVEL</a:t>
            </a:r>
            <a:endParaRPr sz="1200">
              <a:latin typeface="Trebuchet MS"/>
              <a:cs typeface="Trebuchet MS"/>
            </a:endParaRPr>
          </a:p>
          <a:p>
            <a:pPr marL="311785" marR="304165" algn="ctr">
              <a:lnSpc>
                <a:spcPts val="1300"/>
              </a:lnSpc>
            </a:pPr>
            <a:r>
              <a:rPr sz="1200" spc="-105" dirty="0">
                <a:solidFill>
                  <a:srgbClr val="414042"/>
                </a:solidFill>
                <a:latin typeface="Trebuchet MS"/>
                <a:cs typeface="Trebuchet MS"/>
              </a:rPr>
              <a:t>+ </a:t>
            </a:r>
            <a:r>
              <a:rPr sz="12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54B948"/>
                </a:solidFill>
                <a:latin typeface="Trebuchet MS"/>
                <a:cs typeface="Trebuchet MS"/>
              </a:rPr>
              <a:t>JUSTO</a:t>
            </a:r>
            <a:endParaRPr sz="1200">
              <a:latin typeface="Trebuchet MS"/>
              <a:cs typeface="Trebuchet MS"/>
            </a:endParaRPr>
          </a:p>
          <a:p>
            <a:pPr marL="119380" marR="111760" algn="ctr">
              <a:lnSpc>
                <a:spcPts val="1300"/>
              </a:lnSpc>
            </a:pPr>
            <a:r>
              <a:rPr sz="1200" spc="-105" dirty="0">
                <a:solidFill>
                  <a:srgbClr val="414042"/>
                </a:solidFill>
                <a:latin typeface="Trebuchet MS"/>
                <a:cs typeface="Trebuchet MS"/>
              </a:rPr>
              <a:t>+ </a:t>
            </a:r>
            <a:r>
              <a:rPr sz="12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4B948"/>
                </a:solidFill>
                <a:latin typeface="Trebuchet MS"/>
                <a:cs typeface="Trebuchet MS"/>
              </a:rPr>
              <a:t>CUIDADOSO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ts val="1210"/>
              </a:lnSpc>
            </a:pPr>
            <a:r>
              <a:rPr sz="1200" spc="-105" dirty="0">
                <a:solidFill>
                  <a:srgbClr val="414042"/>
                </a:solidFill>
                <a:latin typeface="Trebuchet MS"/>
                <a:cs typeface="Trebuchet MS"/>
              </a:rPr>
              <a:t>+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ts val="1370"/>
              </a:lnSpc>
            </a:pPr>
            <a:r>
              <a:rPr sz="1200" spc="65" dirty="0">
                <a:solidFill>
                  <a:srgbClr val="54B948"/>
                </a:solidFill>
                <a:latin typeface="Trebuchet MS"/>
                <a:cs typeface="Trebuchet MS"/>
              </a:rPr>
              <a:t>BOM</a:t>
            </a:r>
            <a:r>
              <a:rPr sz="1200" spc="-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4B948"/>
                </a:solidFill>
                <a:latin typeface="Trebuchet MS"/>
                <a:cs typeface="Trebuchet MS"/>
              </a:rPr>
              <a:t>CIDADÃO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29890" y="4728019"/>
            <a:ext cx="831850" cy="1169035"/>
            <a:chOff x="1529890" y="4728019"/>
            <a:chExt cx="831850" cy="1169035"/>
          </a:xfrm>
        </p:grpSpPr>
        <p:sp>
          <p:nvSpPr>
            <p:cNvPr id="17" name="object 17"/>
            <p:cNvSpPr/>
            <p:nvPr/>
          </p:nvSpPr>
          <p:spPr>
            <a:xfrm>
              <a:off x="1669935" y="4728019"/>
              <a:ext cx="565150" cy="641350"/>
            </a:xfrm>
            <a:custGeom>
              <a:avLst/>
              <a:gdLst/>
              <a:ahLst/>
              <a:cxnLst/>
              <a:rect l="l" t="t" r="r" b="b"/>
              <a:pathLst>
                <a:path w="565150" h="641350">
                  <a:moveTo>
                    <a:pt x="214350" y="327075"/>
                  </a:moveTo>
                  <a:lnTo>
                    <a:pt x="212471" y="317804"/>
                  </a:lnTo>
                  <a:lnTo>
                    <a:pt x="207365" y="310222"/>
                  </a:lnTo>
                  <a:lnTo>
                    <a:pt x="199783" y="305117"/>
                  </a:lnTo>
                  <a:lnTo>
                    <a:pt x="190500" y="303237"/>
                  </a:lnTo>
                  <a:lnTo>
                    <a:pt x="181216" y="305117"/>
                  </a:lnTo>
                  <a:lnTo>
                    <a:pt x="173634" y="310222"/>
                  </a:lnTo>
                  <a:lnTo>
                    <a:pt x="168516" y="317804"/>
                  </a:lnTo>
                  <a:lnTo>
                    <a:pt x="166649" y="327075"/>
                  </a:lnTo>
                  <a:lnTo>
                    <a:pt x="168516" y="336372"/>
                  </a:lnTo>
                  <a:lnTo>
                    <a:pt x="173634" y="343954"/>
                  </a:lnTo>
                  <a:lnTo>
                    <a:pt x="181216" y="349059"/>
                  </a:lnTo>
                  <a:lnTo>
                    <a:pt x="190500" y="350926"/>
                  </a:lnTo>
                  <a:lnTo>
                    <a:pt x="199783" y="349059"/>
                  </a:lnTo>
                  <a:lnTo>
                    <a:pt x="207365" y="343954"/>
                  </a:lnTo>
                  <a:lnTo>
                    <a:pt x="212471" y="336372"/>
                  </a:lnTo>
                  <a:lnTo>
                    <a:pt x="214350" y="327075"/>
                  </a:lnTo>
                  <a:close/>
                </a:path>
                <a:path w="565150" h="641350">
                  <a:moveTo>
                    <a:pt x="384708" y="327075"/>
                  </a:moveTo>
                  <a:lnTo>
                    <a:pt x="382841" y="317804"/>
                  </a:lnTo>
                  <a:lnTo>
                    <a:pt x="377736" y="310222"/>
                  </a:lnTo>
                  <a:lnTo>
                    <a:pt x="370154" y="305117"/>
                  </a:lnTo>
                  <a:lnTo>
                    <a:pt x="360870" y="303237"/>
                  </a:lnTo>
                  <a:lnTo>
                    <a:pt x="351586" y="305117"/>
                  </a:lnTo>
                  <a:lnTo>
                    <a:pt x="344017" y="310222"/>
                  </a:lnTo>
                  <a:lnTo>
                    <a:pt x="338912" y="317804"/>
                  </a:lnTo>
                  <a:lnTo>
                    <a:pt x="337032" y="327075"/>
                  </a:lnTo>
                  <a:lnTo>
                    <a:pt x="338912" y="336372"/>
                  </a:lnTo>
                  <a:lnTo>
                    <a:pt x="344017" y="343954"/>
                  </a:lnTo>
                  <a:lnTo>
                    <a:pt x="351586" y="349059"/>
                  </a:lnTo>
                  <a:lnTo>
                    <a:pt x="360870" y="350926"/>
                  </a:lnTo>
                  <a:lnTo>
                    <a:pt x="370154" y="349059"/>
                  </a:lnTo>
                  <a:lnTo>
                    <a:pt x="377736" y="343954"/>
                  </a:lnTo>
                  <a:lnTo>
                    <a:pt x="382841" y="336372"/>
                  </a:lnTo>
                  <a:lnTo>
                    <a:pt x="384708" y="327075"/>
                  </a:lnTo>
                  <a:close/>
                </a:path>
                <a:path w="565150" h="641350">
                  <a:moveTo>
                    <a:pt x="564972" y="363766"/>
                  </a:moveTo>
                  <a:lnTo>
                    <a:pt x="564934" y="346202"/>
                  </a:lnTo>
                  <a:lnTo>
                    <a:pt x="558495" y="330784"/>
                  </a:lnTo>
                  <a:lnTo>
                    <a:pt x="558393" y="330530"/>
                  </a:lnTo>
                  <a:lnTo>
                    <a:pt x="546442" y="318452"/>
                  </a:lnTo>
                  <a:lnTo>
                    <a:pt x="544944" y="317830"/>
                  </a:lnTo>
                  <a:lnTo>
                    <a:pt x="544944" y="359752"/>
                  </a:lnTo>
                  <a:lnTo>
                    <a:pt x="530225" y="433247"/>
                  </a:lnTo>
                  <a:lnTo>
                    <a:pt x="527227" y="440944"/>
                  </a:lnTo>
                  <a:lnTo>
                    <a:pt x="521957" y="447027"/>
                  </a:lnTo>
                  <a:lnTo>
                    <a:pt x="514985" y="451015"/>
                  </a:lnTo>
                  <a:lnTo>
                    <a:pt x="506882" y="452450"/>
                  </a:lnTo>
                  <a:lnTo>
                    <a:pt x="505307" y="452450"/>
                  </a:lnTo>
                  <a:lnTo>
                    <a:pt x="503720" y="452297"/>
                  </a:lnTo>
                  <a:lnTo>
                    <a:pt x="499110" y="451370"/>
                  </a:lnTo>
                  <a:lnTo>
                    <a:pt x="496227" y="450164"/>
                  </a:lnTo>
                  <a:lnTo>
                    <a:pt x="480631" y="439775"/>
                  </a:lnTo>
                  <a:lnTo>
                    <a:pt x="475716" y="466915"/>
                  </a:lnTo>
                  <a:lnTo>
                    <a:pt x="459333" y="515886"/>
                  </a:lnTo>
                  <a:lnTo>
                    <a:pt x="430047" y="559676"/>
                  </a:lnTo>
                  <a:lnTo>
                    <a:pt x="400253" y="586054"/>
                  </a:lnTo>
                  <a:lnTo>
                    <a:pt x="359867" y="607034"/>
                  </a:lnTo>
                  <a:lnTo>
                    <a:pt x="306819" y="619099"/>
                  </a:lnTo>
                  <a:lnTo>
                    <a:pt x="277342" y="620610"/>
                  </a:lnTo>
                  <a:lnTo>
                    <a:pt x="228854" y="616064"/>
                  </a:lnTo>
                  <a:lnTo>
                    <a:pt x="186232" y="602437"/>
                  </a:lnTo>
                  <a:lnTo>
                    <a:pt x="149618" y="579818"/>
                  </a:lnTo>
                  <a:lnTo>
                    <a:pt x="119151" y="548246"/>
                  </a:lnTo>
                  <a:lnTo>
                    <a:pt x="89395" y="493674"/>
                  </a:lnTo>
                  <a:lnTo>
                    <a:pt x="78460" y="452450"/>
                  </a:lnTo>
                  <a:lnTo>
                    <a:pt x="77470" y="446951"/>
                  </a:lnTo>
                  <a:lnTo>
                    <a:pt x="63550" y="451827"/>
                  </a:lnTo>
                  <a:lnTo>
                    <a:pt x="61277" y="452297"/>
                  </a:lnTo>
                  <a:lnTo>
                    <a:pt x="59690" y="452450"/>
                  </a:lnTo>
                  <a:lnTo>
                    <a:pt x="58115" y="452450"/>
                  </a:lnTo>
                  <a:lnTo>
                    <a:pt x="20053" y="359752"/>
                  </a:lnTo>
                  <a:lnTo>
                    <a:pt x="20078" y="350291"/>
                  </a:lnTo>
                  <a:lnTo>
                    <a:pt x="23609" y="341858"/>
                  </a:lnTo>
                  <a:lnTo>
                    <a:pt x="30035" y="335356"/>
                  </a:lnTo>
                  <a:lnTo>
                    <a:pt x="38760" y="331698"/>
                  </a:lnTo>
                  <a:lnTo>
                    <a:pt x="42405" y="330962"/>
                  </a:lnTo>
                  <a:lnTo>
                    <a:pt x="46266" y="331190"/>
                  </a:lnTo>
                  <a:lnTo>
                    <a:pt x="65074" y="336791"/>
                  </a:lnTo>
                  <a:lnTo>
                    <a:pt x="64389" y="330962"/>
                  </a:lnTo>
                  <a:lnTo>
                    <a:pt x="56908" y="267500"/>
                  </a:lnTo>
                  <a:lnTo>
                    <a:pt x="83781" y="258876"/>
                  </a:lnTo>
                  <a:lnTo>
                    <a:pt x="134708" y="251879"/>
                  </a:lnTo>
                  <a:lnTo>
                    <a:pt x="193078" y="246418"/>
                  </a:lnTo>
                  <a:lnTo>
                    <a:pt x="250939" y="239585"/>
                  </a:lnTo>
                  <a:lnTo>
                    <a:pt x="305663" y="230784"/>
                  </a:lnTo>
                  <a:lnTo>
                    <a:pt x="345198" y="221970"/>
                  </a:lnTo>
                  <a:lnTo>
                    <a:pt x="388683" y="207886"/>
                  </a:lnTo>
                  <a:lnTo>
                    <a:pt x="455282" y="183222"/>
                  </a:lnTo>
                  <a:lnTo>
                    <a:pt x="474230" y="248627"/>
                  </a:lnTo>
                  <a:lnTo>
                    <a:pt x="487883" y="283641"/>
                  </a:lnTo>
                  <a:lnTo>
                    <a:pt x="498703" y="295579"/>
                  </a:lnTo>
                  <a:lnTo>
                    <a:pt x="498703" y="338582"/>
                  </a:lnTo>
                  <a:lnTo>
                    <a:pt x="517080" y="331216"/>
                  </a:lnTo>
                  <a:lnTo>
                    <a:pt x="521716" y="330784"/>
                  </a:lnTo>
                  <a:lnTo>
                    <a:pt x="526224" y="331698"/>
                  </a:lnTo>
                  <a:lnTo>
                    <a:pt x="534962" y="335356"/>
                  </a:lnTo>
                  <a:lnTo>
                    <a:pt x="541388" y="341858"/>
                  </a:lnTo>
                  <a:lnTo>
                    <a:pt x="544918" y="350291"/>
                  </a:lnTo>
                  <a:lnTo>
                    <a:pt x="544944" y="359752"/>
                  </a:lnTo>
                  <a:lnTo>
                    <a:pt x="544944" y="317830"/>
                  </a:lnTo>
                  <a:lnTo>
                    <a:pt x="530237" y="311658"/>
                  </a:lnTo>
                  <a:lnTo>
                    <a:pt x="526605" y="310921"/>
                  </a:lnTo>
                  <a:lnTo>
                    <a:pt x="525538" y="310845"/>
                  </a:lnTo>
                  <a:lnTo>
                    <a:pt x="522859" y="310654"/>
                  </a:lnTo>
                  <a:lnTo>
                    <a:pt x="519163" y="310845"/>
                  </a:lnTo>
                  <a:lnTo>
                    <a:pt x="519163" y="307213"/>
                  </a:lnTo>
                  <a:lnTo>
                    <a:pt x="525741" y="310057"/>
                  </a:lnTo>
                  <a:lnTo>
                    <a:pt x="524878" y="300748"/>
                  </a:lnTo>
                  <a:lnTo>
                    <a:pt x="528307" y="259918"/>
                  </a:lnTo>
                  <a:lnTo>
                    <a:pt x="529717" y="231406"/>
                  </a:lnTo>
                  <a:lnTo>
                    <a:pt x="529031" y="199466"/>
                  </a:lnTo>
                  <a:lnTo>
                    <a:pt x="524802" y="165608"/>
                  </a:lnTo>
                  <a:lnTo>
                    <a:pt x="499973" y="98094"/>
                  </a:lnTo>
                  <a:lnTo>
                    <a:pt x="476516" y="67411"/>
                  </a:lnTo>
                  <a:lnTo>
                    <a:pt x="443788" y="40767"/>
                  </a:lnTo>
                  <a:lnTo>
                    <a:pt x="400354" y="19659"/>
                  </a:lnTo>
                  <a:lnTo>
                    <a:pt x="344766" y="5575"/>
                  </a:lnTo>
                  <a:lnTo>
                    <a:pt x="275602" y="0"/>
                  </a:lnTo>
                  <a:lnTo>
                    <a:pt x="210972" y="4114"/>
                  </a:lnTo>
                  <a:lnTo>
                    <a:pt x="158242" y="16941"/>
                  </a:lnTo>
                  <a:lnTo>
                    <a:pt x="116268" y="36918"/>
                  </a:lnTo>
                  <a:lnTo>
                    <a:pt x="83896" y="62534"/>
                  </a:lnTo>
                  <a:lnTo>
                    <a:pt x="59982" y="92214"/>
                  </a:lnTo>
                  <a:lnTo>
                    <a:pt x="32956" y="157683"/>
                  </a:lnTo>
                  <a:lnTo>
                    <a:pt x="25971" y="220980"/>
                  </a:lnTo>
                  <a:lnTo>
                    <a:pt x="27139" y="247967"/>
                  </a:lnTo>
                  <a:lnTo>
                    <a:pt x="29870" y="269798"/>
                  </a:lnTo>
                  <a:lnTo>
                    <a:pt x="33032" y="284937"/>
                  </a:lnTo>
                  <a:lnTo>
                    <a:pt x="35471" y="291820"/>
                  </a:lnTo>
                  <a:lnTo>
                    <a:pt x="36029" y="288912"/>
                  </a:lnTo>
                  <a:lnTo>
                    <a:pt x="38417" y="285267"/>
                  </a:lnTo>
                  <a:lnTo>
                    <a:pt x="41427" y="310845"/>
                  </a:lnTo>
                  <a:lnTo>
                    <a:pt x="39179" y="310946"/>
                  </a:lnTo>
                  <a:lnTo>
                    <a:pt x="36931" y="311213"/>
                  </a:lnTo>
                  <a:lnTo>
                    <a:pt x="50" y="346202"/>
                  </a:lnTo>
                  <a:lnTo>
                    <a:pt x="0" y="363766"/>
                  </a:lnTo>
                  <a:lnTo>
                    <a:pt x="14706" y="437273"/>
                  </a:lnTo>
                  <a:lnTo>
                    <a:pt x="20281" y="451548"/>
                  </a:lnTo>
                  <a:lnTo>
                    <a:pt x="30086" y="462826"/>
                  </a:lnTo>
                  <a:lnTo>
                    <a:pt x="43053" y="470242"/>
                  </a:lnTo>
                  <a:lnTo>
                    <a:pt x="58115" y="472897"/>
                  </a:lnTo>
                  <a:lnTo>
                    <a:pt x="59296" y="472897"/>
                  </a:lnTo>
                  <a:lnTo>
                    <a:pt x="60477" y="472846"/>
                  </a:lnTo>
                  <a:lnTo>
                    <a:pt x="61645" y="472744"/>
                  </a:lnTo>
                  <a:lnTo>
                    <a:pt x="66446" y="489762"/>
                  </a:lnTo>
                  <a:lnTo>
                    <a:pt x="86347" y="535432"/>
                  </a:lnTo>
                  <a:lnTo>
                    <a:pt x="117157" y="577507"/>
                  </a:lnTo>
                  <a:lnTo>
                    <a:pt x="150152" y="605536"/>
                  </a:lnTo>
                  <a:lnTo>
                    <a:pt x="193141" y="627265"/>
                  </a:lnTo>
                  <a:lnTo>
                    <a:pt x="247548" y="639533"/>
                  </a:lnTo>
                  <a:lnTo>
                    <a:pt x="277342" y="641070"/>
                  </a:lnTo>
                  <a:lnTo>
                    <a:pt x="344081" y="633209"/>
                  </a:lnTo>
                  <a:lnTo>
                    <a:pt x="376097" y="620610"/>
                  </a:lnTo>
                  <a:lnTo>
                    <a:pt x="395439" y="613003"/>
                  </a:lnTo>
                  <a:lnTo>
                    <a:pt x="433260" y="585482"/>
                  </a:lnTo>
                  <a:lnTo>
                    <a:pt x="459359" y="555726"/>
                  </a:lnTo>
                  <a:lnTo>
                    <a:pt x="487375" y="501980"/>
                  </a:lnTo>
                  <a:lnTo>
                    <a:pt x="495706" y="471462"/>
                  </a:lnTo>
                  <a:lnTo>
                    <a:pt x="497319" y="471855"/>
                  </a:lnTo>
                  <a:lnTo>
                    <a:pt x="501027" y="472592"/>
                  </a:lnTo>
                  <a:lnTo>
                    <a:pt x="503961" y="472897"/>
                  </a:lnTo>
                  <a:lnTo>
                    <a:pt x="506882" y="472897"/>
                  </a:lnTo>
                  <a:lnTo>
                    <a:pt x="514997" y="471462"/>
                  </a:lnTo>
                  <a:lnTo>
                    <a:pt x="521944" y="470242"/>
                  </a:lnTo>
                  <a:lnTo>
                    <a:pt x="534898" y="462826"/>
                  </a:lnTo>
                  <a:lnTo>
                    <a:pt x="543915" y="452450"/>
                  </a:lnTo>
                  <a:lnTo>
                    <a:pt x="544703" y="451548"/>
                  </a:lnTo>
                  <a:lnTo>
                    <a:pt x="550265" y="437261"/>
                  </a:lnTo>
                  <a:lnTo>
                    <a:pt x="564972" y="363766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7025" y="5222068"/>
              <a:ext cx="170550" cy="7155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83464" y="5423095"/>
              <a:ext cx="727075" cy="463550"/>
            </a:xfrm>
            <a:custGeom>
              <a:avLst/>
              <a:gdLst/>
              <a:ahLst/>
              <a:cxnLst/>
              <a:rect l="l" t="t" r="r" b="b"/>
              <a:pathLst>
                <a:path w="727075" h="463550">
                  <a:moveTo>
                    <a:pt x="464382" y="0"/>
                  </a:moveTo>
                  <a:lnTo>
                    <a:pt x="362159" y="88569"/>
                  </a:lnTo>
                  <a:lnTo>
                    <a:pt x="348107" y="74730"/>
                  </a:lnTo>
                  <a:lnTo>
                    <a:pt x="316169" y="44284"/>
                  </a:lnTo>
                  <a:lnTo>
                    <a:pt x="281674" y="13839"/>
                  </a:lnTo>
                  <a:lnTo>
                    <a:pt x="259950" y="0"/>
                  </a:lnTo>
                  <a:lnTo>
                    <a:pt x="240574" y="5615"/>
                  </a:lnTo>
                  <a:lnTo>
                    <a:pt x="201825" y="21073"/>
                  </a:lnTo>
                  <a:lnTo>
                    <a:pt x="152290" y="44291"/>
                  </a:lnTo>
                  <a:lnTo>
                    <a:pt x="100557" y="73185"/>
                  </a:lnTo>
                  <a:lnTo>
                    <a:pt x="55214" y="105674"/>
                  </a:lnTo>
                  <a:lnTo>
                    <a:pt x="24847" y="139674"/>
                  </a:lnTo>
                  <a:lnTo>
                    <a:pt x="668" y="216922"/>
                  </a:lnTo>
                  <a:lnTo>
                    <a:pt x="0" y="303823"/>
                  </a:lnTo>
                  <a:lnTo>
                    <a:pt x="4388" y="463372"/>
                  </a:lnTo>
                  <a:lnTo>
                    <a:pt x="726751" y="463372"/>
                  </a:lnTo>
                  <a:lnTo>
                    <a:pt x="726830" y="423791"/>
                  </a:lnTo>
                  <a:lnTo>
                    <a:pt x="725471" y="331346"/>
                  </a:lnTo>
                  <a:lnTo>
                    <a:pt x="720279" y="225485"/>
                  </a:lnTo>
                  <a:lnTo>
                    <a:pt x="708857" y="145656"/>
                  </a:lnTo>
                  <a:lnTo>
                    <a:pt x="693535" y="103139"/>
                  </a:lnTo>
                  <a:lnTo>
                    <a:pt x="662962" y="73794"/>
                  </a:lnTo>
                  <a:lnTo>
                    <a:pt x="594217" y="43966"/>
                  </a:lnTo>
                  <a:lnTo>
                    <a:pt x="464382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29890" y="5354186"/>
              <a:ext cx="831850" cy="542925"/>
            </a:xfrm>
            <a:custGeom>
              <a:avLst/>
              <a:gdLst/>
              <a:ahLst/>
              <a:cxnLst/>
              <a:rect l="l" t="t" r="r" b="b"/>
              <a:pathLst>
                <a:path w="831850" h="542925">
                  <a:moveTo>
                    <a:pt x="255485" y="3467"/>
                  </a:moveTo>
                  <a:lnTo>
                    <a:pt x="161229" y="45322"/>
                  </a:lnTo>
                  <a:lnTo>
                    <a:pt x="95819" y="84600"/>
                  </a:lnTo>
                  <a:lnTo>
                    <a:pt x="51551" y="121038"/>
                  </a:lnTo>
                  <a:lnTo>
                    <a:pt x="24292" y="152996"/>
                  </a:lnTo>
                  <a:lnTo>
                    <a:pt x="4378" y="196700"/>
                  </a:lnTo>
                  <a:lnTo>
                    <a:pt x="0" y="483692"/>
                  </a:lnTo>
                  <a:lnTo>
                    <a:pt x="1003" y="486244"/>
                  </a:lnTo>
                  <a:lnTo>
                    <a:pt x="52425" y="541324"/>
                  </a:lnTo>
                  <a:lnTo>
                    <a:pt x="55130" y="542505"/>
                  </a:lnTo>
                  <a:lnTo>
                    <a:pt x="783297" y="542505"/>
                  </a:lnTo>
                  <a:lnTo>
                    <a:pt x="786130" y="541210"/>
                  </a:lnTo>
                  <a:lnTo>
                    <a:pt x="802546" y="522071"/>
                  </a:lnTo>
                  <a:lnTo>
                    <a:pt x="62433" y="522071"/>
                  </a:lnTo>
                  <a:lnTo>
                    <a:pt x="20535" y="477202"/>
                  </a:lnTo>
                  <a:lnTo>
                    <a:pt x="23888" y="204965"/>
                  </a:lnTo>
                  <a:lnTo>
                    <a:pt x="52781" y="149402"/>
                  </a:lnTo>
                  <a:lnTo>
                    <a:pt x="85398" y="118035"/>
                  </a:lnTo>
                  <a:lnTo>
                    <a:pt x="124634" y="89885"/>
                  </a:lnTo>
                  <a:lnTo>
                    <a:pt x="167631" y="65097"/>
                  </a:lnTo>
                  <a:lnTo>
                    <a:pt x="211528" y="43820"/>
                  </a:lnTo>
                  <a:lnTo>
                    <a:pt x="253466" y="26200"/>
                  </a:lnTo>
                  <a:lnTo>
                    <a:pt x="284162" y="26200"/>
                  </a:lnTo>
                  <a:lnTo>
                    <a:pt x="259562" y="4216"/>
                  </a:lnTo>
                  <a:lnTo>
                    <a:pt x="255485" y="3467"/>
                  </a:lnTo>
                  <a:close/>
                </a:path>
                <a:path w="831850" h="542925">
                  <a:moveTo>
                    <a:pt x="619854" y="23037"/>
                  </a:moveTo>
                  <a:lnTo>
                    <a:pt x="571258" y="23037"/>
                  </a:lnTo>
                  <a:lnTo>
                    <a:pt x="590192" y="31507"/>
                  </a:lnTo>
                  <a:lnTo>
                    <a:pt x="618721" y="45104"/>
                  </a:lnTo>
                  <a:lnTo>
                    <a:pt x="653533" y="63053"/>
                  </a:lnTo>
                  <a:lnTo>
                    <a:pt x="691339" y="84600"/>
                  </a:lnTo>
                  <a:lnTo>
                    <a:pt x="743754" y="119794"/>
                  </a:lnTo>
                  <a:lnTo>
                    <a:pt x="781457" y="152996"/>
                  </a:lnTo>
                  <a:lnTo>
                    <a:pt x="804009" y="183751"/>
                  </a:lnTo>
                  <a:lnTo>
                    <a:pt x="810996" y="211620"/>
                  </a:lnTo>
                  <a:lnTo>
                    <a:pt x="810996" y="480796"/>
                  </a:lnTo>
                  <a:lnTo>
                    <a:pt x="775614" y="522071"/>
                  </a:lnTo>
                  <a:lnTo>
                    <a:pt x="802546" y="522071"/>
                  </a:lnTo>
                  <a:lnTo>
                    <a:pt x="830554" y="489381"/>
                  </a:lnTo>
                  <a:lnTo>
                    <a:pt x="831443" y="487019"/>
                  </a:lnTo>
                  <a:lnTo>
                    <a:pt x="831323" y="211620"/>
                  </a:lnTo>
                  <a:lnTo>
                    <a:pt x="799912" y="143078"/>
                  </a:lnTo>
                  <a:lnTo>
                    <a:pt x="759080" y="105842"/>
                  </a:lnTo>
                  <a:lnTo>
                    <a:pt x="701687" y="66979"/>
                  </a:lnTo>
                  <a:lnTo>
                    <a:pt x="654931" y="40639"/>
                  </a:lnTo>
                  <a:lnTo>
                    <a:pt x="619854" y="23037"/>
                  </a:lnTo>
                  <a:close/>
                </a:path>
                <a:path w="831850" h="542925">
                  <a:moveTo>
                    <a:pt x="284162" y="26200"/>
                  </a:moveTo>
                  <a:lnTo>
                    <a:pt x="253466" y="26200"/>
                  </a:lnTo>
                  <a:lnTo>
                    <a:pt x="395369" y="152996"/>
                  </a:lnTo>
                  <a:lnTo>
                    <a:pt x="412902" y="168643"/>
                  </a:lnTo>
                  <a:lnTo>
                    <a:pt x="418934" y="168554"/>
                  </a:lnTo>
                  <a:lnTo>
                    <a:pt x="445084" y="143573"/>
                  </a:lnTo>
                  <a:lnTo>
                    <a:pt x="415505" y="143573"/>
                  </a:lnTo>
                  <a:lnTo>
                    <a:pt x="284162" y="26200"/>
                  </a:lnTo>
                  <a:close/>
                </a:path>
                <a:path w="831850" h="542925">
                  <a:moveTo>
                    <a:pt x="569239" y="0"/>
                  </a:moveTo>
                  <a:lnTo>
                    <a:pt x="564921" y="800"/>
                  </a:lnTo>
                  <a:lnTo>
                    <a:pt x="415505" y="143573"/>
                  </a:lnTo>
                  <a:lnTo>
                    <a:pt x="445084" y="143573"/>
                  </a:lnTo>
                  <a:lnTo>
                    <a:pt x="571258" y="23037"/>
                  </a:lnTo>
                  <a:lnTo>
                    <a:pt x="619854" y="23037"/>
                  </a:lnTo>
                  <a:lnTo>
                    <a:pt x="613808" y="20004"/>
                  </a:lnTo>
                  <a:lnTo>
                    <a:pt x="584446" y="6495"/>
                  </a:lnTo>
                  <a:lnTo>
                    <a:pt x="572973" y="1536"/>
                  </a:lnTo>
                  <a:lnTo>
                    <a:pt x="56923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74043" y="5354297"/>
              <a:ext cx="341630" cy="248285"/>
            </a:xfrm>
            <a:custGeom>
              <a:avLst/>
              <a:gdLst/>
              <a:ahLst/>
              <a:cxnLst/>
              <a:rect l="l" t="t" r="r" b="b"/>
              <a:pathLst>
                <a:path w="341630" h="248285">
                  <a:moveTo>
                    <a:pt x="337426" y="0"/>
                  </a:moveTo>
                  <a:lnTo>
                    <a:pt x="171894" y="239941"/>
                  </a:lnTo>
                  <a:lnTo>
                    <a:pt x="3835" y="1485"/>
                  </a:lnTo>
                  <a:lnTo>
                    <a:pt x="0" y="4864"/>
                  </a:lnTo>
                  <a:lnTo>
                    <a:pt x="171932" y="247764"/>
                  </a:lnTo>
                  <a:lnTo>
                    <a:pt x="341312" y="3314"/>
                  </a:lnTo>
                  <a:lnTo>
                    <a:pt x="3374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3740" y="5578603"/>
              <a:ext cx="105676" cy="178765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478250" y="5966853"/>
            <a:ext cx="930275" cy="161925"/>
            <a:chOff x="1478250" y="5966853"/>
            <a:chExt cx="930275" cy="161925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8250" y="5967751"/>
              <a:ext cx="298489" cy="16050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805609" y="5966853"/>
              <a:ext cx="17145" cy="159385"/>
            </a:xfrm>
            <a:custGeom>
              <a:avLst/>
              <a:gdLst/>
              <a:ahLst/>
              <a:cxnLst/>
              <a:rect l="l" t="t" r="r" b="b"/>
              <a:pathLst>
                <a:path w="17144" h="159385">
                  <a:moveTo>
                    <a:pt x="16827" y="45466"/>
                  </a:moveTo>
                  <a:lnTo>
                    <a:pt x="0" y="45466"/>
                  </a:lnTo>
                  <a:lnTo>
                    <a:pt x="0" y="159156"/>
                  </a:lnTo>
                  <a:lnTo>
                    <a:pt x="16827" y="159156"/>
                  </a:lnTo>
                  <a:lnTo>
                    <a:pt x="16827" y="45466"/>
                  </a:lnTo>
                  <a:close/>
                </a:path>
                <a:path w="17144" h="159385">
                  <a:moveTo>
                    <a:pt x="16827" y="0"/>
                  </a:moveTo>
                  <a:lnTo>
                    <a:pt x="0" y="0"/>
                  </a:lnTo>
                  <a:lnTo>
                    <a:pt x="0" y="19773"/>
                  </a:lnTo>
                  <a:lnTo>
                    <a:pt x="16827" y="19773"/>
                  </a:lnTo>
                  <a:lnTo>
                    <a:pt x="1682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0624" y="6010033"/>
              <a:ext cx="90487" cy="1159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81107" y="5966853"/>
              <a:ext cx="211202" cy="16140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23444" y="6010034"/>
              <a:ext cx="97307" cy="11822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351893" y="6010039"/>
              <a:ext cx="57150" cy="116205"/>
            </a:xfrm>
            <a:custGeom>
              <a:avLst/>
              <a:gdLst/>
              <a:ahLst/>
              <a:cxnLst/>
              <a:rect l="l" t="t" r="r" b="b"/>
              <a:pathLst>
                <a:path w="57150" h="116204">
                  <a:moveTo>
                    <a:pt x="56616" y="0"/>
                  </a:moveTo>
                  <a:lnTo>
                    <a:pt x="43589" y="2570"/>
                  </a:lnTo>
                  <a:lnTo>
                    <a:pt x="35126" y="5227"/>
                  </a:lnTo>
                  <a:lnTo>
                    <a:pt x="27518" y="9592"/>
                  </a:lnTo>
                  <a:lnTo>
                    <a:pt x="17056" y="17284"/>
                  </a:lnTo>
                  <a:lnTo>
                    <a:pt x="17056" y="2273"/>
                  </a:lnTo>
                  <a:lnTo>
                    <a:pt x="0" y="2273"/>
                  </a:lnTo>
                  <a:lnTo>
                    <a:pt x="0" y="115950"/>
                  </a:lnTo>
                  <a:lnTo>
                    <a:pt x="17056" y="115950"/>
                  </a:lnTo>
                  <a:lnTo>
                    <a:pt x="17056" y="33426"/>
                  </a:lnTo>
                  <a:lnTo>
                    <a:pt x="20231" y="31550"/>
                  </a:lnTo>
                  <a:lnTo>
                    <a:pt x="28821" y="27116"/>
                  </a:lnTo>
                  <a:lnTo>
                    <a:pt x="41418" y="21912"/>
                  </a:lnTo>
                  <a:lnTo>
                    <a:pt x="56616" y="17729"/>
                  </a:lnTo>
                  <a:lnTo>
                    <a:pt x="56616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9604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25</a:t>
            </a:r>
            <a:endParaRPr sz="4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399" y="9271986"/>
            <a:ext cx="160781" cy="16000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79995" y="4176001"/>
            <a:ext cx="180340" cy="522605"/>
          </a:xfrm>
          <a:custGeom>
            <a:avLst/>
            <a:gdLst/>
            <a:ahLst/>
            <a:cxnLst/>
            <a:rect l="l" t="t" r="r" b="b"/>
            <a:pathLst>
              <a:path w="180340" h="522604">
                <a:moveTo>
                  <a:pt x="179997" y="0"/>
                </a:moveTo>
                <a:lnTo>
                  <a:pt x="0" y="0"/>
                </a:lnTo>
                <a:lnTo>
                  <a:pt x="0" y="521995"/>
                </a:lnTo>
                <a:lnTo>
                  <a:pt x="179997" y="521995"/>
                </a:lnTo>
                <a:lnTo>
                  <a:pt x="179997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74606" y="4109953"/>
            <a:ext cx="49530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775" algn="just">
              <a:lnSpc>
                <a:spcPct val="136400"/>
              </a:lnSpc>
              <a:spcBef>
                <a:spcPts val="100"/>
              </a:spcBef>
            </a:pPr>
            <a:r>
              <a:rPr sz="550" spc="5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550" spc="-10" dirty="0">
                <a:solidFill>
                  <a:srgbClr val="414042"/>
                </a:solidFill>
                <a:latin typeface="Trebuchet MS"/>
                <a:cs typeface="Trebuchet MS"/>
              </a:rPr>
              <a:t>TIC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550" spc="-20" dirty="0">
                <a:solidFill>
                  <a:srgbClr val="414042"/>
                </a:solidFill>
                <a:latin typeface="Trebuchet MS"/>
                <a:cs typeface="Trebuchet MS"/>
              </a:rPr>
              <a:t> E  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DEON</a:t>
            </a:r>
            <a:r>
              <a:rPr sz="55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550" spc="-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OGIA  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1470" y="675546"/>
            <a:ext cx="17316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414042"/>
                </a:solidFill>
                <a:latin typeface="Trebuchet MS"/>
                <a:cs typeface="Trebuchet MS"/>
              </a:rPr>
              <a:t>Ética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Trebuchet MS"/>
                <a:cs typeface="Trebuchet MS"/>
              </a:rPr>
              <a:t>deontologia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0993" y="1592999"/>
            <a:ext cx="3665220" cy="3562350"/>
          </a:xfrm>
          <a:prstGeom prst="rect">
            <a:avLst/>
          </a:prstGeom>
          <a:solidFill>
            <a:srgbClr val="F3F4F4"/>
          </a:solidFill>
        </p:spPr>
        <p:txBody>
          <a:bodyPr vert="horz" wrap="square" lIns="0" tIns="10795" rIns="0" bIns="0" rtlCol="0">
            <a:spAutoFit/>
          </a:bodyPr>
          <a:lstStyle/>
          <a:p>
            <a:pPr marL="188595" marR="76200" indent="-180340">
              <a:lnSpc>
                <a:spcPts val="1320"/>
              </a:lnSpc>
              <a:spcBef>
                <a:spcPts val="85"/>
              </a:spcBef>
            </a:pPr>
            <a:r>
              <a:rPr sz="1200" spc="-75" dirty="0">
                <a:solidFill>
                  <a:srgbClr val="54B948"/>
                </a:solidFill>
                <a:latin typeface="Trebuchet MS"/>
                <a:cs typeface="Trebuchet MS"/>
              </a:rPr>
              <a:t>1)</a:t>
            </a:r>
            <a:r>
              <a:rPr sz="1200" spc="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ÍNTEGRO.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Defende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crenças.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Segue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consciência.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honrado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correto.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Vive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acordo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seus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princípios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independentemente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outros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possam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dizer.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coragem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fazer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está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certo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tentar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novas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coisas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mesmo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quando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são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difíceis,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custosas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ou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possam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falhar.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Constrói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defende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reputação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nome.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faz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aquilo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sabe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errado.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perde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força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vontade 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desiste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quando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falha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ou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quando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consegue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logo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aquilo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quer.</a:t>
            </a:r>
            <a:endParaRPr sz="900">
              <a:latin typeface="Trebuchet MS"/>
              <a:cs typeface="Trebuchet MS"/>
            </a:endParaRPr>
          </a:p>
          <a:p>
            <a:pPr marL="188595" marR="15875" indent="-180340">
              <a:lnSpc>
                <a:spcPct val="119800"/>
              </a:lnSpc>
              <a:spcBef>
                <a:spcPts val="890"/>
              </a:spcBef>
            </a:pPr>
            <a:r>
              <a:rPr sz="1200" spc="-75" dirty="0">
                <a:solidFill>
                  <a:srgbClr val="54B948"/>
                </a:solidFill>
                <a:latin typeface="Trebuchet MS"/>
                <a:cs typeface="Trebuchet MS"/>
              </a:rPr>
              <a:t>2)</a:t>
            </a:r>
            <a:r>
              <a:rPr sz="1200" spc="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LEAL.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Está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pronto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avança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sempre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defender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família,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amigos,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cola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comunidade.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amigo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fiel.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Ajuda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aqueles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preocupam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ele.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Guarda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segredos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daqueles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confiam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nele.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trai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confiança,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permite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seus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amigos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lesem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si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próprios,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fazendo qualquer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coisa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prejudique,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espalha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boatos.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Trebuchet MS"/>
              <a:cs typeface="Trebuchet MS"/>
            </a:endParaRPr>
          </a:p>
          <a:p>
            <a:pPr marL="188595" marR="86360" indent="-180340" algn="just">
              <a:lnSpc>
                <a:spcPct val="117400"/>
              </a:lnSpc>
            </a:pPr>
            <a:r>
              <a:rPr sz="1200" spc="-75" dirty="0">
                <a:solidFill>
                  <a:srgbClr val="54B948"/>
                </a:solidFill>
                <a:latin typeface="Trebuchet MS"/>
                <a:cs typeface="Trebuchet MS"/>
              </a:rPr>
              <a:t>3)</a:t>
            </a:r>
            <a:r>
              <a:rPr sz="1200" spc="13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HONESTO.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Diz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toda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verdade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nada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mais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verdade.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sincero.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direto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verdadeiro.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mente,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faz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batota,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rouba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faz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desapare-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cer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coisa,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faz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truques,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enganador.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rebuchet MS"/>
              <a:cs typeface="Trebuchet MS"/>
            </a:endParaRPr>
          </a:p>
          <a:p>
            <a:pPr marL="188595" marR="76835" indent="-180340">
              <a:lnSpc>
                <a:spcPct val="117400"/>
              </a:lnSpc>
            </a:pPr>
            <a:r>
              <a:rPr sz="1200" spc="-75" dirty="0">
                <a:solidFill>
                  <a:srgbClr val="54B948"/>
                </a:solidFill>
                <a:latin typeface="Trebuchet MS"/>
                <a:cs typeface="Trebuchet MS"/>
              </a:rPr>
              <a:t>4)</a:t>
            </a:r>
            <a:r>
              <a:rPr sz="1200" spc="-12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CUMPRIDOR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PROMETE.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Mantém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promessas.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Honra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sua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palavra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seus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compromissos.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confiável.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Faz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aquilo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esperam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dele.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Devolve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aquilo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lhe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foi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emprestado.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Paga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dívidas.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pontual.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299" y="5219124"/>
            <a:ext cx="3639820" cy="9137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300" spc="45" dirty="0">
                <a:solidFill>
                  <a:srgbClr val="54B948"/>
                </a:solidFill>
                <a:latin typeface="Trebuchet MS"/>
                <a:cs typeface="Trebuchet MS"/>
              </a:rPr>
              <a:t>É</a:t>
            </a:r>
            <a:r>
              <a:rPr sz="13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300" spc="-35" dirty="0">
                <a:solidFill>
                  <a:srgbClr val="54B948"/>
                </a:solidFill>
                <a:latin typeface="Trebuchet MS"/>
                <a:cs typeface="Trebuchet MS"/>
              </a:rPr>
              <a:t>RESPEITOSO.</a:t>
            </a:r>
            <a:endParaRPr sz="1300">
              <a:latin typeface="Trebuchet MS"/>
              <a:cs typeface="Trebuchet MS"/>
            </a:endParaRPr>
          </a:p>
          <a:p>
            <a:pPr marL="12700" marR="5080" indent="179705">
              <a:lnSpc>
                <a:spcPts val="1320"/>
              </a:lnSpc>
              <a:spcBef>
                <a:spcPts val="5"/>
              </a:spcBef>
            </a:pP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Recorre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sempre 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boas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maneiras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relacionamento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pessoas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constituem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universo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desporto,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conformidade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grau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aproxima-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ção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goza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cada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membros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constelação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modalidade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desporto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atua.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0993" y="6263995"/>
            <a:ext cx="3665220" cy="2412365"/>
          </a:xfrm>
          <a:prstGeom prst="rect">
            <a:avLst/>
          </a:prstGeom>
          <a:solidFill>
            <a:srgbClr val="F3F4F4"/>
          </a:solidFill>
        </p:spPr>
        <p:txBody>
          <a:bodyPr vert="horz" wrap="square" lIns="0" tIns="33655" rIns="0" bIns="0" rtlCol="0">
            <a:spAutoFit/>
          </a:bodyPr>
          <a:lstStyle/>
          <a:p>
            <a:pPr marL="188595" marR="171450" indent="-180340">
              <a:lnSpc>
                <a:spcPts val="1320"/>
              </a:lnSpc>
              <a:spcBef>
                <a:spcPts val="265"/>
              </a:spcBef>
            </a:pPr>
            <a:r>
              <a:rPr sz="1200" spc="-75" dirty="0">
                <a:solidFill>
                  <a:srgbClr val="54B948"/>
                </a:solidFill>
                <a:latin typeface="Trebuchet MS"/>
                <a:cs typeface="Trebuchet MS"/>
              </a:rPr>
              <a:t>1)</a:t>
            </a:r>
            <a:r>
              <a:rPr sz="1200" spc="13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CORTÊS.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boas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maneiras,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mantém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sempre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cortesia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tratamento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outras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pessoas.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educado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polido.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Trata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todos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elevação.</a:t>
            </a:r>
            <a:endParaRPr sz="900">
              <a:latin typeface="Trebuchet MS"/>
              <a:cs typeface="Trebuchet MS"/>
            </a:endParaRPr>
          </a:p>
          <a:p>
            <a:pPr marL="188595" marR="27305" indent="-180340">
              <a:lnSpc>
                <a:spcPct val="119800"/>
              </a:lnSpc>
              <a:spcBef>
                <a:spcPts val="890"/>
              </a:spcBef>
            </a:pPr>
            <a:r>
              <a:rPr sz="1200" spc="-75" dirty="0">
                <a:solidFill>
                  <a:srgbClr val="54B948"/>
                </a:solidFill>
                <a:latin typeface="Trebuchet MS"/>
                <a:cs typeface="Trebuchet MS"/>
              </a:rPr>
              <a:t>2)</a:t>
            </a:r>
            <a:r>
              <a:rPr sz="1200" spc="13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CUMPRE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REGRA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OURO.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Trata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outros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mesma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forma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deseja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tratado.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Respeita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dignidade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honra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todos,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pelo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eles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pelo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possam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fazer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favor.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Respeita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propriedade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outros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-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ofende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independência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outros.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usa,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manipula,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abusa,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humilha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maltrata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ninguém.</a:t>
            </a:r>
            <a:endParaRPr sz="900">
              <a:latin typeface="Trebuchet MS"/>
              <a:cs typeface="Trebuchet MS"/>
            </a:endParaRPr>
          </a:p>
          <a:p>
            <a:pPr marL="188595" marR="106045" indent="-180340">
              <a:lnSpc>
                <a:spcPct val="119800"/>
              </a:lnSpc>
              <a:spcBef>
                <a:spcPts val="975"/>
              </a:spcBef>
            </a:pPr>
            <a:r>
              <a:rPr sz="1200" spc="-100" dirty="0">
                <a:solidFill>
                  <a:srgbClr val="54B948"/>
                </a:solidFill>
                <a:latin typeface="Trebuchet MS"/>
                <a:cs typeface="Trebuchet MS"/>
              </a:rPr>
              <a:t>3</a:t>
            </a:r>
            <a:r>
              <a:rPr sz="1200" spc="-55" dirty="0">
                <a:solidFill>
                  <a:srgbClr val="54B948"/>
                </a:solidFill>
                <a:latin typeface="Trebuchet MS"/>
                <a:cs typeface="Trebuchet MS"/>
              </a:rPr>
              <a:t>)</a:t>
            </a:r>
            <a:r>
              <a:rPr sz="1200" spc="13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OLER</a:t>
            </a: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CEI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Julg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out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pel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ca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rá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pela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capacidades 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pelas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condutas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pela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raça,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religião,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género,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lugar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onde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vivem,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modo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vestir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pelo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dinheiro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têm.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tolerante,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respeitador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recebe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abertura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aqueles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são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diferentes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si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próprio.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Ouve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outros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tenta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entender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ponto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vista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cada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sobre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matérias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comuns.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1997" y="1628990"/>
            <a:ext cx="1728000" cy="172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124" y="694080"/>
            <a:ext cx="1971039" cy="2540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650" spc="5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AN</a:t>
            </a:r>
            <a:r>
              <a:rPr sz="650" spc="-1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CURS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65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TREINADORE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65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05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25" dirty="0">
                <a:solidFill>
                  <a:srgbClr val="DCC75F"/>
                </a:solidFill>
                <a:latin typeface="Calibri"/>
                <a:cs typeface="Calibri"/>
              </a:rPr>
              <a:t>GRAU</a:t>
            </a:r>
            <a:r>
              <a:rPr sz="650" b="1" spc="-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20" dirty="0">
                <a:solidFill>
                  <a:srgbClr val="DCC75F"/>
                </a:solidFill>
                <a:latin typeface="Calibri"/>
                <a:cs typeface="Calibri"/>
              </a:rPr>
              <a:t>II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100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26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624" y="1599368"/>
            <a:ext cx="239395" cy="218694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588010">
              <a:lnSpc>
                <a:spcPct val="100000"/>
              </a:lnSpc>
              <a:spcBef>
                <a:spcPts val="65"/>
              </a:spcBef>
            </a:pP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INSTITUTO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3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PORTUGAL</a:t>
            </a:r>
            <a:r>
              <a:rPr sz="65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PROGRAMA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NACIONAL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FORMAÇÃO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-10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TREINADORES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1598" y="9271986"/>
            <a:ext cx="160782" cy="1600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99994" y="1565986"/>
            <a:ext cx="3665220" cy="972185"/>
          </a:xfrm>
          <a:prstGeom prst="rect">
            <a:avLst/>
          </a:prstGeom>
          <a:solidFill>
            <a:srgbClr val="F3F4F4"/>
          </a:solidFill>
        </p:spPr>
        <p:txBody>
          <a:bodyPr vert="horz" wrap="square" lIns="0" tIns="38100" rIns="0" bIns="0" rtlCol="0">
            <a:spAutoFit/>
          </a:bodyPr>
          <a:lstStyle/>
          <a:p>
            <a:pPr marL="203835" marR="86360" indent="-180340">
              <a:lnSpc>
                <a:spcPts val="1320"/>
              </a:lnSpc>
              <a:spcBef>
                <a:spcPts val="300"/>
              </a:spcBef>
            </a:pPr>
            <a:r>
              <a:rPr sz="1200" spc="-75" dirty="0">
                <a:solidFill>
                  <a:srgbClr val="54B948"/>
                </a:solidFill>
                <a:latin typeface="Trebuchet MS"/>
                <a:cs typeface="Trebuchet MS"/>
              </a:rPr>
              <a:t>4)</a:t>
            </a:r>
            <a:r>
              <a:rPr sz="1200" spc="13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ADMITE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VIOLÊNCIA.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Resolve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discussões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desacordos,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intervém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no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caso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insultos,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lida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pacificamente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ira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a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violência.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recorre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ameaças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força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física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impor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quer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expressar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ressen-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timento.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provocador.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tolera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alguém provoque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outra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pesso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mai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f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ac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mai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pequena.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11299" y="2704524"/>
            <a:ext cx="3582035" cy="41084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300" spc="45" dirty="0">
                <a:solidFill>
                  <a:srgbClr val="54B948"/>
                </a:solidFill>
                <a:latin typeface="Trebuchet MS"/>
                <a:cs typeface="Trebuchet MS"/>
              </a:rPr>
              <a:t>É</a:t>
            </a:r>
            <a:r>
              <a:rPr sz="13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54B948"/>
                </a:solidFill>
                <a:latin typeface="Trebuchet MS"/>
                <a:cs typeface="Trebuchet MS"/>
              </a:rPr>
              <a:t>RESPONSÁVEL.</a:t>
            </a:r>
            <a:endParaRPr sz="1300">
              <a:latin typeface="Trebuchet MS"/>
              <a:cs typeface="Trebuchet MS"/>
            </a:endParaRPr>
          </a:p>
          <a:p>
            <a:pPr marL="192405">
              <a:lnSpc>
                <a:spcPct val="100000"/>
              </a:lnSpc>
              <a:spcBef>
                <a:spcPts val="160"/>
              </a:spcBef>
            </a:pP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Aceita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cumpre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responsabilidades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atinentes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às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suas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tarefas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treinador.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08998" y="3183001"/>
            <a:ext cx="3665220" cy="3882390"/>
          </a:xfrm>
          <a:prstGeom prst="rect">
            <a:avLst/>
          </a:prstGeom>
          <a:solidFill>
            <a:srgbClr val="F3F4F4"/>
          </a:solidFill>
        </p:spPr>
        <p:txBody>
          <a:bodyPr vert="horz" wrap="square" lIns="0" tIns="46990" rIns="0" bIns="0" rtlCol="0">
            <a:spAutoFit/>
          </a:bodyPr>
          <a:lstStyle/>
          <a:p>
            <a:pPr marL="194945" marR="37465" indent="-180340">
              <a:lnSpc>
                <a:spcPct val="117400"/>
              </a:lnSpc>
              <a:spcBef>
                <a:spcPts val="370"/>
              </a:spcBef>
            </a:pPr>
            <a:r>
              <a:rPr sz="1200" spc="-75" dirty="0">
                <a:solidFill>
                  <a:srgbClr val="54B948"/>
                </a:solidFill>
                <a:latin typeface="Trebuchet MS"/>
                <a:cs typeface="Trebuchet MS"/>
              </a:rPr>
              <a:t>1)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SABE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SEUS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DEVERES.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Conhece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bem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seus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deveres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cumpre-os com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consciência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retidão.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conhecimento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vai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encontro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obriga-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ções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legais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morais.</a:t>
            </a:r>
            <a:endParaRPr sz="900">
              <a:latin typeface="Trebuchet MS"/>
              <a:cs typeface="Trebuchet MS"/>
            </a:endParaRPr>
          </a:p>
          <a:p>
            <a:pPr marL="194945" marR="11430" indent="-180340">
              <a:lnSpc>
                <a:spcPct val="120300"/>
              </a:lnSpc>
              <a:spcBef>
                <a:spcPts val="969"/>
              </a:spcBef>
            </a:pPr>
            <a:r>
              <a:rPr sz="1200" spc="-75" dirty="0">
                <a:solidFill>
                  <a:srgbClr val="54B948"/>
                </a:solidFill>
                <a:latin typeface="Trebuchet MS"/>
                <a:cs typeface="Trebuchet MS"/>
              </a:rPr>
              <a:t>2)</a:t>
            </a:r>
            <a:r>
              <a:rPr sz="1200" spc="13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RESPONSÁVEL.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Assume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toda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responsabilidade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consequências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suas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escolhas,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só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pelo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faz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mas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também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pelo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não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faz.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Pensa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acerca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consequências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si 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outros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antes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agir.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Pensa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longo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termo.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Faz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pensa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resolver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melhor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coisas.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Dá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bom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exemplo.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olha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lado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quando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aceitar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responsabilidade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está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acontecer.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inventa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desculpas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censura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aponta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outros.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rebuchet MS"/>
              <a:cs typeface="Trebuchet MS"/>
            </a:endParaRPr>
          </a:p>
          <a:p>
            <a:pPr marL="194945" marR="106045" indent="-180340">
              <a:lnSpc>
                <a:spcPct val="117400"/>
              </a:lnSpc>
            </a:pPr>
            <a:r>
              <a:rPr sz="1200" spc="-75" dirty="0">
                <a:solidFill>
                  <a:srgbClr val="54B948"/>
                </a:solidFill>
                <a:latin typeface="Trebuchet MS"/>
                <a:cs typeface="Trebuchet MS"/>
              </a:rPr>
              <a:t>3)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PERFECIONISTA.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Faz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sempre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seu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melhor.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perseverante.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desiste.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Está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sempre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preparado.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diligente.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Trabalha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sempre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duro.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Faz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tud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me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eç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pen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or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gulh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niss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Trebuchet MS"/>
              <a:cs typeface="Trebuchet MS"/>
            </a:endParaRPr>
          </a:p>
          <a:p>
            <a:pPr marL="194945" marR="63500" indent="-180340" algn="just">
              <a:lnSpc>
                <a:spcPct val="117400"/>
              </a:lnSpc>
            </a:pPr>
            <a:r>
              <a:rPr sz="1200" spc="-75" dirty="0">
                <a:solidFill>
                  <a:srgbClr val="54B948"/>
                </a:solidFill>
                <a:latin typeface="Trebuchet MS"/>
                <a:cs typeface="Trebuchet MS"/>
              </a:rPr>
              <a:t>4)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TEM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AUTOCONTROLO.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Encarrega-se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 tudo na sua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vida.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Estabelece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metas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objetivos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realistas.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Mantém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visão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positiva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sobre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todas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coisas.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pru-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dente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autodisciplinado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saúde,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emoções,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tempo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dinheiro.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racional</a:t>
            </a:r>
            <a:endParaRPr sz="900">
              <a:latin typeface="Trebuchet MS"/>
              <a:cs typeface="Trebuchet MS"/>
            </a:endParaRPr>
          </a:p>
          <a:p>
            <a:pPr marL="194945" marR="53340">
              <a:lnSpc>
                <a:spcPct val="122200"/>
              </a:lnSpc>
            </a:pPr>
            <a:r>
              <a:rPr sz="900" spc="114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age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força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razão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pela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ansiedade,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nem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pela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força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medo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vingança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onhe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be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di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f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enç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qu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di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ei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fa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ze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aquilo 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correto 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fazer.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autoconfiante </a:t>
            </a:r>
            <a:r>
              <a:rPr sz="900" spc="114" dirty="0">
                <a:solidFill>
                  <a:srgbClr val="414042"/>
                </a:solidFill>
                <a:latin typeface="Trebuchet MS"/>
                <a:cs typeface="Trebuchet MS"/>
              </a:rPr>
              <a:t>–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regula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sua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vida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modo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ser </a:t>
            </a:r>
            <a:r>
              <a:rPr sz="900" spc="-2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dependente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outros.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Paga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si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próprio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sempre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pode.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11299" y="7230804"/>
            <a:ext cx="3446145" cy="5784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300" spc="45" dirty="0">
                <a:solidFill>
                  <a:srgbClr val="54B948"/>
                </a:solidFill>
                <a:latin typeface="Trebuchet MS"/>
                <a:cs typeface="Trebuchet MS"/>
              </a:rPr>
              <a:t>É</a:t>
            </a:r>
            <a:r>
              <a:rPr sz="13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300" spc="-110" dirty="0">
                <a:solidFill>
                  <a:srgbClr val="54B948"/>
                </a:solidFill>
                <a:latin typeface="Trebuchet MS"/>
                <a:cs typeface="Trebuchet MS"/>
              </a:rPr>
              <a:t>JUSTO.</a:t>
            </a:r>
            <a:endParaRPr sz="1300">
              <a:latin typeface="Trebuchet MS"/>
              <a:cs typeface="Trebuchet MS"/>
            </a:endParaRPr>
          </a:p>
          <a:p>
            <a:pPr marL="12700" marR="5080" indent="179705">
              <a:lnSpc>
                <a:spcPts val="1320"/>
              </a:lnSpc>
              <a:spcBef>
                <a:spcPts val="5"/>
              </a:spcBef>
            </a:pP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Quando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mantém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relacionamento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simultâneo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vários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atletas,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justo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imparcial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todos,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individual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coletivamente.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99994" y="7907997"/>
            <a:ext cx="3665220" cy="774065"/>
          </a:xfrm>
          <a:prstGeom prst="rect">
            <a:avLst/>
          </a:prstGeom>
          <a:solidFill>
            <a:srgbClr val="F3F4F4"/>
          </a:solidFill>
        </p:spPr>
        <p:txBody>
          <a:bodyPr vert="horz" wrap="square" lIns="0" tIns="13335" rIns="0" bIns="0" rtlCol="0">
            <a:spAutoFit/>
          </a:bodyPr>
          <a:lstStyle/>
          <a:p>
            <a:pPr marL="203835" marR="200025" indent="-180340" algn="just">
              <a:lnSpc>
                <a:spcPct val="119000"/>
              </a:lnSpc>
              <a:spcBef>
                <a:spcPts val="105"/>
              </a:spcBef>
            </a:pPr>
            <a:r>
              <a:rPr sz="1200" spc="-65" dirty="0">
                <a:solidFill>
                  <a:srgbClr val="54B948"/>
                </a:solidFill>
                <a:latin typeface="Trebuchet MS"/>
                <a:cs typeface="Trebuchet MS"/>
              </a:rPr>
              <a:t>1)</a:t>
            </a:r>
            <a:r>
              <a:rPr sz="1200" spc="10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JUSTO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IMPARCIAL.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Trata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todos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jogadores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atletas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maneira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imparcial,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favorecer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ninguém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acordo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mesmo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critério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sempre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trata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avaliar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respetivas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capacidades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individuais.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Toma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decisões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acordo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considerações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concretas,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certas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003" y="1610995"/>
            <a:ext cx="1728000" cy="172801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9604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27</a:t>
            </a:r>
            <a:endParaRPr sz="4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399" y="9271986"/>
            <a:ext cx="160781" cy="16000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79995" y="4176001"/>
            <a:ext cx="180340" cy="522605"/>
          </a:xfrm>
          <a:custGeom>
            <a:avLst/>
            <a:gdLst/>
            <a:ahLst/>
            <a:cxnLst/>
            <a:rect l="l" t="t" r="r" b="b"/>
            <a:pathLst>
              <a:path w="180340" h="522604">
                <a:moveTo>
                  <a:pt x="179997" y="0"/>
                </a:moveTo>
                <a:lnTo>
                  <a:pt x="0" y="0"/>
                </a:lnTo>
                <a:lnTo>
                  <a:pt x="0" y="521995"/>
                </a:lnTo>
                <a:lnTo>
                  <a:pt x="179997" y="521995"/>
                </a:lnTo>
                <a:lnTo>
                  <a:pt x="179997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74606" y="4109953"/>
            <a:ext cx="49530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775" algn="just">
              <a:lnSpc>
                <a:spcPct val="136400"/>
              </a:lnSpc>
              <a:spcBef>
                <a:spcPts val="100"/>
              </a:spcBef>
            </a:pPr>
            <a:r>
              <a:rPr sz="550" spc="5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550" spc="-10" dirty="0">
                <a:solidFill>
                  <a:srgbClr val="414042"/>
                </a:solidFill>
                <a:latin typeface="Trebuchet MS"/>
                <a:cs typeface="Trebuchet MS"/>
              </a:rPr>
              <a:t>TIC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550" spc="-20" dirty="0">
                <a:solidFill>
                  <a:srgbClr val="414042"/>
                </a:solidFill>
                <a:latin typeface="Trebuchet MS"/>
                <a:cs typeface="Trebuchet MS"/>
              </a:rPr>
              <a:t> E  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DEON</a:t>
            </a:r>
            <a:r>
              <a:rPr sz="55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550" spc="-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OGIA  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1470" y="675546"/>
            <a:ext cx="17316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414042"/>
                </a:solidFill>
                <a:latin typeface="Trebuchet MS"/>
                <a:cs typeface="Trebuchet MS"/>
              </a:rPr>
              <a:t>Ética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Trebuchet MS"/>
                <a:cs typeface="Trebuchet MS"/>
              </a:rPr>
              <a:t>deontologia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5760008"/>
            <a:ext cx="7560309" cy="2880360"/>
            <a:chOff x="0" y="5760008"/>
            <a:chExt cx="7560309" cy="28803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32005"/>
              <a:ext cx="7559992" cy="28079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3996" y="5760008"/>
              <a:ext cx="4080510" cy="618490"/>
            </a:xfrm>
            <a:custGeom>
              <a:avLst/>
              <a:gdLst/>
              <a:ahLst/>
              <a:cxnLst/>
              <a:rect l="l" t="t" r="r" b="b"/>
              <a:pathLst>
                <a:path w="4080510" h="618489">
                  <a:moveTo>
                    <a:pt x="4080002" y="0"/>
                  </a:moveTo>
                  <a:lnTo>
                    <a:pt x="0" y="0"/>
                  </a:lnTo>
                  <a:lnTo>
                    <a:pt x="0" y="422986"/>
                  </a:lnTo>
                  <a:lnTo>
                    <a:pt x="0" y="617994"/>
                  </a:lnTo>
                  <a:lnTo>
                    <a:pt x="4080002" y="617994"/>
                  </a:lnTo>
                  <a:lnTo>
                    <a:pt x="4080002" y="422986"/>
                  </a:lnTo>
                  <a:lnTo>
                    <a:pt x="408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90993" y="1565998"/>
            <a:ext cx="3665220" cy="1818005"/>
          </a:xfrm>
          <a:prstGeom prst="rect">
            <a:avLst/>
          </a:prstGeom>
          <a:solidFill>
            <a:srgbClr val="F3F4F4"/>
          </a:solidFill>
        </p:spPr>
        <p:txBody>
          <a:bodyPr vert="horz" wrap="square" lIns="0" tIns="27305" rIns="0" bIns="0" rtlCol="0">
            <a:spAutoFit/>
          </a:bodyPr>
          <a:lstStyle/>
          <a:p>
            <a:pPr marL="188595" marR="6985">
              <a:lnSpc>
                <a:spcPct val="122200"/>
              </a:lnSpc>
              <a:spcBef>
                <a:spcPts val="215"/>
              </a:spcBef>
            </a:pP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proporcionais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eventuais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erros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cometidos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14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nem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demasiado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rigorosos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nem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demasiado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tolerantes.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toma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consideração mais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devida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parte.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tira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partido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uma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situação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nem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censura/nem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casti-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ga,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seja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quem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f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injustiça.</a:t>
            </a:r>
            <a:endParaRPr sz="900">
              <a:latin typeface="Trebuchet MS"/>
              <a:cs typeface="Trebuchet MS"/>
            </a:endParaRPr>
          </a:p>
          <a:p>
            <a:pPr marL="188595" marR="40640" indent="-180340">
              <a:lnSpc>
                <a:spcPct val="119800"/>
              </a:lnSpc>
              <a:spcBef>
                <a:spcPts val="975"/>
              </a:spcBef>
            </a:pPr>
            <a:r>
              <a:rPr sz="1200" spc="-75" dirty="0">
                <a:solidFill>
                  <a:srgbClr val="54B948"/>
                </a:solidFill>
                <a:latin typeface="Trebuchet MS"/>
                <a:cs typeface="Trebuchet MS"/>
              </a:rPr>
              <a:t>2)</a:t>
            </a:r>
            <a:r>
              <a:rPr sz="1200" spc="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MANTÉM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ATITUDE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ABERTURA.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homem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atitude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aberta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imparcial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14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ouve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pessoas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interessadas,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atende-as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conta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aqueles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tem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algo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dizer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antes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tomar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decisões.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cuidadoso: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identifica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factos,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incluindo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pontos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vista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opostos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antes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tomar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decisões,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espe-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cialme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ensur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and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acusand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7299" y="3542724"/>
            <a:ext cx="3528060" cy="74612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300" spc="45" dirty="0">
                <a:solidFill>
                  <a:srgbClr val="54B948"/>
                </a:solidFill>
                <a:latin typeface="Trebuchet MS"/>
                <a:cs typeface="Trebuchet MS"/>
              </a:rPr>
              <a:t>É</a:t>
            </a:r>
            <a:r>
              <a:rPr sz="13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300" spc="-50" dirty="0">
                <a:solidFill>
                  <a:srgbClr val="54B948"/>
                </a:solidFill>
                <a:latin typeface="Trebuchet MS"/>
                <a:cs typeface="Trebuchet MS"/>
              </a:rPr>
              <a:t>CUIDADOSO.</a:t>
            </a:r>
            <a:endParaRPr sz="1300">
              <a:latin typeface="Trebuchet MS"/>
              <a:cs typeface="Trebuchet MS"/>
            </a:endParaRPr>
          </a:p>
          <a:p>
            <a:pPr marL="12700" marR="5080" indent="179705">
              <a:lnSpc>
                <a:spcPts val="1320"/>
              </a:lnSpc>
              <a:spcBef>
                <a:spcPts val="5"/>
              </a:spcBef>
            </a:pP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Mostra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preocupação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pelos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interesses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todos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elementos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equipa,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tratando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todas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partes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imparcialidade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«boa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cara»,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cordialidade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devida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atenção.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0993" y="4392002"/>
            <a:ext cx="3665220" cy="1791335"/>
          </a:xfrm>
          <a:prstGeom prst="rect">
            <a:avLst/>
          </a:prstGeom>
          <a:solidFill>
            <a:srgbClr val="F3F4F4"/>
          </a:solidFill>
        </p:spPr>
        <p:txBody>
          <a:bodyPr vert="horz" wrap="square" lIns="0" tIns="6350" rIns="0" bIns="0" rtlCol="0">
            <a:spAutoFit/>
          </a:bodyPr>
          <a:lstStyle/>
          <a:p>
            <a:pPr marL="188595" indent="-180340">
              <a:lnSpc>
                <a:spcPct val="120300"/>
              </a:lnSpc>
              <a:spcBef>
                <a:spcPts val="50"/>
              </a:spcBef>
            </a:pPr>
            <a:r>
              <a:rPr sz="1200" spc="-75" dirty="0">
                <a:solidFill>
                  <a:srgbClr val="54B948"/>
                </a:solidFill>
                <a:latin typeface="Trebuchet MS"/>
                <a:cs typeface="Trebuchet MS"/>
              </a:rPr>
              <a:t>1)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ATENCIOSO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SIMPÁTICO </a:t>
            </a:r>
            <a:r>
              <a:rPr sz="900" spc="20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TODOS.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delicado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sem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mostrar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fraqueza,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agradecido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expressa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gratidão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pelo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outros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fazem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pela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equipa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los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valores coletivos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todos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respeitam.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Desculpa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muitas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imprecisões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falhas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cometidas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pelos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si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avaliados.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cruel,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torcido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ou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insensível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perante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situações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resultam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emotividade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participantes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nas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competições.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rebuchet MS"/>
              <a:cs typeface="Trebuchet MS"/>
            </a:endParaRPr>
          </a:p>
          <a:p>
            <a:pPr marL="188595" marR="188595" indent="-180340" algn="just">
              <a:lnSpc>
                <a:spcPct val="117400"/>
              </a:lnSpc>
              <a:spcBef>
                <a:spcPts val="5"/>
              </a:spcBef>
            </a:pPr>
            <a:r>
              <a:rPr sz="1200" spc="-75" dirty="0">
                <a:solidFill>
                  <a:srgbClr val="54B948"/>
                </a:solidFill>
                <a:latin typeface="Trebuchet MS"/>
                <a:cs typeface="Trebuchet MS"/>
              </a:rPr>
              <a:t>2)</a:t>
            </a:r>
            <a:r>
              <a:rPr sz="1200" spc="13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CARIDOSO.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altruísta.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Dá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tempo,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apoio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e,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vezes,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dinheiro,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quando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clube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necessita.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faz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lhe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agradecerem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nem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louvado.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jud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jogado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nec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essitam.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124" y="694080"/>
            <a:ext cx="1971039" cy="2540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650" spc="5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AN</a:t>
            </a:r>
            <a:r>
              <a:rPr sz="650" spc="-1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CURS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65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TREINADORE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65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05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25" dirty="0">
                <a:solidFill>
                  <a:srgbClr val="DCC75F"/>
                </a:solidFill>
                <a:latin typeface="Calibri"/>
                <a:cs typeface="Calibri"/>
              </a:rPr>
              <a:t>GRAU</a:t>
            </a:r>
            <a:r>
              <a:rPr sz="650" b="1" spc="-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20" dirty="0">
                <a:solidFill>
                  <a:srgbClr val="DCC75F"/>
                </a:solidFill>
                <a:latin typeface="Calibri"/>
                <a:cs typeface="Calibri"/>
              </a:rPr>
              <a:t>II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100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28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624" y="1599368"/>
            <a:ext cx="239395" cy="218694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588010">
              <a:lnSpc>
                <a:spcPct val="100000"/>
              </a:lnSpc>
              <a:spcBef>
                <a:spcPts val="65"/>
              </a:spcBef>
            </a:pP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INSTITUTO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3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PORTUGAL</a:t>
            </a:r>
            <a:r>
              <a:rPr sz="65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PROGRAMA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NACIONAL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FORMAÇÃO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-10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TREINADORES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1598" y="9271986"/>
            <a:ext cx="160782" cy="16000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71006" y="1619994"/>
            <a:ext cx="1722755" cy="2832100"/>
            <a:chOff x="1071006" y="1619994"/>
            <a:chExt cx="1722755" cy="2832100"/>
          </a:xfrm>
        </p:grpSpPr>
        <p:sp>
          <p:nvSpPr>
            <p:cNvPr id="7" name="object 7"/>
            <p:cNvSpPr/>
            <p:nvPr/>
          </p:nvSpPr>
          <p:spPr>
            <a:xfrm>
              <a:off x="1074181" y="1992170"/>
              <a:ext cx="1716405" cy="2456815"/>
            </a:xfrm>
            <a:custGeom>
              <a:avLst/>
              <a:gdLst/>
              <a:ahLst/>
              <a:cxnLst/>
              <a:rect l="l" t="t" r="r" b="b"/>
              <a:pathLst>
                <a:path w="1716405" h="2456815">
                  <a:moveTo>
                    <a:pt x="94996" y="0"/>
                  </a:moveTo>
                  <a:lnTo>
                    <a:pt x="35991" y="0"/>
                  </a:lnTo>
                  <a:lnTo>
                    <a:pt x="15184" y="562"/>
                  </a:lnTo>
                  <a:lnTo>
                    <a:pt x="4498" y="4500"/>
                  </a:lnTo>
                  <a:lnTo>
                    <a:pt x="562" y="15189"/>
                  </a:lnTo>
                  <a:lnTo>
                    <a:pt x="0" y="36004"/>
                  </a:lnTo>
                  <a:lnTo>
                    <a:pt x="0" y="2420531"/>
                  </a:lnTo>
                  <a:lnTo>
                    <a:pt x="562" y="2441338"/>
                  </a:lnTo>
                  <a:lnTo>
                    <a:pt x="4498" y="2452023"/>
                  </a:lnTo>
                  <a:lnTo>
                    <a:pt x="15184" y="2455960"/>
                  </a:lnTo>
                  <a:lnTo>
                    <a:pt x="35991" y="2456522"/>
                  </a:lnTo>
                  <a:lnTo>
                    <a:pt x="1679816" y="2456522"/>
                  </a:lnTo>
                  <a:lnTo>
                    <a:pt x="1700631" y="2455960"/>
                  </a:lnTo>
                  <a:lnTo>
                    <a:pt x="1711320" y="2452023"/>
                  </a:lnTo>
                  <a:lnTo>
                    <a:pt x="1715258" y="2441338"/>
                  </a:lnTo>
                  <a:lnTo>
                    <a:pt x="1715820" y="2420531"/>
                  </a:lnTo>
                  <a:lnTo>
                    <a:pt x="1715820" y="36004"/>
                  </a:lnTo>
                  <a:lnTo>
                    <a:pt x="1715258" y="15189"/>
                  </a:lnTo>
                  <a:lnTo>
                    <a:pt x="1711320" y="4500"/>
                  </a:lnTo>
                  <a:lnTo>
                    <a:pt x="1700631" y="562"/>
                  </a:lnTo>
                  <a:lnTo>
                    <a:pt x="1679816" y="0"/>
                  </a:lnTo>
                  <a:lnTo>
                    <a:pt x="490080" y="0"/>
                  </a:lnTo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88002" y="1619994"/>
              <a:ext cx="340360" cy="377190"/>
            </a:xfrm>
            <a:custGeom>
              <a:avLst/>
              <a:gdLst/>
              <a:ahLst/>
              <a:cxnLst/>
              <a:rect l="l" t="t" r="r" b="b"/>
              <a:pathLst>
                <a:path w="340359" h="377189">
                  <a:moveTo>
                    <a:pt x="282841" y="0"/>
                  </a:moveTo>
                  <a:lnTo>
                    <a:pt x="57416" y="0"/>
                  </a:lnTo>
                  <a:lnTo>
                    <a:pt x="35120" y="4531"/>
                  </a:lnTo>
                  <a:lnTo>
                    <a:pt x="16864" y="16868"/>
                  </a:lnTo>
                  <a:lnTo>
                    <a:pt x="4529" y="35125"/>
                  </a:lnTo>
                  <a:lnTo>
                    <a:pt x="0" y="57416"/>
                  </a:lnTo>
                  <a:lnTo>
                    <a:pt x="0" y="282841"/>
                  </a:lnTo>
                  <a:lnTo>
                    <a:pt x="4529" y="305130"/>
                  </a:lnTo>
                  <a:lnTo>
                    <a:pt x="16864" y="323383"/>
                  </a:lnTo>
                  <a:lnTo>
                    <a:pt x="35120" y="335716"/>
                  </a:lnTo>
                  <a:lnTo>
                    <a:pt x="57416" y="340245"/>
                  </a:lnTo>
                  <a:lnTo>
                    <a:pt x="58127" y="376694"/>
                  </a:lnTo>
                  <a:lnTo>
                    <a:pt x="99237" y="340245"/>
                  </a:lnTo>
                  <a:lnTo>
                    <a:pt x="282841" y="340245"/>
                  </a:lnTo>
                  <a:lnTo>
                    <a:pt x="305125" y="335716"/>
                  </a:lnTo>
                  <a:lnTo>
                    <a:pt x="323378" y="323383"/>
                  </a:lnTo>
                  <a:lnTo>
                    <a:pt x="335714" y="305130"/>
                  </a:lnTo>
                  <a:lnTo>
                    <a:pt x="340245" y="282841"/>
                  </a:lnTo>
                  <a:lnTo>
                    <a:pt x="340245" y="57416"/>
                  </a:lnTo>
                  <a:lnTo>
                    <a:pt x="335714" y="35125"/>
                  </a:lnTo>
                  <a:lnTo>
                    <a:pt x="323378" y="16868"/>
                  </a:lnTo>
                  <a:lnTo>
                    <a:pt x="305125" y="4531"/>
                  </a:lnTo>
                  <a:lnTo>
                    <a:pt x="282841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0768" y="1668561"/>
              <a:ext cx="245141" cy="25010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999299" y="1531041"/>
            <a:ext cx="3448685" cy="5784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300" spc="45" dirty="0">
                <a:solidFill>
                  <a:srgbClr val="54B948"/>
                </a:solidFill>
                <a:latin typeface="Trebuchet MS"/>
                <a:cs typeface="Trebuchet MS"/>
              </a:rPr>
              <a:t>É</a:t>
            </a:r>
            <a:r>
              <a:rPr sz="13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300" spc="40" dirty="0">
                <a:solidFill>
                  <a:srgbClr val="54B948"/>
                </a:solidFill>
                <a:latin typeface="Trebuchet MS"/>
                <a:cs typeface="Trebuchet MS"/>
              </a:rPr>
              <a:t>BO</a:t>
            </a:r>
            <a:r>
              <a:rPr sz="1300" spc="80" dirty="0">
                <a:solidFill>
                  <a:srgbClr val="54B948"/>
                </a:solidFill>
                <a:latin typeface="Trebuchet MS"/>
                <a:cs typeface="Trebuchet MS"/>
              </a:rPr>
              <a:t>M</a:t>
            </a:r>
            <a:r>
              <a:rPr sz="13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300" spc="-55" dirty="0">
                <a:solidFill>
                  <a:srgbClr val="54B948"/>
                </a:solidFill>
                <a:latin typeface="Trebuchet MS"/>
                <a:cs typeface="Trebuchet MS"/>
              </a:rPr>
              <a:t>CIDADÃO.</a:t>
            </a:r>
            <a:endParaRPr sz="1300">
              <a:latin typeface="Trebuchet MS"/>
              <a:cs typeface="Trebuchet MS"/>
            </a:endParaRPr>
          </a:p>
          <a:p>
            <a:pPr marL="12700" marR="5080" indent="179705">
              <a:lnSpc>
                <a:spcPts val="1320"/>
              </a:lnSpc>
              <a:spcBef>
                <a:spcPts val="5"/>
              </a:spcBef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Cumpre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boas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regras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cidadania.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bom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cidadão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bom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vizinho.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Mostra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interesse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participar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bem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comum.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99994" y="2231999"/>
            <a:ext cx="3665220" cy="1644014"/>
          </a:xfrm>
          <a:prstGeom prst="rect">
            <a:avLst/>
          </a:prstGeom>
          <a:solidFill>
            <a:srgbClr val="F3F4F4"/>
          </a:solidFill>
        </p:spPr>
        <p:txBody>
          <a:bodyPr vert="horz" wrap="square" lIns="0" tIns="42545" rIns="0" bIns="0" rtlCol="0">
            <a:spAutoFit/>
          </a:bodyPr>
          <a:lstStyle/>
          <a:p>
            <a:pPr marL="191770" marR="32384" indent="-180340">
              <a:lnSpc>
                <a:spcPts val="1320"/>
              </a:lnSpc>
              <a:spcBef>
                <a:spcPts val="335"/>
              </a:spcBef>
            </a:pPr>
            <a:r>
              <a:rPr sz="1200" spc="-65" dirty="0">
                <a:solidFill>
                  <a:srgbClr val="54B948"/>
                </a:solidFill>
                <a:latin typeface="Trebuchet MS"/>
                <a:cs typeface="Trebuchet MS"/>
              </a:rPr>
              <a:t>1)</a:t>
            </a:r>
            <a:r>
              <a:rPr sz="1200" spc="11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4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Trebuchet MS"/>
                <a:cs typeface="Trebuchet MS"/>
              </a:rPr>
              <a:t>CIDADÃO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CUMPRIDOR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LEIS.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cidadão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participa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nas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políticas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ambiente,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conservação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meio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fontes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energia,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redução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poluição,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entre outras,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tomando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parte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determinadas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iniciativas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poderes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públicos.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Participa,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votando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frequentando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alguns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círculos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onde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pode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denunciar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alguns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problemas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ordem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cívica.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IMPOS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50">
              <a:latin typeface="Trebuchet MS"/>
              <a:cs typeface="Trebuchet MS"/>
            </a:endParaRPr>
          </a:p>
          <a:p>
            <a:pPr marL="191770" marR="22225" indent="-180340">
              <a:lnSpc>
                <a:spcPct val="112500"/>
              </a:lnSpc>
              <a:spcBef>
                <a:spcPts val="5"/>
              </a:spcBef>
            </a:pPr>
            <a:r>
              <a:rPr sz="1200" spc="-85" dirty="0">
                <a:solidFill>
                  <a:srgbClr val="54B948"/>
                </a:solidFill>
                <a:latin typeface="Trebuchet MS"/>
                <a:cs typeface="Trebuchet MS"/>
              </a:rPr>
              <a:t>2)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35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RESPEITADOR </a:t>
            </a:r>
            <a:r>
              <a:rPr sz="900" spc="2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AUTORIDADE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DAS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LEIS.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Joga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acordo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regras.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Observa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regras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sociais.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Honra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respeita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princípios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democracia.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5299" y="2153781"/>
            <a:ext cx="1491615" cy="2204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 marR="5080">
              <a:lnSpc>
                <a:spcPct val="120400"/>
              </a:lnSpc>
              <a:spcBef>
                <a:spcPts val="100"/>
              </a:spcBef>
            </a:pP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COMENTE ESTA AFIRMAÇÃO </a:t>
            </a:r>
            <a:r>
              <a:rPr sz="900" b="1" spc="-19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E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35" dirty="0">
                <a:solidFill>
                  <a:srgbClr val="54B948"/>
                </a:solidFill>
                <a:latin typeface="Calibri"/>
                <a:cs typeface="Calibri"/>
              </a:rPr>
              <a:t>RELACIONE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COM</a:t>
            </a:r>
            <a:r>
              <a:rPr sz="900" b="1" spc="-1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A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IMPOR- </a:t>
            </a:r>
            <a:r>
              <a:rPr sz="900" b="1" spc="-18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TÂNCIA </a:t>
            </a:r>
            <a:r>
              <a:rPr sz="900" b="1" spc="45" dirty="0">
                <a:solidFill>
                  <a:srgbClr val="54B948"/>
                </a:solidFill>
                <a:latin typeface="Calibri"/>
                <a:cs typeface="Calibri"/>
              </a:rPr>
              <a:t>DOS </a:t>
            </a:r>
            <a:r>
              <a:rPr sz="900" b="1" spc="35" dirty="0">
                <a:solidFill>
                  <a:srgbClr val="54B948"/>
                </a:solidFill>
                <a:latin typeface="Calibri"/>
                <a:cs typeface="Calibri"/>
              </a:rPr>
              <a:t>SEIS </a:t>
            </a:r>
            <a:r>
              <a:rPr sz="900" b="1" spc="40" dirty="0">
                <a:solidFill>
                  <a:srgbClr val="54B948"/>
                </a:solidFill>
                <a:latin typeface="Calibri"/>
                <a:cs typeface="Calibri"/>
              </a:rPr>
              <a:t>PILARES </a:t>
            </a:r>
            <a:r>
              <a:rPr sz="900" b="1" spc="4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40" dirty="0">
                <a:solidFill>
                  <a:srgbClr val="54B948"/>
                </a:solidFill>
                <a:latin typeface="Calibri"/>
                <a:cs typeface="Calibri"/>
              </a:rPr>
              <a:t>DO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CARÁTER </a:t>
            </a:r>
            <a:r>
              <a:rPr sz="900" b="1" spc="35" dirty="0">
                <a:solidFill>
                  <a:srgbClr val="54B948"/>
                </a:solidFill>
                <a:latin typeface="Calibri"/>
                <a:cs typeface="Calibri"/>
              </a:rPr>
              <a:t>REFERIDOS </a:t>
            </a:r>
            <a:r>
              <a:rPr sz="900" b="1" spc="4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PARA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O</a:t>
            </a:r>
            <a:r>
              <a:rPr sz="900" b="1" spc="-4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TREINADOR.</a:t>
            </a:r>
            <a:endParaRPr sz="900">
              <a:latin typeface="Calibri"/>
              <a:cs typeface="Calibri"/>
            </a:endParaRPr>
          </a:p>
          <a:p>
            <a:pPr marL="12700" marR="165735">
              <a:lnSpc>
                <a:spcPct val="120400"/>
              </a:lnSpc>
              <a:spcBef>
                <a:spcPts val="254"/>
              </a:spcBef>
            </a:pP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«O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ca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rá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tica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es 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espe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tado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muit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endParaRPr sz="900">
              <a:latin typeface="Trebuchet MS"/>
              <a:cs typeface="Trebuchet MS"/>
            </a:endParaRPr>
          </a:p>
          <a:p>
            <a:pPr marL="12700" marR="28575">
              <a:lnSpc>
                <a:spcPct val="120400"/>
              </a:lnSpc>
            </a:pP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influenciado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pelos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treinadores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pelos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atletas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al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ní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, 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funcionam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socialme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 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omo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modelos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seguidos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por 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la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ga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le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ião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j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ens  que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fa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z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o».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84299" y="4274496"/>
            <a:ext cx="9994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54B948"/>
                </a:solidFill>
                <a:latin typeface="Trebuchet MS"/>
                <a:cs typeface="Trebuchet MS"/>
              </a:rPr>
              <a:t>Conclusões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09595" y="4593602"/>
            <a:ext cx="3650615" cy="2138680"/>
          </a:xfrm>
          <a:prstGeom prst="rect">
            <a:avLst/>
          </a:prstGeom>
          <a:solidFill>
            <a:srgbClr val="F4F9F2"/>
          </a:solidFill>
        </p:spPr>
        <p:txBody>
          <a:bodyPr vert="horz" wrap="square" lIns="0" tIns="17145" rIns="0" bIns="0" rtlCol="0">
            <a:spAutoFit/>
          </a:bodyPr>
          <a:lstStyle/>
          <a:p>
            <a:pPr marL="64769" marR="116205" indent="179705">
              <a:lnSpc>
                <a:spcPct val="122200"/>
              </a:lnSpc>
              <a:spcBef>
                <a:spcPts val="135"/>
              </a:spcBef>
            </a:pP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filosofia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responsabilidade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princípio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seguido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pelo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todas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atividades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visando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benefício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sociedade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geral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participantes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particular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nunca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pretender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prejudicá-los.</a:t>
            </a:r>
            <a:endParaRPr sz="900">
              <a:latin typeface="Trebuchet MS"/>
              <a:cs typeface="Trebuchet MS"/>
            </a:endParaRPr>
          </a:p>
          <a:p>
            <a:pPr marL="244475">
              <a:lnSpc>
                <a:spcPct val="100000"/>
              </a:lnSpc>
              <a:spcBef>
                <a:spcPts val="240"/>
              </a:spcBef>
            </a:pP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Este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objetivo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orienta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todas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as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intervenções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do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treinador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de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modo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54B948"/>
                </a:solidFill>
                <a:latin typeface="Calibri"/>
                <a:cs typeface="Calibri"/>
              </a:rPr>
              <a:t>que: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Calibri"/>
              <a:cs typeface="Calibri"/>
            </a:endParaRPr>
          </a:p>
          <a:p>
            <a:pPr marL="64769">
              <a:lnSpc>
                <a:spcPct val="100000"/>
              </a:lnSpc>
              <a:tabLst>
                <a:tab pos="244475" algn="l"/>
              </a:tabLst>
            </a:pPr>
            <a:r>
              <a:rPr sz="500" spc="75" dirty="0">
                <a:solidFill>
                  <a:srgbClr val="54B948"/>
                </a:solidFill>
                <a:latin typeface="Arial"/>
                <a:cs typeface="Arial"/>
              </a:rPr>
              <a:t>■	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melhor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interesse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desenvolvimento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praticante;</a:t>
            </a:r>
            <a:endParaRPr sz="900">
              <a:latin typeface="Trebuchet MS"/>
              <a:cs typeface="Trebuchet MS"/>
            </a:endParaRPr>
          </a:p>
          <a:p>
            <a:pPr marL="64769">
              <a:lnSpc>
                <a:spcPct val="100000"/>
              </a:lnSpc>
              <a:spcBef>
                <a:spcPts val="240"/>
              </a:spcBef>
              <a:tabLst>
                <a:tab pos="244475" algn="l"/>
              </a:tabLst>
            </a:pPr>
            <a:r>
              <a:rPr sz="500" spc="75" dirty="0">
                <a:solidFill>
                  <a:srgbClr val="54B948"/>
                </a:solidFill>
                <a:latin typeface="Arial"/>
                <a:cs typeface="Arial"/>
              </a:rPr>
              <a:t>■	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ec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onheç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pode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ine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funçã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einado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;</a:t>
            </a:r>
            <a:endParaRPr sz="900">
              <a:latin typeface="Trebuchet MS"/>
              <a:cs typeface="Trebuchet MS"/>
            </a:endParaRPr>
          </a:p>
          <a:p>
            <a:pPr marL="244475" marR="114300" indent="-180340">
              <a:lnSpc>
                <a:spcPct val="122200"/>
              </a:lnSpc>
              <a:tabLst>
                <a:tab pos="244475" algn="l"/>
              </a:tabLst>
            </a:pPr>
            <a:r>
              <a:rPr sz="500" spc="75" dirty="0">
                <a:solidFill>
                  <a:srgbClr val="54B948"/>
                </a:solidFill>
                <a:latin typeface="Arial"/>
                <a:cs typeface="Arial"/>
              </a:rPr>
              <a:t>■	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tenha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consciência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seus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valores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pessoais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esses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valores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afetam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práticas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ministra;</a:t>
            </a:r>
            <a:endParaRPr sz="900">
              <a:latin typeface="Trebuchet MS"/>
              <a:cs typeface="Trebuchet MS"/>
            </a:endParaRPr>
          </a:p>
          <a:p>
            <a:pPr marL="64769">
              <a:lnSpc>
                <a:spcPct val="100000"/>
              </a:lnSpc>
              <a:spcBef>
                <a:spcPts val="240"/>
              </a:spcBef>
              <a:tabLst>
                <a:tab pos="244475" algn="l"/>
              </a:tabLst>
            </a:pPr>
            <a:r>
              <a:rPr sz="500" spc="75" dirty="0">
                <a:solidFill>
                  <a:srgbClr val="54B948"/>
                </a:solidFill>
                <a:latin typeface="Arial"/>
                <a:cs typeface="Arial"/>
              </a:rPr>
              <a:t>■	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reconheça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limitações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seus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saberes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conhecimentos.</a:t>
            </a:r>
            <a:endParaRPr sz="900">
              <a:latin typeface="Trebuchet MS"/>
              <a:cs typeface="Trebuchet MS"/>
            </a:endParaRPr>
          </a:p>
          <a:p>
            <a:pPr marL="244475" marR="206375" indent="-180340">
              <a:lnSpc>
                <a:spcPct val="122200"/>
              </a:lnSpc>
              <a:tabLst>
                <a:tab pos="244475" algn="l"/>
              </a:tabLst>
            </a:pPr>
            <a:r>
              <a:rPr sz="500" spc="75" dirty="0">
                <a:solidFill>
                  <a:srgbClr val="54B948"/>
                </a:solidFill>
                <a:latin typeface="Arial"/>
                <a:cs typeface="Arial"/>
              </a:rPr>
              <a:t>■	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aceit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esponsabilidad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abalha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out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einado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out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os 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profissionais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desporto.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09595" y="6732003"/>
            <a:ext cx="3650615" cy="1965960"/>
          </a:xfrm>
          <a:prstGeom prst="rect">
            <a:avLst/>
          </a:prstGeom>
          <a:solidFill>
            <a:srgbClr val="DCEDD4"/>
          </a:solidFill>
        </p:spPr>
        <p:txBody>
          <a:bodyPr vert="horz" wrap="square" lIns="0" tIns="57785" rIns="0" bIns="0" rtlCol="0">
            <a:spAutoFit/>
          </a:bodyPr>
          <a:lstStyle/>
          <a:p>
            <a:pPr marL="64769" marR="104139" indent="179705">
              <a:lnSpc>
                <a:spcPct val="122200"/>
              </a:lnSpc>
              <a:spcBef>
                <a:spcPts val="455"/>
              </a:spcBef>
            </a:pP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Honrar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princípio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conduta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leva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treinadores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reconhecer,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agir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promover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valores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culturais,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sociais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educativos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desportiva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indivíduos,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grupos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humanos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sociedade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geral.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Honrar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o desporto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é </a:t>
            </a:r>
            <a:r>
              <a:rPr sz="900" b="1" spc="30" dirty="0">
                <a:solidFill>
                  <a:srgbClr val="54B948"/>
                </a:solidFill>
                <a:latin typeface="Calibri"/>
                <a:cs typeface="Calibri"/>
              </a:rPr>
              <a:t>um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objetivo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que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significa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para</a:t>
            </a:r>
            <a:r>
              <a:rPr sz="900" b="1" spc="-2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os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formandos:</a:t>
            </a:r>
            <a:endParaRPr sz="900">
              <a:latin typeface="Calibri"/>
              <a:cs typeface="Calibri"/>
            </a:endParaRPr>
          </a:p>
          <a:p>
            <a:pPr marL="244475" marR="146050" indent="-180340">
              <a:lnSpc>
                <a:spcPct val="122200"/>
              </a:lnSpc>
              <a:spcBef>
                <a:spcPts val="5"/>
              </a:spcBef>
              <a:tabLst>
                <a:tab pos="244475" algn="l"/>
              </a:tabLst>
            </a:pPr>
            <a:r>
              <a:rPr sz="500" spc="75" dirty="0">
                <a:solidFill>
                  <a:srgbClr val="54B948"/>
                </a:solidFill>
                <a:latin typeface="Arial"/>
                <a:cs typeface="Arial"/>
              </a:rPr>
              <a:t>■	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agir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promover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valores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relacionados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função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treinador;</a:t>
            </a:r>
            <a:endParaRPr sz="900">
              <a:latin typeface="Trebuchet MS"/>
              <a:cs typeface="Trebuchet MS"/>
            </a:endParaRPr>
          </a:p>
          <a:p>
            <a:pPr marL="244475" marR="161290" indent="-180340">
              <a:lnSpc>
                <a:spcPct val="122200"/>
              </a:lnSpc>
              <a:tabLst>
                <a:tab pos="244475" algn="l"/>
              </a:tabLst>
            </a:pPr>
            <a:r>
              <a:rPr sz="500" spc="75" dirty="0">
                <a:solidFill>
                  <a:srgbClr val="54B948"/>
                </a:solidFill>
                <a:latin typeface="Arial"/>
                <a:cs typeface="Arial"/>
              </a:rPr>
              <a:t>■	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encorajar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seguir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modelos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corretos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atuação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práticas</a:t>
            </a:r>
            <a:r>
              <a:rPr sz="900" spc="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competição;</a:t>
            </a:r>
            <a:endParaRPr sz="900">
              <a:latin typeface="Trebuchet MS"/>
              <a:cs typeface="Trebuchet MS"/>
            </a:endParaRPr>
          </a:p>
          <a:p>
            <a:pPr marL="244475" marR="191135" indent="-180340">
              <a:lnSpc>
                <a:spcPct val="122200"/>
              </a:lnSpc>
              <a:tabLst>
                <a:tab pos="244475" algn="l"/>
              </a:tabLst>
            </a:pPr>
            <a:r>
              <a:rPr sz="500" spc="75" dirty="0">
                <a:solidFill>
                  <a:srgbClr val="54B948"/>
                </a:solidFill>
                <a:latin typeface="Arial"/>
                <a:cs typeface="Arial"/>
              </a:rPr>
              <a:t>■	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patentear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maior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apreço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pelo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promover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implantação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toda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sociedade.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58700" y="1689896"/>
            <a:ext cx="666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414042"/>
                </a:solidFill>
                <a:latin typeface="Trebuchet MS"/>
                <a:cs typeface="Trebuchet MS"/>
              </a:rPr>
              <a:t>PROPOSTA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800" b="1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414042"/>
                </a:solidFill>
                <a:latin typeface="Trebuchet MS"/>
                <a:cs typeface="Trebuchet MS"/>
              </a:rPr>
              <a:t>TRABALHO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9604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29</a:t>
            </a:r>
            <a:endParaRPr sz="4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399" y="9271986"/>
            <a:ext cx="160781" cy="16000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79995" y="4176001"/>
            <a:ext cx="180340" cy="522605"/>
          </a:xfrm>
          <a:custGeom>
            <a:avLst/>
            <a:gdLst/>
            <a:ahLst/>
            <a:cxnLst/>
            <a:rect l="l" t="t" r="r" b="b"/>
            <a:pathLst>
              <a:path w="180340" h="522604">
                <a:moveTo>
                  <a:pt x="179997" y="0"/>
                </a:moveTo>
                <a:lnTo>
                  <a:pt x="0" y="0"/>
                </a:lnTo>
                <a:lnTo>
                  <a:pt x="0" y="521995"/>
                </a:lnTo>
                <a:lnTo>
                  <a:pt x="179997" y="521995"/>
                </a:lnTo>
                <a:lnTo>
                  <a:pt x="179997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74606" y="4109953"/>
            <a:ext cx="49530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775" algn="just">
              <a:lnSpc>
                <a:spcPct val="136400"/>
              </a:lnSpc>
              <a:spcBef>
                <a:spcPts val="100"/>
              </a:spcBef>
            </a:pPr>
            <a:r>
              <a:rPr sz="550" spc="5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550" spc="-10" dirty="0">
                <a:solidFill>
                  <a:srgbClr val="414042"/>
                </a:solidFill>
                <a:latin typeface="Trebuchet MS"/>
                <a:cs typeface="Trebuchet MS"/>
              </a:rPr>
              <a:t>TIC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550" spc="-20" dirty="0">
                <a:solidFill>
                  <a:srgbClr val="414042"/>
                </a:solidFill>
                <a:latin typeface="Trebuchet MS"/>
                <a:cs typeface="Trebuchet MS"/>
              </a:rPr>
              <a:t> E  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DEON</a:t>
            </a:r>
            <a:r>
              <a:rPr sz="55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550" spc="-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OGIA  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1470" y="675546"/>
            <a:ext cx="17316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414042"/>
                </a:solidFill>
                <a:latin typeface="Trebuchet MS"/>
                <a:cs typeface="Trebuchet MS"/>
              </a:rPr>
              <a:t>Ética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Trebuchet MS"/>
                <a:cs typeface="Trebuchet MS"/>
              </a:rPr>
              <a:t>deontologia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03179" y="4283999"/>
            <a:ext cx="5586730" cy="4359275"/>
            <a:chOff x="903179" y="4283999"/>
            <a:chExt cx="5586730" cy="4359275"/>
          </a:xfrm>
        </p:grpSpPr>
        <p:sp>
          <p:nvSpPr>
            <p:cNvPr id="8" name="object 8"/>
            <p:cNvSpPr/>
            <p:nvPr/>
          </p:nvSpPr>
          <p:spPr>
            <a:xfrm>
              <a:off x="906354" y="4661507"/>
              <a:ext cx="5580380" cy="3978275"/>
            </a:xfrm>
            <a:custGeom>
              <a:avLst/>
              <a:gdLst/>
              <a:ahLst/>
              <a:cxnLst/>
              <a:rect l="l" t="t" r="r" b="b"/>
              <a:pathLst>
                <a:path w="5580380" h="3978275">
                  <a:moveTo>
                    <a:pt x="79121" y="0"/>
                  </a:moveTo>
                  <a:lnTo>
                    <a:pt x="35991" y="0"/>
                  </a:lnTo>
                  <a:lnTo>
                    <a:pt x="15184" y="562"/>
                  </a:lnTo>
                  <a:lnTo>
                    <a:pt x="4498" y="4498"/>
                  </a:lnTo>
                  <a:lnTo>
                    <a:pt x="562" y="15184"/>
                  </a:lnTo>
                  <a:lnTo>
                    <a:pt x="0" y="35991"/>
                  </a:lnTo>
                  <a:lnTo>
                    <a:pt x="0" y="3942003"/>
                  </a:lnTo>
                  <a:lnTo>
                    <a:pt x="562" y="3962818"/>
                  </a:lnTo>
                  <a:lnTo>
                    <a:pt x="4498" y="3973507"/>
                  </a:lnTo>
                  <a:lnTo>
                    <a:pt x="15184" y="3977445"/>
                  </a:lnTo>
                  <a:lnTo>
                    <a:pt x="35991" y="3978008"/>
                  </a:lnTo>
                  <a:lnTo>
                    <a:pt x="5543994" y="3978008"/>
                  </a:lnTo>
                  <a:lnTo>
                    <a:pt x="5564809" y="3977445"/>
                  </a:lnTo>
                  <a:lnTo>
                    <a:pt x="5575498" y="3973507"/>
                  </a:lnTo>
                  <a:lnTo>
                    <a:pt x="5579436" y="3962818"/>
                  </a:lnTo>
                  <a:lnTo>
                    <a:pt x="5579999" y="3942003"/>
                  </a:lnTo>
                  <a:lnTo>
                    <a:pt x="5579999" y="35991"/>
                  </a:lnTo>
                  <a:lnTo>
                    <a:pt x="5579436" y="15184"/>
                  </a:lnTo>
                  <a:lnTo>
                    <a:pt x="5575498" y="4498"/>
                  </a:lnTo>
                  <a:lnTo>
                    <a:pt x="5564809" y="562"/>
                  </a:lnTo>
                  <a:lnTo>
                    <a:pt x="5543994" y="0"/>
                  </a:lnTo>
                  <a:lnTo>
                    <a:pt x="487019" y="0"/>
                  </a:lnTo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4737" y="5829498"/>
              <a:ext cx="5316855" cy="0"/>
            </a:xfrm>
            <a:custGeom>
              <a:avLst/>
              <a:gdLst/>
              <a:ahLst/>
              <a:cxnLst/>
              <a:rect l="l" t="t" r="r" b="b"/>
              <a:pathLst>
                <a:path w="5316855">
                  <a:moveTo>
                    <a:pt x="0" y="0"/>
                  </a:moveTo>
                  <a:lnTo>
                    <a:pt x="5316677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4737" y="6128302"/>
              <a:ext cx="5316855" cy="0"/>
            </a:xfrm>
            <a:custGeom>
              <a:avLst/>
              <a:gdLst/>
              <a:ahLst/>
              <a:cxnLst/>
              <a:rect l="l" t="t" r="r" b="b"/>
              <a:pathLst>
                <a:path w="5316855">
                  <a:moveTo>
                    <a:pt x="0" y="0"/>
                  </a:moveTo>
                  <a:lnTo>
                    <a:pt x="5316677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4737" y="5532381"/>
              <a:ext cx="5316855" cy="0"/>
            </a:xfrm>
            <a:custGeom>
              <a:avLst/>
              <a:gdLst/>
              <a:ahLst/>
              <a:cxnLst/>
              <a:rect l="l" t="t" r="r" b="b"/>
              <a:pathLst>
                <a:path w="5316855">
                  <a:moveTo>
                    <a:pt x="0" y="0"/>
                  </a:moveTo>
                  <a:lnTo>
                    <a:pt x="5316677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4737" y="5243605"/>
              <a:ext cx="5316855" cy="0"/>
            </a:xfrm>
            <a:custGeom>
              <a:avLst/>
              <a:gdLst/>
              <a:ahLst/>
              <a:cxnLst/>
              <a:rect l="l" t="t" r="r" b="b"/>
              <a:pathLst>
                <a:path w="5316855">
                  <a:moveTo>
                    <a:pt x="0" y="0"/>
                  </a:moveTo>
                  <a:lnTo>
                    <a:pt x="5316677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4737" y="6427099"/>
              <a:ext cx="5316855" cy="0"/>
            </a:xfrm>
            <a:custGeom>
              <a:avLst/>
              <a:gdLst/>
              <a:ahLst/>
              <a:cxnLst/>
              <a:rect l="l" t="t" r="r" b="b"/>
              <a:pathLst>
                <a:path w="5316855">
                  <a:moveTo>
                    <a:pt x="0" y="0"/>
                  </a:moveTo>
                  <a:lnTo>
                    <a:pt x="5316677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4737" y="6725902"/>
              <a:ext cx="5316855" cy="0"/>
            </a:xfrm>
            <a:custGeom>
              <a:avLst/>
              <a:gdLst/>
              <a:ahLst/>
              <a:cxnLst/>
              <a:rect l="l" t="t" r="r" b="b"/>
              <a:pathLst>
                <a:path w="5316855">
                  <a:moveTo>
                    <a:pt x="0" y="0"/>
                  </a:moveTo>
                  <a:lnTo>
                    <a:pt x="5316677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4737" y="7315125"/>
              <a:ext cx="5316855" cy="0"/>
            </a:xfrm>
            <a:custGeom>
              <a:avLst/>
              <a:gdLst/>
              <a:ahLst/>
              <a:cxnLst/>
              <a:rect l="l" t="t" r="r" b="b"/>
              <a:pathLst>
                <a:path w="5316855">
                  <a:moveTo>
                    <a:pt x="0" y="0"/>
                  </a:moveTo>
                  <a:lnTo>
                    <a:pt x="5316677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44737" y="7909129"/>
              <a:ext cx="5316855" cy="0"/>
            </a:xfrm>
            <a:custGeom>
              <a:avLst/>
              <a:gdLst/>
              <a:ahLst/>
              <a:cxnLst/>
              <a:rect l="l" t="t" r="r" b="b"/>
              <a:pathLst>
                <a:path w="5316855">
                  <a:moveTo>
                    <a:pt x="0" y="0"/>
                  </a:moveTo>
                  <a:lnTo>
                    <a:pt x="5316677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4737" y="7613929"/>
              <a:ext cx="5316855" cy="0"/>
            </a:xfrm>
            <a:custGeom>
              <a:avLst/>
              <a:gdLst/>
              <a:ahLst/>
              <a:cxnLst/>
              <a:rect l="l" t="t" r="r" b="b"/>
              <a:pathLst>
                <a:path w="5316855">
                  <a:moveTo>
                    <a:pt x="0" y="0"/>
                  </a:moveTo>
                  <a:lnTo>
                    <a:pt x="5316677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4737" y="8207927"/>
              <a:ext cx="5316855" cy="0"/>
            </a:xfrm>
            <a:custGeom>
              <a:avLst/>
              <a:gdLst/>
              <a:ahLst/>
              <a:cxnLst/>
              <a:rect l="l" t="t" r="r" b="b"/>
              <a:pathLst>
                <a:path w="5316855">
                  <a:moveTo>
                    <a:pt x="0" y="0"/>
                  </a:moveTo>
                  <a:lnTo>
                    <a:pt x="5316677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4737" y="8506730"/>
              <a:ext cx="5316855" cy="0"/>
            </a:xfrm>
            <a:custGeom>
              <a:avLst/>
              <a:gdLst/>
              <a:ahLst/>
              <a:cxnLst/>
              <a:rect l="l" t="t" r="r" b="b"/>
              <a:pathLst>
                <a:path w="5316855">
                  <a:moveTo>
                    <a:pt x="0" y="0"/>
                  </a:moveTo>
                  <a:lnTo>
                    <a:pt x="5316677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17005" y="4283999"/>
              <a:ext cx="346075" cy="383540"/>
            </a:xfrm>
            <a:custGeom>
              <a:avLst/>
              <a:gdLst/>
              <a:ahLst/>
              <a:cxnLst/>
              <a:rect l="l" t="t" r="r" b="b"/>
              <a:pathLst>
                <a:path w="346075" h="383539">
                  <a:moveTo>
                    <a:pt x="287515" y="0"/>
                  </a:moveTo>
                  <a:lnTo>
                    <a:pt x="58356" y="0"/>
                  </a:lnTo>
                  <a:lnTo>
                    <a:pt x="35699" y="4605"/>
                  </a:lnTo>
                  <a:lnTo>
                    <a:pt x="17143" y="17145"/>
                  </a:lnTo>
                  <a:lnTo>
                    <a:pt x="4605" y="35704"/>
                  </a:lnTo>
                  <a:lnTo>
                    <a:pt x="0" y="58369"/>
                  </a:lnTo>
                  <a:lnTo>
                    <a:pt x="0" y="287515"/>
                  </a:lnTo>
                  <a:lnTo>
                    <a:pt x="4605" y="310172"/>
                  </a:lnTo>
                  <a:lnTo>
                    <a:pt x="17143" y="328728"/>
                  </a:lnTo>
                  <a:lnTo>
                    <a:pt x="35699" y="341266"/>
                  </a:lnTo>
                  <a:lnTo>
                    <a:pt x="58356" y="345871"/>
                  </a:lnTo>
                  <a:lnTo>
                    <a:pt x="59080" y="382917"/>
                  </a:lnTo>
                  <a:lnTo>
                    <a:pt x="100888" y="345871"/>
                  </a:lnTo>
                  <a:lnTo>
                    <a:pt x="287515" y="345871"/>
                  </a:lnTo>
                  <a:lnTo>
                    <a:pt x="310172" y="341266"/>
                  </a:lnTo>
                  <a:lnTo>
                    <a:pt x="328728" y="328728"/>
                  </a:lnTo>
                  <a:lnTo>
                    <a:pt x="341266" y="310172"/>
                  </a:lnTo>
                  <a:lnTo>
                    <a:pt x="345871" y="287515"/>
                  </a:lnTo>
                  <a:lnTo>
                    <a:pt x="345871" y="58369"/>
                  </a:lnTo>
                  <a:lnTo>
                    <a:pt x="341266" y="35704"/>
                  </a:lnTo>
                  <a:lnTo>
                    <a:pt x="328728" y="17145"/>
                  </a:lnTo>
                  <a:lnTo>
                    <a:pt x="310172" y="4605"/>
                  </a:lnTo>
                  <a:lnTo>
                    <a:pt x="287515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90966" y="4333362"/>
              <a:ext cx="197485" cy="254635"/>
            </a:xfrm>
            <a:custGeom>
              <a:avLst/>
              <a:gdLst/>
              <a:ahLst/>
              <a:cxnLst/>
              <a:rect l="l" t="t" r="r" b="b"/>
              <a:pathLst>
                <a:path w="197484" h="254635">
                  <a:moveTo>
                    <a:pt x="197129" y="0"/>
                  </a:moveTo>
                  <a:lnTo>
                    <a:pt x="33845" y="0"/>
                  </a:lnTo>
                  <a:lnTo>
                    <a:pt x="0" y="35725"/>
                  </a:lnTo>
                  <a:lnTo>
                    <a:pt x="0" y="254241"/>
                  </a:lnTo>
                  <a:lnTo>
                    <a:pt x="197129" y="254241"/>
                  </a:lnTo>
                  <a:lnTo>
                    <a:pt x="197129" y="220472"/>
                  </a:lnTo>
                  <a:lnTo>
                    <a:pt x="189230" y="220472"/>
                  </a:lnTo>
                  <a:lnTo>
                    <a:pt x="189230" y="246341"/>
                  </a:lnTo>
                  <a:lnTo>
                    <a:pt x="7912" y="246341"/>
                  </a:lnTo>
                  <a:lnTo>
                    <a:pt x="7912" y="38874"/>
                  </a:lnTo>
                  <a:lnTo>
                    <a:pt x="37249" y="7899"/>
                  </a:lnTo>
                  <a:lnTo>
                    <a:pt x="189230" y="7899"/>
                  </a:lnTo>
                  <a:lnTo>
                    <a:pt x="189230" y="105016"/>
                  </a:lnTo>
                  <a:lnTo>
                    <a:pt x="197129" y="105016"/>
                  </a:lnTo>
                  <a:lnTo>
                    <a:pt x="1971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4610" y="4381373"/>
              <a:ext cx="215557" cy="16958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899998" y="1608010"/>
            <a:ext cx="3650615" cy="1104265"/>
          </a:xfrm>
          <a:prstGeom prst="rect">
            <a:avLst/>
          </a:prstGeom>
          <a:solidFill>
            <a:srgbClr val="F4F9F2"/>
          </a:solidFill>
        </p:spPr>
        <p:txBody>
          <a:bodyPr vert="horz" wrap="square" lIns="0" tIns="1587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25"/>
              </a:spcBef>
            </a:pP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fiel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estes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princípios,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aderir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seguintes</a:t>
            </a:r>
            <a:endParaRPr sz="900">
              <a:latin typeface="Trebuchet MS"/>
              <a:cs typeface="Trebuchet MS"/>
            </a:endParaRPr>
          </a:p>
          <a:p>
            <a:pPr marL="83820">
              <a:lnSpc>
                <a:spcPct val="100000"/>
              </a:lnSpc>
              <a:spcBef>
                <a:spcPts val="240"/>
              </a:spcBef>
            </a:pP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padr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ões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éti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os:</a:t>
            </a:r>
            <a:endParaRPr sz="900">
              <a:latin typeface="Trebuchet MS"/>
              <a:cs typeface="Trebuchet MS"/>
            </a:endParaRPr>
          </a:p>
          <a:p>
            <a:pPr marL="83820">
              <a:lnSpc>
                <a:spcPct val="100000"/>
              </a:lnSpc>
              <a:spcBef>
                <a:spcPts val="240"/>
              </a:spcBef>
              <a:tabLst>
                <a:tab pos="263525" algn="l"/>
              </a:tabLst>
            </a:pPr>
            <a:r>
              <a:rPr sz="500" spc="75" dirty="0">
                <a:solidFill>
                  <a:srgbClr val="54B948"/>
                </a:solidFill>
                <a:latin typeface="Arial"/>
                <a:cs typeface="Arial"/>
              </a:rPr>
              <a:t>■	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espeita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espí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ti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o;</a:t>
            </a:r>
            <a:endParaRPr sz="900">
              <a:latin typeface="Trebuchet MS"/>
              <a:cs typeface="Trebuchet MS"/>
            </a:endParaRPr>
          </a:p>
          <a:p>
            <a:pPr marL="83820">
              <a:lnSpc>
                <a:spcPct val="100000"/>
              </a:lnSpc>
              <a:spcBef>
                <a:spcPts val="240"/>
              </a:spcBef>
              <a:tabLst>
                <a:tab pos="263525" algn="l"/>
              </a:tabLst>
            </a:pPr>
            <a:r>
              <a:rPr sz="500" spc="75" dirty="0">
                <a:solidFill>
                  <a:srgbClr val="54B948"/>
                </a:solidFill>
                <a:latin typeface="Arial"/>
                <a:cs typeface="Arial"/>
              </a:rPr>
              <a:t>■	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espeita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ras;</a:t>
            </a:r>
            <a:endParaRPr sz="900">
              <a:latin typeface="Trebuchet MS"/>
              <a:cs typeface="Trebuchet MS"/>
            </a:endParaRPr>
          </a:p>
          <a:p>
            <a:pPr marL="83820">
              <a:lnSpc>
                <a:spcPct val="100000"/>
              </a:lnSpc>
              <a:spcBef>
                <a:spcPts val="240"/>
              </a:spcBef>
              <a:tabLst>
                <a:tab pos="263525" algn="l"/>
              </a:tabLst>
            </a:pPr>
            <a:r>
              <a:rPr sz="500" spc="75" dirty="0">
                <a:solidFill>
                  <a:srgbClr val="54B948"/>
                </a:solidFill>
                <a:latin typeface="Arial"/>
                <a:cs typeface="Arial"/>
              </a:rPr>
              <a:t>■	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espeita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juí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z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á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rbit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ros;</a:t>
            </a:r>
            <a:endParaRPr sz="900">
              <a:latin typeface="Trebuchet MS"/>
              <a:cs typeface="Trebuchet MS"/>
            </a:endParaRPr>
          </a:p>
          <a:p>
            <a:pPr marL="83820">
              <a:lnSpc>
                <a:spcPct val="100000"/>
              </a:lnSpc>
              <a:spcBef>
                <a:spcPts val="240"/>
              </a:spcBef>
              <a:tabLst>
                <a:tab pos="263525" algn="l"/>
              </a:tabLst>
            </a:pPr>
            <a:r>
              <a:rPr sz="500" spc="75" dirty="0">
                <a:solidFill>
                  <a:srgbClr val="54B948"/>
                </a:solidFill>
                <a:latin typeface="Arial"/>
                <a:cs typeface="Arial"/>
              </a:rPr>
              <a:t>■	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f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ênci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su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modalidad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9998" y="2712008"/>
            <a:ext cx="3650615" cy="1164590"/>
          </a:xfrm>
          <a:prstGeom prst="rect">
            <a:avLst/>
          </a:prstGeom>
          <a:solidFill>
            <a:srgbClr val="DCEDD4"/>
          </a:solidFill>
        </p:spPr>
        <p:txBody>
          <a:bodyPr vert="horz" wrap="square" lIns="0" tIns="8509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670"/>
              </a:spcBef>
            </a:pP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adquirir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este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perfil,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ser:</a:t>
            </a:r>
            <a:endParaRPr sz="900">
              <a:latin typeface="Trebuchet MS"/>
              <a:cs typeface="Trebuchet MS"/>
            </a:endParaRPr>
          </a:p>
          <a:p>
            <a:pPr marL="83820">
              <a:lnSpc>
                <a:spcPct val="100000"/>
              </a:lnSpc>
              <a:spcBef>
                <a:spcPts val="240"/>
              </a:spcBef>
              <a:tabLst>
                <a:tab pos="263525" algn="l"/>
              </a:tabLst>
            </a:pPr>
            <a:r>
              <a:rPr sz="500" spc="75" dirty="0">
                <a:solidFill>
                  <a:srgbClr val="54B948"/>
                </a:solidFill>
                <a:latin typeface="Arial"/>
                <a:cs typeface="Arial"/>
              </a:rPr>
              <a:t>■	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fi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ança;</a:t>
            </a:r>
            <a:endParaRPr sz="900">
              <a:latin typeface="Trebuchet MS"/>
              <a:cs typeface="Trebuchet MS"/>
            </a:endParaRPr>
          </a:p>
          <a:p>
            <a:pPr marL="83820">
              <a:lnSpc>
                <a:spcPct val="100000"/>
              </a:lnSpc>
              <a:spcBef>
                <a:spcPts val="240"/>
              </a:spcBef>
              <a:tabLst>
                <a:tab pos="263525" algn="l"/>
              </a:tabLst>
            </a:pPr>
            <a:r>
              <a:rPr sz="500" spc="75" dirty="0">
                <a:solidFill>
                  <a:srgbClr val="54B948"/>
                </a:solidFill>
                <a:latin typeface="Arial"/>
                <a:cs typeface="Arial"/>
              </a:rPr>
              <a:t>■	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íntegro;</a:t>
            </a:r>
            <a:endParaRPr sz="900">
              <a:latin typeface="Trebuchet MS"/>
              <a:cs typeface="Trebuchet MS"/>
            </a:endParaRPr>
          </a:p>
          <a:p>
            <a:pPr marL="83820">
              <a:lnSpc>
                <a:spcPct val="100000"/>
              </a:lnSpc>
              <a:spcBef>
                <a:spcPts val="240"/>
              </a:spcBef>
              <a:tabLst>
                <a:tab pos="263525" algn="l"/>
              </a:tabLst>
            </a:pPr>
            <a:r>
              <a:rPr sz="500" spc="75" dirty="0">
                <a:solidFill>
                  <a:srgbClr val="54B948"/>
                </a:solidFill>
                <a:latin typeface="Arial"/>
                <a:cs typeface="Arial"/>
              </a:rPr>
              <a:t>■	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leal;</a:t>
            </a:r>
            <a:endParaRPr sz="900">
              <a:latin typeface="Trebuchet MS"/>
              <a:cs typeface="Trebuchet MS"/>
            </a:endParaRPr>
          </a:p>
          <a:p>
            <a:pPr marL="83820">
              <a:lnSpc>
                <a:spcPct val="100000"/>
              </a:lnSpc>
              <a:spcBef>
                <a:spcPts val="240"/>
              </a:spcBef>
              <a:tabLst>
                <a:tab pos="263525" algn="l"/>
              </a:tabLst>
            </a:pPr>
            <a:r>
              <a:rPr sz="500" spc="75" dirty="0">
                <a:solidFill>
                  <a:srgbClr val="54B948"/>
                </a:solidFill>
                <a:latin typeface="Arial"/>
                <a:cs typeface="Arial"/>
              </a:rPr>
              <a:t>■	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honesto;</a:t>
            </a:r>
            <a:endParaRPr sz="900">
              <a:latin typeface="Trebuchet MS"/>
              <a:cs typeface="Trebuchet MS"/>
            </a:endParaRPr>
          </a:p>
          <a:p>
            <a:pPr marL="83820">
              <a:lnSpc>
                <a:spcPct val="100000"/>
              </a:lnSpc>
              <a:spcBef>
                <a:spcPts val="240"/>
              </a:spcBef>
              <a:tabLst>
                <a:tab pos="263525" algn="l"/>
              </a:tabLst>
            </a:pPr>
            <a:r>
              <a:rPr sz="500" spc="75" dirty="0">
                <a:solidFill>
                  <a:srgbClr val="54B948"/>
                </a:solidFill>
                <a:latin typeface="Arial"/>
                <a:cs typeface="Arial"/>
              </a:rPr>
              <a:t>■	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cump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ido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ome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13299" y="4855244"/>
            <a:ext cx="4791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Dê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a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sua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opinião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quanto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à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importância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da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filosofia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de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responsabilidade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a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ser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assumida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pelo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treinador.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3299" y="6889895"/>
            <a:ext cx="2171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O</a:t>
            </a:r>
            <a:r>
              <a:rPr sz="900" b="1" spc="-3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que</a:t>
            </a:r>
            <a:r>
              <a:rPr sz="900" b="1" spc="-3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significa</a:t>
            </a:r>
            <a:r>
              <a:rPr sz="900" b="1" spc="-3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para</a:t>
            </a:r>
            <a:r>
              <a:rPr sz="900" b="1" spc="-2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si</a:t>
            </a:r>
            <a:r>
              <a:rPr sz="900" b="1" spc="-3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«honrar</a:t>
            </a:r>
            <a:r>
              <a:rPr sz="900" b="1" spc="-3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o</a:t>
            </a:r>
            <a:r>
              <a:rPr sz="900" b="1" spc="-2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desporto»?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09299" y="4344896"/>
            <a:ext cx="666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414042"/>
                </a:solidFill>
                <a:latin typeface="Trebuchet MS"/>
                <a:cs typeface="Trebuchet MS"/>
              </a:rPr>
              <a:t>PROPOSTA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800" b="1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414042"/>
                </a:solidFill>
                <a:latin typeface="Trebuchet MS"/>
                <a:cs typeface="Trebuchet MS"/>
              </a:rPr>
              <a:t>TRABALHO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399" y="9271986"/>
            <a:ext cx="160781" cy="16000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379995" y="4176001"/>
            <a:ext cx="180340" cy="522605"/>
          </a:xfrm>
          <a:custGeom>
            <a:avLst/>
            <a:gdLst/>
            <a:ahLst/>
            <a:cxnLst/>
            <a:rect l="l" t="t" r="r" b="b"/>
            <a:pathLst>
              <a:path w="180340" h="522604">
                <a:moveTo>
                  <a:pt x="179997" y="0"/>
                </a:moveTo>
                <a:lnTo>
                  <a:pt x="0" y="0"/>
                </a:lnTo>
                <a:lnTo>
                  <a:pt x="0" y="521995"/>
                </a:lnTo>
                <a:lnTo>
                  <a:pt x="179997" y="521995"/>
                </a:lnTo>
                <a:lnTo>
                  <a:pt x="179997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74606" y="4109953"/>
            <a:ext cx="49530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775" algn="just">
              <a:lnSpc>
                <a:spcPct val="136400"/>
              </a:lnSpc>
              <a:spcBef>
                <a:spcPts val="100"/>
              </a:spcBef>
            </a:pPr>
            <a:r>
              <a:rPr sz="550" spc="5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550" spc="-10" dirty="0">
                <a:solidFill>
                  <a:srgbClr val="414042"/>
                </a:solidFill>
                <a:latin typeface="Trebuchet MS"/>
                <a:cs typeface="Trebuchet MS"/>
              </a:rPr>
              <a:t>TIC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550" spc="-20" dirty="0">
                <a:solidFill>
                  <a:srgbClr val="414042"/>
                </a:solidFill>
                <a:latin typeface="Trebuchet MS"/>
                <a:cs typeface="Trebuchet MS"/>
              </a:rPr>
              <a:t> E  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DEON</a:t>
            </a:r>
            <a:r>
              <a:rPr sz="55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550" spc="-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OGIA  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62212" y="8812829"/>
            <a:ext cx="3486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70" dirty="0">
                <a:solidFill>
                  <a:srgbClr val="9D9FA2"/>
                </a:solidFill>
                <a:latin typeface="Trebuchet MS"/>
                <a:cs typeface="Trebuchet MS"/>
              </a:rPr>
              <a:t>3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7525" y="1149861"/>
            <a:ext cx="18783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54B948"/>
                </a:solidFill>
                <a:latin typeface="Trebuchet MS"/>
                <a:cs typeface="Trebuchet MS"/>
              </a:rPr>
              <a:t>OBJETIVO</a:t>
            </a:r>
            <a:r>
              <a:rPr sz="1100" spc="-25" dirty="0">
                <a:solidFill>
                  <a:srgbClr val="54B948"/>
                </a:solidFill>
                <a:latin typeface="Trebuchet MS"/>
                <a:cs typeface="Trebuchet MS"/>
              </a:rPr>
              <a:t>S</a:t>
            </a:r>
            <a:r>
              <a:rPr sz="1100" spc="-9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54B948"/>
                </a:solidFill>
                <a:latin typeface="Trebuchet MS"/>
                <a:cs typeface="Trebuchet MS"/>
              </a:rPr>
              <a:t>D</a:t>
            </a:r>
            <a:r>
              <a:rPr sz="1100" spc="2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100" spc="-9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54B948"/>
                </a:solidFill>
                <a:latin typeface="Trebuchet MS"/>
                <a:cs typeface="Trebuchet MS"/>
              </a:rPr>
              <a:t>APRENDIZAGEM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0225" y="1365269"/>
            <a:ext cx="5581015" cy="0"/>
          </a:xfrm>
          <a:custGeom>
            <a:avLst/>
            <a:gdLst/>
            <a:ahLst/>
            <a:cxnLst/>
            <a:rect l="l" t="t" r="r" b="b"/>
            <a:pathLst>
              <a:path w="5581015">
                <a:moveTo>
                  <a:pt x="0" y="0"/>
                </a:moveTo>
                <a:lnTo>
                  <a:pt x="5581015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08999" y="743397"/>
            <a:ext cx="5585460" cy="412115"/>
            <a:chOff x="908999" y="743397"/>
            <a:chExt cx="5585460" cy="412115"/>
          </a:xfrm>
        </p:grpSpPr>
        <p:sp>
          <p:nvSpPr>
            <p:cNvPr id="9" name="object 9"/>
            <p:cNvSpPr/>
            <p:nvPr/>
          </p:nvSpPr>
          <p:spPr>
            <a:xfrm>
              <a:off x="910225" y="1152070"/>
              <a:ext cx="5584190" cy="0"/>
            </a:xfrm>
            <a:custGeom>
              <a:avLst/>
              <a:gdLst/>
              <a:ahLst/>
              <a:cxnLst/>
              <a:rect l="l" t="t" r="r" b="b"/>
              <a:pathLst>
                <a:path w="5584190">
                  <a:moveTo>
                    <a:pt x="0" y="0"/>
                  </a:moveTo>
                  <a:lnTo>
                    <a:pt x="5584037" y="0"/>
                  </a:lnTo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999" y="743397"/>
              <a:ext cx="343801" cy="380644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910225" y="3547583"/>
            <a:ext cx="5589905" cy="0"/>
          </a:xfrm>
          <a:custGeom>
            <a:avLst/>
            <a:gdLst/>
            <a:ahLst/>
            <a:cxnLst/>
            <a:rect l="l" t="t" r="r" b="b"/>
            <a:pathLst>
              <a:path w="5589905">
                <a:moveTo>
                  <a:pt x="0" y="0"/>
                </a:moveTo>
                <a:lnTo>
                  <a:pt x="5589905" y="0"/>
                </a:lnTo>
              </a:path>
            </a:pathLst>
          </a:custGeom>
          <a:ln w="3175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9300" y="4261556"/>
            <a:ext cx="5962015" cy="2709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marR="14604" indent="-360045">
              <a:lnSpc>
                <a:spcPct val="100000"/>
              </a:lnSpc>
              <a:spcBef>
                <a:spcPts val="100"/>
              </a:spcBef>
              <a:tabLst>
                <a:tab pos="372110" algn="l"/>
              </a:tabLst>
            </a:pPr>
            <a:r>
              <a:rPr sz="2000" spc="-114" dirty="0">
                <a:solidFill>
                  <a:srgbClr val="54B948"/>
                </a:solidFill>
                <a:latin typeface="Trebuchet MS"/>
                <a:cs typeface="Trebuchet MS"/>
              </a:rPr>
              <a:t>1.	</a:t>
            </a:r>
            <a:r>
              <a:rPr sz="3500" b="1" spc="-10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3500" b="1" spc="-5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3500" b="1" spc="-240" dirty="0">
                <a:solidFill>
                  <a:srgbClr val="414042"/>
                </a:solidFill>
                <a:latin typeface="Trebuchet MS"/>
                <a:cs typeface="Trebuchet MS"/>
              </a:rPr>
              <a:t>IMPORTÂNCI</a:t>
            </a:r>
            <a:r>
              <a:rPr sz="3500" b="1" spc="-7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3500" b="1" spc="-5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3500" b="1" spc="-23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3500" b="1" spc="-6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3500" b="1" spc="-5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3500" b="1" spc="-240" dirty="0">
                <a:solidFill>
                  <a:srgbClr val="414042"/>
                </a:solidFill>
                <a:latin typeface="Trebuchet MS"/>
                <a:cs typeface="Trebuchet MS"/>
              </a:rPr>
              <a:t>FORMAÇÃO  </a:t>
            </a:r>
            <a:r>
              <a:rPr sz="3500" b="1" spc="-20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3500" b="1" spc="-2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3500" b="1" spc="-5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3500" b="1" spc="-235" dirty="0">
                <a:solidFill>
                  <a:srgbClr val="414042"/>
                </a:solidFill>
                <a:latin typeface="Trebuchet MS"/>
                <a:cs typeface="Trebuchet MS"/>
              </a:rPr>
              <a:t>TREINADORE</a:t>
            </a:r>
            <a:r>
              <a:rPr sz="3500" b="1" spc="-5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3500" b="1" spc="-5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3500" b="1" spc="-250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endParaRPr sz="3500">
              <a:latin typeface="Trebuchet MS"/>
              <a:cs typeface="Trebuchet MS"/>
            </a:endParaRPr>
          </a:p>
          <a:p>
            <a:pPr marL="372110" marR="151765">
              <a:lnSpc>
                <a:spcPct val="100000"/>
              </a:lnSpc>
            </a:pPr>
            <a:r>
              <a:rPr sz="3500" b="1" spc="-340" dirty="0">
                <a:solidFill>
                  <a:srgbClr val="414042"/>
                </a:solidFill>
                <a:latin typeface="Trebuchet MS"/>
                <a:cs typeface="Trebuchet MS"/>
              </a:rPr>
              <a:t>FATO</a:t>
            </a:r>
            <a:r>
              <a:rPr sz="3500" b="1" spc="-16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3500" b="1" spc="-5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3500" b="1" spc="-20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3500" b="1" spc="-2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3500" b="1" spc="-5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3500" b="1" spc="-220" dirty="0">
                <a:solidFill>
                  <a:srgbClr val="414042"/>
                </a:solidFill>
                <a:latin typeface="Trebuchet MS"/>
                <a:cs typeface="Trebuchet MS"/>
              </a:rPr>
              <a:t>DESENVOLVIMENTO  </a:t>
            </a:r>
            <a:r>
              <a:rPr sz="3500" b="1" spc="-265" dirty="0">
                <a:solidFill>
                  <a:srgbClr val="414042"/>
                </a:solidFill>
                <a:latin typeface="Trebuchet MS"/>
                <a:cs typeface="Trebuchet MS"/>
              </a:rPr>
              <a:t>DESPORTIVO</a:t>
            </a:r>
            <a:endParaRPr sz="3500">
              <a:latin typeface="Trebuchet MS"/>
              <a:cs typeface="Trebuchet MS"/>
            </a:endParaRPr>
          </a:p>
          <a:p>
            <a:pPr marL="129539">
              <a:lnSpc>
                <a:spcPct val="100000"/>
              </a:lnSpc>
              <a:spcBef>
                <a:spcPts val="520"/>
              </a:spcBef>
            </a:pPr>
            <a:r>
              <a:rPr sz="1200" spc="-55" dirty="0">
                <a:solidFill>
                  <a:srgbClr val="54B948"/>
                </a:solidFill>
                <a:latin typeface="Trebuchet MS"/>
                <a:cs typeface="Trebuchet MS"/>
              </a:rPr>
              <a:t>1.1</a:t>
            </a:r>
            <a:r>
              <a:rPr sz="1200" spc="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54B948"/>
                </a:solidFill>
                <a:latin typeface="Trebuchet MS"/>
                <a:cs typeface="Trebuchet MS"/>
              </a:rPr>
              <a:t>realidade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54B948"/>
                </a:solidFill>
                <a:latin typeface="Trebuchet MS"/>
                <a:cs typeface="Trebuchet MS"/>
              </a:rPr>
              <a:t>desportiva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54B948"/>
                </a:solidFill>
                <a:latin typeface="Trebuchet MS"/>
                <a:cs typeface="Trebuchet MS"/>
              </a:rPr>
              <a:t>em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54B948"/>
                </a:solidFill>
                <a:latin typeface="Trebuchet MS"/>
                <a:cs typeface="Trebuchet MS"/>
              </a:rPr>
              <a:t>Portugal</a:t>
            </a:r>
            <a:endParaRPr sz="1600">
              <a:latin typeface="Trebuchet MS"/>
              <a:cs typeface="Trebuchet MS"/>
            </a:endParaRPr>
          </a:p>
          <a:p>
            <a:pPr marL="570230">
              <a:lnSpc>
                <a:spcPct val="100000"/>
              </a:lnSpc>
              <a:spcBef>
                <a:spcPts val="810"/>
              </a:spcBef>
            </a:pP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Duas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premissas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condicionaram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elaboração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todo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presente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documen-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7299" y="1354381"/>
            <a:ext cx="1783714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apr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endizagem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objeti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é  essencial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aquisição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omp</a:t>
            </a:r>
            <a:r>
              <a:rPr sz="900" spc="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- 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tências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formandos.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candida-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ender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  ganhou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est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tu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solidár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io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 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esso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olução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ans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- 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mação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mund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alo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es 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culturais,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económicos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políticos</a:t>
            </a:r>
            <a:endParaRPr sz="900">
              <a:latin typeface="Trebuchet MS"/>
              <a:cs typeface="Trebuchet MS"/>
            </a:endParaRPr>
          </a:p>
          <a:p>
            <a:pPr marL="12700" marR="192405">
              <a:lnSpc>
                <a:spcPct val="138900"/>
              </a:lnSpc>
            </a:pP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ca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ra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er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izam.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odos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eles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se 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ojetam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futu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ande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questão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onsis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98099" y="1354381"/>
            <a:ext cx="1776730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det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er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minar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onc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retame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qual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 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utilização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mais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adequada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des-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po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tido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esposta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aos 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incípios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fundame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tais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objeti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 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f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or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mulados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onstituição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tu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- 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guesa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4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ecla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ação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Uni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ersal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 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Di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ei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Homem.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ssim,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ética 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ti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Ética 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aplicada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á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tica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social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4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espo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 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abarca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domínio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filo-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sofia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mo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al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di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nifica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08899" y="1354381"/>
            <a:ext cx="1769110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objeti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ompo</a:t>
            </a: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tamen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or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  do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segundo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diretrizes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enquadram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esse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ompo</a:t>
            </a: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tamen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no 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exercício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das suas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atividades sociais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ofissionai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Si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nifica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tudo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is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 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apr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endizagem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om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vida</a:t>
            </a:r>
            <a:endParaRPr sz="900">
              <a:latin typeface="Trebuchet MS"/>
              <a:cs typeface="Trebuchet MS"/>
            </a:endParaRPr>
          </a:p>
          <a:p>
            <a:pPr marL="12700" marR="32384">
              <a:lnSpc>
                <a:spcPct val="138900"/>
              </a:lnSpc>
            </a:pP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ár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einador 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implica,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odas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rven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-  ções,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«o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respeito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pelos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participantes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pelas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personagens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uni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verso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 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desporto».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1899" y="6945195"/>
            <a:ext cx="372935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22200"/>
              </a:lnSpc>
              <a:spcBef>
                <a:spcPts val="100"/>
              </a:spcBef>
            </a:pP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to: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uma,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foi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apresentada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por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José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Sousa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Esteves,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no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seu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livro </a:t>
            </a:r>
            <a:r>
              <a:rPr sz="900" i="1" spc="-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i="1" spc="-40" dirty="0">
                <a:solidFill>
                  <a:srgbClr val="414042"/>
                </a:solidFill>
                <a:latin typeface="Trebuchet MS"/>
                <a:cs typeface="Trebuchet MS"/>
              </a:rPr>
              <a:t>Des- </a:t>
            </a:r>
            <a:r>
              <a:rPr sz="900" i="1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i="1" spc="-55" dirty="0">
                <a:solidFill>
                  <a:srgbClr val="414042"/>
                </a:solidFill>
                <a:latin typeface="Trebuchet MS"/>
                <a:cs typeface="Trebuchet MS"/>
              </a:rPr>
              <a:t>porto</a:t>
            </a:r>
            <a:r>
              <a:rPr sz="900" i="1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i="1" spc="-8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i="1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i="1" spc="-2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i="1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i="1" spc="-65" dirty="0">
                <a:solidFill>
                  <a:srgbClr val="414042"/>
                </a:solidFill>
                <a:latin typeface="Trebuchet MS"/>
                <a:cs typeface="Trebuchet MS"/>
              </a:rPr>
              <a:t>Estruturas</a:t>
            </a:r>
            <a:r>
              <a:rPr sz="900" i="1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i="1" spc="-50" dirty="0">
                <a:solidFill>
                  <a:srgbClr val="414042"/>
                </a:solidFill>
                <a:latin typeface="Trebuchet MS"/>
                <a:cs typeface="Trebuchet MS"/>
              </a:rPr>
              <a:t>Sociais</a:t>
            </a:r>
            <a:r>
              <a:rPr sz="750" b="1" spc="-75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1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qual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referia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fenómeno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desportivo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1899" y="7280475"/>
            <a:ext cx="371347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22200"/>
              </a:lnSpc>
              <a:spcBef>
                <a:spcPts val="100"/>
              </a:spcBef>
            </a:pP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entendido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perspetiva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estruturas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sociais;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outra,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salientava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Melo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Carvalho</a:t>
            </a:r>
            <a:r>
              <a:rPr sz="750" b="1" spc="-67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2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1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“que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nosso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tempo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competição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penetrou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todo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património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7299" y="7615756"/>
            <a:ext cx="3659504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625">
              <a:lnSpc>
                <a:spcPct val="122200"/>
              </a:lnSpc>
              <a:spcBef>
                <a:spcPts val="100"/>
              </a:spcBef>
            </a:pP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cultural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ponto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constituir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manifestação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mais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atual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motivação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profun-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humano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todo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comportamento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social.”</a:t>
            </a:r>
            <a:endParaRPr sz="900">
              <a:latin typeface="Trebuchet MS"/>
              <a:cs typeface="Trebuchet MS"/>
            </a:endParaRPr>
          </a:p>
          <a:p>
            <a:pPr marL="12700" marR="5080" indent="179705">
              <a:lnSpc>
                <a:spcPct val="122200"/>
              </a:lnSpc>
            </a:pP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compreendermos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desporto enquanto fenómeno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social,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há que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situarmo-nos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numa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posição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crítica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análise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sobre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evolução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nossa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sociedade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vem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sofrendo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década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1970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fundamentalmente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edend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2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5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br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1974.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711799" y="6951598"/>
            <a:ext cx="2988310" cy="361950"/>
            <a:chOff x="1711799" y="6951598"/>
            <a:chExt cx="2988310" cy="361950"/>
          </a:xfrm>
        </p:grpSpPr>
        <p:sp>
          <p:nvSpPr>
            <p:cNvPr id="20" name="object 20"/>
            <p:cNvSpPr/>
            <p:nvPr/>
          </p:nvSpPr>
          <p:spPr>
            <a:xfrm>
              <a:off x="4696330" y="6967576"/>
              <a:ext cx="0" cy="327025"/>
            </a:xfrm>
            <a:custGeom>
              <a:avLst/>
              <a:gdLst/>
              <a:ahLst/>
              <a:cxnLst/>
              <a:rect l="l" t="t" r="r" b="b"/>
              <a:pathLst>
                <a:path h="327025">
                  <a:moveTo>
                    <a:pt x="0" y="0"/>
                  </a:moveTo>
                  <a:lnTo>
                    <a:pt x="0" y="326491"/>
                  </a:lnTo>
                </a:path>
              </a:pathLst>
            </a:custGeom>
            <a:ln w="635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30853" y="7300472"/>
              <a:ext cx="2953385" cy="0"/>
            </a:xfrm>
            <a:custGeom>
              <a:avLst/>
              <a:gdLst/>
              <a:ahLst/>
              <a:cxnLst/>
              <a:rect l="l" t="t" r="r" b="b"/>
              <a:pathLst>
                <a:path w="2953385">
                  <a:moveTo>
                    <a:pt x="295277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1319" y="6951599"/>
              <a:ext cx="2978785" cy="352425"/>
            </a:xfrm>
            <a:custGeom>
              <a:avLst/>
              <a:gdLst/>
              <a:ahLst/>
              <a:cxnLst/>
              <a:rect l="l" t="t" r="r" b="b"/>
              <a:pathLst>
                <a:path w="2978785" h="352425">
                  <a:moveTo>
                    <a:pt x="6350" y="348869"/>
                  </a:moveTo>
                  <a:lnTo>
                    <a:pt x="5422" y="346633"/>
                  </a:lnTo>
                  <a:lnTo>
                    <a:pt x="3175" y="345694"/>
                  </a:lnTo>
                  <a:lnTo>
                    <a:pt x="939" y="346633"/>
                  </a:lnTo>
                  <a:lnTo>
                    <a:pt x="0" y="348869"/>
                  </a:lnTo>
                  <a:lnTo>
                    <a:pt x="939" y="351116"/>
                  </a:lnTo>
                  <a:lnTo>
                    <a:pt x="3175" y="352044"/>
                  </a:lnTo>
                  <a:lnTo>
                    <a:pt x="5422" y="351116"/>
                  </a:lnTo>
                  <a:lnTo>
                    <a:pt x="6350" y="348869"/>
                  </a:lnTo>
                  <a:close/>
                </a:path>
                <a:path w="2978785" h="352425">
                  <a:moveTo>
                    <a:pt x="2978175" y="348869"/>
                  </a:moveTo>
                  <a:lnTo>
                    <a:pt x="2977248" y="346633"/>
                  </a:lnTo>
                  <a:lnTo>
                    <a:pt x="2975000" y="345694"/>
                  </a:lnTo>
                  <a:lnTo>
                    <a:pt x="2972765" y="346633"/>
                  </a:lnTo>
                  <a:lnTo>
                    <a:pt x="2971825" y="348869"/>
                  </a:lnTo>
                  <a:lnTo>
                    <a:pt x="2972765" y="351116"/>
                  </a:lnTo>
                  <a:lnTo>
                    <a:pt x="2975000" y="352044"/>
                  </a:lnTo>
                  <a:lnTo>
                    <a:pt x="2977248" y="351116"/>
                  </a:lnTo>
                  <a:lnTo>
                    <a:pt x="2978175" y="348869"/>
                  </a:lnTo>
                  <a:close/>
                </a:path>
                <a:path w="2978785" h="352425">
                  <a:moveTo>
                    <a:pt x="2978175" y="3175"/>
                  </a:moveTo>
                  <a:lnTo>
                    <a:pt x="2977248" y="939"/>
                  </a:lnTo>
                  <a:lnTo>
                    <a:pt x="2975000" y="0"/>
                  </a:lnTo>
                  <a:lnTo>
                    <a:pt x="2972765" y="939"/>
                  </a:lnTo>
                  <a:lnTo>
                    <a:pt x="2971825" y="3175"/>
                  </a:lnTo>
                  <a:lnTo>
                    <a:pt x="2972765" y="5422"/>
                  </a:lnTo>
                  <a:lnTo>
                    <a:pt x="2975000" y="6350"/>
                  </a:lnTo>
                  <a:lnTo>
                    <a:pt x="2977248" y="5422"/>
                  </a:lnTo>
                  <a:lnTo>
                    <a:pt x="2978175" y="3175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11799" y="728777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399"/>
                  </a:lnTo>
                  <a:lnTo>
                    <a:pt x="12700" y="25399"/>
                  </a:lnTo>
                  <a:lnTo>
                    <a:pt x="19710" y="25399"/>
                  </a:lnTo>
                  <a:lnTo>
                    <a:pt x="25400" y="19710"/>
                  </a:lnTo>
                  <a:lnTo>
                    <a:pt x="25400" y="5689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108800" y="7633369"/>
            <a:ext cx="3590925" cy="228600"/>
            <a:chOff x="1108800" y="7633369"/>
            <a:chExt cx="3590925" cy="228600"/>
          </a:xfrm>
        </p:grpSpPr>
        <p:sp>
          <p:nvSpPr>
            <p:cNvPr id="25" name="object 25"/>
            <p:cNvSpPr/>
            <p:nvPr/>
          </p:nvSpPr>
          <p:spPr>
            <a:xfrm>
              <a:off x="4696330" y="7652320"/>
              <a:ext cx="0" cy="193675"/>
            </a:xfrm>
            <a:custGeom>
              <a:avLst/>
              <a:gdLst/>
              <a:ahLst/>
              <a:cxnLst/>
              <a:rect l="l" t="t" r="r" b="b"/>
              <a:pathLst>
                <a:path h="193675">
                  <a:moveTo>
                    <a:pt x="0" y="19356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27861" y="7646069"/>
              <a:ext cx="3556000" cy="0"/>
            </a:xfrm>
            <a:custGeom>
              <a:avLst/>
              <a:gdLst/>
              <a:ahLst/>
              <a:cxnLst/>
              <a:rect l="l" t="t" r="r" b="b"/>
              <a:pathLst>
                <a:path w="3556000">
                  <a:moveTo>
                    <a:pt x="3555746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18311" y="7642898"/>
              <a:ext cx="3581400" cy="219075"/>
            </a:xfrm>
            <a:custGeom>
              <a:avLst/>
              <a:gdLst/>
              <a:ahLst/>
              <a:cxnLst/>
              <a:rect l="l" t="t" r="r" b="b"/>
              <a:pathLst>
                <a:path w="3581400" h="219075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3581400" h="219075">
                  <a:moveTo>
                    <a:pt x="3581184" y="215480"/>
                  </a:moveTo>
                  <a:lnTo>
                    <a:pt x="3580257" y="213233"/>
                  </a:lnTo>
                  <a:lnTo>
                    <a:pt x="3578009" y="212305"/>
                  </a:lnTo>
                  <a:lnTo>
                    <a:pt x="3575774" y="213233"/>
                  </a:lnTo>
                  <a:lnTo>
                    <a:pt x="3574834" y="215480"/>
                  </a:lnTo>
                  <a:lnTo>
                    <a:pt x="3575774" y="217728"/>
                  </a:lnTo>
                  <a:lnTo>
                    <a:pt x="3578009" y="218655"/>
                  </a:lnTo>
                  <a:lnTo>
                    <a:pt x="3580257" y="217728"/>
                  </a:lnTo>
                  <a:lnTo>
                    <a:pt x="3581184" y="215480"/>
                  </a:lnTo>
                  <a:close/>
                </a:path>
                <a:path w="3581400" h="219075">
                  <a:moveTo>
                    <a:pt x="3581184" y="3175"/>
                  </a:moveTo>
                  <a:lnTo>
                    <a:pt x="3580257" y="927"/>
                  </a:lnTo>
                  <a:lnTo>
                    <a:pt x="3578009" y="0"/>
                  </a:lnTo>
                  <a:lnTo>
                    <a:pt x="3575774" y="927"/>
                  </a:lnTo>
                  <a:lnTo>
                    <a:pt x="3574834" y="3175"/>
                  </a:lnTo>
                  <a:lnTo>
                    <a:pt x="3575774" y="5422"/>
                  </a:lnTo>
                  <a:lnTo>
                    <a:pt x="3578009" y="6350"/>
                  </a:lnTo>
                  <a:lnTo>
                    <a:pt x="3580257" y="5422"/>
                  </a:lnTo>
                  <a:lnTo>
                    <a:pt x="3581184" y="3175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08800" y="763336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399"/>
                  </a:lnTo>
                  <a:lnTo>
                    <a:pt x="12700" y="25399"/>
                  </a:lnTo>
                  <a:lnTo>
                    <a:pt x="19710" y="25399"/>
                  </a:lnTo>
                  <a:lnTo>
                    <a:pt x="25400" y="19710"/>
                  </a:lnTo>
                  <a:lnTo>
                    <a:pt x="25400" y="5689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728300" y="6916671"/>
            <a:ext cx="15290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1100"/>
              </a:lnSpc>
              <a:spcBef>
                <a:spcPts val="100"/>
              </a:spcBef>
            </a:pPr>
            <a:r>
              <a:rPr sz="750" b="1" spc="7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1 </a:t>
            </a:r>
            <a:r>
              <a:rPr sz="750" b="1" spc="-44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 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Est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eve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125" dirty="0">
                <a:solidFill>
                  <a:srgbClr val="414042"/>
                </a:solidFill>
                <a:latin typeface="Trebuchet MS"/>
                <a:cs typeface="Trebuchet MS"/>
              </a:rPr>
              <a:t>J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8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(1970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)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95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2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esp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10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750" i="1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25" dirty="0">
                <a:solidFill>
                  <a:srgbClr val="414042"/>
                </a:solidFill>
                <a:latin typeface="Trebuchet MS"/>
                <a:cs typeface="Trebuchet MS"/>
              </a:rPr>
              <a:t>as </a:t>
            </a:r>
            <a:r>
              <a:rPr sz="750" i="1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Estruturas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Sociais.</a:t>
            </a:r>
            <a:r>
              <a:rPr sz="750" i="1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Prelo</a:t>
            </a:r>
            <a:r>
              <a:rPr sz="750" i="1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Editora.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Lisboa. </a:t>
            </a:r>
            <a:r>
              <a:rPr sz="750" i="1" spc="-2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85" dirty="0">
                <a:solidFill>
                  <a:srgbClr val="414042"/>
                </a:solidFill>
                <a:latin typeface="Trebuchet MS"/>
                <a:cs typeface="Trebuchet MS"/>
              </a:rPr>
              <a:t>2.</a:t>
            </a:r>
            <a:r>
              <a:rPr sz="750" i="1" spc="-75" dirty="0">
                <a:solidFill>
                  <a:srgbClr val="414042"/>
                </a:solidFill>
                <a:latin typeface="Trebuchet MS"/>
                <a:cs typeface="Trebuchet MS"/>
              </a:rPr>
              <a:t>ª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di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ç</a:t>
            </a:r>
            <a:r>
              <a:rPr sz="750" i="1" spc="-20" dirty="0">
                <a:solidFill>
                  <a:srgbClr val="414042"/>
                </a:solidFill>
                <a:latin typeface="Trebuchet MS"/>
                <a:cs typeface="Trebuchet MS"/>
              </a:rPr>
              <a:t>ã</a:t>
            </a:r>
            <a:r>
              <a:rPr sz="750" i="1" spc="-3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28300" y="7598871"/>
            <a:ext cx="1539875" cy="27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1100"/>
              </a:lnSpc>
              <a:spcBef>
                <a:spcPts val="100"/>
              </a:spcBef>
            </a:pPr>
            <a:r>
              <a:rPr sz="750" b="1" spc="7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2 </a:t>
            </a:r>
            <a:r>
              <a:rPr sz="750" b="1" spc="-44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 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750" i="1" spc="-35" dirty="0">
                <a:solidFill>
                  <a:srgbClr val="414042"/>
                </a:solidFill>
                <a:latin typeface="Trebuchet MS"/>
                <a:cs typeface="Trebuchet MS"/>
              </a:rPr>
              <a:t>alh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A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80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750" i="1" spc="-3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(se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data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)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95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2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esp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10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750" i="1" spc="-10" dirty="0">
                <a:solidFill>
                  <a:srgbClr val="414042"/>
                </a:solidFill>
                <a:latin typeface="Trebuchet MS"/>
                <a:cs typeface="Trebuchet MS"/>
              </a:rPr>
              <a:t>o  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du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ati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750" i="1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Es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cola</a:t>
            </a:r>
            <a:r>
              <a:rPr sz="750" i="1" spc="-7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10" dirty="0">
                <a:solidFill>
                  <a:srgbClr val="414042"/>
                </a:solidFill>
                <a:latin typeface="Trebuchet MS"/>
                <a:cs typeface="Trebuchet MS"/>
              </a:rPr>
              <a:t>DG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Lisb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oa.</a:t>
            </a:r>
            <a:endParaRPr sz="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124" y="694080"/>
            <a:ext cx="1971039" cy="2540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650" spc="5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AN</a:t>
            </a:r>
            <a:r>
              <a:rPr sz="650" spc="-1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CURS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65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TREINADORE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65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05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25" dirty="0">
                <a:solidFill>
                  <a:srgbClr val="DCC75F"/>
                </a:solidFill>
                <a:latin typeface="Calibri"/>
                <a:cs typeface="Calibri"/>
              </a:rPr>
              <a:t>GRAU</a:t>
            </a:r>
            <a:r>
              <a:rPr sz="650" b="1" spc="-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20" dirty="0">
                <a:solidFill>
                  <a:srgbClr val="DCC75F"/>
                </a:solidFill>
                <a:latin typeface="Calibri"/>
                <a:cs typeface="Calibri"/>
              </a:rPr>
              <a:t>II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100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30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624" y="1599368"/>
            <a:ext cx="239395" cy="218694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588010">
              <a:lnSpc>
                <a:spcPct val="100000"/>
              </a:lnSpc>
              <a:spcBef>
                <a:spcPts val="65"/>
              </a:spcBef>
            </a:pP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INSTITUTO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3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PORTUGAL</a:t>
            </a:r>
            <a:r>
              <a:rPr sz="65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PROGRAMA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NACIONAL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FORMAÇÃO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-10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TREINADORES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1598" y="9271986"/>
            <a:ext cx="160782" cy="16000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20499" y="1418896"/>
            <a:ext cx="15474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75" dirty="0">
                <a:solidFill>
                  <a:srgbClr val="54B948"/>
                </a:solidFill>
                <a:latin typeface="Trebuchet MS"/>
                <a:cs typeface="Trebuchet MS"/>
              </a:rPr>
              <a:t>Índice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9299" y="2273235"/>
            <a:ext cx="3145155" cy="202183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900" b="1" spc="-5" dirty="0">
                <a:solidFill>
                  <a:srgbClr val="54B948"/>
                </a:solidFill>
                <a:latin typeface="Century Gothic"/>
                <a:cs typeface="Century Gothic"/>
              </a:rPr>
              <a:t>3</a:t>
            </a:r>
            <a:r>
              <a:rPr sz="900" spc="-145" dirty="0">
                <a:solidFill>
                  <a:srgbClr val="54B948"/>
                </a:solidFill>
                <a:latin typeface="Trebuchet MS"/>
                <a:cs typeface="Trebuchet MS"/>
              </a:rPr>
              <a:t>. </a:t>
            </a:r>
            <a:r>
              <a:rPr sz="900" spc="-3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12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414042"/>
                </a:solidFill>
                <a:latin typeface="Trebuchet MS"/>
                <a:cs typeface="Trebuchet MS"/>
              </a:rPr>
              <a:t>TREINADOR:</a:t>
            </a:r>
            <a:r>
              <a:rPr sz="12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414042"/>
                </a:solidFill>
                <a:latin typeface="Trebuchet MS"/>
                <a:cs typeface="Trebuchet MS"/>
              </a:rPr>
              <a:t>SABER</a:t>
            </a:r>
            <a:r>
              <a:rPr sz="12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414042"/>
                </a:solidFill>
                <a:latin typeface="Trebuchet MS"/>
                <a:cs typeface="Trebuchet MS"/>
              </a:rPr>
              <a:t>ESTAR</a:t>
            </a:r>
            <a:r>
              <a:rPr sz="12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12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414042"/>
                </a:solidFill>
                <a:latin typeface="Trebuchet MS"/>
                <a:cs typeface="Trebuchet MS"/>
              </a:rPr>
              <a:t>SABER</a:t>
            </a:r>
            <a:r>
              <a:rPr sz="12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endParaRPr sz="1200">
              <a:latin typeface="Trebuchet MS"/>
              <a:cs typeface="Trebuchet MS"/>
            </a:endParaRPr>
          </a:p>
          <a:p>
            <a:pPr marL="165100">
              <a:lnSpc>
                <a:spcPct val="100000"/>
              </a:lnSpc>
              <a:spcBef>
                <a:spcPts val="360"/>
              </a:spcBef>
            </a:pP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3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.1  </a:t>
            </a:r>
            <a:r>
              <a:rPr sz="900" b="1" spc="-9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einado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enqua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moti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ador</a:t>
            </a:r>
            <a:endParaRPr sz="900">
              <a:latin typeface="Trebuchet MS"/>
              <a:cs typeface="Trebuchet MS"/>
            </a:endParaRPr>
          </a:p>
          <a:p>
            <a:pPr marL="164465">
              <a:lnSpc>
                <a:spcPct val="100000"/>
              </a:lnSpc>
              <a:spcBef>
                <a:spcPts val="420"/>
              </a:spcBef>
            </a:pP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3.2  </a:t>
            </a:r>
            <a:r>
              <a:rPr sz="900" b="1" spc="-9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abe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einador</a:t>
            </a:r>
            <a:endParaRPr sz="900">
              <a:latin typeface="Trebuchet MS"/>
              <a:cs typeface="Trebuchet MS"/>
            </a:endParaRPr>
          </a:p>
          <a:p>
            <a:pPr marL="380365">
              <a:lnSpc>
                <a:spcPct val="100000"/>
              </a:lnSpc>
              <a:spcBef>
                <a:spcPts val="420"/>
              </a:spcBef>
            </a:pP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3.2.1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«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prende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onhe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»</a:t>
            </a:r>
            <a:endParaRPr sz="900">
              <a:latin typeface="Trebuchet MS"/>
              <a:cs typeface="Trebuchet MS"/>
            </a:endParaRPr>
          </a:p>
          <a:p>
            <a:pPr marL="380365">
              <a:lnSpc>
                <a:spcPct val="100000"/>
              </a:lnSpc>
              <a:spcBef>
                <a:spcPts val="420"/>
              </a:spcBef>
            </a:pP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3.2.2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«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prende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z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»</a:t>
            </a:r>
            <a:endParaRPr sz="900">
              <a:latin typeface="Trebuchet MS"/>
              <a:cs typeface="Trebuchet MS"/>
            </a:endParaRPr>
          </a:p>
          <a:p>
            <a:pPr marL="380365">
              <a:lnSpc>
                <a:spcPct val="100000"/>
              </a:lnSpc>
              <a:spcBef>
                <a:spcPts val="420"/>
              </a:spcBef>
            </a:pP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3.2.3</a:t>
            </a:r>
            <a:r>
              <a:rPr sz="900" b="1" spc="229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«Aprender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viver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sociedade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desportiva»</a:t>
            </a:r>
            <a:endParaRPr sz="900">
              <a:latin typeface="Trebuchet MS"/>
              <a:cs typeface="Trebuchet MS"/>
            </a:endParaRPr>
          </a:p>
          <a:p>
            <a:pPr marL="380365">
              <a:lnSpc>
                <a:spcPct val="100000"/>
              </a:lnSpc>
              <a:spcBef>
                <a:spcPts val="420"/>
              </a:spcBef>
            </a:pP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3.2.4</a:t>
            </a:r>
            <a:r>
              <a:rPr sz="900" b="1" spc="22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«Aprender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treinador»</a:t>
            </a:r>
            <a:endParaRPr sz="900">
              <a:latin typeface="Trebuchet MS"/>
              <a:cs typeface="Trebuchet MS"/>
            </a:endParaRPr>
          </a:p>
          <a:p>
            <a:pPr marL="380365">
              <a:lnSpc>
                <a:spcPct val="100000"/>
              </a:lnSpc>
              <a:spcBef>
                <a:spcPts val="420"/>
              </a:spcBef>
            </a:pP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3.2.5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«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prende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sabe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esta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»</a:t>
            </a:r>
            <a:endParaRPr sz="900">
              <a:latin typeface="Trebuchet MS"/>
              <a:cs typeface="Trebuchet MS"/>
            </a:endParaRPr>
          </a:p>
          <a:p>
            <a:pPr marL="164465">
              <a:lnSpc>
                <a:spcPct val="100000"/>
              </a:lnSpc>
              <a:spcBef>
                <a:spcPts val="420"/>
              </a:spcBef>
            </a:pP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3.3  </a:t>
            </a:r>
            <a:r>
              <a:rPr sz="900" b="1" spc="-9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abe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estar</a:t>
            </a:r>
            <a:endParaRPr sz="900">
              <a:latin typeface="Trebuchet MS"/>
              <a:cs typeface="Trebuchet MS"/>
            </a:endParaRPr>
          </a:p>
          <a:p>
            <a:pPr marL="118745">
              <a:lnSpc>
                <a:spcPct val="100000"/>
              </a:lnSpc>
              <a:spcBef>
                <a:spcPts val="415"/>
              </a:spcBef>
            </a:pPr>
            <a:r>
              <a:rPr sz="1200" spc="25" dirty="0">
                <a:solidFill>
                  <a:srgbClr val="414042"/>
                </a:solidFill>
                <a:latin typeface="Trebuchet MS"/>
                <a:cs typeface="Trebuchet MS"/>
              </a:rPr>
              <a:t>REFERÊNCIAS</a:t>
            </a:r>
            <a:r>
              <a:rPr sz="12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14042"/>
                </a:solidFill>
                <a:latin typeface="Trebuchet MS"/>
                <a:cs typeface="Trebuchet MS"/>
              </a:rPr>
              <a:t>BIBLIOGRÁFICAS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78356" y="2334195"/>
            <a:ext cx="196215" cy="196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sz="1200" b="1" spc="-70" dirty="0">
                <a:solidFill>
                  <a:srgbClr val="54B948"/>
                </a:solidFill>
                <a:latin typeface="Trebuchet MS"/>
                <a:cs typeface="Trebuchet MS"/>
              </a:rPr>
              <a:t>31</a:t>
            </a:r>
            <a:endParaRPr sz="1200">
              <a:latin typeface="Trebuchet MS"/>
              <a:cs typeface="Trebuchet MS"/>
            </a:endParaRPr>
          </a:p>
          <a:p>
            <a:pPr marL="21590">
              <a:lnSpc>
                <a:spcPct val="100000"/>
              </a:lnSpc>
              <a:spcBef>
                <a:spcPts val="60"/>
              </a:spcBef>
            </a:pPr>
            <a:r>
              <a:rPr sz="1200" b="1" spc="-70" dirty="0">
                <a:solidFill>
                  <a:srgbClr val="54B948"/>
                </a:solidFill>
                <a:latin typeface="Trebuchet MS"/>
                <a:cs typeface="Trebuchet MS"/>
              </a:rPr>
              <a:t>31</a:t>
            </a:r>
            <a:endParaRPr sz="1200">
              <a:latin typeface="Trebuchet MS"/>
              <a:cs typeface="Trebuchet MS"/>
            </a:endParaRPr>
          </a:p>
          <a:p>
            <a:pPr marL="21590">
              <a:lnSpc>
                <a:spcPct val="100000"/>
              </a:lnSpc>
              <a:spcBef>
                <a:spcPts val="60"/>
              </a:spcBef>
            </a:pPr>
            <a:r>
              <a:rPr sz="1200" b="1" spc="-70" dirty="0">
                <a:solidFill>
                  <a:srgbClr val="54B948"/>
                </a:solidFill>
                <a:latin typeface="Trebuchet MS"/>
                <a:cs typeface="Trebuchet MS"/>
              </a:rPr>
              <a:t>33</a:t>
            </a:r>
            <a:endParaRPr sz="1200">
              <a:latin typeface="Trebuchet MS"/>
              <a:cs typeface="Trebuchet MS"/>
            </a:endParaRPr>
          </a:p>
          <a:p>
            <a:pPr marL="21590">
              <a:lnSpc>
                <a:spcPct val="100000"/>
              </a:lnSpc>
              <a:spcBef>
                <a:spcPts val="60"/>
              </a:spcBef>
            </a:pPr>
            <a:r>
              <a:rPr sz="1200" b="1" spc="-70" dirty="0">
                <a:solidFill>
                  <a:srgbClr val="54B948"/>
                </a:solidFill>
                <a:latin typeface="Trebuchet MS"/>
                <a:cs typeface="Trebuchet MS"/>
              </a:rPr>
              <a:t>33</a:t>
            </a:r>
            <a:endParaRPr sz="1200">
              <a:latin typeface="Trebuchet MS"/>
              <a:cs typeface="Trebuchet MS"/>
            </a:endParaRPr>
          </a:p>
          <a:p>
            <a:pPr marL="21590">
              <a:lnSpc>
                <a:spcPct val="100000"/>
              </a:lnSpc>
              <a:spcBef>
                <a:spcPts val="60"/>
              </a:spcBef>
            </a:pPr>
            <a:r>
              <a:rPr sz="1200" b="1" spc="-70" dirty="0">
                <a:solidFill>
                  <a:srgbClr val="54B948"/>
                </a:solidFill>
                <a:latin typeface="Trebuchet MS"/>
                <a:cs typeface="Trebuchet MS"/>
              </a:rPr>
              <a:t>33</a:t>
            </a:r>
            <a:endParaRPr sz="1200">
              <a:latin typeface="Trebuchet MS"/>
              <a:cs typeface="Trebuchet MS"/>
            </a:endParaRPr>
          </a:p>
          <a:p>
            <a:pPr marL="21590">
              <a:lnSpc>
                <a:spcPct val="100000"/>
              </a:lnSpc>
              <a:spcBef>
                <a:spcPts val="60"/>
              </a:spcBef>
            </a:pPr>
            <a:r>
              <a:rPr sz="1200" b="1" spc="-70" dirty="0">
                <a:solidFill>
                  <a:srgbClr val="54B948"/>
                </a:solidFill>
                <a:latin typeface="Trebuchet MS"/>
                <a:cs typeface="Trebuchet MS"/>
              </a:rPr>
              <a:t>34</a:t>
            </a:r>
            <a:endParaRPr sz="1200">
              <a:latin typeface="Trebuchet MS"/>
              <a:cs typeface="Trebuchet MS"/>
            </a:endParaRPr>
          </a:p>
          <a:p>
            <a:pPr marL="21590">
              <a:lnSpc>
                <a:spcPct val="100000"/>
              </a:lnSpc>
              <a:spcBef>
                <a:spcPts val="60"/>
              </a:spcBef>
            </a:pPr>
            <a:r>
              <a:rPr sz="1200" b="1" spc="-70" dirty="0">
                <a:solidFill>
                  <a:srgbClr val="54B948"/>
                </a:solidFill>
                <a:latin typeface="Trebuchet MS"/>
                <a:cs typeface="Trebuchet MS"/>
              </a:rPr>
              <a:t>34</a:t>
            </a:r>
            <a:endParaRPr sz="1200">
              <a:latin typeface="Trebuchet MS"/>
              <a:cs typeface="Trebuchet MS"/>
            </a:endParaRPr>
          </a:p>
          <a:p>
            <a:pPr marL="21590">
              <a:lnSpc>
                <a:spcPct val="100000"/>
              </a:lnSpc>
              <a:spcBef>
                <a:spcPts val="60"/>
              </a:spcBef>
            </a:pPr>
            <a:r>
              <a:rPr sz="1200" b="1" spc="-70" dirty="0">
                <a:solidFill>
                  <a:srgbClr val="54B948"/>
                </a:solidFill>
                <a:latin typeface="Trebuchet MS"/>
                <a:cs typeface="Trebuchet MS"/>
              </a:rPr>
              <a:t>34</a:t>
            </a:r>
            <a:endParaRPr sz="1200">
              <a:latin typeface="Trebuchet MS"/>
              <a:cs typeface="Trebuchet MS"/>
            </a:endParaRPr>
          </a:p>
          <a:p>
            <a:pPr marL="21590">
              <a:lnSpc>
                <a:spcPct val="100000"/>
              </a:lnSpc>
              <a:spcBef>
                <a:spcPts val="60"/>
              </a:spcBef>
            </a:pPr>
            <a:r>
              <a:rPr sz="1200" b="1" spc="-70" dirty="0">
                <a:solidFill>
                  <a:srgbClr val="54B948"/>
                </a:solidFill>
                <a:latin typeface="Trebuchet MS"/>
                <a:cs typeface="Trebuchet MS"/>
              </a:rPr>
              <a:t>36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200" b="1" spc="-70" dirty="0">
                <a:solidFill>
                  <a:srgbClr val="54B948"/>
                </a:solidFill>
                <a:latin typeface="Trebuchet MS"/>
                <a:cs typeface="Trebuchet MS"/>
              </a:rPr>
              <a:t>37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7299" y="7710841"/>
            <a:ext cx="36258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marR="975994" indent="-1651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54B948"/>
                </a:solidFill>
                <a:latin typeface="Calibri"/>
                <a:cs typeface="Calibri"/>
              </a:rPr>
              <a:t>1.</a:t>
            </a:r>
            <a:r>
              <a:rPr sz="1000" b="1" spc="9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1000" spc="-60" dirty="0">
                <a:solidFill>
                  <a:srgbClr val="414042"/>
                </a:solidFill>
                <a:latin typeface="Trebuchet MS"/>
                <a:cs typeface="Trebuchet MS"/>
              </a:rPr>
              <a:t>O(A)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TREINADOR(A)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414042"/>
                </a:solidFill>
                <a:latin typeface="Trebuchet MS"/>
                <a:cs typeface="Trebuchet MS"/>
              </a:rPr>
              <a:t>GRAU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414042"/>
                </a:solidFill>
                <a:latin typeface="Trebuchet MS"/>
                <a:cs typeface="Trebuchet MS"/>
              </a:rPr>
              <a:t>CONTEXTO </a:t>
            </a:r>
            <a:r>
              <a:rPr sz="1000" spc="-2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PEDAGOGIA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414042"/>
                </a:solidFill>
                <a:latin typeface="Trebuchet MS"/>
                <a:cs typeface="Trebuchet MS"/>
              </a:rPr>
              <a:t>APLICADA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414042"/>
                </a:solidFill>
                <a:latin typeface="Trebuchet MS"/>
                <a:cs typeface="Trebuchet MS"/>
              </a:rPr>
              <a:t>AO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1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54B948"/>
                </a:solidFill>
                <a:latin typeface="Calibri"/>
                <a:cs typeface="Calibri"/>
              </a:rPr>
              <a:t>2.</a:t>
            </a:r>
            <a:r>
              <a:rPr sz="1000" b="1" spc="31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414042"/>
                </a:solidFill>
                <a:latin typeface="Trebuchet MS"/>
                <a:cs typeface="Trebuchet MS"/>
              </a:rPr>
              <a:t>INTERVENÇÃO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PEDAGÓGICA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Trebuchet MS"/>
                <a:cs typeface="Trebuchet MS"/>
              </a:rPr>
              <a:t>DO(A)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TREINADOR(A)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1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414042"/>
                </a:solidFill>
                <a:latin typeface="Trebuchet MS"/>
                <a:cs typeface="Trebuchet MS"/>
              </a:rPr>
              <a:t>GRAU</a:t>
            </a:r>
            <a:r>
              <a:rPr sz="1000" spc="1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54B948"/>
                </a:solidFill>
                <a:latin typeface="Calibri"/>
                <a:cs typeface="Calibri"/>
              </a:rPr>
              <a:t>3.</a:t>
            </a:r>
            <a:r>
              <a:rPr sz="1000" b="1" spc="8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1000" spc="15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414042"/>
                </a:solidFill>
                <a:latin typeface="Trebuchet MS"/>
                <a:cs typeface="Trebuchet MS"/>
              </a:rPr>
              <a:t>PAIS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PRÁTICA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5" dirty="0">
                <a:solidFill>
                  <a:srgbClr val="414042"/>
                </a:solidFill>
                <a:latin typeface="Trebuchet MS"/>
                <a:cs typeface="Trebuchet MS"/>
              </a:rPr>
              <a:t>DESPORTIVA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414042"/>
                </a:solidFill>
                <a:latin typeface="Trebuchet MS"/>
                <a:cs typeface="Trebuchet MS"/>
              </a:rPr>
              <a:t>CRIANÇAS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JOVENS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82191" y="8351446"/>
            <a:ext cx="258445" cy="261620"/>
            <a:chOff x="682191" y="8351446"/>
            <a:chExt cx="258445" cy="261620"/>
          </a:xfrm>
        </p:grpSpPr>
        <p:sp>
          <p:nvSpPr>
            <p:cNvPr id="11" name="object 11"/>
            <p:cNvSpPr/>
            <p:nvPr/>
          </p:nvSpPr>
          <p:spPr>
            <a:xfrm>
              <a:off x="683019" y="8355536"/>
              <a:ext cx="257810" cy="257810"/>
            </a:xfrm>
            <a:custGeom>
              <a:avLst/>
              <a:gdLst/>
              <a:ahLst/>
              <a:cxnLst/>
              <a:rect l="l" t="t" r="r" b="b"/>
              <a:pathLst>
                <a:path w="257809" h="257809">
                  <a:moveTo>
                    <a:pt x="85813" y="0"/>
                  </a:moveTo>
                  <a:lnTo>
                    <a:pt x="0" y="85813"/>
                  </a:lnTo>
                  <a:lnTo>
                    <a:pt x="171640" y="257454"/>
                  </a:lnTo>
                  <a:lnTo>
                    <a:pt x="253758" y="248907"/>
                  </a:lnTo>
                  <a:lnTo>
                    <a:pt x="257454" y="171640"/>
                  </a:lnTo>
                  <a:lnTo>
                    <a:pt x="85813" y="0"/>
                  </a:lnTo>
                  <a:close/>
                </a:path>
              </a:pathLst>
            </a:custGeom>
            <a:solidFill>
              <a:srgbClr val="307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2191" y="8351446"/>
              <a:ext cx="257810" cy="257810"/>
            </a:xfrm>
            <a:custGeom>
              <a:avLst/>
              <a:gdLst/>
              <a:ahLst/>
              <a:cxnLst/>
              <a:rect l="l" t="t" r="r" b="b"/>
              <a:pathLst>
                <a:path w="257809" h="257809">
                  <a:moveTo>
                    <a:pt x="85826" y="0"/>
                  </a:moveTo>
                  <a:lnTo>
                    <a:pt x="0" y="85826"/>
                  </a:lnTo>
                  <a:lnTo>
                    <a:pt x="171640" y="257454"/>
                  </a:lnTo>
                  <a:lnTo>
                    <a:pt x="253758" y="248894"/>
                  </a:lnTo>
                  <a:lnTo>
                    <a:pt x="257467" y="171640"/>
                  </a:lnTo>
                  <a:lnTo>
                    <a:pt x="85826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9604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31</a:t>
            </a:r>
            <a:endParaRPr sz="4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399" y="9271986"/>
            <a:ext cx="160781" cy="16000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79995" y="4176001"/>
            <a:ext cx="180340" cy="522605"/>
          </a:xfrm>
          <a:custGeom>
            <a:avLst/>
            <a:gdLst/>
            <a:ahLst/>
            <a:cxnLst/>
            <a:rect l="l" t="t" r="r" b="b"/>
            <a:pathLst>
              <a:path w="180340" h="522604">
                <a:moveTo>
                  <a:pt x="179997" y="0"/>
                </a:moveTo>
                <a:lnTo>
                  <a:pt x="0" y="0"/>
                </a:lnTo>
                <a:lnTo>
                  <a:pt x="0" y="521995"/>
                </a:lnTo>
                <a:lnTo>
                  <a:pt x="179997" y="521995"/>
                </a:lnTo>
                <a:lnTo>
                  <a:pt x="179997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74606" y="4109953"/>
            <a:ext cx="49530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775" algn="just">
              <a:lnSpc>
                <a:spcPct val="136400"/>
              </a:lnSpc>
              <a:spcBef>
                <a:spcPts val="100"/>
              </a:spcBef>
            </a:pPr>
            <a:r>
              <a:rPr sz="550" spc="5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550" spc="-10" dirty="0">
                <a:solidFill>
                  <a:srgbClr val="414042"/>
                </a:solidFill>
                <a:latin typeface="Trebuchet MS"/>
                <a:cs typeface="Trebuchet MS"/>
              </a:rPr>
              <a:t>TIC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550" spc="-20" dirty="0">
                <a:solidFill>
                  <a:srgbClr val="414042"/>
                </a:solidFill>
                <a:latin typeface="Trebuchet MS"/>
                <a:cs typeface="Trebuchet MS"/>
              </a:rPr>
              <a:t> E  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DEON</a:t>
            </a:r>
            <a:r>
              <a:rPr sz="55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550" spc="-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OGIA  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55181" y="5718168"/>
            <a:ext cx="1716405" cy="1610995"/>
          </a:xfrm>
          <a:custGeom>
            <a:avLst/>
            <a:gdLst/>
            <a:ahLst/>
            <a:cxnLst/>
            <a:rect l="l" t="t" r="r" b="b"/>
            <a:pathLst>
              <a:path w="1716404" h="1610995">
                <a:moveTo>
                  <a:pt x="94996" y="0"/>
                </a:moveTo>
                <a:lnTo>
                  <a:pt x="35991" y="0"/>
                </a:lnTo>
                <a:lnTo>
                  <a:pt x="15184" y="562"/>
                </a:lnTo>
                <a:lnTo>
                  <a:pt x="4498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574533"/>
                </a:lnTo>
                <a:lnTo>
                  <a:pt x="562" y="1595341"/>
                </a:lnTo>
                <a:lnTo>
                  <a:pt x="4498" y="1606026"/>
                </a:lnTo>
                <a:lnTo>
                  <a:pt x="15184" y="1609962"/>
                </a:lnTo>
                <a:lnTo>
                  <a:pt x="35991" y="1610525"/>
                </a:lnTo>
                <a:lnTo>
                  <a:pt x="1679816" y="1610525"/>
                </a:lnTo>
                <a:lnTo>
                  <a:pt x="1700631" y="1609962"/>
                </a:lnTo>
                <a:lnTo>
                  <a:pt x="1711320" y="1606026"/>
                </a:lnTo>
                <a:lnTo>
                  <a:pt x="1715258" y="1595341"/>
                </a:lnTo>
                <a:lnTo>
                  <a:pt x="1715820" y="1574533"/>
                </a:lnTo>
                <a:lnTo>
                  <a:pt x="1715820" y="36004"/>
                </a:lnTo>
                <a:lnTo>
                  <a:pt x="1715258" y="15189"/>
                </a:lnTo>
                <a:lnTo>
                  <a:pt x="1711320" y="4500"/>
                </a:lnTo>
                <a:lnTo>
                  <a:pt x="1700631" y="562"/>
                </a:lnTo>
                <a:lnTo>
                  <a:pt x="1679816" y="0"/>
                </a:lnTo>
                <a:lnTo>
                  <a:pt x="490080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7299" y="5436437"/>
            <a:ext cx="3659504" cy="321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22200"/>
              </a:lnSpc>
              <a:spcBef>
                <a:spcPts val="100"/>
              </a:spcBef>
            </a:pP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condição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suficiente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bom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tal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frequentar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êxito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curso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garantia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grande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einado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minad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modalidad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ti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a.</a:t>
            </a:r>
            <a:endParaRPr sz="900">
              <a:latin typeface="Trebuchet MS"/>
              <a:cs typeface="Trebuchet MS"/>
            </a:endParaRPr>
          </a:p>
          <a:p>
            <a:pPr marL="12700" marR="14604" indent="179705">
              <a:lnSpc>
                <a:spcPct val="122200"/>
              </a:lnSpc>
            </a:pP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trata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bagagem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possa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adquirida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desenvolvida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cur-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prazo.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sido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praticante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qualidade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durante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muitos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anos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assegu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ompet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ênci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indispens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á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xig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ende</a:t>
            </a:r>
            <a:endParaRPr sz="900">
              <a:latin typeface="Trebuchet MS"/>
              <a:cs typeface="Trebuchet MS"/>
            </a:endParaRPr>
          </a:p>
          <a:p>
            <a:pPr marL="12700" marR="5080">
              <a:lnSpc>
                <a:spcPct val="122200"/>
              </a:lnSpc>
            </a:pP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bom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treinador.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futuro treinador tem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trabalhar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algumas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épocas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modo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adquirir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aprofundar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saberes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concretos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só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podem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elaborados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dominados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prática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concreta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treinador.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transmissão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desses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saberes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treinador,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apelando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pedagogia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concreta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ensino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treino,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adquire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arte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treinador.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nesta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fase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descobre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imensidão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conhecimen-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tos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necessários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orientar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dirigir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bem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corretamente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jogadores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cujas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prestações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competitivas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pretende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ver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superadas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face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oposição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encontrada.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Passada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esta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fase,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surge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necessidade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saber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controlar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maneira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estar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junto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jogadores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atletas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relacionamento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to-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outras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personalidades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participam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atividades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modalidade.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saber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estar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vai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exigir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preparação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motivador.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Essa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preparação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é,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efeito,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exigência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quando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atendemos 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cada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jogador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ou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cada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atleta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personalidade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própria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direito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diferença.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4300" y="5802381"/>
            <a:ext cx="1507490" cy="1369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5920">
              <a:lnSpc>
                <a:spcPct val="120400"/>
              </a:lnSpc>
              <a:spcBef>
                <a:spcPts val="100"/>
              </a:spcBef>
            </a:pP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COMENTE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A</a:t>
            </a:r>
            <a:r>
              <a:rPr sz="900" b="1" spc="-4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SEGUINTE </a:t>
            </a:r>
            <a:r>
              <a:rPr sz="900" b="1" spc="-19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AFIRMAÇÃO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20400"/>
              </a:lnSpc>
              <a:spcBef>
                <a:spcPts val="180"/>
              </a:spcBef>
            </a:pP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«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futu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einado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-  balha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alguma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época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modo 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adquirir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aprofundar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saberes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onc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ó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pode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ela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- 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bor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ado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dominado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ática 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onc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et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einado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40" dirty="0">
                <a:solidFill>
                  <a:srgbClr val="414042"/>
                </a:solidFill>
                <a:latin typeface="Trebuchet MS"/>
                <a:cs typeface="Trebuchet MS"/>
              </a:rPr>
              <a:t>.»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88900" y="1149861"/>
            <a:ext cx="2686685" cy="959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54B948"/>
                </a:solidFill>
                <a:latin typeface="Trebuchet MS"/>
                <a:cs typeface="Trebuchet MS"/>
              </a:rPr>
              <a:t>OBJETIVOS</a:t>
            </a:r>
            <a:r>
              <a:rPr sz="1100" spc="-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54B948"/>
                </a:solidFill>
                <a:latin typeface="Trebuchet MS"/>
                <a:cs typeface="Trebuchet MS"/>
              </a:rPr>
              <a:t>DE</a:t>
            </a:r>
            <a:r>
              <a:rPr sz="1100" spc="-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54B948"/>
                </a:solidFill>
                <a:latin typeface="Trebuchet MS"/>
                <a:cs typeface="Trebuchet MS"/>
              </a:rPr>
              <a:t>APRENDIZAGEM</a:t>
            </a:r>
            <a:endParaRPr sz="1100">
              <a:latin typeface="Trebuchet MS"/>
              <a:cs typeface="Trebuchet MS"/>
            </a:endParaRPr>
          </a:p>
          <a:p>
            <a:pPr marL="12700" marR="5080">
              <a:lnSpc>
                <a:spcPct val="122200"/>
              </a:lnSpc>
              <a:spcBef>
                <a:spcPts val="750"/>
              </a:spcBef>
            </a:pP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etapa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mais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importante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querer ser treinador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começa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quando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candidato descobre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por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si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próprio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fica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convencido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melhorar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qualidade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eficácia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f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ormaçã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01600" y="1365269"/>
            <a:ext cx="2678430" cy="0"/>
          </a:xfrm>
          <a:custGeom>
            <a:avLst/>
            <a:gdLst/>
            <a:ahLst/>
            <a:cxnLst/>
            <a:rect l="l" t="t" r="r" b="b"/>
            <a:pathLst>
              <a:path w="2678429">
                <a:moveTo>
                  <a:pt x="0" y="0"/>
                </a:moveTo>
                <a:lnTo>
                  <a:pt x="2678404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797999" y="724495"/>
            <a:ext cx="2682240" cy="431165"/>
            <a:chOff x="3797999" y="724495"/>
            <a:chExt cx="2682240" cy="43116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9850" y="724495"/>
              <a:ext cx="343801" cy="3806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797999" y="1152070"/>
              <a:ext cx="2682240" cy="0"/>
            </a:xfrm>
            <a:custGeom>
              <a:avLst/>
              <a:gdLst/>
              <a:ahLst/>
              <a:cxnLst/>
              <a:rect l="l" t="t" r="r" b="b"/>
              <a:pathLst>
                <a:path w="2682240">
                  <a:moveTo>
                    <a:pt x="0" y="0"/>
                  </a:moveTo>
                  <a:lnTo>
                    <a:pt x="2681998" y="0"/>
                  </a:lnTo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3801600" y="2188583"/>
            <a:ext cx="2673985" cy="0"/>
          </a:xfrm>
          <a:custGeom>
            <a:avLst/>
            <a:gdLst/>
            <a:ahLst/>
            <a:cxnLst/>
            <a:rect l="l" t="t" r="r" b="b"/>
            <a:pathLst>
              <a:path w="2673985">
                <a:moveTo>
                  <a:pt x="0" y="0"/>
                </a:moveTo>
                <a:lnTo>
                  <a:pt x="2673896" y="0"/>
                </a:lnTo>
              </a:path>
            </a:pathLst>
          </a:custGeom>
          <a:ln w="3175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4869003" y="5345993"/>
            <a:ext cx="340360" cy="377190"/>
            <a:chOff x="4869003" y="5345993"/>
            <a:chExt cx="340360" cy="377190"/>
          </a:xfrm>
        </p:grpSpPr>
        <p:sp>
          <p:nvSpPr>
            <p:cNvPr id="16" name="object 16"/>
            <p:cNvSpPr/>
            <p:nvPr/>
          </p:nvSpPr>
          <p:spPr>
            <a:xfrm>
              <a:off x="4869003" y="5345993"/>
              <a:ext cx="340360" cy="377190"/>
            </a:xfrm>
            <a:custGeom>
              <a:avLst/>
              <a:gdLst/>
              <a:ahLst/>
              <a:cxnLst/>
              <a:rect l="l" t="t" r="r" b="b"/>
              <a:pathLst>
                <a:path w="340360" h="377189">
                  <a:moveTo>
                    <a:pt x="282841" y="0"/>
                  </a:moveTo>
                  <a:lnTo>
                    <a:pt x="57416" y="0"/>
                  </a:lnTo>
                  <a:lnTo>
                    <a:pt x="35120" y="4531"/>
                  </a:lnTo>
                  <a:lnTo>
                    <a:pt x="16864" y="16868"/>
                  </a:lnTo>
                  <a:lnTo>
                    <a:pt x="4529" y="35125"/>
                  </a:lnTo>
                  <a:lnTo>
                    <a:pt x="0" y="57416"/>
                  </a:lnTo>
                  <a:lnTo>
                    <a:pt x="0" y="282841"/>
                  </a:lnTo>
                  <a:lnTo>
                    <a:pt x="4529" y="305130"/>
                  </a:lnTo>
                  <a:lnTo>
                    <a:pt x="16864" y="323383"/>
                  </a:lnTo>
                  <a:lnTo>
                    <a:pt x="35120" y="335716"/>
                  </a:lnTo>
                  <a:lnTo>
                    <a:pt x="57416" y="340245"/>
                  </a:lnTo>
                  <a:lnTo>
                    <a:pt x="58127" y="376694"/>
                  </a:lnTo>
                  <a:lnTo>
                    <a:pt x="99237" y="340245"/>
                  </a:lnTo>
                  <a:lnTo>
                    <a:pt x="282841" y="340245"/>
                  </a:lnTo>
                  <a:lnTo>
                    <a:pt x="305125" y="335716"/>
                  </a:lnTo>
                  <a:lnTo>
                    <a:pt x="323378" y="323383"/>
                  </a:lnTo>
                  <a:lnTo>
                    <a:pt x="335714" y="305130"/>
                  </a:lnTo>
                  <a:lnTo>
                    <a:pt x="340245" y="282841"/>
                  </a:lnTo>
                  <a:lnTo>
                    <a:pt x="340245" y="57416"/>
                  </a:lnTo>
                  <a:lnTo>
                    <a:pt x="335714" y="35125"/>
                  </a:lnTo>
                  <a:lnTo>
                    <a:pt x="323378" y="16868"/>
                  </a:lnTo>
                  <a:lnTo>
                    <a:pt x="305125" y="4531"/>
                  </a:lnTo>
                  <a:lnTo>
                    <a:pt x="282841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1768" y="5394561"/>
              <a:ext cx="245141" cy="250101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09300" y="3028796"/>
            <a:ext cx="5236210" cy="2526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110" algn="l"/>
              </a:tabLst>
            </a:pPr>
            <a:r>
              <a:rPr sz="2000" spc="-114" dirty="0">
                <a:solidFill>
                  <a:srgbClr val="54B948"/>
                </a:solidFill>
                <a:latin typeface="Trebuchet MS"/>
                <a:cs typeface="Trebuchet MS"/>
              </a:rPr>
              <a:t>3.	</a:t>
            </a:r>
            <a:r>
              <a:rPr sz="3500" b="1" spc="-15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3500" b="1" spc="2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3500" b="1" spc="-5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3500" b="1" spc="-305" dirty="0">
                <a:solidFill>
                  <a:srgbClr val="414042"/>
                </a:solidFill>
                <a:latin typeface="Trebuchet MS"/>
                <a:cs typeface="Trebuchet MS"/>
              </a:rPr>
              <a:t>TREINADOR:</a:t>
            </a:r>
            <a:endParaRPr sz="3500">
              <a:latin typeface="Trebuchet MS"/>
              <a:cs typeface="Trebuchet MS"/>
            </a:endParaRPr>
          </a:p>
          <a:p>
            <a:pPr marL="254000">
              <a:lnSpc>
                <a:spcPct val="100000"/>
              </a:lnSpc>
            </a:pPr>
            <a:r>
              <a:rPr sz="3500" b="1" spc="-170" dirty="0">
                <a:solidFill>
                  <a:srgbClr val="414042"/>
                </a:solidFill>
                <a:latin typeface="Trebuchet MS"/>
                <a:cs typeface="Trebuchet MS"/>
              </a:rPr>
              <a:t>SABE</a:t>
            </a:r>
            <a:r>
              <a:rPr sz="3500" b="1" spc="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3500" b="1" spc="-5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3500" b="1" spc="-270" dirty="0">
                <a:solidFill>
                  <a:srgbClr val="414042"/>
                </a:solidFill>
                <a:latin typeface="Trebuchet MS"/>
                <a:cs typeface="Trebuchet MS"/>
              </a:rPr>
              <a:t>ESTA</a:t>
            </a:r>
            <a:r>
              <a:rPr sz="3500" b="1" spc="-9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3500" b="1" spc="-5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3500" b="1" spc="-3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3500" b="1" spc="-5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3500" b="1" spc="-170" dirty="0">
                <a:solidFill>
                  <a:srgbClr val="414042"/>
                </a:solidFill>
                <a:latin typeface="Trebuchet MS"/>
                <a:cs typeface="Trebuchet MS"/>
              </a:rPr>
              <a:t>SABE</a:t>
            </a:r>
            <a:r>
              <a:rPr sz="3500" b="1" spc="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3500" b="1" spc="-5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3500" b="1" spc="-1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endParaRPr sz="3500">
              <a:latin typeface="Trebuchet MS"/>
              <a:cs typeface="Trebuchet MS"/>
            </a:endParaRPr>
          </a:p>
          <a:p>
            <a:pPr marL="129539">
              <a:lnSpc>
                <a:spcPct val="100000"/>
              </a:lnSpc>
              <a:spcBef>
                <a:spcPts val="520"/>
              </a:spcBef>
            </a:pPr>
            <a:r>
              <a:rPr sz="1200" spc="-60" dirty="0">
                <a:solidFill>
                  <a:srgbClr val="54B948"/>
                </a:solidFill>
                <a:latin typeface="Trebuchet MS"/>
                <a:cs typeface="Trebuchet MS"/>
              </a:rPr>
              <a:t>3.</a:t>
            </a:r>
            <a:r>
              <a:rPr sz="1200" spc="-50" dirty="0">
                <a:solidFill>
                  <a:srgbClr val="54B948"/>
                </a:solidFill>
                <a:latin typeface="Trebuchet MS"/>
                <a:cs typeface="Trebuchet MS"/>
              </a:rPr>
              <a:t>1</a:t>
            </a:r>
            <a:r>
              <a:rPr sz="1200" spc="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54B948"/>
                </a:solidFill>
                <a:latin typeface="Trebuchet MS"/>
                <a:cs typeface="Trebuchet MS"/>
              </a:rPr>
              <a:t>treinado</a:t>
            </a:r>
            <a:r>
              <a:rPr sz="1600" spc="-30" dirty="0">
                <a:solidFill>
                  <a:srgbClr val="54B948"/>
                </a:solidFill>
                <a:latin typeface="Trebuchet MS"/>
                <a:cs typeface="Trebuchet MS"/>
              </a:rPr>
              <a:t>r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54B948"/>
                </a:solidFill>
                <a:latin typeface="Trebuchet MS"/>
                <a:cs typeface="Trebuchet MS"/>
              </a:rPr>
              <a:t>enquant</a:t>
            </a:r>
            <a:r>
              <a:rPr sz="1600" spc="-10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54B948"/>
                </a:solidFill>
                <a:latin typeface="Trebuchet MS"/>
                <a:cs typeface="Trebuchet MS"/>
              </a:rPr>
              <a:t>motivador</a:t>
            </a:r>
            <a:endParaRPr sz="1600">
              <a:latin typeface="Trebuchet MS"/>
              <a:cs typeface="Trebuchet MS"/>
            </a:endParaRPr>
          </a:p>
          <a:p>
            <a:pPr marL="390525" marR="1266825" indent="179705">
              <a:lnSpc>
                <a:spcPct val="122200"/>
              </a:lnSpc>
              <a:spcBef>
                <a:spcPts val="195"/>
              </a:spcBef>
            </a:pP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coerência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solidez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carreira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desportivo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dependem,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fun-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damentalmente,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bagagem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motivador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jogadores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atletas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integram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equipas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orienta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dirige.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Estamos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cada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vez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mais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convenci-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esta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condição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essencial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seja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bem-sucedido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funções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exerce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possa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desempenhá-las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eficácia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numa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perspetiva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profissionalização.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Ter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sido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praticante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modalidade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desportiva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endParaRPr sz="900">
              <a:latin typeface="Trebuchet MS"/>
              <a:cs typeface="Trebuchet MS"/>
            </a:endParaRPr>
          </a:p>
          <a:p>
            <a:pPr marR="5080" algn="r">
              <a:lnSpc>
                <a:spcPts val="725"/>
              </a:lnSpc>
            </a:pPr>
            <a:r>
              <a:rPr sz="800" b="1" spc="-15" dirty="0">
                <a:solidFill>
                  <a:srgbClr val="414042"/>
                </a:solidFill>
                <a:latin typeface="Trebuchet MS"/>
                <a:cs typeface="Trebuchet MS"/>
              </a:rPr>
              <a:t>PROPOSTA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30709" y="5528815"/>
            <a:ext cx="6667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800" b="1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414042"/>
                </a:solidFill>
                <a:latin typeface="Trebuchet MS"/>
                <a:cs typeface="Trebuchet MS"/>
              </a:rPr>
              <a:t>TRABALHO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124" y="694080"/>
            <a:ext cx="1971039" cy="2540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650" spc="5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AN</a:t>
            </a:r>
            <a:r>
              <a:rPr sz="650" spc="-1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CURS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65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TREINADORE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65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05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25" dirty="0">
                <a:solidFill>
                  <a:srgbClr val="DCC75F"/>
                </a:solidFill>
                <a:latin typeface="Calibri"/>
                <a:cs typeface="Calibri"/>
              </a:rPr>
              <a:t>GRAU</a:t>
            </a:r>
            <a:r>
              <a:rPr sz="650" b="1" spc="-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20" dirty="0">
                <a:solidFill>
                  <a:srgbClr val="DCC75F"/>
                </a:solidFill>
                <a:latin typeface="Calibri"/>
                <a:cs typeface="Calibri"/>
              </a:rPr>
              <a:t>II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100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32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624" y="1599368"/>
            <a:ext cx="239395" cy="218694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588010">
              <a:lnSpc>
                <a:spcPct val="100000"/>
              </a:lnSpc>
              <a:spcBef>
                <a:spcPts val="65"/>
              </a:spcBef>
            </a:pP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INSTITUTO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3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PORTUGAL</a:t>
            </a:r>
            <a:r>
              <a:rPr sz="65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PROGRAMA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NACIONAL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FORMAÇÃO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-10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TREINADORES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1598" y="9271986"/>
            <a:ext cx="160782" cy="16000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229" y="6578993"/>
            <a:ext cx="7552055" cy="2061210"/>
            <a:chOff x="8229" y="6578993"/>
            <a:chExt cx="7552055" cy="20612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" y="6605993"/>
              <a:ext cx="7551762" cy="203400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789999" y="6578993"/>
              <a:ext cx="4050029" cy="558165"/>
            </a:xfrm>
            <a:custGeom>
              <a:avLst/>
              <a:gdLst/>
              <a:ahLst/>
              <a:cxnLst/>
              <a:rect l="l" t="t" r="r" b="b"/>
              <a:pathLst>
                <a:path w="4050029" h="558165">
                  <a:moveTo>
                    <a:pt x="4050004" y="0"/>
                  </a:moveTo>
                  <a:lnTo>
                    <a:pt x="0" y="0"/>
                  </a:lnTo>
                  <a:lnTo>
                    <a:pt x="0" y="558012"/>
                  </a:lnTo>
                  <a:lnTo>
                    <a:pt x="4050004" y="558012"/>
                  </a:lnTo>
                  <a:lnTo>
                    <a:pt x="4050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67299" y="1580715"/>
            <a:ext cx="5593715" cy="538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8655" marR="12700" indent="179705">
              <a:lnSpc>
                <a:spcPct val="122200"/>
              </a:lnSpc>
              <a:spcBef>
                <a:spcPts val="100"/>
              </a:spcBef>
            </a:pP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outro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lado,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intervenções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só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serão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eficazes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medida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constituam,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objetivamente,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motivação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adequada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situação,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recetividade,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características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personalidade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cada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jogadores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atletas.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neste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 âmbito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joga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tarefa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mais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aliciante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treinador: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desenvolver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cada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parti-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cipante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própria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automotivação,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tal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qual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desenvolvem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demais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capacidades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contribuem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melhoria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prestação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competitiva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individual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modo</a:t>
            </a:r>
            <a:endParaRPr sz="900">
              <a:latin typeface="Trebuchet MS"/>
              <a:cs typeface="Trebuchet MS"/>
            </a:endParaRPr>
          </a:p>
          <a:p>
            <a:pPr marL="1938655" marR="131445">
              <a:lnSpc>
                <a:spcPct val="122200"/>
              </a:lnSpc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decidir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eficácia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ato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tático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adequado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«modelo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jogo»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preparado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na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olabo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açã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biná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ia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estabelecid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tica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einado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einado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,  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direção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equipa,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plena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competição,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comunicar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coletivo,</a:t>
            </a:r>
            <a:endParaRPr sz="900">
              <a:latin typeface="Trebuchet MS"/>
              <a:cs typeface="Trebuchet MS"/>
            </a:endParaRPr>
          </a:p>
          <a:p>
            <a:pPr marL="1938655" marR="8255" algn="just">
              <a:lnSpc>
                <a:spcPct val="122200"/>
              </a:lnSpc>
            </a:pP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jogadores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campo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jogadores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substitutos,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motivar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todos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usando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palavras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que,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destinadas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grupo,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têm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necessariamente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constituir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«chaves»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cujo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signifi-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cado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seja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perfeitamente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entendido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cada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personalidades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grupo.</a:t>
            </a:r>
            <a:endParaRPr sz="900">
              <a:latin typeface="Trebuchet MS"/>
              <a:cs typeface="Trebuchet MS"/>
            </a:endParaRPr>
          </a:p>
          <a:p>
            <a:pPr marL="1938655" marR="23495" indent="179705">
              <a:lnSpc>
                <a:spcPct val="122200"/>
              </a:lnSpc>
            </a:pP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Esta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questão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assume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tremenda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importância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partir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momento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entende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jogadores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respondem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mesma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maneira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motiva-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ção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representada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pelas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suas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intervenções,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sejam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estas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individuais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coletivas.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rebuchet MS"/>
              <a:cs typeface="Trebuchet MS"/>
            </a:endParaRPr>
          </a:p>
          <a:p>
            <a:pPr marL="12700" marR="14604" indent="400685">
              <a:lnSpc>
                <a:spcPct val="113100"/>
              </a:lnSpc>
            </a:pPr>
            <a:r>
              <a:rPr sz="1400" spc="15" dirty="0">
                <a:solidFill>
                  <a:srgbClr val="54B948"/>
                </a:solidFill>
                <a:latin typeface="Trebuchet MS"/>
                <a:cs typeface="Trebuchet MS"/>
              </a:rPr>
              <a:t>A </a:t>
            </a:r>
            <a:r>
              <a:rPr sz="1400" spc="-80" dirty="0">
                <a:solidFill>
                  <a:srgbClr val="54B948"/>
                </a:solidFill>
                <a:latin typeface="Trebuchet MS"/>
                <a:cs typeface="Trebuchet MS"/>
              </a:rPr>
              <a:t>influência </a:t>
            </a:r>
            <a:r>
              <a:rPr sz="1400" spc="-45" dirty="0">
                <a:solidFill>
                  <a:srgbClr val="54B948"/>
                </a:solidFill>
                <a:latin typeface="Trebuchet MS"/>
                <a:cs typeface="Trebuchet MS"/>
              </a:rPr>
              <a:t>do </a:t>
            </a:r>
            <a:r>
              <a:rPr sz="1400" spc="-100" dirty="0">
                <a:solidFill>
                  <a:srgbClr val="54B948"/>
                </a:solidFill>
                <a:latin typeface="Trebuchet MS"/>
                <a:cs typeface="Trebuchet MS"/>
              </a:rPr>
              <a:t>treinador, </a:t>
            </a:r>
            <a:r>
              <a:rPr sz="1400" spc="-50" dirty="0">
                <a:solidFill>
                  <a:srgbClr val="54B948"/>
                </a:solidFill>
                <a:latin typeface="Trebuchet MS"/>
                <a:cs typeface="Trebuchet MS"/>
              </a:rPr>
              <a:t>enquanto </a:t>
            </a:r>
            <a:r>
              <a:rPr sz="1400" spc="-90" dirty="0">
                <a:solidFill>
                  <a:srgbClr val="54B948"/>
                </a:solidFill>
                <a:latin typeface="Trebuchet MS"/>
                <a:cs typeface="Trebuchet MS"/>
              </a:rPr>
              <a:t>motivador, </a:t>
            </a:r>
            <a:r>
              <a:rPr sz="1400" spc="-45" dirty="0">
                <a:solidFill>
                  <a:srgbClr val="54B948"/>
                </a:solidFill>
                <a:latin typeface="Trebuchet MS"/>
                <a:cs typeface="Trebuchet MS"/>
              </a:rPr>
              <a:t>tem </a:t>
            </a:r>
            <a:r>
              <a:rPr sz="1400" spc="-50" dirty="0">
                <a:solidFill>
                  <a:srgbClr val="54B948"/>
                </a:solidFill>
                <a:latin typeface="Trebuchet MS"/>
                <a:cs typeface="Trebuchet MS"/>
              </a:rPr>
              <a:t>como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suporte </a:t>
            </a:r>
            <a:r>
              <a:rPr sz="1400" spc="-5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imprescindível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54B948"/>
                </a:solidFill>
                <a:latin typeface="Trebuchet MS"/>
                <a:cs typeface="Trebuchet MS"/>
              </a:rPr>
              <a:t>as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54B948"/>
                </a:solidFill>
                <a:latin typeface="Trebuchet MS"/>
                <a:cs typeface="Trebuchet MS"/>
              </a:rPr>
              <a:t>suas</a:t>
            </a:r>
            <a:r>
              <a:rPr sz="1400" spc="-17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54B948"/>
                </a:solidFill>
                <a:latin typeface="Trebuchet MS"/>
                <a:cs typeface="Trebuchet MS"/>
              </a:rPr>
              <a:t>qualidades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de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54B948"/>
                </a:solidFill>
                <a:latin typeface="Trebuchet MS"/>
                <a:cs typeface="Trebuchet MS"/>
              </a:rPr>
              <a:t>liderança,</a:t>
            </a:r>
            <a:r>
              <a:rPr sz="1400" spc="-17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efetivamente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54B948"/>
                </a:solidFill>
                <a:latin typeface="Trebuchet MS"/>
                <a:cs typeface="Trebuchet MS"/>
              </a:rPr>
              <a:t>exercida,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54B948"/>
                </a:solidFill>
                <a:latin typeface="Trebuchet MS"/>
                <a:cs typeface="Trebuchet MS"/>
              </a:rPr>
              <a:t>sem</a:t>
            </a:r>
            <a:r>
              <a:rPr sz="1400" spc="-17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54B948"/>
                </a:solidFill>
                <a:latin typeface="Trebuchet MS"/>
                <a:cs typeface="Trebuchet MS"/>
              </a:rPr>
              <a:t>as </a:t>
            </a:r>
            <a:r>
              <a:rPr sz="1400" spc="-409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54B948"/>
                </a:solidFill>
                <a:latin typeface="Trebuchet MS"/>
                <a:cs typeface="Trebuchet MS"/>
              </a:rPr>
              <a:t>quais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54B948"/>
                </a:solidFill>
                <a:latin typeface="Trebuchet MS"/>
                <a:cs typeface="Trebuchet MS"/>
              </a:rPr>
              <a:t>não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54B948"/>
                </a:solidFill>
                <a:latin typeface="Trebuchet MS"/>
                <a:cs typeface="Trebuchet MS"/>
              </a:rPr>
              <a:t>conseguirá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54B948"/>
                </a:solidFill>
                <a:latin typeface="Trebuchet MS"/>
                <a:cs typeface="Trebuchet MS"/>
              </a:rPr>
              <a:t>dirigir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qualquer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54B948"/>
                </a:solidFill>
                <a:latin typeface="Trebuchet MS"/>
                <a:cs typeface="Trebuchet MS"/>
              </a:rPr>
              <a:t>grupo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de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jogadores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54B948"/>
                </a:solidFill>
                <a:latin typeface="Trebuchet MS"/>
                <a:cs typeface="Trebuchet MS"/>
              </a:rPr>
              <a:t>ou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de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54B948"/>
                </a:solidFill>
                <a:latin typeface="Trebuchet MS"/>
                <a:cs typeface="Trebuchet MS"/>
              </a:rPr>
              <a:t>atletas.</a:t>
            </a:r>
            <a:endParaRPr sz="1400">
              <a:latin typeface="Trebuchet MS"/>
              <a:cs typeface="Trebuchet MS"/>
            </a:endParaRPr>
          </a:p>
          <a:p>
            <a:pPr marL="1938655" marR="5080" indent="179705">
              <a:lnSpc>
                <a:spcPct val="122200"/>
              </a:lnSpc>
              <a:spcBef>
                <a:spcPts val="1080"/>
              </a:spcBef>
            </a:pP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qualidades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liderança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estabelecem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traço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união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entre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joga-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dores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treinador,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união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desenvolve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pelo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facto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reconhecida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aceite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marcada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diferença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maturidades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todos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níveis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modalida-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de,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cultura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desportiva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vida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pessoal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treinador.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nível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emocional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qualidades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liderança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recebem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parte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jogadores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reconhecimento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mais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profundo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duradouro,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ficando esse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reconhecimento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muito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além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vida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desportiva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propriamente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dita.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precisamente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nestes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aspetos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contributos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escritos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pelos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constituem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vertente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indispensável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«na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formação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recorrente»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hoje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dia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defende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ação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organizada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destinada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valorizar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capacidade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intervenção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processo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desenvol-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vimento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desportivo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nacional.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80004" y="4127051"/>
            <a:ext cx="344170" cy="381000"/>
            <a:chOff x="1080004" y="4127051"/>
            <a:chExt cx="344170" cy="381000"/>
          </a:xfrm>
        </p:grpSpPr>
        <p:sp>
          <p:nvSpPr>
            <p:cNvPr id="11" name="object 11"/>
            <p:cNvSpPr/>
            <p:nvPr/>
          </p:nvSpPr>
          <p:spPr>
            <a:xfrm>
              <a:off x="1080004" y="4127051"/>
              <a:ext cx="344170" cy="381000"/>
            </a:xfrm>
            <a:custGeom>
              <a:avLst/>
              <a:gdLst/>
              <a:ahLst/>
              <a:cxnLst/>
              <a:rect l="l" t="t" r="r" b="b"/>
              <a:pathLst>
                <a:path w="344169" h="381000">
                  <a:moveTo>
                    <a:pt x="285788" y="0"/>
                  </a:moveTo>
                  <a:lnTo>
                    <a:pt x="58013" y="0"/>
                  </a:lnTo>
                  <a:lnTo>
                    <a:pt x="35484" y="4576"/>
                  </a:lnTo>
                  <a:lnTo>
                    <a:pt x="17038" y="17037"/>
                  </a:lnTo>
                  <a:lnTo>
                    <a:pt x="4576" y="35479"/>
                  </a:lnTo>
                  <a:lnTo>
                    <a:pt x="0" y="58000"/>
                  </a:lnTo>
                  <a:lnTo>
                    <a:pt x="0" y="285788"/>
                  </a:lnTo>
                  <a:lnTo>
                    <a:pt x="4576" y="308309"/>
                  </a:lnTo>
                  <a:lnTo>
                    <a:pt x="17038" y="326751"/>
                  </a:lnTo>
                  <a:lnTo>
                    <a:pt x="35484" y="339212"/>
                  </a:lnTo>
                  <a:lnTo>
                    <a:pt x="58013" y="343788"/>
                  </a:lnTo>
                  <a:lnTo>
                    <a:pt x="58737" y="380631"/>
                  </a:lnTo>
                  <a:lnTo>
                    <a:pt x="100279" y="343788"/>
                  </a:lnTo>
                  <a:lnTo>
                    <a:pt x="285788" y="343788"/>
                  </a:lnTo>
                  <a:lnTo>
                    <a:pt x="308311" y="339212"/>
                  </a:lnTo>
                  <a:lnTo>
                    <a:pt x="326758" y="326751"/>
                  </a:lnTo>
                  <a:lnTo>
                    <a:pt x="339223" y="308309"/>
                  </a:lnTo>
                  <a:lnTo>
                    <a:pt x="343801" y="285788"/>
                  </a:lnTo>
                  <a:lnTo>
                    <a:pt x="343801" y="58000"/>
                  </a:lnTo>
                  <a:lnTo>
                    <a:pt x="339223" y="35479"/>
                  </a:lnTo>
                  <a:lnTo>
                    <a:pt x="326758" y="17037"/>
                  </a:lnTo>
                  <a:lnTo>
                    <a:pt x="308311" y="4576"/>
                  </a:lnTo>
                  <a:lnTo>
                    <a:pt x="285788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4082" y="4177790"/>
              <a:ext cx="239080" cy="2400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9604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33</a:t>
            </a:r>
            <a:endParaRPr sz="4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399" y="9271986"/>
            <a:ext cx="160781" cy="16000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79995" y="4176001"/>
            <a:ext cx="180340" cy="522605"/>
          </a:xfrm>
          <a:custGeom>
            <a:avLst/>
            <a:gdLst/>
            <a:ahLst/>
            <a:cxnLst/>
            <a:rect l="l" t="t" r="r" b="b"/>
            <a:pathLst>
              <a:path w="180340" h="522604">
                <a:moveTo>
                  <a:pt x="179997" y="0"/>
                </a:moveTo>
                <a:lnTo>
                  <a:pt x="0" y="0"/>
                </a:lnTo>
                <a:lnTo>
                  <a:pt x="0" y="521995"/>
                </a:lnTo>
                <a:lnTo>
                  <a:pt x="179997" y="521995"/>
                </a:lnTo>
                <a:lnTo>
                  <a:pt x="179997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74606" y="4109953"/>
            <a:ext cx="49530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775" algn="just">
              <a:lnSpc>
                <a:spcPct val="136400"/>
              </a:lnSpc>
              <a:spcBef>
                <a:spcPts val="100"/>
              </a:spcBef>
            </a:pPr>
            <a:r>
              <a:rPr sz="550" spc="5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550" spc="-10" dirty="0">
                <a:solidFill>
                  <a:srgbClr val="414042"/>
                </a:solidFill>
                <a:latin typeface="Trebuchet MS"/>
                <a:cs typeface="Trebuchet MS"/>
              </a:rPr>
              <a:t>TIC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550" spc="-20" dirty="0">
                <a:solidFill>
                  <a:srgbClr val="414042"/>
                </a:solidFill>
                <a:latin typeface="Trebuchet MS"/>
                <a:cs typeface="Trebuchet MS"/>
              </a:rPr>
              <a:t> E  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DEON</a:t>
            </a:r>
            <a:r>
              <a:rPr sz="55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550" spc="-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OGIA  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7012" y="675546"/>
            <a:ext cx="1275715" cy="31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>
              <a:lnSpc>
                <a:spcPts val="1150"/>
              </a:lnSpc>
              <a:spcBef>
                <a:spcPts val="100"/>
              </a:spcBef>
            </a:pPr>
            <a:r>
              <a:rPr sz="1000" spc="4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TREINADOR: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1150"/>
              </a:lnSpc>
            </a:pPr>
            <a:r>
              <a:rPr sz="1000" spc="-5" dirty="0">
                <a:solidFill>
                  <a:srgbClr val="414042"/>
                </a:solidFill>
                <a:latin typeface="Trebuchet MS"/>
                <a:cs typeface="Trebuchet MS"/>
              </a:rPr>
              <a:t>saber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estar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414042"/>
                </a:solidFill>
                <a:latin typeface="Trebuchet MS"/>
                <a:cs typeface="Trebuchet MS"/>
              </a:rPr>
              <a:t>saber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605993"/>
            <a:ext cx="9631" cy="203400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87299" y="1580715"/>
            <a:ext cx="3619500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>
              <a:lnSpc>
                <a:spcPct val="122200"/>
              </a:lnSpc>
              <a:spcBef>
                <a:spcPts val="100"/>
              </a:spcBef>
            </a:pP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admissível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ficar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espera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faça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carreira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30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40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anos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prática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concluir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então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que,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treina-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dor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«alto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nível»,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percorrer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obrigatoriamente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caminho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amargo,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marcado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pela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solidão,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pelo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ostracismo,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sem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repartir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seus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anseios,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dúvidas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projetos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«os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oficiais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mesmo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ofício».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Começa-se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saber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treinador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quando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ganha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coragem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abrir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«uma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correspondência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pessoal»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outros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treinadores,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abordando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problemas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comuns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construindo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pontes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levam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novo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entendimento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modalidade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função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exerce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universo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desportivo.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300" y="3218091"/>
            <a:ext cx="3932554" cy="174117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200" spc="-45" dirty="0">
                <a:solidFill>
                  <a:srgbClr val="54B948"/>
                </a:solidFill>
                <a:latin typeface="Trebuchet MS"/>
                <a:cs typeface="Trebuchet MS"/>
              </a:rPr>
              <a:t>3.2</a:t>
            </a:r>
            <a:r>
              <a:rPr sz="1200" spc="5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54B948"/>
                </a:solidFill>
                <a:latin typeface="Trebuchet MS"/>
                <a:cs typeface="Trebuchet MS"/>
              </a:rPr>
              <a:t>Saber</a:t>
            </a:r>
            <a:r>
              <a:rPr sz="1600" spc="-11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54B948"/>
                </a:solidFill>
                <a:latin typeface="Trebuchet MS"/>
                <a:cs typeface="Trebuchet MS"/>
              </a:rPr>
              <a:t>ser</a:t>
            </a:r>
            <a:r>
              <a:rPr sz="1600" spc="-11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54B948"/>
                </a:solidFill>
                <a:latin typeface="Trebuchet MS"/>
                <a:cs typeface="Trebuchet MS"/>
              </a:rPr>
              <a:t>treinador</a:t>
            </a:r>
            <a:endParaRPr sz="1600">
              <a:latin typeface="Trebuchet MS"/>
              <a:cs typeface="Trebuchet MS"/>
            </a:endParaRPr>
          </a:p>
          <a:p>
            <a:pPr marL="273685" marR="5080" indent="179705">
              <a:lnSpc>
                <a:spcPct val="122200"/>
              </a:lnSpc>
              <a:spcBef>
                <a:spcPts val="215"/>
              </a:spcBef>
            </a:pP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etapa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mais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importante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querer ser treinador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começa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quando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candidato descobre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por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si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próprio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fica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convencido de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tem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melho-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rar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qualidade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a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eficácia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formação.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nesta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etapa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começa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entender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necessidade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assegurar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permanente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uma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via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indispensável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papel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central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deve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desempenhar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no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desenvolvi-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mento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modalidade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elegeu.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Se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tiver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oportunidade,</a:t>
            </a:r>
            <a:r>
              <a:rPr sz="900" b="1" spc="-1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descobrirá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então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que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necessita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de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aprender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a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conhecer,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de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aprender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a 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fazer,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de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aprender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a </a:t>
            </a:r>
            <a:r>
              <a:rPr sz="900" b="1" spc="-19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saber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estar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no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universo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da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sua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modalidade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e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54B948"/>
                </a:solidFill>
                <a:latin typeface="Calibri"/>
                <a:cs typeface="Calibri"/>
              </a:rPr>
              <a:t>do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desporto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em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geral: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299" y="5101155"/>
            <a:ext cx="3677920" cy="35458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3.2.1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414042"/>
                </a:solidFill>
                <a:latin typeface="Calibri"/>
                <a:cs typeface="Calibri"/>
              </a:rPr>
              <a:t>«APRENDER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414042"/>
                </a:solidFill>
                <a:latin typeface="Calibri"/>
                <a:cs typeface="Calibri"/>
              </a:rPr>
              <a:t>CONHECER»</a:t>
            </a:r>
            <a:endParaRPr sz="900">
              <a:latin typeface="Calibri"/>
              <a:cs typeface="Calibri"/>
            </a:endParaRPr>
          </a:p>
          <a:p>
            <a:pPr marL="12700" marR="5080" indent="179705">
              <a:lnSpc>
                <a:spcPct val="122200"/>
              </a:lnSpc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«aprender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a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conhecer»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implica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uma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atitude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uma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disponibilidade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aquisições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cultura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geral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lhe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permitem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estabelecer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rela-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cioname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onc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jogado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odos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membr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- 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na medida em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cada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destes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seus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interlocutores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caracteriza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por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bagagem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cultural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nitidamente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diferenciada.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Estas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aquisições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têm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endParaRPr sz="900">
              <a:latin typeface="Trebuchet MS"/>
              <a:cs typeface="Trebuchet MS"/>
            </a:endParaRPr>
          </a:p>
          <a:p>
            <a:pPr marL="12700" marR="57785">
              <a:lnSpc>
                <a:spcPct val="122200"/>
              </a:lnSpc>
            </a:pP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ser articuladas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conhecimentos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especializados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definem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perfil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função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treinador.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Esta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disponibilidade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acarreta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ainda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aprender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apr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ender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seus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óprios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er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3.2.2</a:t>
            </a:r>
            <a:r>
              <a:rPr sz="900" b="1" spc="-3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414042"/>
                </a:solidFill>
                <a:latin typeface="Calibri"/>
                <a:cs typeface="Calibri"/>
              </a:rPr>
              <a:t>«APRENDER</a:t>
            </a:r>
            <a:r>
              <a:rPr sz="900" b="1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900" b="1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414042"/>
                </a:solidFill>
                <a:latin typeface="Calibri"/>
                <a:cs typeface="Calibri"/>
              </a:rPr>
              <a:t>FAZER»</a:t>
            </a:r>
            <a:endParaRPr sz="900">
              <a:latin typeface="Calibri"/>
              <a:cs typeface="Calibri"/>
            </a:endParaRPr>
          </a:p>
          <a:p>
            <a:pPr marL="12700" marR="132080" indent="179705">
              <a:lnSpc>
                <a:spcPct val="122200"/>
              </a:lnSpc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«aprender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a 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fazer»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tem a ver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qualificação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deve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alcançar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desempenho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seja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apoiado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competências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adquiridas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no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domínio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das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atividades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concretas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«saber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treinar»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dirigir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formação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jogadores/atletas.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Trata-se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aprender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fazer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caracteriza</a:t>
            </a:r>
            <a:endParaRPr sz="900">
              <a:latin typeface="Trebuchet MS"/>
              <a:cs typeface="Trebuchet MS"/>
            </a:endParaRPr>
          </a:p>
          <a:p>
            <a:pPr marL="12700" marR="9525">
              <a:lnSpc>
                <a:spcPct val="122200"/>
              </a:lnSpc>
            </a:pP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segundo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duas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vertentes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intervenção: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âmbito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privado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exercício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função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como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 junto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praticantes 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cujos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testemunhos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presenciais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limitam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eleme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elacionados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enquadrame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 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equipa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dirige;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outra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domínio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público,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caracteriza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pela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pre-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sença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social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equipa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sempre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participa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nas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competições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representa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instituição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equipa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está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vinculada.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1997" y="1619999"/>
            <a:ext cx="2807995" cy="195299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124" y="694080"/>
            <a:ext cx="1971039" cy="2540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650" spc="5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AN</a:t>
            </a:r>
            <a:r>
              <a:rPr sz="650" spc="-1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CURS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65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TREINADORE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65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05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25" dirty="0">
                <a:solidFill>
                  <a:srgbClr val="DCC75F"/>
                </a:solidFill>
                <a:latin typeface="Calibri"/>
                <a:cs typeface="Calibri"/>
              </a:rPr>
              <a:t>GRAU</a:t>
            </a:r>
            <a:r>
              <a:rPr sz="650" b="1" spc="-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20" dirty="0">
                <a:solidFill>
                  <a:srgbClr val="DCC75F"/>
                </a:solidFill>
                <a:latin typeface="Calibri"/>
                <a:cs typeface="Calibri"/>
              </a:rPr>
              <a:t>II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100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34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624" y="1599368"/>
            <a:ext cx="239395" cy="218694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588010">
              <a:lnSpc>
                <a:spcPct val="100000"/>
              </a:lnSpc>
              <a:spcBef>
                <a:spcPts val="65"/>
              </a:spcBef>
            </a:pP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INSTITUTO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3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PORTUGAL</a:t>
            </a:r>
            <a:r>
              <a:rPr sz="65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PROGRAMA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NACIONAL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FORMAÇÃO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-10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TREINADORES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1598" y="9271986"/>
            <a:ext cx="160782" cy="16000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083180" y="2847168"/>
            <a:ext cx="1716405" cy="2700020"/>
          </a:xfrm>
          <a:custGeom>
            <a:avLst/>
            <a:gdLst/>
            <a:ahLst/>
            <a:cxnLst/>
            <a:rect l="l" t="t" r="r" b="b"/>
            <a:pathLst>
              <a:path w="1716405" h="2700020">
                <a:moveTo>
                  <a:pt x="94996" y="0"/>
                </a:moveTo>
                <a:lnTo>
                  <a:pt x="35991" y="0"/>
                </a:lnTo>
                <a:lnTo>
                  <a:pt x="15184" y="562"/>
                </a:lnTo>
                <a:lnTo>
                  <a:pt x="4498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2663532"/>
                </a:lnTo>
                <a:lnTo>
                  <a:pt x="562" y="2684340"/>
                </a:lnTo>
                <a:lnTo>
                  <a:pt x="4498" y="2695025"/>
                </a:lnTo>
                <a:lnTo>
                  <a:pt x="15184" y="2698962"/>
                </a:lnTo>
                <a:lnTo>
                  <a:pt x="35991" y="2699524"/>
                </a:lnTo>
                <a:lnTo>
                  <a:pt x="1679816" y="2699524"/>
                </a:lnTo>
                <a:lnTo>
                  <a:pt x="1700631" y="2698962"/>
                </a:lnTo>
                <a:lnTo>
                  <a:pt x="1711320" y="2695025"/>
                </a:lnTo>
                <a:lnTo>
                  <a:pt x="1715258" y="2684340"/>
                </a:lnTo>
                <a:lnTo>
                  <a:pt x="1715820" y="2663532"/>
                </a:lnTo>
                <a:lnTo>
                  <a:pt x="1715820" y="36004"/>
                </a:lnTo>
                <a:lnTo>
                  <a:pt x="1715258" y="15189"/>
                </a:lnTo>
                <a:lnTo>
                  <a:pt x="1711320" y="4500"/>
                </a:lnTo>
                <a:lnTo>
                  <a:pt x="1700631" y="562"/>
                </a:lnTo>
                <a:lnTo>
                  <a:pt x="1679816" y="0"/>
                </a:lnTo>
                <a:lnTo>
                  <a:pt x="490080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93299" y="1580715"/>
            <a:ext cx="3676015" cy="863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3.2.3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414042"/>
                </a:solidFill>
                <a:latin typeface="Calibri"/>
                <a:cs typeface="Calibri"/>
              </a:rPr>
              <a:t>«APRENDER</a:t>
            </a:r>
            <a:r>
              <a:rPr sz="900" b="1" spc="-5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900" b="1" spc="-9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414042"/>
                </a:solidFill>
                <a:latin typeface="Calibri"/>
                <a:cs typeface="Calibri"/>
              </a:rPr>
              <a:t>VIVER</a:t>
            </a:r>
            <a:r>
              <a:rPr sz="900" b="1" spc="-5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414042"/>
                </a:solidFill>
                <a:latin typeface="Calibri"/>
                <a:cs typeface="Calibri"/>
              </a:rPr>
              <a:t>NA</a:t>
            </a:r>
            <a:r>
              <a:rPr sz="900" b="1" spc="-5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414042"/>
                </a:solidFill>
                <a:latin typeface="Calibri"/>
                <a:cs typeface="Calibri"/>
              </a:rPr>
              <a:t>SOCIEDADE</a:t>
            </a:r>
            <a:r>
              <a:rPr sz="900" b="1" spc="-5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-15" dirty="0">
                <a:solidFill>
                  <a:srgbClr val="414042"/>
                </a:solidFill>
                <a:latin typeface="Calibri"/>
                <a:cs typeface="Calibri"/>
              </a:rPr>
              <a:t>DESPORTIVA»</a:t>
            </a:r>
            <a:endParaRPr sz="900">
              <a:latin typeface="Calibri"/>
              <a:cs typeface="Calibri"/>
            </a:endParaRPr>
          </a:p>
          <a:p>
            <a:pPr marL="12700" marR="5080" indent="179705">
              <a:lnSpc>
                <a:spcPct val="122200"/>
              </a:lnSpc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«aprender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a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viver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na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sociedade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desportiva»</a:t>
            </a:r>
            <a:r>
              <a:rPr sz="900" b="1" spc="-3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implica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determinação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aprofundar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desenvolvimento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compreensão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outros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agentes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desporti-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vos,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perceção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independências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manifestam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universo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despor-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to,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respeito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pelos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valores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humanos,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sociais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culturais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perspetivam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93299" y="2449395"/>
            <a:ext cx="3335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entendido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área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social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particular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impacto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vida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atual.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93299" y="2754195"/>
            <a:ext cx="3613785" cy="13665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3.2.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4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15" dirty="0">
                <a:solidFill>
                  <a:srgbClr val="414042"/>
                </a:solidFill>
                <a:latin typeface="Calibri"/>
                <a:cs typeface="Calibri"/>
              </a:rPr>
              <a:t>«APRENDE</a:t>
            </a:r>
            <a:r>
              <a:rPr sz="900" b="1" spc="5" dirty="0">
                <a:solidFill>
                  <a:srgbClr val="414042"/>
                </a:solidFill>
                <a:latin typeface="Calibri"/>
                <a:cs typeface="Calibri"/>
              </a:rPr>
              <a:t>R</a:t>
            </a:r>
            <a:r>
              <a:rPr sz="900" b="1" spc="-5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900" b="1" spc="-5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414042"/>
                </a:solidFill>
                <a:latin typeface="Calibri"/>
                <a:cs typeface="Calibri"/>
              </a:rPr>
              <a:t>SE</a:t>
            </a: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R</a:t>
            </a:r>
            <a:r>
              <a:rPr sz="900" b="1" spc="-9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-15" dirty="0">
                <a:solidFill>
                  <a:srgbClr val="414042"/>
                </a:solidFill>
                <a:latin typeface="Calibri"/>
                <a:cs typeface="Calibri"/>
              </a:rPr>
              <a:t>TREINADOR»</a:t>
            </a:r>
            <a:endParaRPr sz="900">
              <a:latin typeface="Calibri"/>
              <a:cs typeface="Calibri"/>
            </a:endParaRPr>
          </a:p>
          <a:p>
            <a:pPr marL="12700" marR="5080" indent="179705">
              <a:lnSpc>
                <a:spcPct val="122200"/>
              </a:lnSpc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«aprender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a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ser 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treinador»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surge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 uma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obrigação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consciente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entendida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linha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«sei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nada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sei»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resultante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desenvolvimento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sua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personalidade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desejo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profundo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estar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altura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autoimagem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agir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cada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vez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maior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autonomia,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discernimento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responsabilidade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pessoal.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Trata-se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atitude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hoje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sentida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 uma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condição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socialmente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necessária,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medida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constata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inicial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assegura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conhecimentos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saberes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utilizar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toda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carreira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toda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vida.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93299" y="4262955"/>
            <a:ext cx="3677285" cy="43840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3.2.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5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15" dirty="0">
                <a:solidFill>
                  <a:srgbClr val="414042"/>
                </a:solidFill>
                <a:latin typeface="Calibri"/>
                <a:cs typeface="Calibri"/>
              </a:rPr>
              <a:t>«APRENDE</a:t>
            </a:r>
            <a:r>
              <a:rPr sz="900" b="1" spc="5" dirty="0">
                <a:solidFill>
                  <a:srgbClr val="414042"/>
                </a:solidFill>
                <a:latin typeface="Calibri"/>
                <a:cs typeface="Calibri"/>
              </a:rPr>
              <a:t>R</a:t>
            </a:r>
            <a:r>
              <a:rPr sz="900" b="1" spc="-5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900" b="1" spc="-5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414042"/>
                </a:solidFill>
                <a:latin typeface="Calibri"/>
                <a:cs typeface="Calibri"/>
              </a:rPr>
              <a:t>SABE</a:t>
            </a:r>
            <a:r>
              <a:rPr sz="900" b="1" spc="20" dirty="0">
                <a:solidFill>
                  <a:srgbClr val="414042"/>
                </a:solidFill>
                <a:latin typeface="Calibri"/>
                <a:cs typeface="Calibri"/>
              </a:rPr>
              <a:t>R</a:t>
            </a:r>
            <a:r>
              <a:rPr sz="900" b="1" spc="-5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414042"/>
                </a:solidFill>
                <a:latin typeface="Calibri"/>
                <a:cs typeface="Calibri"/>
              </a:rPr>
              <a:t>ES</a:t>
            </a:r>
            <a:r>
              <a:rPr sz="900" b="1" spc="-55" dirty="0">
                <a:solidFill>
                  <a:srgbClr val="414042"/>
                </a:solidFill>
                <a:latin typeface="Calibri"/>
                <a:cs typeface="Calibri"/>
              </a:rPr>
              <a:t>T</a:t>
            </a:r>
            <a:r>
              <a:rPr sz="900" b="1" spc="-40" dirty="0">
                <a:solidFill>
                  <a:srgbClr val="414042"/>
                </a:solidFill>
                <a:latin typeface="Calibri"/>
                <a:cs typeface="Calibri"/>
              </a:rPr>
              <a:t>AR»</a:t>
            </a:r>
            <a:endParaRPr sz="900">
              <a:latin typeface="Calibri"/>
              <a:cs typeface="Calibri"/>
            </a:endParaRPr>
          </a:p>
          <a:p>
            <a:pPr marL="12700" marR="78740" indent="179705">
              <a:lnSpc>
                <a:spcPct val="122200"/>
              </a:lnSpc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«aprender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 a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saber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54B948"/>
                </a:solidFill>
                <a:latin typeface="Calibri"/>
                <a:cs typeface="Calibri"/>
              </a:rPr>
              <a:t>estar»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resulta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todas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aprendizagens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anteriores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constitui,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nosso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ver,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última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aquisição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arte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treinador.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saber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estar</a:t>
            </a:r>
            <a:endParaRPr sz="900">
              <a:latin typeface="Trebuchet MS"/>
              <a:cs typeface="Trebuchet MS"/>
            </a:endParaRPr>
          </a:p>
          <a:p>
            <a:pPr marL="12700" marR="5080">
              <a:lnSpc>
                <a:spcPct val="122200"/>
              </a:lnSpc>
            </a:pP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ganha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relevância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decisiva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partir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momento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entende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que,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motivador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correto,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respeitando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direito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outros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direito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diferença,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estar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outros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segundo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perspetiva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valorização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personalizaçã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odo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par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tividade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ti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 marL="12700" marR="26034" indent="179705">
              <a:lnSpc>
                <a:spcPct val="122200"/>
              </a:lnSpc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Saber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 treinador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saber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possui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quando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termina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carreira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praticante,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quando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faz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autotransferência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qualquer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lugar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bancada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banco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equipa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atua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terreno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quando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procede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passagem de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crítico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modalidade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função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exercida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dentro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linhas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jogo.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nós,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saber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constrói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partir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momento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toma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decisão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querer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conhecer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mais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possível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sobre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modalidade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finalidade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transmitir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jogadores/atletas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todos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conhecimen-</a:t>
            </a:r>
            <a:endParaRPr sz="900">
              <a:latin typeface="Trebuchet MS"/>
              <a:cs typeface="Trebuchet MS"/>
            </a:endParaRPr>
          </a:p>
          <a:p>
            <a:pPr marL="12700" marR="56515">
              <a:lnSpc>
                <a:spcPct val="122200"/>
              </a:lnSpc>
            </a:pP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ibue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pa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alo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izaçã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essi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espeti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esta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ç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ões 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competitivas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desenvolvimento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personalidade individual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cada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deles.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Entre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nós,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ainda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muito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tradições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nossos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antigos</a:t>
            </a:r>
            <a:endParaRPr sz="900">
              <a:latin typeface="Trebuchet MS"/>
              <a:cs typeface="Trebuchet MS"/>
            </a:endParaRPr>
          </a:p>
          <a:p>
            <a:pPr marL="12700" marR="46990">
              <a:lnSpc>
                <a:spcPct val="122200"/>
              </a:lnSpc>
            </a:pP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«pilotos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navegadores»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escreviam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seus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«secretos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portulanos»,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divulgar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entre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gentes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mesmo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ofício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eles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donos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saber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navegar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tinham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usados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chegar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bom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porto.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esta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via</a:t>
            </a:r>
            <a:endParaRPr sz="900">
              <a:latin typeface="Trebuchet MS"/>
              <a:cs typeface="Trebuchet MS"/>
            </a:endParaRPr>
          </a:p>
          <a:p>
            <a:pPr marL="12700" marR="29209">
              <a:lnSpc>
                <a:spcPct val="122200"/>
              </a:lnSpc>
            </a:pP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podem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descobrir-se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caminhos,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mas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aceleram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progresso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desenvolvi-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mento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desportivo.</a:t>
            </a:r>
            <a:endParaRPr sz="900">
              <a:latin typeface="Trebuchet MS"/>
              <a:cs typeface="Trebuchet MS"/>
            </a:endParaRPr>
          </a:p>
          <a:p>
            <a:pPr marL="12700" marR="126364" indent="179705">
              <a:lnSpc>
                <a:spcPct val="122200"/>
              </a:lnSpc>
            </a:pP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Há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mudar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urgência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desportiva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portugueses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têm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primeiros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fazê-lo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própria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se,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efetivamente,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pretendem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contribuir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real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desenvolvimento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desporto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entendido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prática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social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cidadão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direito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cultural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3299" y="2915782"/>
            <a:ext cx="1510665" cy="252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5565">
              <a:lnSpc>
                <a:spcPct val="120400"/>
              </a:lnSpc>
              <a:spcBef>
                <a:spcPts val="100"/>
              </a:spcBef>
            </a:pP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DESEN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V</a:t>
            </a:r>
            <a:r>
              <a:rPr sz="900" b="1" spc="40" dirty="0">
                <a:solidFill>
                  <a:srgbClr val="54B948"/>
                </a:solidFill>
                <a:latin typeface="Calibri"/>
                <a:cs typeface="Calibri"/>
              </a:rPr>
              <a:t>O</a:t>
            </a:r>
            <a:r>
              <a:rPr sz="900" b="1" spc="-35" dirty="0">
                <a:solidFill>
                  <a:srgbClr val="54B948"/>
                </a:solidFill>
                <a:latin typeface="Calibri"/>
                <a:cs typeface="Calibri"/>
              </a:rPr>
              <a:t>L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V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A</a:t>
            </a:r>
            <a:r>
              <a:rPr sz="900" b="1" spc="-4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PO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R</a:t>
            </a:r>
            <a:r>
              <a:rPr sz="900" b="1" spc="-4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55" dirty="0">
                <a:solidFill>
                  <a:srgbClr val="54B948"/>
                </a:solidFill>
                <a:latin typeface="Calibri"/>
                <a:cs typeface="Calibri"/>
              </a:rPr>
              <a:t>P</a:t>
            </a:r>
            <a:r>
              <a:rPr sz="900" b="1" spc="35" dirty="0">
                <a:solidFill>
                  <a:srgbClr val="54B948"/>
                </a:solidFill>
                <a:latin typeface="Calibri"/>
                <a:cs typeface="Calibri"/>
              </a:rPr>
              <a:t>AL</a:t>
            </a:r>
            <a:r>
              <a:rPr sz="900" b="1" spc="-40" dirty="0">
                <a:solidFill>
                  <a:srgbClr val="54B948"/>
                </a:solidFill>
                <a:latin typeface="Calibri"/>
                <a:cs typeface="Calibri"/>
              </a:rPr>
              <a:t>A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V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R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AS 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E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IDEIAS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SUAS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A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SEGUINTE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AFIRMA</a:t>
            </a:r>
            <a:r>
              <a:rPr sz="900" b="1" spc="50" dirty="0">
                <a:solidFill>
                  <a:srgbClr val="54B948"/>
                </a:solidFill>
                <a:latin typeface="Calibri"/>
                <a:cs typeface="Calibri"/>
              </a:rPr>
              <a:t>Ç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Ã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O</a:t>
            </a:r>
            <a:r>
              <a:rPr sz="900" b="1" spc="-4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EN</a:t>
            </a:r>
            <a:r>
              <a:rPr sz="900" b="1" spc="-10" dirty="0">
                <a:solidFill>
                  <a:srgbClr val="54B948"/>
                </a:solidFill>
                <a:latin typeface="Calibri"/>
                <a:cs typeface="Calibri"/>
              </a:rPr>
              <a:t>C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ONT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RANDO 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A</a:t>
            </a:r>
            <a:r>
              <a:rPr sz="900" b="1" spc="30" dirty="0">
                <a:solidFill>
                  <a:srgbClr val="54B948"/>
                </a:solidFill>
                <a:latin typeface="Calibri"/>
                <a:cs typeface="Calibri"/>
              </a:rPr>
              <a:t>S</a:t>
            </a:r>
            <a:r>
              <a:rPr sz="900" b="1" spc="-4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40" dirty="0">
                <a:solidFill>
                  <a:srgbClr val="54B948"/>
                </a:solidFill>
                <a:latin typeface="Calibri"/>
                <a:cs typeface="Calibri"/>
              </a:rPr>
              <a:t>A</a:t>
            </a:r>
            <a:r>
              <a:rPr sz="900" b="1" spc="-65" dirty="0">
                <a:solidFill>
                  <a:srgbClr val="54B948"/>
                </a:solidFill>
                <a:latin typeface="Calibri"/>
                <a:cs typeface="Calibri"/>
              </a:rPr>
              <a:t>L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TERN</a:t>
            </a:r>
            <a:r>
              <a:rPr sz="900" b="1" spc="-65" dirty="0">
                <a:solidFill>
                  <a:srgbClr val="54B948"/>
                </a:solidFill>
                <a:latin typeface="Calibri"/>
                <a:cs typeface="Calibri"/>
              </a:rPr>
              <a:t>A</a:t>
            </a:r>
            <a:r>
              <a:rPr sz="900" b="1" spc="-5" dirty="0">
                <a:solidFill>
                  <a:srgbClr val="54B948"/>
                </a:solidFill>
                <a:latin typeface="Calibri"/>
                <a:cs typeface="Calibri"/>
              </a:rPr>
              <a:t>TI</a:t>
            </a:r>
            <a:r>
              <a:rPr sz="900" b="1" spc="-50" dirty="0">
                <a:solidFill>
                  <a:srgbClr val="54B948"/>
                </a:solidFill>
                <a:latin typeface="Calibri"/>
                <a:cs typeface="Calibri"/>
              </a:rPr>
              <a:t>V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A</a:t>
            </a:r>
            <a:r>
              <a:rPr sz="900" b="1" spc="30" dirty="0">
                <a:solidFill>
                  <a:srgbClr val="54B948"/>
                </a:solidFill>
                <a:latin typeface="Calibri"/>
                <a:cs typeface="Calibri"/>
              </a:rPr>
              <a:t>S</a:t>
            </a:r>
            <a:r>
              <a:rPr sz="900" b="1" spc="-4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POSSÍVEIS.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20400"/>
              </a:lnSpc>
              <a:spcBef>
                <a:spcPts val="215"/>
              </a:spcBef>
            </a:pP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«S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abe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einado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nã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um 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sabe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possu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quand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se 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min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ca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ei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tica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, 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quand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fa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z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aut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otr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ans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- 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ênci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qualque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luga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da 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bancad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pa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banc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equipa 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tu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en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quando 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oc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ed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passage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 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íti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modalidad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pa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  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funçã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x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cid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 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linha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jogo».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97002" y="2474993"/>
            <a:ext cx="340360" cy="377190"/>
            <a:chOff x="1197002" y="2474993"/>
            <a:chExt cx="340360" cy="377190"/>
          </a:xfrm>
        </p:grpSpPr>
        <p:sp>
          <p:nvSpPr>
            <p:cNvPr id="13" name="object 13"/>
            <p:cNvSpPr/>
            <p:nvPr/>
          </p:nvSpPr>
          <p:spPr>
            <a:xfrm>
              <a:off x="1197002" y="2474993"/>
              <a:ext cx="340360" cy="377190"/>
            </a:xfrm>
            <a:custGeom>
              <a:avLst/>
              <a:gdLst/>
              <a:ahLst/>
              <a:cxnLst/>
              <a:rect l="l" t="t" r="r" b="b"/>
              <a:pathLst>
                <a:path w="340359" h="377189">
                  <a:moveTo>
                    <a:pt x="282841" y="0"/>
                  </a:moveTo>
                  <a:lnTo>
                    <a:pt x="57416" y="0"/>
                  </a:lnTo>
                  <a:lnTo>
                    <a:pt x="35120" y="4531"/>
                  </a:lnTo>
                  <a:lnTo>
                    <a:pt x="16864" y="16868"/>
                  </a:lnTo>
                  <a:lnTo>
                    <a:pt x="4529" y="35125"/>
                  </a:lnTo>
                  <a:lnTo>
                    <a:pt x="0" y="57416"/>
                  </a:lnTo>
                  <a:lnTo>
                    <a:pt x="0" y="282841"/>
                  </a:lnTo>
                  <a:lnTo>
                    <a:pt x="4529" y="305130"/>
                  </a:lnTo>
                  <a:lnTo>
                    <a:pt x="16864" y="323383"/>
                  </a:lnTo>
                  <a:lnTo>
                    <a:pt x="35120" y="335716"/>
                  </a:lnTo>
                  <a:lnTo>
                    <a:pt x="57416" y="340245"/>
                  </a:lnTo>
                  <a:lnTo>
                    <a:pt x="58127" y="376694"/>
                  </a:lnTo>
                  <a:lnTo>
                    <a:pt x="99237" y="340245"/>
                  </a:lnTo>
                  <a:lnTo>
                    <a:pt x="282841" y="340245"/>
                  </a:lnTo>
                  <a:lnTo>
                    <a:pt x="305125" y="335716"/>
                  </a:lnTo>
                  <a:lnTo>
                    <a:pt x="323378" y="323383"/>
                  </a:lnTo>
                  <a:lnTo>
                    <a:pt x="335714" y="305130"/>
                  </a:lnTo>
                  <a:lnTo>
                    <a:pt x="340245" y="282841"/>
                  </a:lnTo>
                  <a:lnTo>
                    <a:pt x="340245" y="57416"/>
                  </a:lnTo>
                  <a:lnTo>
                    <a:pt x="335714" y="35125"/>
                  </a:lnTo>
                  <a:lnTo>
                    <a:pt x="323378" y="16868"/>
                  </a:lnTo>
                  <a:lnTo>
                    <a:pt x="305125" y="4531"/>
                  </a:lnTo>
                  <a:lnTo>
                    <a:pt x="282841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9767" y="2523561"/>
              <a:ext cx="245143" cy="25010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564100" y="2534095"/>
            <a:ext cx="666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414042"/>
                </a:solidFill>
                <a:latin typeface="Trebuchet MS"/>
                <a:cs typeface="Trebuchet MS"/>
              </a:rPr>
              <a:t>PROPOSTA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800" b="1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414042"/>
                </a:solidFill>
                <a:latin typeface="Trebuchet MS"/>
                <a:cs typeface="Trebuchet MS"/>
              </a:rPr>
              <a:t>TRABALHO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9604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35</a:t>
            </a:r>
            <a:endParaRPr sz="4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399" y="9271986"/>
            <a:ext cx="160781" cy="16000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79995" y="4176001"/>
            <a:ext cx="180340" cy="522605"/>
          </a:xfrm>
          <a:custGeom>
            <a:avLst/>
            <a:gdLst/>
            <a:ahLst/>
            <a:cxnLst/>
            <a:rect l="l" t="t" r="r" b="b"/>
            <a:pathLst>
              <a:path w="180340" h="522604">
                <a:moveTo>
                  <a:pt x="179997" y="0"/>
                </a:moveTo>
                <a:lnTo>
                  <a:pt x="0" y="0"/>
                </a:lnTo>
                <a:lnTo>
                  <a:pt x="0" y="521995"/>
                </a:lnTo>
                <a:lnTo>
                  <a:pt x="179997" y="521995"/>
                </a:lnTo>
                <a:lnTo>
                  <a:pt x="179997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74606" y="4109953"/>
            <a:ext cx="49530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775" algn="just">
              <a:lnSpc>
                <a:spcPct val="136400"/>
              </a:lnSpc>
              <a:spcBef>
                <a:spcPts val="100"/>
              </a:spcBef>
            </a:pPr>
            <a:r>
              <a:rPr sz="550" spc="5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550" spc="-10" dirty="0">
                <a:solidFill>
                  <a:srgbClr val="414042"/>
                </a:solidFill>
                <a:latin typeface="Trebuchet MS"/>
                <a:cs typeface="Trebuchet MS"/>
              </a:rPr>
              <a:t>TIC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550" spc="-20" dirty="0">
                <a:solidFill>
                  <a:srgbClr val="414042"/>
                </a:solidFill>
                <a:latin typeface="Trebuchet MS"/>
                <a:cs typeface="Trebuchet MS"/>
              </a:rPr>
              <a:t> E  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DEON</a:t>
            </a:r>
            <a:r>
              <a:rPr sz="55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550" spc="-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OGIA  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7012" y="675546"/>
            <a:ext cx="1275715" cy="31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>
              <a:lnSpc>
                <a:spcPts val="1150"/>
              </a:lnSpc>
              <a:spcBef>
                <a:spcPts val="100"/>
              </a:spcBef>
            </a:pPr>
            <a:r>
              <a:rPr sz="1000" spc="4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TREINADOR: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1150"/>
              </a:lnSpc>
            </a:pPr>
            <a:r>
              <a:rPr sz="1000" spc="-5" dirty="0">
                <a:solidFill>
                  <a:srgbClr val="414042"/>
                </a:solidFill>
                <a:latin typeface="Trebuchet MS"/>
                <a:cs typeface="Trebuchet MS"/>
              </a:rPr>
              <a:t>saber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estar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414042"/>
                </a:solidFill>
                <a:latin typeface="Trebuchet MS"/>
                <a:cs typeface="Trebuchet MS"/>
              </a:rPr>
              <a:t>saber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67181" y="7215292"/>
            <a:ext cx="1716405" cy="1025525"/>
          </a:xfrm>
          <a:custGeom>
            <a:avLst/>
            <a:gdLst/>
            <a:ahLst/>
            <a:cxnLst/>
            <a:rect l="l" t="t" r="r" b="b"/>
            <a:pathLst>
              <a:path w="1716404" h="1025525">
                <a:moveTo>
                  <a:pt x="94996" y="0"/>
                </a:moveTo>
                <a:lnTo>
                  <a:pt x="35991" y="0"/>
                </a:lnTo>
                <a:lnTo>
                  <a:pt x="15184" y="562"/>
                </a:lnTo>
                <a:lnTo>
                  <a:pt x="4498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989533"/>
                </a:lnTo>
                <a:lnTo>
                  <a:pt x="562" y="1010340"/>
                </a:lnTo>
                <a:lnTo>
                  <a:pt x="4498" y="1021026"/>
                </a:lnTo>
                <a:lnTo>
                  <a:pt x="15184" y="1024962"/>
                </a:lnTo>
                <a:lnTo>
                  <a:pt x="35991" y="1025524"/>
                </a:lnTo>
                <a:lnTo>
                  <a:pt x="1679816" y="1025524"/>
                </a:lnTo>
                <a:lnTo>
                  <a:pt x="1700631" y="1024962"/>
                </a:lnTo>
                <a:lnTo>
                  <a:pt x="1711320" y="1021026"/>
                </a:lnTo>
                <a:lnTo>
                  <a:pt x="1715258" y="1010340"/>
                </a:lnTo>
                <a:lnTo>
                  <a:pt x="1715820" y="989533"/>
                </a:lnTo>
                <a:lnTo>
                  <a:pt x="1715820" y="36004"/>
                </a:lnTo>
                <a:lnTo>
                  <a:pt x="1715258" y="15189"/>
                </a:lnTo>
                <a:lnTo>
                  <a:pt x="1711320" y="4500"/>
                </a:lnTo>
                <a:lnTo>
                  <a:pt x="1700631" y="562"/>
                </a:lnTo>
                <a:lnTo>
                  <a:pt x="1679816" y="0"/>
                </a:lnTo>
                <a:lnTo>
                  <a:pt x="490080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7299" y="1580713"/>
            <a:ext cx="3582670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á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supo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dese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volvime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personalidad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einado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su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ge 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projeto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pessoal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quem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gosta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modalidade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desportiva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se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sente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vocacionado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ensinar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treinar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outros,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implica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saberes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 consolidam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quando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começa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perguntar a si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próprio quais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objetivos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trabalho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todos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porquês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sobre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fazer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(O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fazer,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fazer,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Quando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fazer,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Porque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fazer,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fizer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isto,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acontece?)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esses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objetivos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coincidam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aspirações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jogadores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atletas.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7299" y="4430593"/>
            <a:ext cx="3672840" cy="421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7795" indent="179705" algn="just">
              <a:lnSpc>
                <a:spcPct val="122200"/>
              </a:lnSpc>
              <a:spcBef>
                <a:spcPts val="100"/>
              </a:spcBef>
            </a:pP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Há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reconhecer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que,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primeiro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lugar,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jogadores,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aspirarem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realização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pessoal,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pretenderem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construir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autoimagem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ao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desejarem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conquistar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estatuto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individual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social,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jogam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facto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endParaRPr sz="900">
              <a:latin typeface="Trebuchet MS"/>
              <a:cs typeface="Trebuchet MS"/>
            </a:endParaRPr>
          </a:p>
          <a:p>
            <a:pPr marL="12700" marR="33655">
              <a:lnSpc>
                <a:spcPct val="122200"/>
              </a:lnSpc>
            </a:pP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si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próprios!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Esta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atitude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manifesta-se,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sem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tibiezas,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partir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momento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que,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numa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perspetiva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futuro,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jogadores se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dão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conta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tudo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aquilo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 que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Desporto,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como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vertente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ascensão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social,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lhes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pode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proporcionar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vista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inserção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desportiva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social.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Só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qualidade,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convictamente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assumida,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profissional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espetáculo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desportivo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jogador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dis-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ponibiliza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jogar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espectadores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acordo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lema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the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show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must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414042"/>
                </a:solidFill>
                <a:latin typeface="Trebuchet MS"/>
                <a:cs typeface="Trebuchet MS"/>
              </a:rPr>
              <a:t>go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on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(«o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espetáculo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continuar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sempre»).</a:t>
            </a:r>
            <a:endParaRPr sz="900">
              <a:latin typeface="Trebuchet MS"/>
              <a:cs typeface="Trebuchet MS"/>
            </a:endParaRPr>
          </a:p>
          <a:p>
            <a:pPr marL="12700" marR="5080" indent="179705">
              <a:lnSpc>
                <a:spcPct val="122200"/>
              </a:lnSpc>
            </a:pP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Jogar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companheiros,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jogar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equipa,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jogar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clube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jo-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gar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representam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atitudes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manifestam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num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contexto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cultural 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social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das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práticas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desportivas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reconhecidas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como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fator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valori-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zação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humana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fator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decisivo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socialização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jovens.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Acreditamos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nesse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momento que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treinador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passa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atuar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como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verdadeiro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catalisador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no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processo de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formação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equipa,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 coesão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grupo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transformação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consentida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das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metas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individuais em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objetivos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coletivos,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ando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aquelas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num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on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ei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endido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odos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14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equipa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acima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 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tudo!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Saber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ser treinador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no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processo de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formação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uma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equipa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implica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sempre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ser capaz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proporcionar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todos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jogadores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alguns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momentos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ompetiçã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joga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si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ópr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ios!</a:t>
            </a:r>
            <a:endParaRPr sz="900">
              <a:latin typeface="Trebuchet MS"/>
              <a:cs typeface="Trebuchet MS"/>
            </a:endParaRPr>
          </a:p>
          <a:p>
            <a:pPr marL="12700" marR="17780" indent="179705" algn="just">
              <a:lnSpc>
                <a:spcPct val="122200"/>
              </a:lnSpc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Saber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passa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saber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valorizar,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momento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justo,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importân-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cia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organização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seus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próprios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conhecimentos,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organização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tra-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balho,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necessidade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conhecer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transmitir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pormenores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asseguram</a:t>
            </a:r>
            <a:endParaRPr sz="9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240"/>
              </a:spcBef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eficácia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ações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técnico-táticas,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relação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entre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decisões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riscos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299" y="3051956"/>
            <a:ext cx="5381625" cy="123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0685">
              <a:lnSpc>
                <a:spcPct val="113100"/>
              </a:lnSpc>
              <a:spcBef>
                <a:spcPts val="100"/>
              </a:spcBef>
            </a:pPr>
            <a:r>
              <a:rPr sz="1400" spc="15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17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54B948"/>
                </a:solidFill>
                <a:latin typeface="Trebuchet MS"/>
                <a:cs typeface="Trebuchet MS"/>
              </a:rPr>
              <a:t>nosso</a:t>
            </a:r>
            <a:r>
              <a:rPr sz="1400" spc="-16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35" dirty="0">
                <a:solidFill>
                  <a:srgbClr val="54B948"/>
                </a:solidFill>
                <a:latin typeface="Trebuchet MS"/>
                <a:cs typeface="Trebuchet MS"/>
              </a:rPr>
              <a:t>ver,</a:t>
            </a:r>
            <a:r>
              <a:rPr sz="1400" spc="-16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54B948"/>
                </a:solidFill>
                <a:latin typeface="Trebuchet MS"/>
                <a:cs typeface="Trebuchet MS"/>
              </a:rPr>
              <a:t>começa-se</a:t>
            </a:r>
            <a:r>
              <a:rPr sz="1400" spc="-16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17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54B948"/>
                </a:solidFill>
                <a:latin typeface="Trebuchet MS"/>
                <a:cs typeface="Trebuchet MS"/>
              </a:rPr>
              <a:t>saber</a:t>
            </a:r>
            <a:r>
              <a:rPr sz="1400" spc="-16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54B948"/>
                </a:solidFill>
                <a:latin typeface="Trebuchet MS"/>
                <a:cs typeface="Trebuchet MS"/>
              </a:rPr>
              <a:t>ser</a:t>
            </a:r>
            <a:r>
              <a:rPr sz="1400" spc="-16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treinador</a:t>
            </a:r>
            <a:r>
              <a:rPr sz="1400" spc="-16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54B948"/>
                </a:solidFill>
                <a:latin typeface="Trebuchet MS"/>
                <a:cs typeface="Trebuchet MS"/>
              </a:rPr>
              <a:t>«quando</a:t>
            </a:r>
            <a:r>
              <a:rPr sz="1400" spc="-16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54B948"/>
                </a:solidFill>
                <a:latin typeface="Trebuchet MS"/>
                <a:cs typeface="Trebuchet MS"/>
              </a:rPr>
              <a:t>descobrimos </a:t>
            </a:r>
            <a:r>
              <a:rPr sz="1400" spc="-4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e aceitamos que </a:t>
            </a:r>
            <a:r>
              <a:rPr sz="1400" spc="30" dirty="0">
                <a:solidFill>
                  <a:srgbClr val="54B948"/>
                </a:solidFill>
                <a:latin typeface="Trebuchet MS"/>
                <a:cs typeface="Trebuchet MS"/>
              </a:rPr>
              <a:t>os </a:t>
            </a:r>
            <a:r>
              <a:rPr sz="1400" spc="-60" dirty="0">
                <a:solidFill>
                  <a:srgbClr val="54B948"/>
                </a:solidFill>
                <a:latin typeface="Trebuchet MS"/>
                <a:cs typeface="Trebuchet MS"/>
              </a:rPr>
              <a:t>jogadores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é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que </a:t>
            </a:r>
            <a:r>
              <a:rPr sz="1400" spc="-50" dirty="0">
                <a:solidFill>
                  <a:srgbClr val="54B948"/>
                </a:solidFill>
                <a:latin typeface="Trebuchet MS"/>
                <a:cs typeface="Trebuchet MS"/>
              </a:rPr>
              <a:t>fazem </a:t>
            </a:r>
            <a:r>
              <a:rPr sz="1400" spc="30" dirty="0">
                <a:solidFill>
                  <a:srgbClr val="54B948"/>
                </a:solidFill>
                <a:latin typeface="Trebuchet MS"/>
                <a:cs typeface="Trebuchet MS"/>
              </a:rPr>
              <a:t>as </a:t>
            </a:r>
            <a:r>
              <a:rPr sz="1400" spc="5" dirty="0">
                <a:solidFill>
                  <a:srgbClr val="54B948"/>
                </a:solidFill>
                <a:latin typeface="Trebuchet MS"/>
                <a:cs typeface="Trebuchet MS"/>
              </a:rPr>
              <a:t>equipas»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e </a:t>
            </a:r>
            <a:r>
              <a:rPr sz="1400" spc="-120" dirty="0">
                <a:solidFill>
                  <a:srgbClr val="54B948"/>
                </a:solidFill>
                <a:latin typeface="Trebuchet MS"/>
                <a:cs typeface="Trebuchet MS"/>
              </a:rPr>
              <a:t>que, </a:t>
            </a:r>
            <a:r>
              <a:rPr sz="1400" spc="-30" dirty="0">
                <a:solidFill>
                  <a:srgbClr val="54B948"/>
                </a:solidFill>
                <a:latin typeface="Trebuchet MS"/>
                <a:cs typeface="Trebuchet MS"/>
              </a:rPr>
              <a:t>antes </a:t>
            </a:r>
            <a:r>
              <a:rPr sz="1400" spc="-85" dirty="0">
                <a:solidFill>
                  <a:srgbClr val="54B948"/>
                </a:solidFill>
                <a:latin typeface="Trebuchet MS"/>
                <a:cs typeface="Trebuchet MS"/>
              </a:rPr>
              <a:t>de </a:t>
            </a:r>
            <a:r>
              <a:rPr sz="1400" spc="-80" dirty="0">
                <a:solidFill>
                  <a:srgbClr val="54B948"/>
                </a:solidFill>
                <a:latin typeface="Trebuchet MS"/>
                <a:cs typeface="Trebuchet MS"/>
              </a:rPr>
              <a:t> mais,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54B948"/>
                </a:solidFill>
                <a:latin typeface="Trebuchet MS"/>
                <a:cs typeface="Trebuchet MS"/>
              </a:rPr>
              <a:t>os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jogadores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jogam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para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54B948"/>
                </a:solidFill>
                <a:latin typeface="Trebuchet MS"/>
                <a:cs typeface="Trebuchet MS"/>
              </a:rPr>
              <a:t>si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próprios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para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aquilo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que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54B948"/>
                </a:solidFill>
                <a:latin typeface="Trebuchet MS"/>
                <a:cs typeface="Trebuchet MS"/>
              </a:rPr>
              <a:t>Desporto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54B948"/>
                </a:solidFill>
                <a:latin typeface="Trebuchet MS"/>
                <a:cs typeface="Trebuchet MS"/>
              </a:rPr>
              <a:t>lhes </a:t>
            </a:r>
            <a:r>
              <a:rPr sz="1400" spc="-40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pode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proporcionar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54B948"/>
                </a:solidFill>
                <a:latin typeface="Trebuchet MS"/>
                <a:cs typeface="Trebuchet MS"/>
              </a:rPr>
              <a:t>não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para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54B948"/>
                </a:solidFill>
                <a:latin typeface="Trebuchet MS"/>
                <a:cs typeface="Trebuchet MS"/>
              </a:rPr>
              <a:t>os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54B948"/>
                </a:solidFill>
                <a:latin typeface="Trebuchet MS"/>
                <a:cs typeface="Trebuchet MS"/>
              </a:rPr>
              <a:t>espectadores,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para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treinador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54B948"/>
                </a:solidFill>
                <a:latin typeface="Trebuchet MS"/>
                <a:cs typeface="Trebuchet MS"/>
              </a:rPr>
              <a:t>ou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para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54B948"/>
                </a:solidFill>
                <a:latin typeface="Trebuchet MS"/>
                <a:cs typeface="Trebuchet MS"/>
              </a:rPr>
              <a:t>a </a:t>
            </a:r>
            <a:r>
              <a:rPr sz="1400" spc="-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instituição</a:t>
            </a:r>
            <a:r>
              <a:rPr sz="1400" spc="-18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que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representam.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00004" y="2939039"/>
            <a:ext cx="344170" cy="381000"/>
            <a:chOff x="900004" y="2939039"/>
            <a:chExt cx="344170" cy="381000"/>
          </a:xfrm>
        </p:grpSpPr>
        <p:sp>
          <p:nvSpPr>
            <p:cNvPr id="12" name="object 12"/>
            <p:cNvSpPr/>
            <p:nvPr/>
          </p:nvSpPr>
          <p:spPr>
            <a:xfrm>
              <a:off x="900004" y="2939039"/>
              <a:ext cx="344170" cy="381000"/>
            </a:xfrm>
            <a:custGeom>
              <a:avLst/>
              <a:gdLst/>
              <a:ahLst/>
              <a:cxnLst/>
              <a:rect l="l" t="t" r="r" b="b"/>
              <a:pathLst>
                <a:path w="344169" h="381000">
                  <a:moveTo>
                    <a:pt x="285788" y="0"/>
                  </a:moveTo>
                  <a:lnTo>
                    <a:pt x="58013" y="0"/>
                  </a:lnTo>
                  <a:lnTo>
                    <a:pt x="35484" y="4578"/>
                  </a:lnTo>
                  <a:lnTo>
                    <a:pt x="17038" y="17043"/>
                  </a:lnTo>
                  <a:lnTo>
                    <a:pt x="4576" y="35490"/>
                  </a:lnTo>
                  <a:lnTo>
                    <a:pt x="0" y="58013"/>
                  </a:lnTo>
                  <a:lnTo>
                    <a:pt x="0" y="285800"/>
                  </a:lnTo>
                  <a:lnTo>
                    <a:pt x="4576" y="308322"/>
                  </a:lnTo>
                  <a:lnTo>
                    <a:pt x="17038" y="326764"/>
                  </a:lnTo>
                  <a:lnTo>
                    <a:pt x="35484" y="339225"/>
                  </a:lnTo>
                  <a:lnTo>
                    <a:pt x="58013" y="343801"/>
                  </a:lnTo>
                  <a:lnTo>
                    <a:pt x="58737" y="380644"/>
                  </a:lnTo>
                  <a:lnTo>
                    <a:pt x="100279" y="343801"/>
                  </a:lnTo>
                  <a:lnTo>
                    <a:pt x="285788" y="343801"/>
                  </a:lnTo>
                  <a:lnTo>
                    <a:pt x="308311" y="339225"/>
                  </a:lnTo>
                  <a:lnTo>
                    <a:pt x="326758" y="326764"/>
                  </a:lnTo>
                  <a:lnTo>
                    <a:pt x="339223" y="308322"/>
                  </a:lnTo>
                  <a:lnTo>
                    <a:pt x="343801" y="285800"/>
                  </a:lnTo>
                  <a:lnTo>
                    <a:pt x="343801" y="58013"/>
                  </a:lnTo>
                  <a:lnTo>
                    <a:pt x="339223" y="35490"/>
                  </a:lnTo>
                  <a:lnTo>
                    <a:pt x="326758" y="17043"/>
                  </a:lnTo>
                  <a:lnTo>
                    <a:pt x="308311" y="4578"/>
                  </a:lnTo>
                  <a:lnTo>
                    <a:pt x="285788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4082" y="2989790"/>
              <a:ext cx="239078" cy="24001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871474" y="7268905"/>
            <a:ext cx="1469390" cy="87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2775">
              <a:lnSpc>
                <a:spcPct val="120400"/>
              </a:lnSpc>
              <a:spcBef>
                <a:spcPts val="100"/>
              </a:spcBef>
            </a:pP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DESENVOLVA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A </a:t>
            </a:r>
            <a:r>
              <a:rPr sz="900" b="1" spc="3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SEGUINTE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F</a:t>
            </a:r>
            <a:r>
              <a:rPr sz="900" b="1" spc="30" dirty="0">
                <a:solidFill>
                  <a:srgbClr val="54B948"/>
                </a:solidFill>
                <a:latin typeface="Calibri"/>
                <a:cs typeface="Calibri"/>
              </a:rPr>
              <a:t>RASE</a:t>
            </a:r>
            <a:endParaRPr sz="900">
              <a:latin typeface="Calibri"/>
              <a:cs typeface="Calibri"/>
            </a:endParaRPr>
          </a:p>
          <a:p>
            <a:pPr marL="12700" marR="5080" algn="just">
              <a:lnSpc>
                <a:spcPct val="120400"/>
              </a:lnSpc>
              <a:spcBef>
                <a:spcPts val="180"/>
              </a:spcBef>
            </a:pP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«H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á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muda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gênci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  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f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maçã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ti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po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tu- 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gueses...»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81002" y="6834119"/>
            <a:ext cx="340360" cy="377190"/>
            <a:chOff x="4881002" y="6834119"/>
            <a:chExt cx="340360" cy="377190"/>
          </a:xfrm>
        </p:grpSpPr>
        <p:sp>
          <p:nvSpPr>
            <p:cNvPr id="16" name="object 16"/>
            <p:cNvSpPr/>
            <p:nvPr/>
          </p:nvSpPr>
          <p:spPr>
            <a:xfrm>
              <a:off x="4881002" y="6834119"/>
              <a:ext cx="340360" cy="377190"/>
            </a:xfrm>
            <a:custGeom>
              <a:avLst/>
              <a:gdLst/>
              <a:ahLst/>
              <a:cxnLst/>
              <a:rect l="l" t="t" r="r" b="b"/>
              <a:pathLst>
                <a:path w="340360" h="377190">
                  <a:moveTo>
                    <a:pt x="282841" y="0"/>
                  </a:moveTo>
                  <a:lnTo>
                    <a:pt x="57416" y="0"/>
                  </a:lnTo>
                  <a:lnTo>
                    <a:pt x="35120" y="4531"/>
                  </a:lnTo>
                  <a:lnTo>
                    <a:pt x="16864" y="16868"/>
                  </a:lnTo>
                  <a:lnTo>
                    <a:pt x="4529" y="35125"/>
                  </a:lnTo>
                  <a:lnTo>
                    <a:pt x="0" y="57416"/>
                  </a:lnTo>
                  <a:lnTo>
                    <a:pt x="0" y="282841"/>
                  </a:lnTo>
                  <a:lnTo>
                    <a:pt x="4529" y="305130"/>
                  </a:lnTo>
                  <a:lnTo>
                    <a:pt x="16864" y="323383"/>
                  </a:lnTo>
                  <a:lnTo>
                    <a:pt x="35120" y="335716"/>
                  </a:lnTo>
                  <a:lnTo>
                    <a:pt x="57416" y="340245"/>
                  </a:lnTo>
                  <a:lnTo>
                    <a:pt x="58127" y="376694"/>
                  </a:lnTo>
                  <a:lnTo>
                    <a:pt x="99237" y="340245"/>
                  </a:lnTo>
                  <a:lnTo>
                    <a:pt x="282841" y="340245"/>
                  </a:lnTo>
                  <a:lnTo>
                    <a:pt x="305125" y="335716"/>
                  </a:lnTo>
                  <a:lnTo>
                    <a:pt x="323378" y="323383"/>
                  </a:lnTo>
                  <a:lnTo>
                    <a:pt x="335714" y="305130"/>
                  </a:lnTo>
                  <a:lnTo>
                    <a:pt x="340245" y="282841"/>
                  </a:lnTo>
                  <a:lnTo>
                    <a:pt x="340245" y="57416"/>
                  </a:lnTo>
                  <a:lnTo>
                    <a:pt x="335714" y="35125"/>
                  </a:lnTo>
                  <a:lnTo>
                    <a:pt x="323378" y="16868"/>
                  </a:lnTo>
                  <a:lnTo>
                    <a:pt x="305125" y="4531"/>
                  </a:lnTo>
                  <a:lnTo>
                    <a:pt x="282841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768" y="6882686"/>
              <a:ext cx="245141" cy="250101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243300" y="6899095"/>
            <a:ext cx="666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414042"/>
                </a:solidFill>
                <a:latin typeface="Trebuchet MS"/>
                <a:cs typeface="Trebuchet MS"/>
              </a:rPr>
              <a:t>PROPOSTA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800" b="1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414042"/>
                </a:solidFill>
                <a:latin typeface="Trebuchet MS"/>
                <a:cs typeface="Trebuchet MS"/>
              </a:rPr>
              <a:t>TRABALHO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124" y="694080"/>
            <a:ext cx="1971039" cy="2540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650" spc="5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AN</a:t>
            </a:r>
            <a:r>
              <a:rPr sz="650" spc="-1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CURS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65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TREINADORE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65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05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25" dirty="0">
                <a:solidFill>
                  <a:srgbClr val="DCC75F"/>
                </a:solidFill>
                <a:latin typeface="Calibri"/>
                <a:cs typeface="Calibri"/>
              </a:rPr>
              <a:t>GRAU</a:t>
            </a:r>
            <a:r>
              <a:rPr sz="650" b="1" spc="-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20" dirty="0">
                <a:solidFill>
                  <a:srgbClr val="DCC75F"/>
                </a:solidFill>
                <a:latin typeface="Calibri"/>
                <a:cs typeface="Calibri"/>
              </a:rPr>
              <a:t>II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100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36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624" y="1599368"/>
            <a:ext cx="239395" cy="218694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588010">
              <a:lnSpc>
                <a:spcPct val="100000"/>
              </a:lnSpc>
              <a:spcBef>
                <a:spcPts val="65"/>
              </a:spcBef>
            </a:pP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INSTITUTO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3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PORTUGAL</a:t>
            </a:r>
            <a:r>
              <a:rPr sz="65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PROGRAMA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NACIONAL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FORMAÇÃO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-10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TREINADORES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1598" y="9271986"/>
            <a:ext cx="160782" cy="16000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78433" y="6012002"/>
            <a:ext cx="5581650" cy="2628265"/>
            <a:chOff x="1078433" y="6012002"/>
            <a:chExt cx="5581650" cy="26282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433" y="6012002"/>
              <a:ext cx="5581561" cy="154800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80000" y="7560004"/>
              <a:ext cx="5580380" cy="1080135"/>
            </a:xfrm>
            <a:custGeom>
              <a:avLst/>
              <a:gdLst/>
              <a:ahLst/>
              <a:cxnLst/>
              <a:rect l="l" t="t" r="r" b="b"/>
              <a:pathLst>
                <a:path w="5580380" h="1080134">
                  <a:moveTo>
                    <a:pt x="5579999" y="0"/>
                  </a:moveTo>
                  <a:lnTo>
                    <a:pt x="0" y="0"/>
                  </a:lnTo>
                  <a:lnTo>
                    <a:pt x="0" y="957592"/>
                  </a:lnTo>
                  <a:lnTo>
                    <a:pt x="1912" y="1028356"/>
                  </a:lnTo>
                  <a:lnTo>
                    <a:pt x="15300" y="1064694"/>
                  </a:lnTo>
                  <a:lnTo>
                    <a:pt x="51638" y="1078082"/>
                  </a:lnTo>
                  <a:lnTo>
                    <a:pt x="122402" y="1079995"/>
                  </a:lnTo>
                  <a:lnTo>
                    <a:pt x="5457596" y="1079995"/>
                  </a:lnTo>
                  <a:lnTo>
                    <a:pt x="5528360" y="1078082"/>
                  </a:lnTo>
                  <a:lnTo>
                    <a:pt x="5564698" y="1064694"/>
                  </a:lnTo>
                  <a:lnTo>
                    <a:pt x="5578086" y="1028356"/>
                  </a:lnTo>
                  <a:lnTo>
                    <a:pt x="5579999" y="957592"/>
                  </a:lnTo>
                  <a:lnTo>
                    <a:pt x="5579999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32299" y="1580715"/>
            <a:ext cx="3931285" cy="421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685" marR="32384">
              <a:lnSpc>
                <a:spcPct val="122200"/>
              </a:lnSpc>
              <a:spcBef>
                <a:spcPts val="100"/>
              </a:spcBef>
            </a:pP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delas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decorrem,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incondicional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suporte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jogadores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esperam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sua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parte,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equilíbrio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entre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exigência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trabalho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árduo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«as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folgas»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devem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proporcionadas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todas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vertentes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treino,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bem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determina-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períodos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grande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intensidade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competitiva.</a:t>
            </a:r>
            <a:endParaRPr sz="900">
              <a:latin typeface="Trebuchet MS"/>
              <a:cs typeface="Trebuchet MS"/>
            </a:endParaRPr>
          </a:p>
          <a:p>
            <a:pPr marL="273685" marR="48260" indent="179705">
              <a:lnSpc>
                <a:spcPct val="122200"/>
              </a:lnSpc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Saber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saber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transmitir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jogadores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efeitos/resul-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tados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treino,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eles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sentidos,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eles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observados,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avaliados,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mensurados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salientados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pelo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próprio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contribuem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realização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metas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individuais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êxitos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equipa.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200" spc="-45" dirty="0">
                <a:solidFill>
                  <a:srgbClr val="54B948"/>
                </a:solidFill>
                <a:latin typeface="Trebuchet MS"/>
                <a:cs typeface="Trebuchet MS"/>
              </a:rPr>
              <a:t>3.3</a:t>
            </a:r>
            <a:r>
              <a:rPr sz="1200" spc="5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54B948"/>
                </a:solidFill>
                <a:latin typeface="Trebuchet MS"/>
                <a:cs typeface="Trebuchet MS"/>
              </a:rPr>
              <a:t>Saber</a:t>
            </a:r>
            <a:r>
              <a:rPr sz="1600" spc="-11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4B948"/>
                </a:solidFill>
                <a:latin typeface="Trebuchet MS"/>
                <a:cs typeface="Trebuchet MS"/>
              </a:rPr>
              <a:t>estar</a:t>
            </a:r>
            <a:endParaRPr sz="1600">
              <a:latin typeface="Trebuchet MS"/>
              <a:cs typeface="Trebuchet MS"/>
            </a:endParaRPr>
          </a:p>
          <a:p>
            <a:pPr marL="273685" marR="6350" indent="179705">
              <a:lnSpc>
                <a:spcPct val="122200"/>
              </a:lnSpc>
              <a:spcBef>
                <a:spcPts val="35"/>
              </a:spcBef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Saber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estar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treinador,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início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carreira,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limita-se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praticamente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conjunto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atitudes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respeito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pelas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regras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jogo,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pela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atuação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equipas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arbitragem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pelo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comportamento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equipas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adversárias.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atitude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vai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sendo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enriquecida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medida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passa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entender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«o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pape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omunicação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»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odo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eleme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tilham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mesmo 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emp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tividade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su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modalidad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 marL="273685" marR="5080" indent="179705">
              <a:lnSpc>
                <a:spcPct val="122200"/>
              </a:lnSpc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Saber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estar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começa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manifestar-se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quando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comunica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jo-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gadores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acordo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relacionamento,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utilizando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«ora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nomes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guerra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ora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nomes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próprios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cada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deles»,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marcando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diferença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significado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especial.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Quando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usa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«os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nomes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guerra»,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comunicação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dirige-se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ao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coletivo;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quando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pretende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comunicar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jogador,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título individual,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deve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recorrer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respetivo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nome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próprio,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significando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intervenção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respeita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apenas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determinado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jogador e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deverá,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portanto,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feita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 mod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ad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espeit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elaçã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pesso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pessoa!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1299" y="7795906"/>
            <a:ext cx="5083810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00" algn="just">
              <a:lnSpc>
                <a:spcPct val="113100"/>
              </a:lnSpc>
              <a:spcBef>
                <a:spcPts val="100"/>
              </a:spcBef>
            </a:pP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Saber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estar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corresponde</a:t>
            </a:r>
            <a:r>
              <a:rPr sz="14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um</a:t>
            </a:r>
            <a:r>
              <a:rPr sz="14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processo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4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valorização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Trebuchet MS"/>
                <a:cs typeface="Trebuchet MS"/>
              </a:rPr>
              <a:t>treinador </a:t>
            </a:r>
            <a:r>
              <a:rPr sz="1400" spc="-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Trebuchet MS"/>
                <a:cs typeface="Trebuchet MS"/>
              </a:rPr>
              <a:t>inicia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Trebuchet MS"/>
                <a:cs typeface="Trebuchet MS"/>
              </a:rPr>
              <a:t>quando,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por</a:t>
            </a:r>
            <a:r>
              <a:rPr sz="14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si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Trebuchet MS"/>
                <a:cs typeface="Trebuchet MS"/>
              </a:rPr>
              <a:t>próprio,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entende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necessidade</a:t>
            </a:r>
            <a:r>
              <a:rPr sz="14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Trebuchet MS"/>
                <a:cs typeface="Trebuchet MS"/>
              </a:rPr>
              <a:t>proceder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à </a:t>
            </a:r>
            <a:r>
              <a:rPr sz="1400" spc="-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sua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autoavaliação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4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um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modo</a:t>
            </a:r>
            <a:r>
              <a:rPr sz="14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constante,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consciente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responsável.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14004" y="7683002"/>
            <a:ext cx="344170" cy="381000"/>
            <a:chOff x="1314004" y="7683002"/>
            <a:chExt cx="344170" cy="381000"/>
          </a:xfrm>
        </p:grpSpPr>
        <p:sp>
          <p:nvSpPr>
            <p:cNvPr id="12" name="object 12"/>
            <p:cNvSpPr/>
            <p:nvPr/>
          </p:nvSpPr>
          <p:spPr>
            <a:xfrm>
              <a:off x="1314004" y="7683002"/>
              <a:ext cx="344170" cy="381000"/>
            </a:xfrm>
            <a:custGeom>
              <a:avLst/>
              <a:gdLst/>
              <a:ahLst/>
              <a:cxnLst/>
              <a:rect l="l" t="t" r="r" b="b"/>
              <a:pathLst>
                <a:path w="344169" h="381000">
                  <a:moveTo>
                    <a:pt x="285788" y="0"/>
                  </a:moveTo>
                  <a:lnTo>
                    <a:pt x="58013" y="0"/>
                  </a:lnTo>
                  <a:lnTo>
                    <a:pt x="35484" y="4576"/>
                  </a:lnTo>
                  <a:lnTo>
                    <a:pt x="17038" y="17037"/>
                  </a:lnTo>
                  <a:lnTo>
                    <a:pt x="4576" y="35479"/>
                  </a:lnTo>
                  <a:lnTo>
                    <a:pt x="0" y="58000"/>
                  </a:lnTo>
                  <a:lnTo>
                    <a:pt x="0" y="285788"/>
                  </a:lnTo>
                  <a:lnTo>
                    <a:pt x="4576" y="308309"/>
                  </a:lnTo>
                  <a:lnTo>
                    <a:pt x="17038" y="326751"/>
                  </a:lnTo>
                  <a:lnTo>
                    <a:pt x="35484" y="339212"/>
                  </a:lnTo>
                  <a:lnTo>
                    <a:pt x="58013" y="343788"/>
                  </a:lnTo>
                  <a:lnTo>
                    <a:pt x="58737" y="380631"/>
                  </a:lnTo>
                  <a:lnTo>
                    <a:pt x="100279" y="343788"/>
                  </a:lnTo>
                  <a:lnTo>
                    <a:pt x="285788" y="343788"/>
                  </a:lnTo>
                  <a:lnTo>
                    <a:pt x="308311" y="339212"/>
                  </a:lnTo>
                  <a:lnTo>
                    <a:pt x="326758" y="326751"/>
                  </a:lnTo>
                  <a:lnTo>
                    <a:pt x="339223" y="308309"/>
                  </a:lnTo>
                  <a:lnTo>
                    <a:pt x="343801" y="285788"/>
                  </a:lnTo>
                  <a:lnTo>
                    <a:pt x="343801" y="58000"/>
                  </a:lnTo>
                  <a:lnTo>
                    <a:pt x="339223" y="35479"/>
                  </a:lnTo>
                  <a:lnTo>
                    <a:pt x="326758" y="17037"/>
                  </a:lnTo>
                  <a:lnTo>
                    <a:pt x="308311" y="4576"/>
                  </a:lnTo>
                  <a:lnTo>
                    <a:pt x="2857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8082" y="7733741"/>
              <a:ext cx="239078" cy="2400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9604" y="8812829"/>
            <a:ext cx="62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9" dirty="0">
                <a:solidFill>
                  <a:srgbClr val="9D9FA2"/>
                </a:solidFill>
                <a:latin typeface="Trebuchet MS"/>
                <a:cs typeface="Trebuchet MS"/>
              </a:rPr>
              <a:t>37</a:t>
            </a:r>
            <a:endParaRPr sz="4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399" y="9271986"/>
            <a:ext cx="160781" cy="16000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79995" y="4176001"/>
            <a:ext cx="180340" cy="522605"/>
          </a:xfrm>
          <a:custGeom>
            <a:avLst/>
            <a:gdLst/>
            <a:ahLst/>
            <a:cxnLst/>
            <a:rect l="l" t="t" r="r" b="b"/>
            <a:pathLst>
              <a:path w="180340" h="522604">
                <a:moveTo>
                  <a:pt x="179997" y="0"/>
                </a:moveTo>
                <a:lnTo>
                  <a:pt x="0" y="0"/>
                </a:lnTo>
                <a:lnTo>
                  <a:pt x="0" y="521995"/>
                </a:lnTo>
                <a:lnTo>
                  <a:pt x="179997" y="521995"/>
                </a:lnTo>
                <a:lnTo>
                  <a:pt x="179997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74606" y="4109953"/>
            <a:ext cx="49530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775" algn="just">
              <a:lnSpc>
                <a:spcPct val="136400"/>
              </a:lnSpc>
              <a:spcBef>
                <a:spcPts val="100"/>
              </a:spcBef>
            </a:pPr>
            <a:r>
              <a:rPr sz="550" spc="5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550" spc="-10" dirty="0">
                <a:solidFill>
                  <a:srgbClr val="414042"/>
                </a:solidFill>
                <a:latin typeface="Trebuchet MS"/>
                <a:cs typeface="Trebuchet MS"/>
              </a:rPr>
              <a:t>TIC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550" spc="-20" dirty="0">
                <a:solidFill>
                  <a:srgbClr val="414042"/>
                </a:solidFill>
                <a:latin typeface="Trebuchet MS"/>
                <a:cs typeface="Trebuchet MS"/>
              </a:rPr>
              <a:t> E  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DEON</a:t>
            </a:r>
            <a:r>
              <a:rPr sz="55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550" spc="-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OGIA  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7012" y="675546"/>
            <a:ext cx="1275715" cy="31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>
              <a:lnSpc>
                <a:spcPts val="1150"/>
              </a:lnSpc>
              <a:spcBef>
                <a:spcPts val="100"/>
              </a:spcBef>
            </a:pPr>
            <a:r>
              <a:rPr sz="1000" spc="4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TREINADOR: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1150"/>
              </a:lnSpc>
            </a:pPr>
            <a:r>
              <a:rPr sz="1000" spc="-5" dirty="0">
                <a:solidFill>
                  <a:srgbClr val="414042"/>
                </a:solidFill>
                <a:latin typeface="Trebuchet MS"/>
                <a:cs typeface="Trebuchet MS"/>
              </a:rPr>
              <a:t>saber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estar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414042"/>
                </a:solidFill>
                <a:latin typeface="Trebuchet MS"/>
                <a:cs typeface="Trebuchet MS"/>
              </a:rPr>
              <a:t>saber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299" y="1580715"/>
            <a:ext cx="3671570" cy="354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179705">
              <a:lnSpc>
                <a:spcPct val="122200"/>
              </a:lnSpc>
              <a:spcBef>
                <a:spcPts val="100"/>
              </a:spcBef>
            </a:pP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f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ei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quand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einado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aper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eb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oc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ess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globa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sua 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modalidade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depende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desenvolvimento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social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cultural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País,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dá-se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conta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necessidade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alterar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todo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modo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estar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e,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especialmen-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te,</a:t>
            </a:r>
            <a:r>
              <a:rPr sz="900" spc="-1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modalidade.</a:t>
            </a:r>
            <a:endParaRPr sz="900">
              <a:latin typeface="Trebuchet MS"/>
              <a:cs typeface="Trebuchet MS"/>
            </a:endParaRPr>
          </a:p>
          <a:p>
            <a:pPr marL="12700" marR="32384" indent="179705">
              <a:lnSpc>
                <a:spcPct val="122200"/>
              </a:lnSpc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certo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será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atividade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modalidade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vai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alterando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forma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estar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consequência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convicção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profunda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leva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pretender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todas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suas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intervenções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tenham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reflexo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positivo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desenvol-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 vimento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desportivo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país.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através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análise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evolução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modalida-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de,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no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seio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das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estruturas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sociais,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que 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sua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forma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estar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treinador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vai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sendo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alterada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sentido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acompanhar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mudanças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contribuem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consolidar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desenvolvimento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desportivo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reflexo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desenvolvimento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social.</a:t>
            </a:r>
            <a:endParaRPr sz="900">
              <a:latin typeface="Trebuchet MS"/>
              <a:cs typeface="Trebuchet MS"/>
            </a:endParaRPr>
          </a:p>
          <a:p>
            <a:pPr marL="12700" marR="5080" indent="179705">
              <a:lnSpc>
                <a:spcPct val="122200"/>
              </a:lnSpc>
            </a:pP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forma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estar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manifesta-se, então,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por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intervenções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assumem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ca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ra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ística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oposta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mudanç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fundame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tada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onclusõe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das 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análises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levadas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cabo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avaliação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sistemática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atividades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concretas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participa.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neste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âmbito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disponibilidade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«discutir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modalidade»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todas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vertentes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surge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constante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saber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estar.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Esta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transformação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levá-lo-á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concluir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comunicação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social tem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seu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grande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aliado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defesa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desenvolvimento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modalidade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progresso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desporto.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este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quadro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saber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ser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saber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estar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que,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nossa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opi-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niã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ande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meta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alcança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po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end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onsciênci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  em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plena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responsabilidade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cidadão,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seguir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carreira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desportivo.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4300" y="2399906"/>
            <a:ext cx="1057910" cy="68580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RELACIONE</a:t>
            </a:r>
            <a:r>
              <a:rPr sz="900" b="1" spc="-4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O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20400"/>
              </a:lnSpc>
            </a:pPr>
            <a:r>
              <a:rPr sz="900" b="1" spc="-5" dirty="0">
                <a:solidFill>
                  <a:srgbClr val="414042"/>
                </a:solidFill>
                <a:latin typeface="Calibri"/>
                <a:cs typeface="Calibri"/>
              </a:rPr>
              <a:t>«saber</a:t>
            </a:r>
            <a:r>
              <a:rPr sz="900" b="1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414042"/>
                </a:solidFill>
                <a:latin typeface="Calibri"/>
                <a:cs typeface="Calibri"/>
              </a:rPr>
              <a:t>ser</a:t>
            </a:r>
            <a:r>
              <a:rPr sz="900" b="1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414042"/>
                </a:solidFill>
                <a:latin typeface="Calibri"/>
                <a:cs typeface="Calibri"/>
              </a:rPr>
              <a:t>treinador» </a:t>
            </a:r>
            <a:r>
              <a:rPr sz="900" b="1" spc="-19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4B948"/>
                </a:solidFill>
                <a:latin typeface="Calibri"/>
                <a:cs typeface="Calibri"/>
              </a:rPr>
              <a:t>COM</a:t>
            </a:r>
            <a:r>
              <a:rPr sz="900" b="1" spc="-2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O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b="1" spc="-5" dirty="0">
                <a:solidFill>
                  <a:srgbClr val="414042"/>
                </a:solidFill>
                <a:latin typeface="Calibri"/>
                <a:cs typeface="Calibri"/>
              </a:rPr>
              <a:t>«saber</a:t>
            </a:r>
            <a:r>
              <a:rPr sz="900" b="1" spc="-4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414042"/>
                </a:solidFill>
                <a:latin typeface="Calibri"/>
                <a:cs typeface="Calibri"/>
              </a:rPr>
              <a:t>estar»</a:t>
            </a:r>
            <a:r>
              <a:rPr sz="900" b="1" spc="-10" dirty="0">
                <a:solidFill>
                  <a:srgbClr val="54B948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00004" y="5918608"/>
            <a:ext cx="3658235" cy="2731135"/>
            <a:chOff x="900004" y="5918608"/>
            <a:chExt cx="3658235" cy="2731135"/>
          </a:xfrm>
        </p:grpSpPr>
        <p:sp>
          <p:nvSpPr>
            <p:cNvPr id="10" name="object 10"/>
            <p:cNvSpPr/>
            <p:nvPr/>
          </p:nvSpPr>
          <p:spPr>
            <a:xfrm>
              <a:off x="906354" y="5924958"/>
              <a:ext cx="3645535" cy="2718435"/>
            </a:xfrm>
            <a:custGeom>
              <a:avLst/>
              <a:gdLst/>
              <a:ahLst/>
              <a:cxnLst/>
              <a:rect l="l" t="t" r="r" b="b"/>
              <a:pathLst>
                <a:path w="3645535" h="2718434">
                  <a:moveTo>
                    <a:pt x="79121" y="0"/>
                  </a:moveTo>
                  <a:lnTo>
                    <a:pt x="35991" y="0"/>
                  </a:lnTo>
                  <a:lnTo>
                    <a:pt x="15184" y="562"/>
                  </a:lnTo>
                  <a:lnTo>
                    <a:pt x="4498" y="4498"/>
                  </a:lnTo>
                  <a:lnTo>
                    <a:pt x="562" y="15184"/>
                  </a:lnTo>
                  <a:lnTo>
                    <a:pt x="0" y="35991"/>
                  </a:lnTo>
                  <a:lnTo>
                    <a:pt x="0" y="2682011"/>
                  </a:lnTo>
                  <a:lnTo>
                    <a:pt x="562" y="2702819"/>
                  </a:lnTo>
                  <a:lnTo>
                    <a:pt x="4498" y="2713504"/>
                  </a:lnTo>
                  <a:lnTo>
                    <a:pt x="15184" y="2717440"/>
                  </a:lnTo>
                  <a:lnTo>
                    <a:pt x="35991" y="2718003"/>
                  </a:lnTo>
                  <a:lnTo>
                    <a:pt x="3608997" y="2718003"/>
                  </a:lnTo>
                  <a:lnTo>
                    <a:pt x="3629812" y="2717440"/>
                  </a:lnTo>
                  <a:lnTo>
                    <a:pt x="3640501" y="2713504"/>
                  </a:lnTo>
                  <a:lnTo>
                    <a:pt x="3644439" y="2702819"/>
                  </a:lnTo>
                  <a:lnTo>
                    <a:pt x="3645001" y="2682011"/>
                  </a:lnTo>
                  <a:lnTo>
                    <a:pt x="3645001" y="35991"/>
                  </a:lnTo>
                  <a:lnTo>
                    <a:pt x="3644439" y="15184"/>
                  </a:lnTo>
                  <a:lnTo>
                    <a:pt x="3640501" y="4498"/>
                  </a:lnTo>
                  <a:lnTo>
                    <a:pt x="3629812" y="562"/>
                  </a:lnTo>
                  <a:lnTo>
                    <a:pt x="3608997" y="0"/>
                  </a:lnTo>
                  <a:lnTo>
                    <a:pt x="487019" y="0"/>
                  </a:lnTo>
                </a:path>
              </a:pathLst>
            </a:custGeom>
            <a:ln w="12700">
              <a:solidFill>
                <a:srgbClr val="54B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4737" y="6196552"/>
              <a:ext cx="3382010" cy="0"/>
            </a:xfrm>
            <a:custGeom>
              <a:avLst/>
              <a:gdLst/>
              <a:ahLst/>
              <a:cxnLst/>
              <a:rect l="l" t="t" r="r" b="b"/>
              <a:pathLst>
                <a:path w="3382010">
                  <a:moveTo>
                    <a:pt x="0" y="0"/>
                  </a:moveTo>
                  <a:lnTo>
                    <a:pt x="3381679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4737" y="6495348"/>
              <a:ext cx="3382010" cy="0"/>
            </a:xfrm>
            <a:custGeom>
              <a:avLst/>
              <a:gdLst/>
              <a:ahLst/>
              <a:cxnLst/>
              <a:rect l="l" t="t" r="r" b="b"/>
              <a:pathLst>
                <a:path w="3382010">
                  <a:moveTo>
                    <a:pt x="0" y="0"/>
                  </a:moveTo>
                  <a:lnTo>
                    <a:pt x="3381679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4737" y="6794153"/>
              <a:ext cx="3382010" cy="0"/>
            </a:xfrm>
            <a:custGeom>
              <a:avLst/>
              <a:gdLst/>
              <a:ahLst/>
              <a:cxnLst/>
              <a:rect l="l" t="t" r="r" b="b"/>
              <a:pathLst>
                <a:path w="3382010">
                  <a:moveTo>
                    <a:pt x="0" y="0"/>
                  </a:moveTo>
                  <a:lnTo>
                    <a:pt x="3381679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4737" y="7092949"/>
              <a:ext cx="3382010" cy="0"/>
            </a:xfrm>
            <a:custGeom>
              <a:avLst/>
              <a:gdLst/>
              <a:ahLst/>
              <a:cxnLst/>
              <a:rect l="l" t="t" r="r" b="b"/>
              <a:pathLst>
                <a:path w="3382010">
                  <a:moveTo>
                    <a:pt x="0" y="0"/>
                  </a:moveTo>
                  <a:lnTo>
                    <a:pt x="3381679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4737" y="7391752"/>
              <a:ext cx="3382010" cy="0"/>
            </a:xfrm>
            <a:custGeom>
              <a:avLst/>
              <a:gdLst/>
              <a:ahLst/>
              <a:cxnLst/>
              <a:rect l="l" t="t" r="r" b="b"/>
              <a:pathLst>
                <a:path w="3382010">
                  <a:moveTo>
                    <a:pt x="0" y="0"/>
                  </a:moveTo>
                  <a:lnTo>
                    <a:pt x="3381679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44737" y="7690550"/>
              <a:ext cx="3382010" cy="0"/>
            </a:xfrm>
            <a:custGeom>
              <a:avLst/>
              <a:gdLst/>
              <a:ahLst/>
              <a:cxnLst/>
              <a:rect l="l" t="t" r="r" b="b"/>
              <a:pathLst>
                <a:path w="3382010">
                  <a:moveTo>
                    <a:pt x="0" y="0"/>
                  </a:moveTo>
                  <a:lnTo>
                    <a:pt x="3381679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4737" y="7989354"/>
              <a:ext cx="3382010" cy="0"/>
            </a:xfrm>
            <a:custGeom>
              <a:avLst/>
              <a:gdLst/>
              <a:ahLst/>
              <a:cxnLst/>
              <a:rect l="l" t="t" r="r" b="b"/>
              <a:pathLst>
                <a:path w="3382010">
                  <a:moveTo>
                    <a:pt x="0" y="0"/>
                  </a:moveTo>
                  <a:lnTo>
                    <a:pt x="3381679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4737" y="8578576"/>
              <a:ext cx="3382010" cy="0"/>
            </a:xfrm>
            <a:custGeom>
              <a:avLst/>
              <a:gdLst/>
              <a:ahLst/>
              <a:cxnLst/>
              <a:rect l="l" t="t" r="r" b="b"/>
              <a:pathLst>
                <a:path w="3382010">
                  <a:moveTo>
                    <a:pt x="0" y="0"/>
                  </a:moveTo>
                  <a:lnTo>
                    <a:pt x="3381679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4737" y="8288150"/>
              <a:ext cx="3382010" cy="0"/>
            </a:xfrm>
            <a:custGeom>
              <a:avLst/>
              <a:gdLst/>
              <a:ahLst/>
              <a:cxnLst/>
              <a:rect l="l" t="t" r="r" b="b"/>
              <a:pathLst>
                <a:path w="3382010">
                  <a:moveTo>
                    <a:pt x="0" y="0"/>
                  </a:moveTo>
                  <a:lnTo>
                    <a:pt x="3381679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014354" y="5480994"/>
            <a:ext cx="344170" cy="381000"/>
            <a:chOff x="1014354" y="5480994"/>
            <a:chExt cx="344170" cy="381000"/>
          </a:xfrm>
        </p:grpSpPr>
        <p:sp>
          <p:nvSpPr>
            <p:cNvPr id="21" name="object 21"/>
            <p:cNvSpPr/>
            <p:nvPr/>
          </p:nvSpPr>
          <p:spPr>
            <a:xfrm>
              <a:off x="1014354" y="5480994"/>
              <a:ext cx="344170" cy="381000"/>
            </a:xfrm>
            <a:custGeom>
              <a:avLst/>
              <a:gdLst/>
              <a:ahLst/>
              <a:cxnLst/>
              <a:rect l="l" t="t" r="r" b="b"/>
              <a:pathLst>
                <a:path w="344169" h="381000">
                  <a:moveTo>
                    <a:pt x="285800" y="0"/>
                  </a:moveTo>
                  <a:lnTo>
                    <a:pt x="58013" y="0"/>
                  </a:lnTo>
                  <a:lnTo>
                    <a:pt x="35484" y="4578"/>
                  </a:lnTo>
                  <a:lnTo>
                    <a:pt x="17038" y="17043"/>
                  </a:lnTo>
                  <a:lnTo>
                    <a:pt x="4576" y="35490"/>
                  </a:lnTo>
                  <a:lnTo>
                    <a:pt x="0" y="58013"/>
                  </a:lnTo>
                  <a:lnTo>
                    <a:pt x="0" y="285800"/>
                  </a:lnTo>
                  <a:lnTo>
                    <a:pt x="4576" y="308322"/>
                  </a:lnTo>
                  <a:lnTo>
                    <a:pt x="17038" y="326764"/>
                  </a:lnTo>
                  <a:lnTo>
                    <a:pt x="35484" y="339225"/>
                  </a:lnTo>
                  <a:lnTo>
                    <a:pt x="58013" y="343801"/>
                  </a:lnTo>
                  <a:lnTo>
                    <a:pt x="58737" y="380644"/>
                  </a:lnTo>
                  <a:lnTo>
                    <a:pt x="100279" y="343801"/>
                  </a:lnTo>
                  <a:lnTo>
                    <a:pt x="285800" y="343801"/>
                  </a:lnTo>
                  <a:lnTo>
                    <a:pt x="308316" y="339225"/>
                  </a:lnTo>
                  <a:lnTo>
                    <a:pt x="326759" y="326764"/>
                  </a:lnTo>
                  <a:lnTo>
                    <a:pt x="339223" y="308322"/>
                  </a:lnTo>
                  <a:lnTo>
                    <a:pt x="343801" y="285800"/>
                  </a:lnTo>
                  <a:lnTo>
                    <a:pt x="343801" y="58013"/>
                  </a:lnTo>
                  <a:lnTo>
                    <a:pt x="339223" y="35490"/>
                  </a:lnTo>
                  <a:lnTo>
                    <a:pt x="326759" y="17043"/>
                  </a:lnTo>
                  <a:lnTo>
                    <a:pt x="308316" y="4578"/>
                  </a:lnTo>
                  <a:lnTo>
                    <a:pt x="285800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0166" y="5523490"/>
              <a:ext cx="160400" cy="24036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751299" y="5691370"/>
            <a:ext cx="1720850" cy="2980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3420">
              <a:lnSpc>
                <a:spcPct val="100000"/>
              </a:lnSpc>
              <a:spcBef>
                <a:spcPts val="100"/>
              </a:spcBef>
            </a:pPr>
            <a:r>
              <a:rPr sz="1100" spc="20" dirty="0">
                <a:solidFill>
                  <a:srgbClr val="54B948"/>
                </a:solidFill>
                <a:latin typeface="Trebuchet MS"/>
                <a:cs typeface="Trebuchet MS"/>
              </a:rPr>
              <a:t>REFERÊNCIAS </a:t>
            </a:r>
            <a:r>
              <a:rPr sz="1100" spc="2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54B948"/>
                </a:solidFill>
                <a:latin typeface="Trebuchet MS"/>
                <a:cs typeface="Trebuchet MS"/>
              </a:rPr>
              <a:t>BIBLIOGRÁFICAS</a:t>
            </a:r>
            <a:endParaRPr sz="1100">
              <a:latin typeface="Trebuchet MS"/>
              <a:cs typeface="Trebuchet MS"/>
            </a:endParaRPr>
          </a:p>
          <a:p>
            <a:pPr marL="12700" marR="9525">
              <a:lnSpc>
                <a:spcPct val="100000"/>
              </a:lnSpc>
              <a:spcBef>
                <a:spcPts val="830"/>
              </a:spcBef>
            </a:pPr>
            <a:r>
              <a:rPr sz="750" b="1" spc="10" dirty="0">
                <a:solidFill>
                  <a:srgbClr val="414042"/>
                </a:solidFill>
                <a:latin typeface="Calibri"/>
                <a:cs typeface="Calibri"/>
              </a:rPr>
              <a:t>E</a:t>
            </a:r>
            <a:r>
              <a:rPr sz="750" b="1" spc="-5" dirty="0">
                <a:solidFill>
                  <a:srgbClr val="414042"/>
                </a:solidFill>
                <a:latin typeface="Calibri"/>
                <a:cs typeface="Calibri"/>
              </a:rPr>
              <a:t>s</a:t>
            </a:r>
            <a:r>
              <a:rPr sz="750" b="1" spc="-10" dirty="0">
                <a:solidFill>
                  <a:srgbClr val="414042"/>
                </a:solidFill>
                <a:latin typeface="Calibri"/>
                <a:cs typeface="Calibri"/>
              </a:rPr>
              <a:t>t</a:t>
            </a:r>
            <a:r>
              <a:rPr sz="750" b="1" spc="-5" dirty="0">
                <a:solidFill>
                  <a:srgbClr val="414042"/>
                </a:solidFill>
                <a:latin typeface="Calibri"/>
                <a:cs typeface="Calibri"/>
              </a:rPr>
              <a:t>e</a:t>
            </a:r>
            <a:r>
              <a:rPr sz="750" b="1" spc="5" dirty="0">
                <a:solidFill>
                  <a:srgbClr val="414042"/>
                </a:solidFill>
                <a:latin typeface="Calibri"/>
                <a:cs typeface="Calibri"/>
              </a:rPr>
              <a:t>v</a:t>
            </a:r>
            <a:r>
              <a:rPr sz="750" b="1" dirty="0">
                <a:solidFill>
                  <a:srgbClr val="414042"/>
                </a:solidFill>
                <a:latin typeface="Calibri"/>
                <a:cs typeface="Calibri"/>
              </a:rPr>
              <a:t>e</a:t>
            </a:r>
            <a:r>
              <a:rPr sz="750" b="1" spc="-10" dirty="0">
                <a:solidFill>
                  <a:srgbClr val="414042"/>
                </a:solidFill>
                <a:latin typeface="Calibri"/>
                <a:cs typeface="Calibri"/>
              </a:rPr>
              <a:t>s</a:t>
            </a:r>
            <a:r>
              <a:rPr sz="750" b="1" spc="-20" dirty="0">
                <a:solidFill>
                  <a:srgbClr val="414042"/>
                </a:solidFill>
                <a:latin typeface="Calibri"/>
                <a:cs typeface="Calibri"/>
              </a:rPr>
              <a:t>,</a:t>
            </a:r>
            <a:r>
              <a:rPr sz="750" b="1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750" b="1" spc="30" dirty="0">
                <a:solidFill>
                  <a:srgbClr val="414042"/>
                </a:solidFill>
                <a:latin typeface="Calibri"/>
                <a:cs typeface="Calibri"/>
              </a:rPr>
              <a:t>J</a:t>
            </a:r>
            <a:r>
              <a:rPr sz="750" b="1" spc="-25" dirty="0">
                <a:solidFill>
                  <a:srgbClr val="414042"/>
                </a:solidFill>
                <a:latin typeface="Calibri"/>
                <a:cs typeface="Calibri"/>
              </a:rPr>
              <a:t>.</a:t>
            </a:r>
            <a:r>
              <a:rPr sz="750" b="1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750" b="1" spc="-5" dirty="0">
                <a:solidFill>
                  <a:srgbClr val="414042"/>
                </a:solidFill>
                <a:latin typeface="Calibri"/>
                <a:cs typeface="Calibri"/>
              </a:rPr>
              <a:t>S</a:t>
            </a:r>
            <a:r>
              <a:rPr sz="750" b="1" dirty="0">
                <a:solidFill>
                  <a:srgbClr val="414042"/>
                </a:solidFill>
                <a:latin typeface="Calibri"/>
                <a:cs typeface="Calibri"/>
              </a:rPr>
              <a:t>.</a:t>
            </a:r>
            <a:r>
              <a:rPr sz="750" b="1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750" b="1" spc="-5" dirty="0">
                <a:solidFill>
                  <a:srgbClr val="414042"/>
                </a:solidFill>
                <a:latin typeface="Calibri"/>
                <a:cs typeface="Calibri"/>
              </a:rPr>
              <a:t>(1970)</a:t>
            </a:r>
            <a:r>
              <a:rPr sz="750" b="1" dirty="0">
                <a:solidFill>
                  <a:srgbClr val="414042"/>
                </a:solidFill>
                <a:latin typeface="Calibri"/>
                <a:cs typeface="Calibri"/>
              </a:rPr>
              <a:t>.</a:t>
            </a:r>
            <a:r>
              <a:rPr sz="750" b="1" spc="-5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750" i="1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2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esp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10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750" i="1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2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750" i="1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Estrutu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- 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9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2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750" i="1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750" i="1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ciai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i="1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40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750" spc="-6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spc="-35" dirty="0">
                <a:solidFill>
                  <a:srgbClr val="414042"/>
                </a:solidFill>
                <a:latin typeface="Trebuchet MS"/>
                <a:cs typeface="Trebuchet MS"/>
              </a:rPr>
              <a:t>el</a:t>
            </a:r>
            <a:r>
              <a:rPr sz="750" spc="-3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5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spc="-40" dirty="0">
                <a:solidFill>
                  <a:srgbClr val="414042"/>
                </a:solidFill>
                <a:latin typeface="Trebuchet MS"/>
                <a:cs typeface="Trebuchet MS"/>
              </a:rPr>
              <a:t>di</a:t>
            </a:r>
            <a:r>
              <a:rPr sz="750" spc="-4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750" spc="-35" dirty="0">
                <a:solidFill>
                  <a:srgbClr val="414042"/>
                </a:solidFill>
                <a:latin typeface="Trebuchet MS"/>
                <a:cs typeface="Trebuchet MS"/>
              </a:rPr>
              <a:t>or</a:t>
            </a:r>
            <a:r>
              <a:rPr sz="750" spc="-10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750" spc="-6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45" dirty="0">
                <a:solidFill>
                  <a:srgbClr val="414042"/>
                </a:solidFill>
                <a:latin typeface="Trebuchet MS"/>
                <a:cs typeface="Trebuchet MS"/>
              </a:rPr>
              <a:t>Lisboa</a:t>
            </a:r>
            <a:r>
              <a:rPr sz="750" spc="-2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65" dirty="0">
                <a:solidFill>
                  <a:srgbClr val="414042"/>
                </a:solidFill>
                <a:latin typeface="Trebuchet MS"/>
                <a:cs typeface="Trebuchet MS"/>
              </a:rPr>
              <a:t>2.</a:t>
            </a:r>
            <a:r>
              <a:rPr sz="750" spc="-45" dirty="0">
                <a:solidFill>
                  <a:srgbClr val="414042"/>
                </a:solidFill>
                <a:latin typeface="Trebuchet MS"/>
                <a:cs typeface="Trebuchet MS"/>
              </a:rPr>
              <a:t>ª</a:t>
            </a:r>
            <a:r>
              <a:rPr sz="75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5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spc="-30" dirty="0">
                <a:solidFill>
                  <a:srgbClr val="414042"/>
                </a:solidFill>
                <a:latin typeface="Trebuchet MS"/>
                <a:cs typeface="Trebuchet MS"/>
              </a:rPr>
              <a:t>diçã</a:t>
            </a:r>
            <a:r>
              <a:rPr sz="750" spc="-5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spc="-12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>
              <a:latin typeface="Trebuchet MS"/>
              <a:cs typeface="Trebuchet MS"/>
            </a:endParaRPr>
          </a:p>
          <a:p>
            <a:pPr marL="12700" marR="243840">
              <a:lnSpc>
                <a:spcPct val="100000"/>
              </a:lnSpc>
              <a:spcBef>
                <a:spcPts val="5"/>
              </a:spcBef>
            </a:pPr>
            <a:r>
              <a:rPr sz="750" b="1" spc="30" dirty="0">
                <a:solidFill>
                  <a:srgbClr val="414042"/>
                </a:solidFill>
                <a:latin typeface="Calibri"/>
                <a:cs typeface="Calibri"/>
              </a:rPr>
              <a:t>C</a:t>
            </a:r>
            <a:r>
              <a:rPr sz="750" b="1" spc="5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750" b="1" spc="15" dirty="0">
                <a:solidFill>
                  <a:srgbClr val="414042"/>
                </a:solidFill>
                <a:latin typeface="Calibri"/>
                <a:cs typeface="Calibri"/>
              </a:rPr>
              <a:t>r</a:t>
            </a:r>
            <a:r>
              <a:rPr sz="750" b="1" spc="20" dirty="0">
                <a:solidFill>
                  <a:srgbClr val="414042"/>
                </a:solidFill>
                <a:latin typeface="Calibri"/>
                <a:cs typeface="Calibri"/>
              </a:rPr>
              <a:t>v</a:t>
            </a:r>
            <a:r>
              <a:rPr sz="750" b="1" spc="15" dirty="0">
                <a:solidFill>
                  <a:srgbClr val="414042"/>
                </a:solidFill>
                <a:latin typeface="Calibri"/>
                <a:cs typeface="Calibri"/>
              </a:rPr>
              <a:t>alh</a:t>
            </a:r>
            <a:r>
              <a:rPr sz="750" b="1" spc="-10" dirty="0">
                <a:solidFill>
                  <a:srgbClr val="414042"/>
                </a:solidFill>
                <a:latin typeface="Calibri"/>
                <a:cs typeface="Calibri"/>
              </a:rPr>
              <a:t>o</a:t>
            </a:r>
            <a:r>
              <a:rPr sz="750" b="1" spc="-20" dirty="0">
                <a:solidFill>
                  <a:srgbClr val="414042"/>
                </a:solidFill>
                <a:latin typeface="Calibri"/>
                <a:cs typeface="Calibri"/>
              </a:rPr>
              <a:t>,</a:t>
            </a:r>
            <a:r>
              <a:rPr sz="750" b="1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750" b="1" spc="-5" dirty="0">
                <a:solidFill>
                  <a:srgbClr val="414042"/>
                </a:solidFill>
                <a:latin typeface="Calibri"/>
                <a:cs typeface="Calibri"/>
              </a:rPr>
              <a:t>A.</a:t>
            </a:r>
            <a:r>
              <a:rPr sz="750" b="1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750" b="1" spc="-30" dirty="0">
                <a:solidFill>
                  <a:srgbClr val="414042"/>
                </a:solidFill>
                <a:latin typeface="Calibri"/>
                <a:cs typeface="Calibri"/>
              </a:rPr>
              <a:t>M.</a:t>
            </a:r>
            <a:r>
              <a:rPr sz="750" b="1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750" b="1" spc="10" dirty="0">
                <a:solidFill>
                  <a:srgbClr val="414042"/>
                </a:solidFill>
                <a:latin typeface="Calibri"/>
                <a:cs typeface="Calibri"/>
              </a:rPr>
              <a:t>(sem</a:t>
            </a:r>
            <a:r>
              <a:rPr sz="750" b="1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750" b="1" spc="20" dirty="0">
                <a:solidFill>
                  <a:srgbClr val="414042"/>
                </a:solidFill>
                <a:latin typeface="Calibri"/>
                <a:cs typeface="Calibri"/>
              </a:rPr>
              <a:t>d</a:t>
            </a:r>
            <a:r>
              <a:rPr sz="750" b="1" spc="15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750" b="1" spc="-5" dirty="0">
                <a:solidFill>
                  <a:srgbClr val="414042"/>
                </a:solidFill>
                <a:latin typeface="Calibri"/>
                <a:cs typeface="Calibri"/>
              </a:rPr>
              <a:t>ta).</a:t>
            </a:r>
            <a:r>
              <a:rPr sz="750" b="1" spc="-3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750" i="1" spc="3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esp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2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750" i="1" spc="-10" dirty="0">
                <a:solidFill>
                  <a:srgbClr val="414042"/>
                </a:solidFill>
                <a:latin typeface="Trebuchet MS"/>
                <a:cs typeface="Trebuchet MS"/>
              </a:rPr>
              <a:t>o  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du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cati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750" i="1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35" dirty="0">
                <a:solidFill>
                  <a:srgbClr val="414042"/>
                </a:solidFill>
                <a:latin typeface="Trebuchet MS"/>
                <a:cs typeface="Trebuchet MS"/>
              </a:rPr>
              <a:t>Es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ola</a:t>
            </a:r>
            <a:r>
              <a:rPr sz="750" i="1" spc="-7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15" dirty="0">
                <a:solidFill>
                  <a:srgbClr val="414042"/>
                </a:solidFill>
                <a:latin typeface="Trebuchet MS"/>
                <a:cs typeface="Trebuchet MS"/>
              </a:rPr>
              <a:t>DG</a:t>
            </a:r>
            <a:r>
              <a:rPr sz="750" spc="-1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750" spc="-12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30" dirty="0">
                <a:solidFill>
                  <a:srgbClr val="414042"/>
                </a:solidFill>
                <a:latin typeface="Trebuchet MS"/>
                <a:cs typeface="Trebuchet MS"/>
              </a:rPr>
              <a:t>Lisboa.</a:t>
            </a:r>
            <a:endParaRPr sz="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>
              <a:latin typeface="Trebuchet MS"/>
              <a:cs typeface="Trebuchet MS"/>
            </a:endParaRPr>
          </a:p>
          <a:p>
            <a:pPr marL="12700" marR="142875" algn="just">
              <a:lnSpc>
                <a:spcPct val="100000"/>
              </a:lnSpc>
            </a:pPr>
            <a:r>
              <a:rPr sz="750" b="1" spc="35" dirty="0">
                <a:solidFill>
                  <a:srgbClr val="414042"/>
                </a:solidFill>
                <a:latin typeface="Calibri"/>
                <a:cs typeface="Calibri"/>
              </a:rPr>
              <a:t>C</a:t>
            </a:r>
            <a:r>
              <a:rPr sz="750" b="1" spc="-10" dirty="0">
                <a:solidFill>
                  <a:srgbClr val="414042"/>
                </a:solidFill>
                <a:latin typeface="Calibri"/>
                <a:cs typeface="Calibri"/>
              </a:rPr>
              <a:t>r</a:t>
            </a:r>
            <a:r>
              <a:rPr sz="750" b="1" spc="15" dirty="0">
                <a:solidFill>
                  <a:srgbClr val="414042"/>
                </a:solidFill>
                <a:latin typeface="Calibri"/>
                <a:cs typeface="Calibri"/>
              </a:rPr>
              <a:t>esp</a:t>
            </a:r>
            <a:r>
              <a:rPr sz="750" b="1" spc="-5" dirty="0">
                <a:solidFill>
                  <a:srgbClr val="414042"/>
                </a:solidFill>
                <a:latin typeface="Calibri"/>
                <a:cs typeface="Calibri"/>
              </a:rPr>
              <a:t>o</a:t>
            </a:r>
            <a:r>
              <a:rPr sz="750" b="1" spc="-20" dirty="0">
                <a:solidFill>
                  <a:srgbClr val="414042"/>
                </a:solidFill>
                <a:latin typeface="Calibri"/>
                <a:cs typeface="Calibri"/>
              </a:rPr>
              <a:t>,</a:t>
            </a:r>
            <a:r>
              <a:rPr sz="750" b="1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750" b="1" spc="35" dirty="0">
                <a:solidFill>
                  <a:srgbClr val="414042"/>
                </a:solidFill>
                <a:latin typeface="Calibri"/>
                <a:cs typeface="Calibri"/>
              </a:rPr>
              <a:t>J</a:t>
            </a:r>
            <a:r>
              <a:rPr sz="750" b="1" spc="-25" dirty="0">
                <a:solidFill>
                  <a:srgbClr val="414042"/>
                </a:solidFill>
                <a:latin typeface="Calibri"/>
                <a:cs typeface="Calibri"/>
              </a:rPr>
              <a:t>.</a:t>
            </a:r>
            <a:r>
              <a:rPr sz="750" b="1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750" b="1" spc="5" dirty="0">
                <a:solidFill>
                  <a:srgbClr val="414042"/>
                </a:solidFill>
                <a:latin typeface="Calibri"/>
                <a:cs typeface="Calibri"/>
              </a:rPr>
              <a:t>(1976).</a:t>
            </a:r>
            <a:r>
              <a:rPr sz="750" b="1" spc="-3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750" i="1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dese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olviment</a:t>
            </a:r>
            <a:r>
              <a:rPr sz="750" i="1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1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750" i="1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750" i="1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Portugal.</a:t>
            </a:r>
            <a:r>
              <a:rPr sz="750" i="1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25" dirty="0">
                <a:solidFill>
                  <a:srgbClr val="414042"/>
                </a:solidFill>
                <a:latin typeface="Trebuchet MS"/>
                <a:cs typeface="Trebuchet MS"/>
              </a:rPr>
              <a:t>Edições</a:t>
            </a:r>
            <a:r>
              <a:rPr sz="75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60" dirty="0">
                <a:solidFill>
                  <a:srgbClr val="414042"/>
                </a:solidFill>
                <a:latin typeface="Trebuchet MS"/>
                <a:cs typeface="Trebuchet MS"/>
              </a:rPr>
              <a:t>ISEF.</a:t>
            </a:r>
            <a:r>
              <a:rPr sz="75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25" dirty="0">
                <a:solidFill>
                  <a:srgbClr val="414042"/>
                </a:solidFill>
                <a:latin typeface="Trebuchet MS"/>
                <a:cs typeface="Trebuchet MS"/>
              </a:rPr>
              <a:t>Cruz </a:t>
            </a:r>
            <a:r>
              <a:rPr sz="750" spc="-2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5" dirty="0">
                <a:solidFill>
                  <a:srgbClr val="414042"/>
                </a:solidFill>
                <a:latin typeface="Trebuchet MS"/>
                <a:cs typeface="Trebuchet MS"/>
              </a:rPr>
              <a:t>Q</a:t>
            </a:r>
            <a:r>
              <a:rPr sz="750" spc="-20" dirty="0">
                <a:solidFill>
                  <a:srgbClr val="414042"/>
                </a:solidFill>
                <a:latin typeface="Trebuchet MS"/>
                <a:cs typeface="Trebuchet MS"/>
              </a:rPr>
              <a:t>uebr</a:t>
            </a:r>
            <a:r>
              <a:rPr sz="750" spc="-45" dirty="0">
                <a:solidFill>
                  <a:srgbClr val="414042"/>
                </a:solidFill>
                <a:latin typeface="Trebuchet MS"/>
                <a:cs typeface="Trebuchet MS"/>
              </a:rPr>
              <a:t>ada.</a:t>
            </a:r>
            <a:r>
              <a:rPr sz="75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30" dirty="0">
                <a:solidFill>
                  <a:srgbClr val="414042"/>
                </a:solidFill>
                <a:latin typeface="Trebuchet MS"/>
                <a:cs typeface="Trebuchet MS"/>
              </a:rPr>
              <a:t>Lisboa.</a:t>
            </a:r>
            <a:endParaRPr sz="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50">
              <a:latin typeface="Trebuchet MS"/>
              <a:cs typeface="Trebuchet MS"/>
            </a:endParaRPr>
          </a:p>
          <a:p>
            <a:pPr marL="12700" marR="10160">
              <a:lnSpc>
                <a:spcPct val="100000"/>
              </a:lnSpc>
            </a:pPr>
            <a:r>
              <a:rPr sz="750" b="1" spc="-5" dirty="0">
                <a:solidFill>
                  <a:srgbClr val="414042"/>
                </a:solidFill>
                <a:latin typeface="Calibri"/>
                <a:cs typeface="Calibri"/>
              </a:rPr>
              <a:t>G</a:t>
            </a:r>
            <a:r>
              <a:rPr sz="750" b="1" spc="-10" dirty="0">
                <a:solidFill>
                  <a:srgbClr val="414042"/>
                </a:solidFill>
                <a:latin typeface="Calibri"/>
                <a:cs typeface="Calibri"/>
              </a:rPr>
              <a:t>u</a:t>
            </a:r>
            <a:r>
              <a:rPr sz="750" b="1" spc="-15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750" b="1" spc="-45" dirty="0">
                <a:solidFill>
                  <a:srgbClr val="414042"/>
                </a:solidFill>
                <a:latin typeface="Calibri"/>
                <a:cs typeface="Calibri"/>
              </a:rPr>
              <a:t>y</a:t>
            </a:r>
            <a:r>
              <a:rPr sz="750" b="1" spc="-20" dirty="0">
                <a:solidFill>
                  <a:srgbClr val="414042"/>
                </a:solidFill>
                <a:latin typeface="Calibri"/>
                <a:cs typeface="Calibri"/>
              </a:rPr>
              <a:t>,</a:t>
            </a:r>
            <a:r>
              <a:rPr sz="750" b="1" spc="-6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750" b="1" spc="-5" dirty="0">
                <a:solidFill>
                  <a:srgbClr val="414042"/>
                </a:solidFill>
                <a:latin typeface="Calibri"/>
                <a:cs typeface="Calibri"/>
              </a:rPr>
              <a:t>Donal</a:t>
            </a:r>
            <a:r>
              <a:rPr sz="750" b="1" spc="20" dirty="0">
                <a:solidFill>
                  <a:srgbClr val="414042"/>
                </a:solidFill>
                <a:latin typeface="Calibri"/>
                <a:cs typeface="Calibri"/>
              </a:rPr>
              <a:t>d</a:t>
            </a:r>
            <a:r>
              <a:rPr sz="750" b="1" spc="-6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750" b="1" spc="-20" dirty="0">
                <a:solidFill>
                  <a:srgbClr val="414042"/>
                </a:solidFill>
                <a:latin typeface="Calibri"/>
                <a:cs typeface="Calibri"/>
              </a:rPr>
              <a:t>(1993)</a:t>
            </a:r>
            <a:r>
              <a:rPr sz="750" b="1" dirty="0">
                <a:solidFill>
                  <a:srgbClr val="414042"/>
                </a:solidFill>
                <a:latin typeface="Calibri"/>
                <a:cs typeface="Calibri"/>
              </a:rPr>
              <a:t>.</a:t>
            </a:r>
            <a:r>
              <a:rPr sz="750" b="1" spc="-8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750" i="1" spc="-7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750" i="1" spc="-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750" i="1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750" i="1" spc="-80" dirty="0">
                <a:solidFill>
                  <a:srgbClr val="414042"/>
                </a:solidFill>
                <a:latin typeface="Trebuchet MS"/>
                <a:cs typeface="Trebuchet MS"/>
              </a:rPr>
              <a:t>ultur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i="1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Sp</a:t>
            </a:r>
            <a:r>
              <a:rPr sz="750" i="1" spc="-7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75" dirty="0">
                <a:solidFill>
                  <a:srgbClr val="414042"/>
                </a:solidFill>
                <a:latin typeface="Trebuchet MS"/>
                <a:cs typeface="Trebuchet MS"/>
              </a:rPr>
              <a:t>ti</a:t>
            </a:r>
            <a:r>
              <a:rPr sz="750" i="1" spc="-100" dirty="0">
                <a:solidFill>
                  <a:srgbClr val="414042"/>
                </a:solidFill>
                <a:latin typeface="Trebuchet MS"/>
                <a:cs typeface="Trebuchet MS"/>
              </a:rPr>
              <a:t>ve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i="1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75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750" spc="-60" dirty="0">
                <a:solidFill>
                  <a:srgbClr val="414042"/>
                </a:solidFill>
                <a:latin typeface="Trebuchet MS"/>
                <a:cs typeface="Trebuchet MS"/>
              </a:rPr>
              <a:t>re</a:t>
            </a:r>
            <a:r>
              <a:rPr sz="750" spc="-3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750" spc="-40" dirty="0">
                <a:solidFill>
                  <a:srgbClr val="414042"/>
                </a:solidFill>
                <a:latin typeface="Trebuchet MS"/>
                <a:cs typeface="Trebuchet MS"/>
              </a:rPr>
              <a:t>-  </a:t>
            </a:r>
            <a:r>
              <a:rPr sz="750" spc="-35" dirty="0">
                <a:solidFill>
                  <a:srgbClr val="414042"/>
                </a:solidFill>
                <a:latin typeface="Trebuchet MS"/>
                <a:cs typeface="Trebuchet MS"/>
              </a:rPr>
              <a:t>ses</a:t>
            </a:r>
            <a:r>
              <a:rPr sz="75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55" dirty="0">
                <a:solidFill>
                  <a:srgbClr val="414042"/>
                </a:solidFill>
                <a:latin typeface="Trebuchet MS"/>
                <a:cs typeface="Trebuchet MS"/>
              </a:rPr>
              <a:t>Universitaires</a:t>
            </a:r>
            <a:r>
              <a:rPr sz="75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75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70" dirty="0">
                <a:solidFill>
                  <a:srgbClr val="414042"/>
                </a:solidFill>
                <a:latin typeface="Trebuchet MS"/>
                <a:cs typeface="Trebuchet MS"/>
              </a:rPr>
              <a:t>France.</a:t>
            </a:r>
            <a:r>
              <a:rPr sz="75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70" dirty="0">
                <a:solidFill>
                  <a:srgbClr val="414042"/>
                </a:solidFill>
                <a:latin typeface="Trebuchet MS"/>
                <a:cs typeface="Trebuchet MS"/>
              </a:rPr>
              <a:t>Paris.</a:t>
            </a:r>
            <a:r>
              <a:rPr sz="75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60" dirty="0">
                <a:solidFill>
                  <a:srgbClr val="414042"/>
                </a:solidFill>
                <a:latin typeface="Trebuchet MS"/>
                <a:cs typeface="Trebuchet MS"/>
              </a:rPr>
              <a:t>Pag.</a:t>
            </a:r>
            <a:r>
              <a:rPr sz="75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35" dirty="0">
                <a:solidFill>
                  <a:srgbClr val="414042"/>
                </a:solidFill>
                <a:latin typeface="Trebuchet MS"/>
                <a:cs typeface="Trebuchet MS"/>
              </a:rPr>
              <a:t>10</a:t>
            </a:r>
            <a:endParaRPr sz="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50">
              <a:latin typeface="Trebuchet MS"/>
              <a:cs typeface="Trebuchet MS"/>
            </a:endParaRPr>
          </a:p>
          <a:p>
            <a:pPr marL="12700" marR="11430">
              <a:lnSpc>
                <a:spcPct val="100000"/>
              </a:lnSpc>
            </a:pPr>
            <a:r>
              <a:rPr sz="750" b="1" spc="-15" dirty="0">
                <a:solidFill>
                  <a:srgbClr val="414042"/>
                </a:solidFill>
                <a:latin typeface="Calibri"/>
                <a:cs typeface="Calibri"/>
              </a:rPr>
              <a:t>P</a:t>
            </a:r>
            <a:r>
              <a:rPr sz="750" b="1" spc="-10" dirty="0">
                <a:solidFill>
                  <a:srgbClr val="414042"/>
                </a:solidFill>
                <a:latin typeface="Calibri"/>
                <a:cs typeface="Calibri"/>
              </a:rPr>
              <a:t>e</a:t>
            </a:r>
            <a:r>
              <a:rPr sz="750" b="1" spc="-25" dirty="0">
                <a:solidFill>
                  <a:srgbClr val="414042"/>
                </a:solidFill>
                <a:latin typeface="Calibri"/>
                <a:cs typeface="Calibri"/>
              </a:rPr>
              <a:t>r</a:t>
            </a:r>
            <a:r>
              <a:rPr sz="750" b="1" spc="-10" dirty="0">
                <a:solidFill>
                  <a:srgbClr val="414042"/>
                </a:solidFill>
                <a:latin typeface="Calibri"/>
                <a:cs typeface="Calibri"/>
              </a:rPr>
              <a:t>ei</a:t>
            </a:r>
            <a:r>
              <a:rPr sz="750" b="1" spc="-20" dirty="0">
                <a:solidFill>
                  <a:srgbClr val="414042"/>
                </a:solidFill>
                <a:latin typeface="Calibri"/>
                <a:cs typeface="Calibri"/>
              </a:rPr>
              <a:t>ra</a:t>
            </a:r>
            <a:r>
              <a:rPr sz="750" b="1" spc="-5" dirty="0">
                <a:solidFill>
                  <a:srgbClr val="414042"/>
                </a:solidFill>
                <a:latin typeface="Calibri"/>
                <a:cs typeface="Calibri"/>
              </a:rPr>
              <a:t>,</a:t>
            </a:r>
            <a:r>
              <a:rPr sz="750" b="1" spc="-4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750" b="1" spc="20" dirty="0">
                <a:solidFill>
                  <a:srgbClr val="414042"/>
                </a:solidFill>
                <a:latin typeface="Calibri"/>
                <a:cs typeface="Calibri"/>
              </a:rPr>
              <a:t>J</a:t>
            </a:r>
            <a:r>
              <a:rPr sz="750" b="1" spc="-25" dirty="0">
                <a:solidFill>
                  <a:srgbClr val="414042"/>
                </a:solidFill>
                <a:latin typeface="Calibri"/>
                <a:cs typeface="Calibri"/>
              </a:rPr>
              <a:t>.</a:t>
            </a:r>
            <a:r>
              <a:rPr sz="750" b="1" spc="-4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750" b="1" spc="-105" dirty="0">
                <a:solidFill>
                  <a:srgbClr val="414042"/>
                </a:solidFill>
                <a:latin typeface="Calibri"/>
                <a:cs typeface="Calibri"/>
              </a:rPr>
              <a:t>P</a:t>
            </a:r>
            <a:r>
              <a:rPr sz="750" b="1" spc="-25" dirty="0">
                <a:solidFill>
                  <a:srgbClr val="414042"/>
                </a:solidFill>
                <a:latin typeface="Calibri"/>
                <a:cs typeface="Calibri"/>
              </a:rPr>
              <a:t>.</a:t>
            </a:r>
            <a:r>
              <a:rPr sz="750" b="1" spc="-4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750" b="1" spc="-10" dirty="0">
                <a:solidFill>
                  <a:srgbClr val="414042"/>
                </a:solidFill>
                <a:latin typeface="Calibri"/>
                <a:cs typeface="Calibri"/>
              </a:rPr>
              <a:t>(2002)</a:t>
            </a:r>
            <a:r>
              <a:rPr sz="750" b="1" dirty="0">
                <a:solidFill>
                  <a:srgbClr val="414042"/>
                </a:solidFill>
                <a:latin typeface="Calibri"/>
                <a:cs typeface="Calibri"/>
              </a:rPr>
              <a:t>.</a:t>
            </a:r>
            <a:r>
              <a:rPr sz="750" b="1" spc="-6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750" i="1" spc="-35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750" i="1" spc="-2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paí</a:t>
            </a:r>
            <a:r>
              <a:rPr sz="750" i="1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enenad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ela 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85" dirty="0">
                <a:solidFill>
                  <a:srgbClr val="414042"/>
                </a:solidFill>
                <a:latin typeface="Trebuchet MS"/>
                <a:cs typeface="Trebuchet MS"/>
              </a:rPr>
              <a:t>ir</a:t>
            </a:r>
            <a:r>
              <a:rPr sz="750" i="1" spc="-10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70" dirty="0">
                <a:solidFill>
                  <a:srgbClr val="414042"/>
                </a:solidFill>
                <a:latin typeface="Trebuchet MS"/>
                <a:cs typeface="Trebuchet MS"/>
              </a:rPr>
              <a:t>ele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ância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50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750" spc="-40" dirty="0">
                <a:solidFill>
                  <a:srgbClr val="414042"/>
                </a:solidFill>
                <a:latin typeface="Trebuchet MS"/>
                <a:cs typeface="Trebuchet MS"/>
              </a:rPr>
              <a:t>úbli</a:t>
            </a:r>
            <a:r>
              <a:rPr sz="750" spc="-4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750" spc="-3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spc="-12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75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25" dirty="0">
                <a:solidFill>
                  <a:srgbClr val="414042"/>
                </a:solidFill>
                <a:latin typeface="Trebuchet MS"/>
                <a:cs typeface="Trebuchet MS"/>
              </a:rPr>
              <a:t>2</a:t>
            </a:r>
            <a:r>
              <a:rPr sz="750" spc="-10" dirty="0">
                <a:solidFill>
                  <a:srgbClr val="414042"/>
                </a:solidFill>
                <a:latin typeface="Trebuchet MS"/>
                <a:cs typeface="Trebuchet MS"/>
              </a:rPr>
              <a:t>0</a:t>
            </a:r>
            <a:r>
              <a:rPr sz="75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30" dirty="0">
                <a:solidFill>
                  <a:srgbClr val="414042"/>
                </a:solidFill>
                <a:latin typeface="Trebuchet MS"/>
                <a:cs typeface="Trebuchet MS"/>
              </a:rPr>
              <a:t>Junh</a:t>
            </a:r>
            <a:r>
              <a:rPr sz="75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50" dirty="0">
                <a:solidFill>
                  <a:srgbClr val="414042"/>
                </a:solidFill>
                <a:latin typeface="Trebuchet MS"/>
                <a:cs typeface="Trebuchet MS"/>
              </a:rPr>
              <a:t>2002</a:t>
            </a:r>
            <a:r>
              <a:rPr sz="750" spc="-2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55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750" spc="-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750" spc="-25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750" spc="-12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10" dirty="0">
                <a:solidFill>
                  <a:srgbClr val="414042"/>
                </a:solidFill>
                <a:latin typeface="Trebuchet MS"/>
                <a:cs typeface="Trebuchet MS"/>
              </a:rPr>
              <a:t>9</a:t>
            </a:r>
            <a:endParaRPr sz="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50">
              <a:latin typeface="Trebuchet MS"/>
              <a:cs typeface="Trebuchet MS"/>
            </a:endParaRPr>
          </a:p>
          <a:p>
            <a:pPr marL="12700" marR="119380" algn="just">
              <a:lnSpc>
                <a:spcPct val="100000"/>
              </a:lnSpc>
            </a:pPr>
            <a:r>
              <a:rPr sz="750" b="1" spc="15" dirty="0">
                <a:solidFill>
                  <a:srgbClr val="414042"/>
                </a:solidFill>
                <a:latin typeface="Calibri"/>
                <a:cs typeface="Calibri"/>
              </a:rPr>
              <a:t>Lima,</a:t>
            </a:r>
            <a:r>
              <a:rPr sz="750" b="1" spc="-4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750" b="1" spc="-40" dirty="0">
                <a:solidFill>
                  <a:srgbClr val="414042"/>
                </a:solidFill>
                <a:latin typeface="Calibri"/>
                <a:cs typeface="Calibri"/>
              </a:rPr>
              <a:t>T</a:t>
            </a:r>
            <a:r>
              <a:rPr sz="750" b="1" spc="10" dirty="0">
                <a:solidFill>
                  <a:srgbClr val="414042"/>
                </a:solidFill>
                <a:latin typeface="Calibri"/>
                <a:cs typeface="Calibri"/>
              </a:rPr>
              <a:t>eo</a:t>
            </a:r>
            <a:r>
              <a:rPr sz="750" b="1" dirty="0">
                <a:solidFill>
                  <a:srgbClr val="414042"/>
                </a:solidFill>
                <a:latin typeface="Calibri"/>
                <a:cs typeface="Calibri"/>
              </a:rPr>
              <a:t>t</a:t>
            </a:r>
            <a:r>
              <a:rPr sz="750" b="1" spc="15" dirty="0">
                <a:solidFill>
                  <a:srgbClr val="414042"/>
                </a:solidFill>
                <a:latin typeface="Calibri"/>
                <a:cs typeface="Calibri"/>
              </a:rPr>
              <a:t>ónio</a:t>
            </a:r>
            <a:r>
              <a:rPr sz="750" b="1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750" b="1" spc="5" dirty="0">
                <a:solidFill>
                  <a:srgbClr val="414042"/>
                </a:solidFill>
                <a:latin typeface="Calibri"/>
                <a:cs typeface="Calibri"/>
              </a:rPr>
              <a:t>(1981).</a:t>
            </a:r>
            <a:r>
              <a:rPr sz="750" b="1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Alta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750" i="1" spc="-20" dirty="0">
                <a:solidFill>
                  <a:srgbClr val="414042"/>
                </a:solidFill>
                <a:latin typeface="Trebuchet MS"/>
                <a:cs typeface="Trebuchet MS"/>
              </a:rPr>
              <a:t>omp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eti</a:t>
            </a:r>
            <a:r>
              <a:rPr sz="750" i="1" spc="-80" dirty="0">
                <a:solidFill>
                  <a:srgbClr val="414042"/>
                </a:solidFill>
                <a:latin typeface="Trebuchet MS"/>
                <a:cs typeface="Trebuchet MS"/>
              </a:rPr>
              <a:t>ç</a:t>
            </a:r>
            <a:r>
              <a:rPr sz="750" i="1" spc="-10" dirty="0">
                <a:solidFill>
                  <a:srgbClr val="414042"/>
                </a:solidFill>
                <a:latin typeface="Trebuchet MS"/>
                <a:cs typeface="Trebuchet MS"/>
              </a:rPr>
              <a:t>ã</a:t>
            </a:r>
            <a:r>
              <a:rPr sz="750" i="1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110" dirty="0">
                <a:solidFill>
                  <a:srgbClr val="414042"/>
                </a:solidFill>
                <a:latin typeface="Trebuchet MS"/>
                <a:cs typeface="Trebuchet MS"/>
              </a:rPr>
              <a:t>. </a:t>
            </a:r>
            <a:r>
              <a:rPr sz="750" i="1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3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750" i="1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750" i="1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Dimensões</a:t>
            </a:r>
            <a:r>
              <a:rPr sz="750" i="1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15" dirty="0">
                <a:solidFill>
                  <a:srgbClr val="414042"/>
                </a:solidFill>
                <a:latin typeface="Trebuchet MS"/>
                <a:cs typeface="Trebuchet MS"/>
              </a:rPr>
              <a:t>Humanas?</a:t>
            </a:r>
            <a:r>
              <a:rPr sz="750" i="1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25" dirty="0">
                <a:solidFill>
                  <a:srgbClr val="414042"/>
                </a:solidFill>
                <a:latin typeface="Trebuchet MS"/>
                <a:cs typeface="Trebuchet MS"/>
              </a:rPr>
              <a:t>Livros </a:t>
            </a:r>
            <a:r>
              <a:rPr sz="750" spc="-2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15" dirty="0">
                <a:solidFill>
                  <a:srgbClr val="414042"/>
                </a:solidFill>
                <a:latin typeface="Trebuchet MS"/>
                <a:cs typeface="Trebuchet MS"/>
              </a:rPr>
              <a:t>Hor</a:t>
            </a:r>
            <a:r>
              <a:rPr sz="750" spc="-30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750" spc="-60" dirty="0">
                <a:solidFill>
                  <a:srgbClr val="414042"/>
                </a:solidFill>
                <a:latin typeface="Trebuchet MS"/>
                <a:cs typeface="Trebuchet MS"/>
              </a:rPr>
              <a:t>z</a:t>
            </a:r>
            <a:r>
              <a:rPr sz="750" spc="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750" spc="-5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750" spc="-4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spc="-12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40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750" spc="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750" spc="-10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750" spc="-50" dirty="0">
                <a:solidFill>
                  <a:srgbClr val="414042"/>
                </a:solidFill>
                <a:latin typeface="Trebuchet MS"/>
                <a:cs typeface="Trebuchet MS"/>
              </a:rPr>
              <a:t>.55/58</a:t>
            </a:r>
            <a:endParaRPr sz="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750" b="1" spc="-5" dirty="0">
                <a:solidFill>
                  <a:srgbClr val="414042"/>
                </a:solidFill>
                <a:latin typeface="Calibri"/>
                <a:cs typeface="Calibri"/>
              </a:rPr>
              <a:t>Raposo, Vasconcelos </a:t>
            </a:r>
            <a:r>
              <a:rPr sz="750" b="1" spc="-10" dirty="0">
                <a:solidFill>
                  <a:srgbClr val="414042"/>
                </a:solidFill>
                <a:latin typeface="Calibri"/>
                <a:cs typeface="Calibri"/>
              </a:rPr>
              <a:t>(2010). 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Formar 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treina- 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es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i="1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30" dirty="0">
                <a:solidFill>
                  <a:srgbClr val="414042"/>
                </a:solidFill>
                <a:latin typeface="Trebuchet MS"/>
                <a:cs typeface="Trebuchet MS"/>
              </a:rPr>
              <a:t>Opiniã</a:t>
            </a:r>
            <a:r>
              <a:rPr sz="750" spc="-5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spc="-12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75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55" dirty="0">
                <a:solidFill>
                  <a:srgbClr val="414042"/>
                </a:solidFill>
                <a:latin typeface="Trebuchet MS"/>
                <a:cs typeface="Trebuchet MS"/>
              </a:rPr>
              <a:t>Jor</a:t>
            </a:r>
            <a:r>
              <a:rPr sz="750" spc="-45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750" spc="-2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75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3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B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ol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750" spc="-12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55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750" spc="-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750" spc="-25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750" spc="-12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70" dirty="0">
                <a:solidFill>
                  <a:srgbClr val="414042"/>
                </a:solidFill>
                <a:latin typeface="Trebuchet MS"/>
                <a:cs typeface="Trebuchet MS"/>
              </a:rPr>
              <a:t>39</a:t>
            </a:r>
            <a:r>
              <a:rPr sz="750" spc="-4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25" dirty="0">
                <a:solidFill>
                  <a:srgbClr val="414042"/>
                </a:solidFill>
                <a:latin typeface="Trebuchet MS"/>
                <a:cs typeface="Trebuchet MS"/>
              </a:rPr>
              <a:t>2</a:t>
            </a:r>
            <a:r>
              <a:rPr sz="750" spc="-10" dirty="0">
                <a:solidFill>
                  <a:srgbClr val="414042"/>
                </a:solidFill>
                <a:latin typeface="Trebuchet MS"/>
                <a:cs typeface="Trebuchet MS"/>
              </a:rPr>
              <a:t>0</a:t>
            </a:r>
            <a:r>
              <a:rPr sz="75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spc="-30" dirty="0">
                <a:solidFill>
                  <a:srgbClr val="414042"/>
                </a:solidFill>
                <a:latin typeface="Trebuchet MS"/>
                <a:cs typeface="Trebuchet MS"/>
              </a:rPr>
              <a:t>maio</a:t>
            </a:r>
            <a:endParaRPr sz="75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763999" y="5171993"/>
            <a:ext cx="349885" cy="387350"/>
            <a:chOff x="4763999" y="5171993"/>
            <a:chExt cx="349885" cy="387350"/>
          </a:xfrm>
        </p:grpSpPr>
        <p:sp>
          <p:nvSpPr>
            <p:cNvPr id="25" name="object 25"/>
            <p:cNvSpPr/>
            <p:nvPr/>
          </p:nvSpPr>
          <p:spPr>
            <a:xfrm>
              <a:off x="4763999" y="5171993"/>
              <a:ext cx="349885" cy="387350"/>
            </a:xfrm>
            <a:custGeom>
              <a:avLst/>
              <a:gdLst/>
              <a:ahLst/>
              <a:cxnLst/>
              <a:rect l="l" t="t" r="r" b="b"/>
              <a:pathLst>
                <a:path w="349885" h="387350">
                  <a:moveTo>
                    <a:pt x="290398" y="0"/>
                  </a:moveTo>
                  <a:lnTo>
                    <a:pt x="58953" y="0"/>
                  </a:lnTo>
                  <a:lnTo>
                    <a:pt x="36063" y="4651"/>
                  </a:lnTo>
                  <a:lnTo>
                    <a:pt x="17318" y="17318"/>
                  </a:lnTo>
                  <a:lnTo>
                    <a:pt x="4651" y="36063"/>
                  </a:lnTo>
                  <a:lnTo>
                    <a:pt x="0" y="58953"/>
                  </a:lnTo>
                  <a:lnTo>
                    <a:pt x="0" y="290398"/>
                  </a:lnTo>
                  <a:lnTo>
                    <a:pt x="4651" y="313280"/>
                  </a:lnTo>
                  <a:lnTo>
                    <a:pt x="17318" y="332022"/>
                  </a:lnTo>
                  <a:lnTo>
                    <a:pt x="36063" y="344687"/>
                  </a:lnTo>
                  <a:lnTo>
                    <a:pt x="58953" y="349338"/>
                  </a:lnTo>
                  <a:lnTo>
                    <a:pt x="59677" y="386765"/>
                  </a:lnTo>
                  <a:lnTo>
                    <a:pt x="101904" y="349338"/>
                  </a:lnTo>
                  <a:lnTo>
                    <a:pt x="290398" y="349338"/>
                  </a:lnTo>
                  <a:lnTo>
                    <a:pt x="313280" y="344687"/>
                  </a:lnTo>
                  <a:lnTo>
                    <a:pt x="332022" y="332022"/>
                  </a:lnTo>
                  <a:lnTo>
                    <a:pt x="344687" y="313280"/>
                  </a:lnTo>
                  <a:lnTo>
                    <a:pt x="349338" y="290398"/>
                  </a:lnTo>
                  <a:lnTo>
                    <a:pt x="349338" y="58953"/>
                  </a:lnTo>
                  <a:lnTo>
                    <a:pt x="344687" y="36063"/>
                  </a:lnTo>
                  <a:lnTo>
                    <a:pt x="332022" y="17318"/>
                  </a:lnTo>
                  <a:lnTo>
                    <a:pt x="313280" y="4651"/>
                  </a:lnTo>
                  <a:lnTo>
                    <a:pt x="290398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46421" y="5197258"/>
              <a:ext cx="121920" cy="299085"/>
            </a:xfrm>
            <a:custGeom>
              <a:avLst/>
              <a:gdLst/>
              <a:ahLst/>
              <a:cxnLst/>
              <a:rect l="l" t="t" r="r" b="b"/>
              <a:pathLst>
                <a:path w="121920" h="299085">
                  <a:moveTo>
                    <a:pt x="58356" y="60934"/>
                  </a:moveTo>
                  <a:lnTo>
                    <a:pt x="57899" y="60248"/>
                  </a:lnTo>
                  <a:lnTo>
                    <a:pt x="57607" y="59804"/>
                  </a:lnTo>
                  <a:lnTo>
                    <a:pt x="56413" y="59321"/>
                  </a:lnTo>
                  <a:lnTo>
                    <a:pt x="52171" y="58064"/>
                  </a:lnTo>
                  <a:lnTo>
                    <a:pt x="52171" y="64287"/>
                  </a:lnTo>
                  <a:lnTo>
                    <a:pt x="52171" y="206146"/>
                  </a:lnTo>
                  <a:lnTo>
                    <a:pt x="52171" y="208203"/>
                  </a:lnTo>
                  <a:lnTo>
                    <a:pt x="52171" y="267474"/>
                  </a:lnTo>
                  <a:lnTo>
                    <a:pt x="52171" y="269532"/>
                  </a:lnTo>
                  <a:lnTo>
                    <a:pt x="52171" y="288467"/>
                  </a:lnTo>
                  <a:lnTo>
                    <a:pt x="40957" y="291490"/>
                  </a:lnTo>
                  <a:lnTo>
                    <a:pt x="29184" y="292506"/>
                  </a:lnTo>
                  <a:lnTo>
                    <a:pt x="17411" y="291490"/>
                  </a:lnTo>
                  <a:lnTo>
                    <a:pt x="6184" y="288467"/>
                  </a:lnTo>
                  <a:lnTo>
                    <a:pt x="6184" y="269532"/>
                  </a:lnTo>
                  <a:lnTo>
                    <a:pt x="52171" y="269532"/>
                  </a:lnTo>
                  <a:lnTo>
                    <a:pt x="52171" y="267474"/>
                  </a:lnTo>
                  <a:lnTo>
                    <a:pt x="6184" y="267474"/>
                  </a:lnTo>
                  <a:lnTo>
                    <a:pt x="6197" y="208203"/>
                  </a:lnTo>
                  <a:lnTo>
                    <a:pt x="52171" y="208203"/>
                  </a:lnTo>
                  <a:lnTo>
                    <a:pt x="52171" y="206146"/>
                  </a:lnTo>
                  <a:lnTo>
                    <a:pt x="6197" y="206146"/>
                  </a:lnTo>
                  <a:lnTo>
                    <a:pt x="6235" y="64287"/>
                  </a:lnTo>
                  <a:lnTo>
                    <a:pt x="17475" y="61252"/>
                  </a:lnTo>
                  <a:lnTo>
                    <a:pt x="29184" y="60248"/>
                  </a:lnTo>
                  <a:lnTo>
                    <a:pt x="40970" y="61264"/>
                  </a:lnTo>
                  <a:lnTo>
                    <a:pt x="52171" y="64287"/>
                  </a:lnTo>
                  <a:lnTo>
                    <a:pt x="52171" y="58064"/>
                  </a:lnTo>
                  <a:lnTo>
                    <a:pt x="43180" y="55397"/>
                  </a:lnTo>
                  <a:lnTo>
                    <a:pt x="29184" y="54089"/>
                  </a:lnTo>
                  <a:lnTo>
                    <a:pt x="15163" y="55397"/>
                  </a:lnTo>
                  <a:lnTo>
                    <a:pt x="1879" y="59334"/>
                  </a:lnTo>
                  <a:lnTo>
                    <a:pt x="749" y="59804"/>
                  </a:lnTo>
                  <a:lnTo>
                    <a:pt x="0" y="60934"/>
                  </a:lnTo>
                  <a:lnTo>
                    <a:pt x="0" y="291820"/>
                  </a:lnTo>
                  <a:lnTo>
                    <a:pt x="29184" y="298767"/>
                  </a:lnTo>
                  <a:lnTo>
                    <a:pt x="36233" y="298424"/>
                  </a:lnTo>
                  <a:lnTo>
                    <a:pt x="57899" y="292506"/>
                  </a:lnTo>
                  <a:lnTo>
                    <a:pt x="58356" y="291820"/>
                  </a:lnTo>
                  <a:lnTo>
                    <a:pt x="58356" y="60934"/>
                  </a:lnTo>
                  <a:close/>
                </a:path>
                <a:path w="121920" h="299085">
                  <a:moveTo>
                    <a:pt x="121424" y="8077"/>
                  </a:moveTo>
                  <a:lnTo>
                    <a:pt x="120764" y="7010"/>
                  </a:lnTo>
                  <a:lnTo>
                    <a:pt x="119735" y="6477"/>
                  </a:lnTo>
                  <a:lnTo>
                    <a:pt x="118859" y="6159"/>
                  </a:lnTo>
                  <a:lnTo>
                    <a:pt x="115227" y="4851"/>
                  </a:lnTo>
                  <a:lnTo>
                    <a:pt x="115227" y="11176"/>
                  </a:lnTo>
                  <a:lnTo>
                    <a:pt x="115227" y="287477"/>
                  </a:lnTo>
                  <a:lnTo>
                    <a:pt x="104013" y="291236"/>
                  </a:lnTo>
                  <a:lnTo>
                    <a:pt x="92240" y="292481"/>
                  </a:lnTo>
                  <a:lnTo>
                    <a:pt x="80467" y="291236"/>
                  </a:lnTo>
                  <a:lnTo>
                    <a:pt x="69253" y="287477"/>
                  </a:lnTo>
                  <a:lnTo>
                    <a:pt x="69253" y="11176"/>
                  </a:lnTo>
                  <a:lnTo>
                    <a:pt x="80492" y="7404"/>
                  </a:lnTo>
                  <a:lnTo>
                    <a:pt x="92227" y="6159"/>
                  </a:lnTo>
                  <a:lnTo>
                    <a:pt x="104013" y="7416"/>
                  </a:lnTo>
                  <a:lnTo>
                    <a:pt x="115227" y="11176"/>
                  </a:lnTo>
                  <a:lnTo>
                    <a:pt x="115227" y="4851"/>
                  </a:lnTo>
                  <a:lnTo>
                    <a:pt x="106375" y="1625"/>
                  </a:lnTo>
                  <a:lnTo>
                    <a:pt x="92227" y="0"/>
                  </a:lnTo>
                  <a:lnTo>
                    <a:pt x="78092" y="1625"/>
                  </a:lnTo>
                  <a:lnTo>
                    <a:pt x="64744" y="6477"/>
                  </a:lnTo>
                  <a:lnTo>
                    <a:pt x="63703" y="7010"/>
                  </a:lnTo>
                  <a:lnTo>
                    <a:pt x="63055" y="8077"/>
                  </a:lnTo>
                  <a:lnTo>
                    <a:pt x="63055" y="290576"/>
                  </a:lnTo>
                  <a:lnTo>
                    <a:pt x="92240" y="298767"/>
                  </a:lnTo>
                  <a:lnTo>
                    <a:pt x="99352" y="298335"/>
                  </a:lnTo>
                  <a:lnTo>
                    <a:pt x="106375" y="297078"/>
                  </a:lnTo>
                  <a:lnTo>
                    <a:pt x="113195" y="295021"/>
                  </a:lnTo>
                  <a:lnTo>
                    <a:pt x="119011" y="292481"/>
                  </a:lnTo>
                  <a:lnTo>
                    <a:pt x="119735" y="292176"/>
                  </a:lnTo>
                  <a:lnTo>
                    <a:pt x="120764" y="291642"/>
                  </a:lnTo>
                  <a:lnTo>
                    <a:pt x="121424" y="290576"/>
                  </a:lnTo>
                  <a:lnTo>
                    <a:pt x="121424" y="80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12356" y="5278382"/>
              <a:ext cx="118498" cy="217633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4764006" y="1956118"/>
            <a:ext cx="1722755" cy="1229995"/>
            <a:chOff x="4764006" y="1956118"/>
            <a:chExt cx="1722755" cy="1229995"/>
          </a:xfrm>
        </p:grpSpPr>
        <p:sp>
          <p:nvSpPr>
            <p:cNvPr id="29" name="object 29"/>
            <p:cNvSpPr/>
            <p:nvPr/>
          </p:nvSpPr>
          <p:spPr>
            <a:xfrm>
              <a:off x="4767181" y="2328298"/>
              <a:ext cx="1716405" cy="854710"/>
            </a:xfrm>
            <a:custGeom>
              <a:avLst/>
              <a:gdLst/>
              <a:ahLst/>
              <a:cxnLst/>
              <a:rect l="l" t="t" r="r" b="b"/>
              <a:pathLst>
                <a:path w="1716404" h="854710">
                  <a:moveTo>
                    <a:pt x="94996" y="0"/>
                  </a:moveTo>
                  <a:lnTo>
                    <a:pt x="35991" y="0"/>
                  </a:lnTo>
                  <a:lnTo>
                    <a:pt x="15184" y="562"/>
                  </a:lnTo>
                  <a:lnTo>
                    <a:pt x="4498" y="4500"/>
                  </a:lnTo>
                  <a:lnTo>
                    <a:pt x="562" y="15189"/>
                  </a:lnTo>
                  <a:lnTo>
                    <a:pt x="0" y="36004"/>
                  </a:lnTo>
                  <a:lnTo>
                    <a:pt x="0" y="818527"/>
                  </a:lnTo>
                  <a:lnTo>
                    <a:pt x="562" y="839335"/>
                  </a:lnTo>
                  <a:lnTo>
                    <a:pt x="4498" y="850020"/>
                  </a:lnTo>
                  <a:lnTo>
                    <a:pt x="15184" y="853957"/>
                  </a:lnTo>
                  <a:lnTo>
                    <a:pt x="35991" y="854519"/>
                  </a:lnTo>
                  <a:lnTo>
                    <a:pt x="1679816" y="854519"/>
                  </a:lnTo>
                  <a:lnTo>
                    <a:pt x="1700631" y="853957"/>
                  </a:lnTo>
                  <a:lnTo>
                    <a:pt x="1711320" y="850020"/>
                  </a:lnTo>
                  <a:lnTo>
                    <a:pt x="1715258" y="839335"/>
                  </a:lnTo>
                  <a:lnTo>
                    <a:pt x="1715820" y="818527"/>
                  </a:lnTo>
                  <a:lnTo>
                    <a:pt x="1715820" y="36004"/>
                  </a:lnTo>
                  <a:lnTo>
                    <a:pt x="1715258" y="15189"/>
                  </a:lnTo>
                  <a:lnTo>
                    <a:pt x="1711320" y="4500"/>
                  </a:lnTo>
                  <a:lnTo>
                    <a:pt x="1700631" y="562"/>
                  </a:lnTo>
                  <a:lnTo>
                    <a:pt x="1679816" y="0"/>
                  </a:lnTo>
                  <a:lnTo>
                    <a:pt x="490080" y="0"/>
                  </a:lnTo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81002" y="1956118"/>
              <a:ext cx="340360" cy="377190"/>
            </a:xfrm>
            <a:custGeom>
              <a:avLst/>
              <a:gdLst/>
              <a:ahLst/>
              <a:cxnLst/>
              <a:rect l="l" t="t" r="r" b="b"/>
              <a:pathLst>
                <a:path w="340360" h="377189">
                  <a:moveTo>
                    <a:pt x="282841" y="0"/>
                  </a:moveTo>
                  <a:lnTo>
                    <a:pt x="57416" y="0"/>
                  </a:lnTo>
                  <a:lnTo>
                    <a:pt x="35120" y="4531"/>
                  </a:lnTo>
                  <a:lnTo>
                    <a:pt x="16864" y="16868"/>
                  </a:lnTo>
                  <a:lnTo>
                    <a:pt x="4529" y="35125"/>
                  </a:lnTo>
                  <a:lnTo>
                    <a:pt x="0" y="57416"/>
                  </a:lnTo>
                  <a:lnTo>
                    <a:pt x="0" y="282841"/>
                  </a:lnTo>
                  <a:lnTo>
                    <a:pt x="4529" y="305130"/>
                  </a:lnTo>
                  <a:lnTo>
                    <a:pt x="16864" y="323383"/>
                  </a:lnTo>
                  <a:lnTo>
                    <a:pt x="35120" y="335716"/>
                  </a:lnTo>
                  <a:lnTo>
                    <a:pt x="57416" y="340245"/>
                  </a:lnTo>
                  <a:lnTo>
                    <a:pt x="58127" y="376694"/>
                  </a:lnTo>
                  <a:lnTo>
                    <a:pt x="99237" y="340245"/>
                  </a:lnTo>
                  <a:lnTo>
                    <a:pt x="282841" y="340245"/>
                  </a:lnTo>
                  <a:lnTo>
                    <a:pt x="305125" y="335716"/>
                  </a:lnTo>
                  <a:lnTo>
                    <a:pt x="323378" y="323383"/>
                  </a:lnTo>
                  <a:lnTo>
                    <a:pt x="335714" y="305130"/>
                  </a:lnTo>
                  <a:lnTo>
                    <a:pt x="340245" y="282841"/>
                  </a:lnTo>
                  <a:lnTo>
                    <a:pt x="340245" y="57416"/>
                  </a:lnTo>
                  <a:lnTo>
                    <a:pt x="335714" y="35125"/>
                  </a:lnTo>
                  <a:lnTo>
                    <a:pt x="323378" y="16868"/>
                  </a:lnTo>
                  <a:lnTo>
                    <a:pt x="305125" y="4531"/>
                  </a:lnTo>
                  <a:lnTo>
                    <a:pt x="282841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3768" y="2004674"/>
              <a:ext cx="245141" cy="25011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243300" y="2019296"/>
            <a:ext cx="666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414042"/>
                </a:solidFill>
                <a:latin typeface="Trebuchet MS"/>
                <a:cs typeface="Trebuchet MS"/>
              </a:rPr>
              <a:t>PROPOSTA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800" b="1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414042"/>
                </a:solidFill>
                <a:latin typeface="Trebuchet MS"/>
                <a:cs typeface="Trebuchet MS"/>
              </a:rPr>
              <a:t>TRABALHO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9681210"/>
            <a:chOff x="0" y="0"/>
            <a:chExt cx="7560309" cy="96812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040045"/>
              <a:ext cx="5986881" cy="46411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9670" y="2854528"/>
              <a:ext cx="1768398" cy="27531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2760" y="0"/>
              <a:ext cx="2137244" cy="28624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1875" y="4684585"/>
              <a:ext cx="813308" cy="126627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8736" y="3035419"/>
              <a:ext cx="701268" cy="136024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0964" y="468595"/>
            <a:ext cx="3676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FICHA</a:t>
            </a:r>
            <a:r>
              <a:rPr spc="-295" dirty="0"/>
              <a:t> </a:t>
            </a:r>
            <a:r>
              <a:rPr spc="-95" dirty="0"/>
              <a:t>TÉCNICA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5964" y="1559952"/>
            <a:ext cx="3757295" cy="62966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b="1" spc="-20" dirty="0">
                <a:solidFill>
                  <a:srgbClr val="414042"/>
                </a:solidFill>
                <a:latin typeface="Trebuchet MS"/>
                <a:cs typeface="Trebuchet MS"/>
              </a:rPr>
              <a:t>PLANO</a:t>
            </a:r>
            <a:r>
              <a:rPr sz="1100" b="1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100" b="1" spc="-30" dirty="0">
                <a:solidFill>
                  <a:srgbClr val="414042"/>
                </a:solidFill>
                <a:latin typeface="Trebuchet MS"/>
                <a:cs typeface="Trebuchet MS"/>
              </a:rPr>
              <a:t>NACIONAL</a:t>
            </a:r>
            <a:r>
              <a:rPr sz="1100" b="1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1100" b="1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100" b="1" spc="-25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1100" b="1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1100" b="1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100" b="1" spc="-20" dirty="0">
                <a:solidFill>
                  <a:srgbClr val="414042"/>
                </a:solidFill>
                <a:latin typeface="Trebuchet MS"/>
                <a:cs typeface="Trebuchet MS"/>
              </a:rPr>
              <a:t>TREINADORES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900" spc="7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AN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AIS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FOR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Ç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Ã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-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GR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II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300" b="1" spc="-45" dirty="0">
                <a:solidFill>
                  <a:srgbClr val="414042"/>
                </a:solidFill>
                <a:latin typeface="Trebuchet MS"/>
                <a:cs typeface="Trebuchet MS"/>
              </a:rPr>
              <a:t>EDIÇÃO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INSTITU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PO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TUGUÊS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DESPOR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JUVENTUD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I.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 marL="12700" marR="2352040">
              <a:lnSpc>
                <a:spcPct val="111100"/>
              </a:lnSpc>
            </a:pP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Rua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odr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igo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onseca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nº55 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1250-190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Lisboa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E-mail: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  <a:hlinkClick r:id="rId7"/>
              </a:rPr>
              <a:t>ger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  <a:hlinkClick r:id="rId7"/>
              </a:rPr>
              <a:t>al@ipdj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  <a:hlinkClick r:id="rId7"/>
              </a:rPr>
              <a:t>.pt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300" b="1" spc="-45" dirty="0">
                <a:solidFill>
                  <a:srgbClr val="414042"/>
                </a:solidFill>
                <a:latin typeface="Trebuchet MS"/>
                <a:cs typeface="Trebuchet MS"/>
              </a:rPr>
              <a:t>AUTORES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CLÁUDIA</a:t>
            </a:r>
            <a:r>
              <a:rPr sz="900" b="1" spc="-5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414042"/>
                </a:solidFill>
                <a:latin typeface="Calibri"/>
                <a:cs typeface="Calibri"/>
              </a:rPr>
              <a:t>MINDERICO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NUTRIÇ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Ã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7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OMP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TIÇ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Ã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FEDERAÇÃO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414042"/>
                </a:solidFill>
                <a:latin typeface="Calibri"/>
                <a:cs typeface="Calibri"/>
              </a:rPr>
              <a:t>PORTUGUESA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35" dirty="0">
                <a:solidFill>
                  <a:srgbClr val="414042"/>
                </a:solidFill>
                <a:latin typeface="Calibri"/>
                <a:cs typeface="Calibri"/>
              </a:rPr>
              <a:t>DE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414042"/>
                </a:solidFill>
                <a:latin typeface="Calibri"/>
                <a:cs typeface="Calibri"/>
              </a:rPr>
              <a:t>DESPORTO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414042"/>
                </a:solidFill>
                <a:latin typeface="Calibri"/>
                <a:cs typeface="Calibri"/>
              </a:rPr>
              <a:t>PARA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414042"/>
                </a:solidFill>
                <a:latin typeface="Calibri"/>
                <a:cs typeface="Calibri"/>
              </a:rPr>
              <a:t>PESSOAS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414042"/>
                </a:solidFill>
                <a:latin typeface="Calibri"/>
                <a:cs typeface="Calibri"/>
              </a:rPr>
              <a:t>COM</a:t>
            </a:r>
            <a:r>
              <a:rPr sz="900" b="1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DEFICIÊNCIA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PESSOAS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DEFICIÊNCIA</a:t>
            </a:r>
            <a:endParaRPr sz="900">
              <a:latin typeface="Trebuchet MS"/>
              <a:cs typeface="Trebuchet MS"/>
            </a:endParaRPr>
          </a:p>
          <a:p>
            <a:pPr marL="12700" marR="2373630">
              <a:lnSpc>
                <a:spcPct val="111100"/>
              </a:lnSpc>
            </a:pP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J</a:t>
            </a:r>
            <a:r>
              <a:rPr sz="900" b="1" spc="35" dirty="0">
                <a:solidFill>
                  <a:srgbClr val="414042"/>
                </a:solidFill>
                <a:latin typeface="Calibri"/>
                <a:cs typeface="Calibri"/>
              </a:rPr>
              <a:t>O</a:t>
            </a:r>
            <a:r>
              <a:rPr sz="900" b="1" spc="5" dirty="0">
                <a:solidFill>
                  <a:srgbClr val="414042"/>
                </a:solidFill>
                <a:latin typeface="Calibri"/>
                <a:cs typeface="Calibri"/>
              </a:rPr>
              <a:t>Ã</a:t>
            </a: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O</a:t>
            </a:r>
            <a:r>
              <a:rPr sz="9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-45" dirty="0">
                <a:solidFill>
                  <a:srgbClr val="414042"/>
                </a:solidFill>
                <a:latin typeface="Calibri"/>
                <a:cs typeface="Calibri"/>
              </a:rPr>
              <a:t>P</a:t>
            </a:r>
            <a:r>
              <a:rPr sz="900" b="1" spc="-5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900" b="1" spc="45" dirty="0">
                <a:solidFill>
                  <a:srgbClr val="414042"/>
                </a:solidFill>
                <a:latin typeface="Calibri"/>
                <a:cs typeface="Calibri"/>
              </a:rPr>
              <a:t>U</a:t>
            </a:r>
            <a:r>
              <a:rPr sz="900" b="1" spc="-15" dirty="0">
                <a:solidFill>
                  <a:srgbClr val="414042"/>
                </a:solidFill>
                <a:latin typeface="Calibri"/>
                <a:cs typeface="Calibri"/>
              </a:rPr>
              <a:t>L</a:t>
            </a: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O</a:t>
            </a:r>
            <a:r>
              <a:rPr sz="900" b="1" spc="-5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414042"/>
                </a:solidFill>
                <a:latin typeface="Calibri"/>
                <a:cs typeface="Calibri"/>
              </a:rPr>
              <a:t>VIL</a:t>
            </a:r>
            <a:r>
              <a:rPr sz="900" b="1" spc="35" dirty="0">
                <a:solidFill>
                  <a:srgbClr val="414042"/>
                </a:solidFill>
                <a:latin typeface="Calibri"/>
                <a:cs typeface="Calibri"/>
              </a:rPr>
              <a:t>AS</a:t>
            </a:r>
            <a:r>
              <a:rPr sz="900" b="1" spc="10" dirty="0">
                <a:solidFill>
                  <a:srgbClr val="414042"/>
                </a:solidFill>
                <a:latin typeface="Calibri"/>
                <a:cs typeface="Calibri"/>
              </a:rPr>
              <a:t>-B</a:t>
            </a:r>
            <a:r>
              <a:rPr sz="900" b="1" spc="5" dirty="0">
                <a:solidFill>
                  <a:srgbClr val="414042"/>
                </a:solidFill>
                <a:latin typeface="Calibri"/>
                <a:cs typeface="Calibri"/>
              </a:rPr>
              <a:t>O</a:t>
            </a:r>
            <a:r>
              <a:rPr sz="900" b="1" spc="20" dirty="0">
                <a:solidFill>
                  <a:srgbClr val="414042"/>
                </a:solidFill>
                <a:latin typeface="Calibri"/>
                <a:cs typeface="Calibri"/>
              </a:rPr>
              <a:t>AS 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BIOMECÂNICA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  </a:t>
            </a:r>
            <a:r>
              <a:rPr sz="900" b="1" spc="35" dirty="0">
                <a:solidFill>
                  <a:srgbClr val="414042"/>
                </a:solidFill>
                <a:latin typeface="Calibri"/>
                <a:cs typeface="Calibri"/>
              </a:rPr>
              <a:t>JOSÉ </a:t>
            </a:r>
            <a:r>
              <a:rPr sz="900" b="1" spc="10" dirty="0">
                <a:solidFill>
                  <a:srgbClr val="414042"/>
                </a:solidFill>
                <a:latin typeface="Calibri"/>
                <a:cs typeface="Calibri"/>
              </a:rPr>
              <a:t>GOMES </a:t>
            </a:r>
            <a:r>
              <a:rPr sz="900" b="1" spc="15" dirty="0">
                <a:solidFill>
                  <a:srgbClr val="414042"/>
                </a:solidFill>
                <a:latin typeface="Calibri"/>
                <a:cs typeface="Calibri"/>
              </a:rPr>
              <a:t>PEREIRA </a:t>
            </a:r>
            <a:r>
              <a:rPr sz="900" b="1" spc="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FISIO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OGIA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EXE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CÍCIO  </a:t>
            </a:r>
            <a:r>
              <a:rPr sz="900" b="1" spc="20" dirty="0">
                <a:solidFill>
                  <a:srgbClr val="414042"/>
                </a:solidFill>
                <a:latin typeface="Calibri"/>
                <a:cs typeface="Calibri"/>
              </a:rPr>
              <a:t>LUÍS</a:t>
            </a:r>
            <a:r>
              <a:rPr sz="900" b="1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414042"/>
                </a:solidFill>
                <a:latin typeface="Calibri"/>
                <a:cs typeface="Calibri"/>
              </a:rPr>
              <a:t>HORTA</a:t>
            </a:r>
            <a:endParaRPr sz="900">
              <a:latin typeface="Calibri"/>
              <a:cs typeface="Calibri"/>
            </a:endParaRPr>
          </a:p>
          <a:p>
            <a:pPr marL="12700" marR="2475865">
              <a:lnSpc>
                <a:spcPct val="111100"/>
              </a:lnSpc>
            </a:pP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ONTRA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AGEM  </a:t>
            </a:r>
            <a:r>
              <a:rPr sz="900" b="1" spc="10" dirty="0">
                <a:solidFill>
                  <a:srgbClr val="414042"/>
                </a:solidFill>
                <a:latin typeface="Calibri"/>
                <a:cs typeface="Calibri"/>
              </a:rPr>
              <a:t>OLÍMPIO </a:t>
            </a:r>
            <a:r>
              <a:rPr sz="900" b="1" spc="30" dirty="0">
                <a:solidFill>
                  <a:srgbClr val="414042"/>
                </a:solidFill>
                <a:latin typeface="Calibri"/>
                <a:cs typeface="Calibri"/>
              </a:rPr>
              <a:t>COELHO </a:t>
            </a:r>
            <a:r>
              <a:rPr sz="900" b="1" spc="3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PE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GOGIA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  </a:t>
            </a:r>
            <a:r>
              <a:rPr sz="900" b="1" dirty="0">
                <a:solidFill>
                  <a:srgbClr val="414042"/>
                </a:solidFill>
                <a:latin typeface="Calibri"/>
                <a:cs typeface="Calibri"/>
              </a:rPr>
              <a:t>PAULO</a:t>
            </a:r>
            <a:r>
              <a:rPr sz="900" b="1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414042"/>
                </a:solidFill>
                <a:latin typeface="Calibri"/>
                <a:cs typeface="Calibri"/>
              </a:rPr>
              <a:t>CUNHA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TEORIA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METODOLOGIA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TREINO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DESPOTIVO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-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MODALIDADES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COLETIVAS</a:t>
            </a:r>
            <a:endParaRPr sz="900">
              <a:latin typeface="Trebuchet MS"/>
              <a:cs typeface="Trebuchet MS"/>
            </a:endParaRPr>
          </a:p>
          <a:p>
            <a:pPr marL="12700" marR="2230120">
              <a:lnSpc>
                <a:spcPct val="111100"/>
              </a:lnSpc>
            </a:pPr>
            <a:r>
              <a:rPr sz="900" b="1" spc="20" dirty="0">
                <a:solidFill>
                  <a:srgbClr val="414042"/>
                </a:solidFill>
                <a:latin typeface="Calibri"/>
                <a:cs typeface="Calibri"/>
              </a:rPr>
              <a:t>RAÚL </a:t>
            </a:r>
            <a:r>
              <a:rPr sz="900" b="1" spc="15" dirty="0">
                <a:solidFill>
                  <a:srgbClr val="414042"/>
                </a:solidFill>
                <a:latin typeface="Calibri"/>
                <a:cs typeface="Calibri"/>
              </a:rPr>
              <a:t>OLIVEIRA </a:t>
            </a:r>
            <a:r>
              <a:rPr sz="900" b="1" spc="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OGIA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  </a:t>
            </a:r>
            <a:r>
              <a:rPr sz="900" b="1" spc="20" dirty="0">
                <a:solidFill>
                  <a:srgbClr val="414042"/>
                </a:solidFill>
                <a:latin typeface="Calibri"/>
                <a:cs typeface="Calibri"/>
              </a:rPr>
              <a:t>SIDÓNIO</a:t>
            </a:r>
            <a:r>
              <a:rPr sz="900" b="1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414042"/>
                </a:solidFill>
                <a:latin typeface="Calibri"/>
                <a:cs typeface="Calibri"/>
              </a:rPr>
              <a:t>SERPA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PSI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OGIA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10" dirty="0">
                <a:solidFill>
                  <a:srgbClr val="414042"/>
                </a:solidFill>
                <a:latin typeface="Calibri"/>
                <a:cs typeface="Calibri"/>
              </a:rPr>
              <a:t>TEOTÓNIO</a:t>
            </a:r>
            <a:r>
              <a:rPr sz="900" b="1" spc="-4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414042"/>
                </a:solidFill>
                <a:latin typeface="Calibri"/>
                <a:cs typeface="Calibri"/>
              </a:rPr>
              <a:t>LIMA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ÉTICA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DEON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OGIA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OFISSIONAL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300" b="1" spc="-45" dirty="0">
                <a:solidFill>
                  <a:srgbClr val="414042"/>
                </a:solidFill>
                <a:latin typeface="Trebuchet MS"/>
                <a:cs typeface="Trebuchet MS"/>
              </a:rPr>
              <a:t>COORDENAÇÃO</a:t>
            </a:r>
            <a:r>
              <a:rPr sz="1300" b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300" b="1" spc="-2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1300" b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300" b="1" spc="-40" dirty="0">
                <a:solidFill>
                  <a:srgbClr val="414042"/>
                </a:solidFill>
                <a:latin typeface="Trebuchet MS"/>
                <a:cs typeface="Trebuchet MS"/>
              </a:rPr>
              <a:t>PRODUÇÃO</a:t>
            </a:r>
            <a:r>
              <a:rPr sz="1300" b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1300" b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300" b="1" spc="-45" dirty="0">
                <a:solidFill>
                  <a:srgbClr val="414042"/>
                </a:solidFill>
                <a:latin typeface="Trebuchet MS"/>
                <a:cs typeface="Trebuchet MS"/>
              </a:rPr>
              <a:t>CONTEÚDOS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ónio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on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elos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aposo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300" b="1" spc="-45" dirty="0">
                <a:solidFill>
                  <a:srgbClr val="414042"/>
                </a:solidFill>
                <a:latin typeface="Trebuchet MS"/>
                <a:cs typeface="Trebuchet MS"/>
              </a:rPr>
              <a:t>COORDENAÇÃO</a:t>
            </a:r>
            <a:r>
              <a:rPr sz="1300" b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300" b="1" spc="-2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1300" b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300" b="1" spc="-45" dirty="0">
                <a:solidFill>
                  <a:srgbClr val="414042"/>
                </a:solidFill>
                <a:latin typeface="Trebuchet MS"/>
                <a:cs typeface="Trebuchet MS"/>
              </a:rPr>
              <a:t>EDIÇÃO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DFQ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-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Departamento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Qualificação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300" b="1" spc="-15" dirty="0">
                <a:solidFill>
                  <a:srgbClr val="414042"/>
                </a:solidFill>
                <a:latin typeface="Trebuchet MS"/>
                <a:cs typeface="Trebuchet MS"/>
              </a:rPr>
              <a:t>DESIGN</a:t>
            </a:r>
            <a:r>
              <a:rPr sz="1300" b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300" b="1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1300" b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300" b="1" spc="-40" dirty="0">
                <a:solidFill>
                  <a:srgbClr val="414042"/>
                </a:solidFill>
                <a:latin typeface="Trebuchet MS"/>
                <a:cs typeface="Trebuchet MS"/>
              </a:rPr>
              <a:t>PAGINAÇÃO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BrunoBate-DesignStudio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5964" y="8455770"/>
            <a:ext cx="6521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©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IPDJ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-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2016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124" y="694080"/>
            <a:ext cx="1971039" cy="2540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650" spc="5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AN</a:t>
            </a:r>
            <a:r>
              <a:rPr sz="650" spc="-1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CURS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65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TREINADORE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65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05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25" dirty="0">
                <a:solidFill>
                  <a:srgbClr val="DCC75F"/>
                </a:solidFill>
                <a:latin typeface="Calibri"/>
                <a:cs typeface="Calibri"/>
              </a:rPr>
              <a:t>GRAU</a:t>
            </a:r>
            <a:r>
              <a:rPr sz="650" b="1" spc="-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20" dirty="0">
                <a:solidFill>
                  <a:srgbClr val="DCC75F"/>
                </a:solidFill>
                <a:latin typeface="Calibri"/>
                <a:cs typeface="Calibri"/>
              </a:rPr>
              <a:t>II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100" y="8812829"/>
            <a:ext cx="3486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70" dirty="0">
                <a:solidFill>
                  <a:srgbClr val="9D9FA2"/>
                </a:solidFill>
                <a:latin typeface="Trebuchet MS"/>
                <a:cs typeface="Trebuchet MS"/>
              </a:rPr>
              <a:t>4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624" y="1599368"/>
            <a:ext cx="239395" cy="218694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588010">
              <a:lnSpc>
                <a:spcPct val="100000"/>
              </a:lnSpc>
              <a:spcBef>
                <a:spcPts val="65"/>
              </a:spcBef>
            </a:pP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INSTITUTO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3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PORTUGAL</a:t>
            </a:r>
            <a:r>
              <a:rPr sz="65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PROGRAMA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NACIONAL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FORMAÇÃO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-10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TREINADORES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1598" y="9271986"/>
            <a:ext cx="160782" cy="1600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93299" y="1580715"/>
            <a:ext cx="366141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>
              <a:lnSpc>
                <a:spcPct val="122200"/>
              </a:lnSpc>
              <a:spcBef>
                <a:spcPts val="100"/>
              </a:spcBef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omp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eende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oluçã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xig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enh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as 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grandes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linhas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rumo que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foram traçadas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pela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Constituição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República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Portuguesa: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responsabilidade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definir,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nosso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domínio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atividade,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nova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axiologia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acordo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dados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atuais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ciência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pedagogia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e,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especial,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conforme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características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mundo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permanente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67899" y="2449395"/>
            <a:ext cx="34823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mudança.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dispensa,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aqui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agora,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contributo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Jorge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Crespo</a:t>
            </a:r>
            <a:r>
              <a:rPr sz="750" b="1" spc="-60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3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: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93299" y="2586555"/>
            <a:ext cx="3670300" cy="421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“Parece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possível,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neste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momento,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apropriarmo-nos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caminho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mais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adequado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tendo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consideração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grande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realidade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qual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nossa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ativida-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deve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permanentemente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referir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14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homem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mundo,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permanente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relação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contínua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mudança. 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este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constitui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ponto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partida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parece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certo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aceitar,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outro aspeto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convém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esquecer,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nossas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preocupações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deverão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dirigir-se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sistematicamente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futuro,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num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sentido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prospetivo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deixe,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nunca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mais,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situação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encon-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ar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mo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ultr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apassado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pelo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ac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ecime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 marL="12700" marR="88900" indent="179705">
              <a:lnSpc>
                <a:spcPct val="122200"/>
              </a:lnSpc>
            </a:pP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É,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nós,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essencial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ter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presente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Educação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Física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são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Homem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formas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expressão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que,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além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contribuírem para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seu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aperfeiçoamento,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são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também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meio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aceder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seu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próprio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conheci-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mento,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descoberta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cada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um.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Esta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bivalência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comprova,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desde 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já,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seu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particular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dinamismo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importante papel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assumem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possíveis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f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ido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oluçã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humana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”</a:t>
            </a:r>
            <a:endParaRPr sz="900">
              <a:latin typeface="Trebuchet MS"/>
              <a:cs typeface="Trebuchet MS"/>
            </a:endParaRPr>
          </a:p>
          <a:p>
            <a:pPr marL="12700" marR="80645" indent="179705">
              <a:lnSpc>
                <a:spcPct val="122200"/>
              </a:lnSpc>
            </a:pP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Neste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nosso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tempo,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há dúvida de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desporto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ganhou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estatuto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solidário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processo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evolução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transformação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Mundo,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valores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culturais,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económicos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políticos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caracterizam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projetam,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todos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eles,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futuro.</a:t>
            </a:r>
            <a:endParaRPr sz="900">
              <a:latin typeface="Trebuchet MS"/>
              <a:cs typeface="Trebuchet MS"/>
            </a:endParaRPr>
          </a:p>
          <a:p>
            <a:pPr marL="12700" marR="8890" indent="179705">
              <a:lnSpc>
                <a:spcPct val="122200"/>
              </a:lnSpc>
            </a:pP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Podemos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afirmar,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por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outro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lado,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Desporto,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medida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foi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ultrapassando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seus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aspetos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utilitários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imediatos,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criou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valores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lhe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deram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características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bem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vincadas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verdadeira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dimensão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cultura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humana,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por-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qua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ess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sid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esulta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tividad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iador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Home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  da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Sociedade.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precisamente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nesta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medida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reconhe-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solidário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transformações,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mudanças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evolução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Mundo,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alo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ca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ra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iza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enquadr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oje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futu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7299" y="6907906"/>
            <a:ext cx="5511800" cy="173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0685">
              <a:lnSpc>
                <a:spcPct val="113100"/>
              </a:lnSpc>
              <a:spcBef>
                <a:spcPts val="100"/>
              </a:spcBef>
            </a:pPr>
            <a:r>
              <a:rPr sz="1400" spc="-140" dirty="0">
                <a:solidFill>
                  <a:srgbClr val="54B948"/>
                </a:solidFill>
                <a:latin typeface="Trebuchet MS"/>
                <a:cs typeface="Trebuchet MS"/>
              </a:rPr>
              <a:t>É,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para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nós,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é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essencial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54B948"/>
                </a:solidFill>
                <a:latin typeface="Trebuchet MS"/>
                <a:cs typeface="Trebuchet MS"/>
              </a:rPr>
              <a:t>ter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54B948"/>
                </a:solidFill>
                <a:latin typeface="Trebuchet MS"/>
                <a:cs typeface="Trebuchet MS"/>
              </a:rPr>
              <a:t>presente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que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54B948"/>
                </a:solidFill>
                <a:latin typeface="Trebuchet MS"/>
                <a:cs typeface="Trebuchet MS"/>
              </a:rPr>
              <a:t>Educação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54B948"/>
                </a:solidFill>
                <a:latin typeface="Trebuchet MS"/>
                <a:cs typeface="Trebuchet MS"/>
              </a:rPr>
              <a:t>Física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54B948"/>
                </a:solidFill>
                <a:latin typeface="Trebuchet MS"/>
                <a:cs typeface="Trebuchet MS"/>
              </a:rPr>
              <a:t>Desporto </a:t>
            </a:r>
            <a:r>
              <a:rPr sz="1400" spc="-40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54B948"/>
                </a:solidFill>
                <a:latin typeface="Trebuchet MS"/>
                <a:cs typeface="Trebuchet MS"/>
              </a:rPr>
              <a:t>são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para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54B948"/>
                </a:solidFill>
                <a:latin typeface="Trebuchet MS"/>
                <a:cs typeface="Trebuchet MS"/>
              </a:rPr>
              <a:t>Homem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54B948"/>
                </a:solidFill>
                <a:latin typeface="Trebuchet MS"/>
                <a:cs typeface="Trebuchet MS"/>
              </a:rPr>
              <a:t>formas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de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54B948"/>
                </a:solidFill>
                <a:latin typeface="Trebuchet MS"/>
                <a:cs typeface="Trebuchet MS"/>
              </a:rPr>
              <a:t>expressão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54B948"/>
                </a:solidFill>
                <a:latin typeface="Trebuchet MS"/>
                <a:cs typeface="Trebuchet MS"/>
              </a:rPr>
              <a:t>que,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54B948"/>
                </a:solidFill>
                <a:latin typeface="Trebuchet MS"/>
                <a:cs typeface="Trebuchet MS"/>
              </a:rPr>
              <a:t>além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de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contribuírem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para</a:t>
            </a:r>
            <a:endParaRPr sz="1400">
              <a:latin typeface="Trebuchet MS"/>
              <a:cs typeface="Trebuchet MS"/>
            </a:endParaRPr>
          </a:p>
          <a:p>
            <a:pPr marL="12700" marR="419100">
              <a:lnSpc>
                <a:spcPct val="113100"/>
              </a:lnSpc>
            </a:pP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4B948"/>
                </a:solidFill>
                <a:latin typeface="Trebuchet MS"/>
                <a:cs typeface="Trebuchet MS"/>
              </a:rPr>
              <a:t>seu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54B948"/>
                </a:solidFill>
                <a:latin typeface="Trebuchet MS"/>
                <a:cs typeface="Trebuchet MS"/>
              </a:rPr>
              <a:t>aperfeiçoamento,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54B948"/>
                </a:solidFill>
                <a:latin typeface="Trebuchet MS"/>
                <a:cs typeface="Trebuchet MS"/>
              </a:rPr>
              <a:t>são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54B948"/>
                </a:solidFill>
                <a:latin typeface="Trebuchet MS"/>
                <a:cs typeface="Trebuchet MS"/>
              </a:rPr>
              <a:t>também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54B948"/>
                </a:solidFill>
                <a:latin typeface="Trebuchet MS"/>
                <a:cs typeface="Trebuchet MS"/>
              </a:rPr>
              <a:t>um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54B948"/>
                </a:solidFill>
                <a:latin typeface="Trebuchet MS"/>
                <a:cs typeface="Trebuchet MS"/>
              </a:rPr>
              <a:t>meio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de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54B948"/>
                </a:solidFill>
                <a:latin typeface="Trebuchet MS"/>
                <a:cs typeface="Trebuchet MS"/>
              </a:rPr>
              <a:t>aceder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54B948"/>
                </a:solidFill>
                <a:latin typeface="Trebuchet MS"/>
                <a:cs typeface="Trebuchet MS"/>
              </a:rPr>
              <a:t>ao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4B948"/>
                </a:solidFill>
                <a:latin typeface="Trebuchet MS"/>
                <a:cs typeface="Trebuchet MS"/>
              </a:rPr>
              <a:t>seu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54B948"/>
                </a:solidFill>
                <a:latin typeface="Trebuchet MS"/>
                <a:cs typeface="Trebuchet MS"/>
              </a:rPr>
              <a:t>próprio </a:t>
            </a:r>
            <a:r>
              <a:rPr sz="1400" spc="-40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54B948"/>
                </a:solidFill>
                <a:latin typeface="Trebuchet MS"/>
                <a:cs typeface="Trebuchet MS"/>
              </a:rPr>
              <a:t>conhecimento</a:t>
            </a:r>
            <a:r>
              <a:rPr sz="1400" spc="-35" dirty="0">
                <a:solidFill>
                  <a:srgbClr val="54B948"/>
                </a:solidFill>
                <a:latin typeface="Trebuchet MS"/>
                <a:cs typeface="Trebuchet MS"/>
              </a:rPr>
              <a:t>,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54B948"/>
                </a:solidFill>
                <a:latin typeface="Trebuchet MS"/>
                <a:cs typeface="Trebuchet MS"/>
              </a:rPr>
              <a:t>à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descobert</a:t>
            </a:r>
            <a:r>
              <a:rPr sz="1400" spc="-25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54B948"/>
                </a:solidFill>
                <a:latin typeface="Trebuchet MS"/>
                <a:cs typeface="Trebuchet MS"/>
              </a:rPr>
              <a:t>d</a:t>
            </a:r>
            <a:r>
              <a:rPr sz="1400" spc="-40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cad</a:t>
            </a:r>
            <a:r>
              <a:rPr sz="1400" spc="-30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54B948"/>
                </a:solidFill>
                <a:latin typeface="Trebuchet MS"/>
                <a:cs typeface="Trebuchet MS"/>
              </a:rPr>
              <a:t>um.</a:t>
            </a:r>
            <a:endParaRPr sz="1400">
              <a:latin typeface="Trebuchet MS"/>
              <a:cs typeface="Trebuchet MS"/>
            </a:endParaRPr>
          </a:p>
          <a:p>
            <a:pPr marL="1938655" marR="8890" indent="179705">
              <a:lnSpc>
                <a:spcPct val="122200"/>
              </a:lnSpc>
              <a:spcBef>
                <a:spcPts val="610"/>
              </a:spcBef>
            </a:pP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Ninguém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duvida de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Desporto,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mesmo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quando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alia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aspetos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secundários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vida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humana,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adquire,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dias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correm,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uma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feição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sig-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nificativa,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só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porque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pode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fator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enriquecimento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humano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mas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também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porque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pode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utilizado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contra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interesses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valores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Homem.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790295" y="2291819"/>
            <a:ext cx="6350" cy="334645"/>
            <a:chOff x="2790295" y="2291819"/>
            <a:chExt cx="6350" cy="334645"/>
          </a:xfrm>
        </p:grpSpPr>
        <p:sp>
          <p:nvSpPr>
            <p:cNvPr id="11" name="object 11"/>
            <p:cNvSpPr/>
            <p:nvPr/>
          </p:nvSpPr>
          <p:spPr>
            <a:xfrm>
              <a:off x="2793470" y="2307598"/>
              <a:ext cx="0" cy="309245"/>
            </a:xfrm>
            <a:custGeom>
              <a:avLst/>
              <a:gdLst/>
              <a:ahLst/>
              <a:cxnLst/>
              <a:rect l="l" t="t" r="r" b="b"/>
              <a:pathLst>
                <a:path h="309244">
                  <a:moveTo>
                    <a:pt x="0" y="0"/>
                  </a:moveTo>
                  <a:lnTo>
                    <a:pt x="0" y="308800"/>
                  </a:lnTo>
                </a:path>
              </a:pathLst>
            </a:custGeom>
            <a:ln w="635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90291" y="2291829"/>
              <a:ext cx="6350" cy="334645"/>
            </a:xfrm>
            <a:custGeom>
              <a:avLst/>
              <a:gdLst/>
              <a:ahLst/>
              <a:cxnLst/>
              <a:rect l="l" t="t" r="r" b="b"/>
              <a:pathLst>
                <a:path w="6350" h="334644">
                  <a:moveTo>
                    <a:pt x="6350" y="330873"/>
                  </a:moveTo>
                  <a:lnTo>
                    <a:pt x="5422" y="328625"/>
                  </a:lnTo>
                  <a:lnTo>
                    <a:pt x="3175" y="327698"/>
                  </a:lnTo>
                  <a:lnTo>
                    <a:pt x="927" y="328625"/>
                  </a:lnTo>
                  <a:lnTo>
                    <a:pt x="0" y="330873"/>
                  </a:lnTo>
                  <a:lnTo>
                    <a:pt x="927" y="333108"/>
                  </a:lnTo>
                  <a:lnTo>
                    <a:pt x="3175" y="334048"/>
                  </a:lnTo>
                  <a:lnTo>
                    <a:pt x="5422" y="333108"/>
                  </a:lnTo>
                  <a:lnTo>
                    <a:pt x="6350" y="330873"/>
                  </a:lnTo>
                  <a:close/>
                </a:path>
                <a:path w="6350" h="334644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013599" y="2609996"/>
            <a:ext cx="25400" cy="25400"/>
            <a:chOff x="6013599" y="2609996"/>
            <a:chExt cx="25400" cy="25400"/>
          </a:xfrm>
        </p:grpSpPr>
        <p:sp>
          <p:nvSpPr>
            <p:cNvPr id="14" name="object 14"/>
            <p:cNvSpPr/>
            <p:nvPr/>
          </p:nvSpPr>
          <p:spPr>
            <a:xfrm>
              <a:off x="6023131" y="261951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5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5"/>
                  </a:lnTo>
                  <a:lnTo>
                    <a:pt x="5420" y="5420"/>
                  </a:lnTo>
                  <a:lnTo>
                    <a:pt x="3175" y="6350"/>
                  </a:lnTo>
                  <a:lnTo>
                    <a:pt x="929" y="542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13599" y="26099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5689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78410" y="2251071"/>
            <a:ext cx="487997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marR="3361054" indent="-48260">
              <a:lnSpc>
                <a:spcPct val="111100"/>
              </a:lnSpc>
              <a:spcBef>
                <a:spcPts val="100"/>
              </a:spcBef>
            </a:pPr>
            <a:r>
              <a:rPr sz="750" b="1" spc="7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3</a:t>
            </a:r>
            <a:r>
              <a:rPr sz="750" b="1" spc="165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 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Crespo,</a:t>
            </a:r>
            <a:r>
              <a:rPr sz="750" i="1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110" dirty="0">
                <a:solidFill>
                  <a:srgbClr val="414042"/>
                </a:solidFill>
                <a:latin typeface="Trebuchet MS"/>
                <a:cs typeface="Trebuchet MS"/>
              </a:rPr>
              <a:t>J.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(1976)</a:t>
            </a:r>
            <a:r>
              <a:rPr sz="750" i="1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95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desenvolvimento </a:t>
            </a:r>
            <a:r>
              <a:rPr sz="750" i="1" spc="-2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750" i="1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desp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10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750" i="1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750" i="1" spc="-75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750" i="1" spc="-35" dirty="0">
                <a:solidFill>
                  <a:srgbClr val="414042"/>
                </a:solidFill>
                <a:latin typeface="Trebuchet MS"/>
                <a:cs typeface="Trebuchet MS"/>
              </a:rPr>
              <a:t>gal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di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ç</a:t>
            </a:r>
            <a:r>
              <a:rPr sz="750" i="1" spc="-25" dirty="0">
                <a:solidFill>
                  <a:srgbClr val="414042"/>
                </a:solidFill>
                <a:latin typeface="Trebuchet MS"/>
                <a:cs typeface="Trebuchet MS"/>
              </a:rPr>
              <a:t>õ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ISE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F.</a:t>
            </a:r>
            <a:endParaRPr sz="750">
              <a:latin typeface="Trebuchet MS"/>
              <a:cs typeface="Trebuchet MS"/>
            </a:endParaRPr>
          </a:p>
          <a:p>
            <a:pPr marL="666750">
              <a:lnSpc>
                <a:spcPct val="100000"/>
              </a:lnSpc>
              <a:spcBef>
                <a:spcPts val="100"/>
              </a:spcBef>
              <a:tabLst>
                <a:tab pos="4841240" algn="l"/>
              </a:tabLst>
            </a:pP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Cru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z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10" dirty="0">
                <a:solidFill>
                  <a:srgbClr val="414042"/>
                </a:solidFill>
                <a:latin typeface="Trebuchet MS"/>
                <a:cs typeface="Trebuchet MS"/>
              </a:rPr>
              <a:t>Q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uebr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ada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Lisb</a:t>
            </a:r>
            <a:r>
              <a:rPr sz="750" i="1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750" i="1" dirty="0">
                <a:solidFill>
                  <a:srgbClr val="414042"/>
                </a:solidFill>
                <a:latin typeface="Trebuchet MS"/>
                <a:cs typeface="Trebuchet MS"/>
              </a:rPr>
              <a:t>   </a:t>
            </a:r>
            <a:r>
              <a:rPr sz="750" i="1" spc="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u="dash" spc="-90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 </a:t>
            </a:r>
            <a:r>
              <a:rPr sz="750" i="1" u="dash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	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67300" y="3070906"/>
            <a:ext cx="1737995" cy="340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5275" indent="381000">
              <a:lnSpc>
                <a:spcPct val="113100"/>
              </a:lnSpc>
              <a:spcBef>
                <a:spcPts val="100"/>
              </a:spcBef>
            </a:pPr>
            <a:r>
              <a:rPr sz="1400" spc="-225" dirty="0">
                <a:solidFill>
                  <a:srgbClr val="54B948"/>
                </a:solidFill>
                <a:latin typeface="Trebuchet MS"/>
                <a:cs typeface="Trebuchet MS"/>
              </a:rPr>
              <a:t>(...</a:t>
            </a:r>
            <a:r>
              <a:rPr sz="1400" spc="-165" dirty="0">
                <a:solidFill>
                  <a:srgbClr val="54B948"/>
                </a:solidFill>
                <a:latin typeface="Trebuchet MS"/>
                <a:cs typeface="Trebuchet MS"/>
              </a:rPr>
              <a:t>)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54B948"/>
                </a:solidFill>
                <a:latin typeface="Trebuchet MS"/>
                <a:cs typeface="Trebuchet MS"/>
              </a:rPr>
              <a:t>Desporto,  </a:t>
            </a:r>
            <a:r>
              <a:rPr sz="1400" spc="-50" dirty="0">
                <a:solidFill>
                  <a:srgbClr val="54B948"/>
                </a:solidFill>
                <a:latin typeface="Trebuchet MS"/>
                <a:cs typeface="Trebuchet MS"/>
              </a:rPr>
              <a:t>n</a:t>
            </a:r>
            <a:r>
              <a:rPr sz="1400" spc="10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54B948"/>
                </a:solidFill>
                <a:latin typeface="Trebuchet MS"/>
                <a:cs typeface="Trebuchet MS"/>
              </a:rPr>
              <a:t>medid</a:t>
            </a:r>
            <a:r>
              <a:rPr sz="1400" spc="-25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5" dirty="0">
                <a:solidFill>
                  <a:srgbClr val="54B948"/>
                </a:solidFill>
                <a:latin typeface="Trebuchet MS"/>
                <a:cs typeface="Trebuchet MS"/>
              </a:rPr>
              <a:t>m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54B948"/>
                </a:solidFill>
                <a:latin typeface="Trebuchet MS"/>
                <a:cs typeface="Trebuchet MS"/>
              </a:rPr>
              <a:t>que  </a:t>
            </a:r>
            <a:r>
              <a:rPr sz="1400" spc="-120" dirty="0">
                <a:solidFill>
                  <a:srgbClr val="54B948"/>
                </a:solidFill>
                <a:latin typeface="Trebuchet MS"/>
                <a:cs typeface="Trebuchet MS"/>
              </a:rPr>
              <a:t>fo</a:t>
            </a:r>
            <a:r>
              <a:rPr sz="1400" spc="-35" dirty="0">
                <a:solidFill>
                  <a:srgbClr val="54B948"/>
                </a:solidFill>
                <a:latin typeface="Trebuchet MS"/>
                <a:cs typeface="Trebuchet MS"/>
              </a:rPr>
              <a:t>i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54B948"/>
                </a:solidFill>
                <a:latin typeface="Trebuchet MS"/>
                <a:cs typeface="Trebuchet MS"/>
              </a:rPr>
              <a:t>ultrapassand</a:t>
            </a:r>
            <a:r>
              <a:rPr sz="1400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54B948"/>
                </a:solidFill>
                <a:latin typeface="Trebuchet MS"/>
                <a:cs typeface="Trebuchet MS"/>
              </a:rPr>
              <a:t>os</a:t>
            </a:r>
            <a:endParaRPr sz="1400">
              <a:latin typeface="Trebuchet MS"/>
              <a:cs typeface="Trebuchet MS"/>
            </a:endParaRPr>
          </a:p>
          <a:p>
            <a:pPr marL="12700" marR="99695">
              <a:lnSpc>
                <a:spcPct val="113100"/>
              </a:lnSpc>
            </a:pP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seu</a:t>
            </a:r>
            <a:r>
              <a:rPr sz="1400" spc="40" dirty="0">
                <a:solidFill>
                  <a:srgbClr val="54B948"/>
                </a:solidFill>
                <a:latin typeface="Trebuchet MS"/>
                <a:cs typeface="Trebuchet MS"/>
              </a:rPr>
              <a:t>s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54B948"/>
                </a:solidFill>
                <a:latin typeface="Trebuchet MS"/>
                <a:cs typeface="Trebuchet MS"/>
              </a:rPr>
              <a:t>aspeto</a:t>
            </a:r>
            <a:r>
              <a:rPr sz="1400" spc="10" dirty="0">
                <a:solidFill>
                  <a:srgbClr val="54B948"/>
                </a:solidFill>
                <a:latin typeface="Trebuchet MS"/>
                <a:cs typeface="Trebuchet MS"/>
              </a:rPr>
              <a:t>s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54B948"/>
                </a:solidFill>
                <a:latin typeface="Trebuchet MS"/>
                <a:cs typeface="Trebuchet MS"/>
              </a:rPr>
              <a:t>utilitários  </a:t>
            </a:r>
            <a:r>
              <a:rPr sz="1400" spc="-105" dirty="0">
                <a:solidFill>
                  <a:srgbClr val="54B948"/>
                </a:solidFill>
                <a:latin typeface="Trebuchet MS"/>
                <a:cs typeface="Trebuchet MS"/>
              </a:rPr>
              <a:t>imediatos</a:t>
            </a:r>
            <a:r>
              <a:rPr sz="1400" spc="-35" dirty="0">
                <a:solidFill>
                  <a:srgbClr val="54B948"/>
                </a:solidFill>
                <a:latin typeface="Trebuchet MS"/>
                <a:cs typeface="Trebuchet MS"/>
              </a:rPr>
              <a:t>,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54B948"/>
                </a:solidFill>
                <a:latin typeface="Trebuchet MS"/>
                <a:cs typeface="Trebuchet MS"/>
              </a:rPr>
              <a:t>criou 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valore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s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54B948"/>
                </a:solidFill>
                <a:latin typeface="Trebuchet MS"/>
                <a:cs typeface="Trebuchet MS"/>
              </a:rPr>
              <a:t>qu</a:t>
            </a:r>
            <a:r>
              <a:rPr sz="1400" spc="-2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54B948"/>
                </a:solidFill>
                <a:latin typeface="Trebuchet MS"/>
                <a:cs typeface="Trebuchet MS"/>
              </a:rPr>
              <a:t>lh</a:t>
            </a:r>
            <a:r>
              <a:rPr sz="1400" spc="-4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deram  </a:t>
            </a:r>
            <a:r>
              <a:rPr sz="1400" spc="-90" dirty="0">
                <a:solidFill>
                  <a:srgbClr val="54B948"/>
                </a:solidFill>
                <a:latin typeface="Trebuchet MS"/>
                <a:cs typeface="Trebuchet MS"/>
              </a:rPr>
              <a:t>característica</a:t>
            </a:r>
            <a:r>
              <a:rPr sz="1400" spc="-25" dirty="0">
                <a:solidFill>
                  <a:srgbClr val="54B948"/>
                </a:solidFill>
                <a:latin typeface="Trebuchet MS"/>
                <a:cs typeface="Trebuchet MS"/>
              </a:rPr>
              <a:t>s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bem  vincada</a:t>
            </a:r>
            <a:r>
              <a:rPr sz="1400" spc="-10" dirty="0">
                <a:solidFill>
                  <a:srgbClr val="54B948"/>
                </a:solidFill>
                <a:latin typeface="Trebuchet MS"/>
                <a:cs typeface="Trebuchet MS"/>
              </a:rPr>
              <a:t>s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54B948"/>
                </a:solidFill>
                <a:latin typeface="Trebuchet MS"/>
                <a:cs typeface="Trebuchet MS"/>
              </a:rPr>
              <a:t>d</a:t>
            </a:r>
            <a:r>
              <a:rPr sz="1400" spc="-40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54B948"/>
                </a:solidFill>
                <a:latin typeface="Trebuchet MS"/>
                <a:cs typeface="Trebuchet MS"/>
              </a:rPr>
              <a:t>verdadeira 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dimensã</a:t>
            </a:r>
            <a:r>
              <a:rPr sz="1400" spc="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54B948"/>
                </a:solidFill>
                <a:latin typeface="Trebuchet MS"/>
                <a:cs typeface="Trebuchet MS"/>
              </a:rPr>
              <a:t>d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54B948"/>
                </a:solidFill>
                <a:latin typeface="Trebuchet MS"/>
                <a:cs typeface="Trebuchet MS"/>
              </a:rPr>
              <a:t>cultura  </a:t>
            </a:r>
            <a:r>
              <a:rPr sz="1400" spc="-85" dirty="0">
                <a:solidFill>
                  <a:srgbClr val="54B948"/>
                </a:solidFill>
                <a:latin typeface="Trebuchet MS"/>
                <a:cs typeface="Trebuchet MS"/>
              </a:rPr>
              <a:t>humana</a:t>
            </a:r>
            <a:r>
              <a:rPr sz="1400" spc="-20" dirty="0">
                <a:solidFill>
                  <a:srgbClr val="54B948"/>
                </a:solidFill>
                <a:latin typeface="Trebuchet MS"/>
                <a:cs typeface="Trebuchet MS"/>
              </a:rPr>
              <a:t>,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porquant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13100"/>
              </a:lnSpc>
            </a:pPr>
            <a:r>
              <a:rPr sz="1400" spc="-40" dirty="0">
                <a:solidFill>
                  <a:srgbClr val="54B948"/>
                </a:solidFill>
                <a:latin typeface="Trebuchet MS"/>
                <a:cs typeface="Trebuchet MS"/>
              </a:rPr>
              <a:t>se</a:t>
            </a:r>
            <a:r>
              <a:rPr sz="1400" spc="25" dirty="0">
                <a:solidFill>
                  <a:srgbClr val="54B948"/>
                </a:solidFill>
                <a:latin typeface="Trebuchet MS"/>
                <a:cs typeface="Trebuchet MS"/>
              </a:rPr>
              <a:t>u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54B948"/>
                </a:solidFill>
                <a:latin typeface="Trebuchet MS"/>
                <a:cs typeface="Trebuchet MS"/>
              </a:rPr>
              <a:t>progress</a:t>
            </a:r>
            <a:r>
              <a:rPr sz="1400" spc="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te</a:t>
            </a:r>
            <a:r>
              <a:rPr sz="1400" spc="-25" dirty="0">
                <a:solidFill>
                  <a:srgbClr val="54B948"/>
                </a:solidFill>
                <a:latin typeface="Trebuchet MS"/>
                <a:cs typeface="Trebuchet MS"/>
              </a:rPr>
              <a:t>m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sido  </a:t>
            </a:r>
            <a:r>
              <a:rPr sz="1400" spc="-80" dirty="0">
                <a:solidFill>
                  <a:srgbClr val="54B948"/>
                </a:solidFill>
                <a:latin typeface="Trebuchet MS"/>
                <a:cs typeface="Trebuchet MS"/>
              </a:rPr>
              <a:t>resultant</a:t>
            </a:r>
            <a:r>
              <a:rPr sz="1400" spc="-20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54B948"/>
                </a:solidFill>
                <a:latin typeface="Trebuchet MS"/>
                <a:cs typeface="Trebuchet MS"/>
              </a:rPr>
              <a:t>d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54B948"/>
                </a:solidFill>
                <a:latin typeface="Trebuchet MS"/>
                <a:cs typeface="Trebuchet MS"/>
              </a:rPr>
              <a:t>atividade  </a:t>
            </a:r>
            <a:r>
              <a:rPr sz="1400" spc="-100" dirty="0">
                <a:solidFill>
                  <a:srgbClr val="54B948"/>
                </a:solidFill>
                <a:latin typeface="Trebuchet MS"/>
                <a:cs typeface="Trebuchet MS"/>
              </a:rPr>
              <a:t>criador</a:t>
            </a:r>
            <a:r>
              <a:rPr sz="1400" spc="-45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21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54B948"/>
                </a:solidFill>
                <a:latin typeface="Trebuchet MS"/>
                <a:cs typeface="Trebuchet MS"/>
              </a:rPr>
              <a:t>d</a:t>
            </a:r>
            <a:r>
              <a:rPr sz="1400" spc="-20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-21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54B948"/>
                </a:solidFill>
                <a:latin typeface="Trebuchet MS"/>
                <a:cs typeface="Trebuchet MS"/>
              </a:rPr>
              <a:t>Home</a:t>
            </a:r>
            <a:r>
              <a:rPr sz="1400" spc="20" dirty="0">
                <a:solidFill>
                  <a:srgbClr val="54B948"/>
                </a:solidFill>
                <a:latin typeface="Trebuchet MS"/>
                <a:cs typeface="Trebuchet MS"/>
              </a:rPr>
              <a:t>m</a:t>
            </a:r>
            <a:r>
              <a:rPr sz="1400" spc="-21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21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da  </a:t>
            </a:r>
            <a:r>
              <a:rPr sz="1400" spc="-85" dirty="0">
                <a:solidFill>
                  <a:srgbClr val="54B948"/>
                </a:solidFill>
                <a:latin typeface="Trebuchet MS"/>
                <a:cs typeface="Trebuchet MS"/>
              </a:rPr>
              <a:t>açã</a:t>
            </a:r>
            <a:r>
              <a:rPr sz="1400" spc="-2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54B948"/>
                </a:solidFill>
                <a:latin typeface="Trebuchet MS"/>
                <a:cs typeface="Trebuchet MS"/>
              </a:rPr>
              <a:t>d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204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54B948"/>
                </a:solidFill>
                <a:latin typeface="Trebuchet MS"/>
                <a:cs typeface="Trebuchet MS"/>
              </a:rPr>
              <a:t>Sociedade.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80000" y="2951995"/>
            <a:ext cx="344170" cy="381000"/>
            <a:chOff x="1080000" y="2951995"/>
            <a:chExt cx="344170" cy="381000"/>
          </a:xfrm>
        </p:grpSpPr>
        <p:sp>
          <p:nvSpPr>
            <p:cNvPr id="19" name="object 19"/>
            <p:cNvSpPr/>
            <p:nvPr/>
          </p:nvSpPr>
          <p:spPr>
            <a:xfrm>
              <a:off x="1080000" y="2951995"/>
              <a:ext cx="344170" cy="381000"/>
            </a:xfrm>
            <a:custGeom>
              <a:avLst/>
              <a:gdLst/>
              <a:ahLst/>
              <a:cxnLst/>
              <a:rect l="l" t="t" r="r" b="b"/>
              <a:pathLst>
                <a:path w="344169" h="381000">
                  <a:moveTo>
                    <a:pt x="285940" y="0"/>
                  </a:moveTo>
                  <a:lnTo>
                    <a:pt x="58038" y="0"/>
                  </a:lnTo>
                  <a:lnTo>
                    <a:pt x="35500" y="4578"/>
                  </a:lnTo>
                  <a:lnTo>
                    <a:pt x="17046" y="17046"/>
                  </a:lnTo>
                  <a:lnTo>
                    <a:pt x="4578" y="35500"/>
                  </a:lnTo>
                  <a:lnTo>
                    <a:pt x="0" y="58039"/>
                  </a:lnTo>
                  <a:lnTo>
                    <a:pt x="0" y="285940"/>
                  </a:lnTo>
                  <a:lnTo>
                    <a:pt x="4578" y="308473"/>
                  </a:lnTo>
                  <a:lnTo>
                    <a:pt x="17046" y="326928"/>
                  </a:lnTo>
                  <a:lnTo>
                    <a:pt x="35500" y="339398"/>
                  </a:lnTo>
                  <a:lnTo>
                    <a:pt x="58038" y="343979"/>
                  </a:lnTo>
                  <a:lnTo>
                    <a:pt x="58762" y="380834"/>
                  </a:lnTo>
                  <a:lnTo>
                    <a:pt x="100329" y="343979"/>
                  </a:lnTo>
                  <a:lnTo>
                    <a:pt x="285940" y="343979"/>
                  </a:lnTo>
                  <a:lnTo>
                    <a:pt x="308473" y="339398"/>
                  </a:lnTo>
                  <a:lnTo>
                    <a:pt x="326928" y="326928"/>
                  </a:lnTo>
                  <a:lnTo>
                    <a:pt x="339398" y="308473"/>
                  </a:lnTo>
                  <a:lnTo>
                    <a:pt x="343979" y="285940"/>
                  </a:lnTo>
                  <a:lnTo>
                    <a:pt x="343979" y="58039"/>
                  </a:lnTo>
                  <a:lnTo>
                    <a:pt x="339398" y="35500"/>
                  </a:lnTo>
                  <a:lnTo>
                    <a:pt x="326928" y="17046"/>
                  </a:lnTo>
                  <a:lnTo>
                    <a:pt x="308473" y="4578"/>
                  </a:lnTo>
                  <a:lnTo>
                    <a:pt x="285940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29434" y="3003795"/>
              <a:ext cx="40640" cy="235585"/>
            </a:xfrm>
            <a:custGeom>
              <a:avLst/>
              <a:gdLst/>
              <a:ahLst/>
              <a:cxnLst/>
              <a:rect l="l" t="t" r="r" b="b"/>
              <a:pathLst>
                <a:path w="40640" h="235585">
                  <a:moveTo>
                    <a:pt x="20281" y="192874"/>
                  </a:moveTo>
                  <a:lnTo>
                    <a:pt x="12183" y="194465"/>
                  </a:lnTo>
                  <a:lnTo>
                    <a:pt x="5759" y="198893"/>
                  </a:lnTo>
                  <a:lnTo>
                    <a:pt x="1525" y="205642"/>
                  </a:lnTo>
                  <a:lnTo>
                    <a:pt x="0" y="214198"/>
                  </a:lnTo>
                  <a:lnTo>
                    <a:pt x="1472" y="222601"/>
                  </a:lnTo>
                  <a:lnTo>
                    <a:pt x="5587" y="229363"/>
                  </a:lnTo>
                  <a:lnTo>
                    <a:pt x="11894" y="233870"/>
                  </a:lnTo>
                  <a:lnTo>
                    <a:pt x="19938" y="235508"/>
                  </a:lnTo>
                  <a:lnTo>
                    <a:pt x="20281" y="235508"/>
                  </a:lnTo>
                  <a:lnTo>
                    <a:pt x="28674" y="233870"/>
                  </a:lnTo>
                  <a:lnTo>
                    <a:pt x="35066" y="229363"/>
                  </a:lnTo>
                  <a:lnTo>
                    <a:pt x="39136" y="222601"/>
                  </a:lnTo>
                  <a:lnTo>
                    <a:pt x="40563" y="214198"/>
                  </a:lnTo>
                  <a:lnTo>
                    <a:pt x="39136" y="205642"/>
                  </a:lnTo>
                  <a:lnTo>
                    <a:pt x="35066" y="198893"/>
                  </a:lnTo>
                  <a:lnTo>
                    <a:pt x="28674" y="194465"/>
                  </a:lnTo>
                  <a:lnTo>
                    <a:pt x="20281" y="192874"/>
                  </a:lnTo>
                  <a:close/>
                </a:path>
                <a:path w="40640" h="235585">
                  <a:moveTo>
                    <a:pt x="36791" y="0"/>
                  </a:moveTo>
                  <a:lnTo>
                    <a:pt x="3784" y="0"/>
                  </a:lnTo>
                  <a:lnTo>
                    <a:pt x="8597" y="165023"/>
                  </a:lnTo>
                  <a:lnTo>
                    <a:pt x="31978" y="165023"/>
                  </a:lnTo>
                  <a:lnTo>
                    <a:pt x="36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80004" y="6795003"/>
            <a:ext cx="344170" cy="381000"/>
            <a:chOff x="1080004" y="6795003"/>
            <a:chExt cx="344170" cy="381000"/>
          </a:xfrm>
        </p:grpSpPr>
        <p:sp>
          <p:nvSpPr>
            <p:cNvPr id="22" name="object 22"/>
            <p:cNvSpPr/>
            <p:nvPr/>
          </p:nvSpPr>
          <p:spPr>
            <a:xfrm>
              <a:off x="1080004" y="6795003"/>
              <a:ext cx="344170" cy="381000"/>
            </a:xfrm>
            <a:custGeom>
              <a:avLst/>
              <a:gdLst/>
              <a:ahLst/>
              <a:cxnLst/>
              <a:rect l="l" t="t" r="r" b="b"/>
              <a:pathLst>
                <a:path w="344169" h="381000">
                  <a:moveTo>
                    <a:pt x="285788" y="0"/>
                  </a:moveTo>
                  <a:lnTo>
                    <a:pt x="58013" y="0"/>
                  </a:lnTo>
                  <a:lnTo>
                    <a:pt x="35484" y="4576"/>
                  </a:lnTo>
                  <a:lnTo>
                    <a:pt x="17038" y="17037"/>
                  </a:lnTo>
                  <a:lnTo>
                    <a:pt x="4576" y="35479"/>
                  </a:lnTo>
                  <a:lnTo>
                    <a:pt x="0" y="58000"/>
                  </a:lnTo>
                  <a:lnTo>
                    <a:pt x="0" y="285788"/>
                  </a:lnTo>
                  <a:lnTo>
                    <a:pt x="4576" y="308309"/>
                  </a:lnTo>
                  <a:lnTo>
                    <a:pt x="17038" y="326751"/>
                  </a:lnTo>
                  <a:lnTo>
                    <a:pt x="35484" y="339212"/>
                  </a:lnTo>
                  <a:lnTo>
                    <a:pt x="58013" y="343788"/>
                  </a:lnTo>
                  <a:lnTo>
                    <a:pt x="58737" y="380631"/>
                  </a:lnTo>
                  <a:lnTo>
                    <a:pt x="100279" y="343788"/>
                  </a:lnTo>
                  <a:lnTo>
                    <a:pt x="285788" y="343788"/>
                  </a:lnTo>
                  <a:lnTo>
                    <a:pt x="308311" y="339212"/>
                  </a:lnTo>
                  <a:lnTo>
                    <a:pt x="326758" y="326751"/>
                  </a:lnTo>
                  <a:lnTo>
                    <a:pt x="339223" y="308309"/>
                  </a:lnTo>
                  <a:lnTo>
                    <a:pt x="343801" y="285788"/>
                  </a:lnTo>
                  <a:lnTo>
                    <a:pt x="343801" y="58000"/>
                  </a:lnTo>
                  <a:lnTo>
                    <a:pt x="339223" y="35479"/>
                  </a:lnTo>
                  <a:lnTo>
                    <a:pt x="326758" y="17037"/>
                  </a:lnTo>
                  <a:lnTo>
                    <a:pt x="308311" y="4576"/>
                  </a:lnTo>
                  <a:lnTo>
                    <a:pt x="285788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4082" y="6845742"/>
              <a:ext cx="239080" cy="2400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2212" y="8812829"/>
            <a:ext cx="3486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70" dirty="0">
                <a:solidFill>
                  <a:srgbClr val="9D9FA2"/>
                </a:solidFill>
                <a:latin typeface="Trebuchet MS"/>
                <a:cs typeface="Trebuchet MS"/>
              </a:rPr>
              <a:t>5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9530" y="675546"/>
            <a:ext cx="2363470" cy="3175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35560">
              <a:lnSpc>
                <a:spcPts val="1100"/>
              </a:lnSpc>
              <a:spcBef>
                <a:spcPts val="220"/>
              </a:spcBef>
            </a:pPr>
            <a:r>
              <a:rPr sz="100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Trebuchet MS"/>
                <a:cs typeface="Trebuchet MS"/>
              </a:rPr>
              <a:t>importância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treinadores 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414042"/>
                </a:solidFill>
                <a:latin typeface="Trebuchet MS"/>
                <a:cs typeface="Trebuchet MS"/>
              </a:rPr>
              <a:t>fator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desenvolvimento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desportivo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399" y="9271986"/>
            <a:ext cx="160781" cy="16000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379995" y="4176001"/>
            <a:ext cx="180340" cy="522605"/>
          </a:xfrm>
          <a:custGeom>
            <a:avLst/>
            <a:gdLst/>
            <a:ahLst/>
            <a:cxnLst/>
            <a:rect l="l" t="t" r="r" b="b"/>
            <a:pathLst>
              <a:path w="180340" h="522604">
                <a:moveTo>
                  <a:pt x="179997" y="0"/>
                </a:moveTo>
                <a:lnTo>
                  <a:pt x="0" y="0"/>
                </a:lnTo>
                <a:lnTo>
                  <a:pt x="0" y="521995"/>
                </a:lnTo>
                <a:lnTo>
                  <a:pt x="179997" y="521995"/>
                </a:lnTo>
                <a:lnTo>
                  <a:pt x="179997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74606" y="4109953"/>
            <a:ext cx="49530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775" algn="just">
              <a:lnSpc>
                <a:spcPct val="136400"/>
              </a:lnSpc>
              <a:spcBef>
                <a:spcPts val="100"/>
              </a:spcBef>
            </a:pPr>
            <a:r>
              <a:rPr sz="550" spc="5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550" spc="-10" dirty="0">
                <a:solidFill>
                  <a:srgbClr val="414042"/>
                </a:solidFill>
                <a:latin typeface="Trebuchet MS"/>
                <a:cs typeface="Trebuchet MS"/>
              </a:rPr>
              <a:t>TIC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550" spc="-20" dirty="0">
                <a:solidFill>
                  <a:srgbClr val="414042"/>
                </a:solidFill>
                <a:latin typeface="Trebuchet MS"/>
                <a:cs typeface="Trebuchet MS"/>
              </a:rPr>
              <a:t> E  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DEON</a:t>
            </a:r>
            <a:r>
              <a:rPr sz="55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550" spc="-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OGIA  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55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00004" y="6426001"/>
            <a:ext cx="344170" cy="381000"/>
            <a:chOff x="900004" y="6426001"/>
            <a:chExt cx="344170" cy="381000"/>
          </a:xfrm>
        </p:grpSpPr>
        <p:sp>
          <p:nvSpPr>
            <p:cNvPr id="8" name="object 8"/>
            <p:cNvSpPr/>
            <p:nvPr/>
          </p:nvSpPr>
          <p:spPr>
            <a:xfrm>
              <a:off x="900004" y="6426001"/>
              <a:ext cx="344170" cy="381000"/>
            </a:xfrm>
            <a:custGeom>
              <a:avLst/>
              <a:gdLst/>
              <a:ahLst/>
              <a:cxnLst/>
              <a:rect l="l" t="t" r="r" b="b"/>
              <a:pathLst>
                <a:path w="344169" h="381000">
                  <a:moveTo>
                    <a:pt x="285788" y="0"/>
                  </a:moveTo>
                  <a:lnTo>
                    <a:pt x="58013" y="0"/>
                  </a:lnTo>
                  <a:lnTo>
                    <a:pt x="35484" y="4576"/>
                  </a:lnTo>
                  <a:lnTo>
                    <a:pt x="17038" y="17037"/>
                  </a:lnTo>
                  <a:lnTo>
                    <a:pt x="4576" y="35479"/>
                  </a:lnTo>
                  <a:lnTo>
                    <a:pt x="0" y="58000"/>
                  </a:lnTo>
                  <a:lnTo>
                    <a:pt x="0" y="285788"/>
                  </a:lnTo>
                  <a:lnTo>
                    <a:pt x="4576" y="308309"/>
                  </a:lnTo>
                  <a:lnTo>
                    <a:pt x="17038" y="326751"/>
                  </a:lnTo>
                  <a:lnTo>
                    <a:pt x="35484" y="339212"/>
                  </a:lnTo>
                  <a:lnTo>
                    <a:pt x="58013" y="343788"/>
                  </a:lnTo>
                  <a:lnTo>
                    <a:pt x="58737" y="380631"/>
                  </a:lnTo>
                  <a:lnTo>
                    <a:pt x="100279" y="343788"/>
                  </a:lnTo>
                  <a:lnTo>
                    <a:pt x="285788" y="343788"/>
                  </a:lnTo>
                  <a:lnTo>
                    <a:pt x="308311" y="339212"/>
                  </a:lnTo>
                  <a:lnTo>
                    <a:pt x="326758" y="326751"/>
                  </a:lnTo>
                  <a:lnTo>
                    <a:pt x="339223" y="308309"/>
                  </a:lnTo>
                  <a:lnTo>
                    <a:pt x="343801" y="285788"/>
                  </a:lnTo>
                  <a:lnTo>
                    <a:pt x="343801" y="58000"/>
                  </a:lnTo>
                  <a:lnTo>
                    <a:pt x="339223" y="35479"/>
                  </a:lnTo>
                  <a:lnTo>
                    <a:pt x="326758" y="17037"/>
                  </a:lnTo>
                  <a:lnTo>
                    <a:pt x="308311" y="4576"/>
                  </a:lnTo>
                  <a:lnTo>
                    <a:pt x="285788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4082" y="6476740"/>
              <a:ext cx="239078" cy="240017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0" y="1614004"/>
            <a:ext cx="6477635" cy="2733040"/>
            <a:chOff x="0" y="1614004"/>
            <a:chExt cx="6477635" cy="273304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14004"/>
              <a:ext cx="6477341" cy="269999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3674986"/>
              <a:ext cx="4764405" cy="672465"/>
            </a:xfrm>
            <a:custGeom>
              <a:avLst/>
              <a:gdLst/>
              <a:ahLst/>
              <a:cxnLst/>
              <a:rect l="l" t="t" r="r" b="b"/>
              <a:pathLst>
                <a:path w="4764405" h="672464">
                  <a:moveTo>
                    <a:pt x="4763998" y="0"/>
                  </a:moveTo>
                  <a:lnTo>
                    <a:pt x="0" y="0"/>
                  </a:lnTo>
                  <a:lnTo>
                    <a:pt x="0" y="672007"/>
                  </a:lnTo>
                  <a:lnTo>
                    <a:pt x="4763998" y="672007"/>
                  </a:lnTo>
                  <a:lnTo>
                    <a:pt x="4763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87299" y="3760035"/>
            <a:ext cx="36544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>
              <a:lnSpc>
                <a:spcPct val="122200"/>
              </a:lnSpc>
              <a:spcBef>
                <a:spcPts val="100"/>
              </a:spcBef>
            </a:pP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grande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questão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consiste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determinar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concretamente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qual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utilização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mais adequada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desporto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no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sentido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dar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resposta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aos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princípios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fun-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damentais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objetivos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formulados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Constituição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Direitos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Homem.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tanto,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considera-se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indispensável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admitir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atualmente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7299" y="4430595"/>
            <a:ext cx="5450205" cy="421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97685">
              <a:lnSpc>
                <a:spcPct val="122200"/>
              </a:lnSpc>
              <a:spcBef>
                <a:spcPts val="100"/>
              </a:spcBef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socialmente 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culturalmente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quase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universal.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Encontramos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desporto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todos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continentes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sob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as mais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diversas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formas.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estudos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relativos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fenómeno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desporto publicados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últimos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quarenta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anos,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apesar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terem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multiplicado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consideravelmente,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análises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conceptuais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visando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circunscrever-se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universo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complexo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têm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sido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pouco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numero-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sas,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mesmo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raras.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Entendem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autores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publicação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obra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onde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propõe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abordagem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cultura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desportiva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apenas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possa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vir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interessar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aque-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les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pretendem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ter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melhor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compreensão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desta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atividade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humana.</a:t>
            </a:r>
            <a:endParaRPr sz="900">
              <a:latin typeface="Trebuchet MS"/>
              <a:cs typeface="Trebuchet MS"/>
            </a:endParaRPr>
          </a:p>
          <a:p>
            <a:pPr marL="12700" marR="1783080" indent="179705">
              <a:lnSpc>
                <a:spcPct val="122200"/>
              </a:lnSpc>
            </a:pP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Trata-se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proceder a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estudo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represente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contributo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 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construção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conceito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permita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ora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diante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apreen-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compreender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este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fenómeno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sociocultural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sistema.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rebuchet MS"/>
              <a:cs typeface="Trebuchet MS"/>
            </a:endParaRPr>
          </a:p>
          <a:p>
            <a:pPr marL="12700" marR="5080" indent="400685">
              <a:lnSpc>
                <a:spcPct val="113100"/>
              </a:lnSpc>
              <a:spcBef>
                <a:spcPts val="805"/>
              </a:spcBef>
            </a:pPr>
            <a:r>
              <a:rPr sz="1400" spc="15" dirty="0">
                <a:solidFill>
                  <a:srgbClr val="54B948"/>
                </a:solidFill>
                <a:latin typeface="Trebuchet MS"/>
                <a:cs typeface="Trebuchet MS"/>
              </a:rPr>
              <a:t>A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grande </a:t>
            </a:r>
            <a:r>
              <a:rPr sz="1400" spc="-40" dirty="0">
                <a:solidFill>
                  <a:srgbClr val="54B948"/>
                </a:solidFill>
                <a:latin typeface="Trebuchet MS"/>
                <a:cs typeface="Trebuchet MS"/>
              </a:rPr>
              <a:t>questão </a:t>
            </a:r>
            <a:r>
              <a:rPr sz="1400" spc="-45" dirty="0">
                <a:solidFill>
                  <a:srgbClr val="54B948"/>
                </a:solidFill>
                <a:latin typeface="Trebuchet MS"/>
                <a:cs typeface="Trebuchet MS"/>
              </a:rPr>
              <a:t>consiste </a:t>
            </a:r>
            <a:r>
              <a:rPr sz="1400" spc="-25" dirty="0">
                <a:solidFill>
                  <a:srgbClr val="54B948"/>
                </a:solidFill>
                <a:latin typeface="Trebuchet MS"/>
                <a:cs typeface="Trebuchet MS"/>
              </a:rPr>
              <a:t>em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determinar concretamente </a:t>
            </a:r>
            <a:r>
              <a:rPr sz="1400" spc="-60" dirty="0">
                <a:solidFill>
                  <a:srgbClr val="54B948"/>
                </a:solidFill>
                <a:latin typeface="Trebuchet MS"/>
                <a:cs typeface="Trebuchet MS"/>
              </a:rPr>
              <a:t>qual </a:t>
            </a:r>
            <a:r>
              <a:rPr sz="1400" spc="-10" dirty="0">
                <a:solidFill>
                  <a:srgbClr val="54B948"/>
                </a:solidFill>
                <a:latin typeface="Trebuchet MS"/>
                <a:cs typeface="Trebuchet MS"/>
              </a:rPr>
              <a:t>a </a:t>
            </a:r>
            <a:r>
              <a:rPr sz="1400" spc="-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54B948"/>
                </a:solidFill>
                <a:latin typeface="Trebuchet MS"/>
                <a:cs typeface="Trebuchet MS"/>
              </a:rPr>
              <a:t>utilização 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mais </a:t>
            </a:r>
            <a:r>
              <a:rPr sz="1400" spc="-60" dirty="0">
                <a:solidFill>
                  <a:srgbClr val="54B948"/>
                </a:solidFill>
                <a:latin typeface="Trebuchet MS"/>
                <a:cs typeface="Trebuchet MS"/>
              </a:rPr>
              <a:t>adequada </a:t>
            </a:r>
            <a:r>
              <a:rPr sz="1400" spc="-45" dirty="0">
                <a:solidFill>
                  <a:srgbClr val="54B948"/>
                </a:solidFill>
                <a:latin typeface="Trebuchet MS"/>
                <a:cs typeface="Trebuchet MS"/>
              </a:rPr>
              <a:t>do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desporto 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no </a:t>
            </a:r>
            <a:r>
              <a:rPr sz="1400" spc="-50" dirty="0">
                <a:solidFill>
                  <a:srgbClr val="54B948"/>
                </a:solidFill>
                <a:latin typeface="Trebuchet MS"/>
                <a:cs typeface="Trebuchet MS"/>
              </a:rPr>
              <a:t>sentido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de </a:t>
            </a:r>
            <a:r>
              <a:rPr sz="1400" spc="-60" dirty="0">
                <a:solidFill>
                  <a:srgbClr val="54B948"/>
                </a:solidFill>
                <a:latin typeface="Trebuchet MS"/>
                <a:cs typeface="Trebuchet MS"/>
              </a:rPr>
              <a:t>dar </a:t>
            </a:r>
            <a:r>
              <a:rPr sz="1400" spc="-35" dirty="0">
                <a:solidFill>
                  <a:srgbClr val="54B948"/>
                </a:solidFill>
                <a:latin typeface="Trebuchet MS"/>
                <a:cs typeface="Trebuchet MS"/>
              </a:rPr>
              <a:t>resposta 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aos </a:t>
            </a:r>
            <a:r>
              <a:rPr sz="1400" spc="-1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princípios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54B948"/>
                </a:solidFill>
                <a:latin typeface="Trebuchet MS"/>
                <a:cs typeface="Trebuchet MS"/>
              </a:rPr>
              <a:t>fundamentais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objetivos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54B948"/>
                </a:solidFill>
                <a:latin typeface="Trebuchet MS"/>
                <a:cs typeface="Trebuchet MS"/>
              </a:rPr>
              <a:t>formulados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54B948"/>
                </a:solidFill>
                <a:latin typeface="Trebuchet MS"/>
                <a:cs typeface="Trebuchet MS"/>
              </a:rPr>
              <a:t>na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Constituição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54B948"/>
                </a:solidFill>
                <a:latin typeface="Trebuchet MS"/>
                <a:cs typeface="Trebuchet MS"/>
              </a:rPr>
              <a:t>Portuguesa </a:t>
            </a:r>
            <a:r>
              <a:rPr sz="1400" spc="-40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54B948"/>
                </a:solidFill>
                <a:latin typeface="Trebuchet MS"/>
                <a:cs typeface="Trebuchet MS"/>
              </a:rPr>
              <a:t>na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Declaração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54B948"/>
                </a:solidFill>
                <a:latin typeface="Trebuchet MS"/>
                <a:cs typeface="Trebuchet MS"/>
              </a:rPr>
              <a:t>Universal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4B948"/>
                </a:solidFill>
                <a:latin typeface="Trebuchet MS"/>
                <a:cs typeface="Trebuchet MS"/>
              </a:rPr>
              <a:t>dos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54B948"/>
                </a:solidFill>
                <a:latin typeface="Trebuchet MS"/>
                <a:cs typeface="Trebuchet MS"/>
              </a:rPr>
              <a:t>Direitos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54B948"/>
                </a:solidFill>
                <a:latin typeface="Trebuchet MS"/>
                <a:cs typeface="Trebuchet MS"/>
              </a:rPr>
              <a:t>do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Homem.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54B948"/>
                </a:solidFill>
                <a:latin typeface="Trebuchet MS"/>
                <a:cs typeface="Trebuchet MS"/>
              </a:rPr>
              <a:t>Para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54B948"/>
                </a:solidFill>
                <a:latin typeface="Trebuchet MS"/>
                <a:cs typeface="Trebuchet MS"/>
              </a:rPr>
              <a:t>tanto,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considera-</a:t>
            </a:r>
            <a:endParaRPr sz="1400">
              <a:latin typeface="Trebuchet MS"/>
              <a:cs typeface="Trebuchet MS"/>
            </a:endParaRPr>
          </a:p>
          <a:p>
            <a:pPr marL="12700" marR="551815">
              <a:lnSpc>
                <a:spcPct val="113100"/>
              </a:lnSpc>
            </a:pPr>
            <a:r>
              <a:rPr sz="1400" spc="5" dirty="0">
                <a:solidFill>
                  <a:srgbClr val="54B948"/>
                </a:solidFill>
                <a:latin typeface="Trebuchet MS"/>
                <a:cs typeface="Trebuchet MS"/>
              </a:rPr>
              <a:t>se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54B948"/>
                </a:solidFill>
                <a:latin typeface="Trebuchet MS"/>
                <a:cs typeface="Trebuchet MS"/>
              </a:rPr>
              <a:t>indispensável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admitir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que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54B948"/>
                </a:solidFill>
                <a:latin typeface="Trebuchet MS"/>
                <a:cs typeface="Trebuchet MS"/>
              </a:rPr>
              <a:t>atualmente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desporto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é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socialmente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e </a:t>
            </a:r>
            <a:r>
              <a:rPr sz="1400" spc="-409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culturalment</a:t>
            </a:r>
            <a:r>
              <a:rPr sz="1400" spc="-3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54B948"/>
                </a:solidFill>
                <a:latin typeface="Trebuchet MS"/>
                <a:cs typeface="Trebuchet MS"/>
              </a:rPr>
              <a:t>quas</a:t>
            </a:r>
            <a:r>
              <a:rPr sz="1400" spc="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universal.</a:t>
            </a:r>
            <a:endParaRPr sz="1400">
              <a:latin typeface="Trebuchet MS"/>
              <a:cs typeface="Trebuchet MS"/>
            </a:endParaRPr>
          </a:p>
          <a:p>
            <a:pPr marL="12700" marR="1807210" indent="179705">
              <a:lnSpc>
                <a:spcPct val="122200"/>
              </a:lnSpc>
              <a:spcBef>
                <a:spcPts val="1035"/>
              </a:spcBef>
            </a:pP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interpretação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propõe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deixa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antever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renovação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discurso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sobre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porque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torna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possível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aparecimento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estudos,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investi-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gações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comparações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que,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até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presente,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dificilmente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eram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concebíveis.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99279" y="1977263"/>
            <a:ext cx="1760220" cy="1472565"/>
          </a:xfrm>
          <a:custGeom>
            <a:avLst/>
            <a:gdLst/>
            <a:ahLst/>
            <a:cxnLst/>
            <a:rect l="l" t="t" r="r" b="b"/>
            <a:pathLst>
              <a:path w="1760220" h="1472564">
                <a:moveTo>
                  <a:pt x="1760219" y="0"/>
                </a:moveTo>
                <a:lnTo>
                  <a:pt x="0" y="0"/>
                </a:lnTo>
                <a:lnTo>
                  <a:pt x="0" y="1472184"/>
                </a:lnTo>
                <a:lnTo>
                  <a:pt x="1760219" y="1472184"/>
                </a:lnTo>
                <a:lnTo>
                  <a:pt x="1760219" y="0"/>
                </a:lnTo>
                <a:close/>
              </a:path>
            </a:pathLst>
          </a:custGeom>
          <a:solidFill>
            <a:srgbClr val="000000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48300" y="1954905"/>
            <a:ext cx="1659255" cy="147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00">
              <a:lnSpc>
                <a:spcPct val="113100"/>
              </a:lnSpc>
              <a:spcBef>
                <a:spcPts val="100"/>
              </a:spcBef>
            </a:pPr>
            <a:r>
              <a:rPr sz="1400" spc="-225" dirty="0">
                <a:solidFill>
                  <a:srgbClr val="FFFFFF"/>
                </a:solidFill>
                <a:latin typeface="Trebuchet MS"/>
                <a:cs typeface="Trebuchet MS"/>
              </a:rPr>
              <a:t>(...</a:t>
            </a:r>
            <a:r>
              <a:rPr sz="1400" spc="-165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considera-se  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indispensáve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admitir  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qu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atualment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o  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desport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é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socialmente  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culturalment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quase  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universal.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61000" y="1835997"/>
            <a:ext cx="344170" cy="381000"/>
          </a:xfrm>
          <a:custGeom>
            <a:avLst/>
            <a:gdLst/>
            <a:ahLst/>
            <a:cxnLst/>
            <a:rect l="l" t="t" r="r" b="b"/>
            <a:pathLst>
              <a:path w="344170" h="381000">
                <a:moveTo>
                  <a:pt x="285940" y="0"/>
                </a:moveTo>
                <a:lnTo>
                  <a:pt x="58038" y="0"/>
                </a:lnTo>
                <a:lnTo>
                  <a:pt x="35506" y="4578"/>
                </a:lnTo>
                <a:lnTo>
                  <a:pt x="17051" y="17046"/>
                </a:lnTo>
                <a:lnTo>
                  <a:pt x="4580" y="35500"/>
                </a:lnTo>
                <a:lnTo>
                  <a:pt x="0" y="58038"/>
                </a:lnTo>
                <a:lnTo>
                  <a:pt x="0" y="285940"/>
                </a:lnTo>
                <a:lnTo>
                  <a:pt x="4580" y="308473"/>
                </a:lnTo>
                <a:lnTo>
                  <a:pt x="17051" y="326928"/>
                </a:lnTo>
                <a:lnTo>
                  <a:pt x="35506" y="339398"/>
                </a:lnTo>
                <a:lnTo>
                  <a:pt x="58038" y="343979"/>
                </a:lnTo>
                <a:lnTo>
                  <a:pt x="58762" y="380834"/>
                </a:lnTo>
                <a:lnTo>
                  <a:pt x="100329" y="343979"/>
                </a:lnTo>
                <a:lnTo>
                  <a:pt x="285940" y="343979"/>
                </a:lnTo>
                <a:lnTo>
                  <a:pt x="308473" y="339398"/>
                </a:lnTo>
                <a:lnTo>
                  <a:pt x="326928" y="326928"/>
                </a:lnTo>
                <a:lnTo>
                  <a:pt x="339398" y="308473"/>
                </a:lnTo>
                <a:lnTo>
                  <a:pt x="343700" y="287312"/>
                </a:lnTo>
                <a:lnTo>
                  <a:pt x="169379" y="287312"/>
                </a:lnTo>
                <a:lnTo>
                  <a:pt x="161327" y="285673"/>
                </a:lnTo>
                <a:lnTo>
                  <a:pt x="155017" y="281165"/>
                </a:lnTo>
                <a:lnTo>
                  <a:pt x="150900" y="274399"/>
                </a:lnTo>
                <a:lnTo>
                  <a:pt x="149428" y="265988"/>
                </a:lnTo>
                <a:lnTo>
                  <a:pt x="150954" y="257440"/>
                </a:lnTo>
                <a:lnTo>
                  <a:pt x="155189" y="250694"/>
                </a:lnTo>
                <a:lnTo>
                  <a:pt x="161617" y="246268"/>
                </a:lnTo>
                <a:lnTo>
                  <a:pt x="169722" y="244678"/>
                </a:lnTo>
                <a:lnTo>
                  <a:pt x="343979" y="244678"/>
                </a:lnTo>
                <a:lnTo>
                  <a:pt x="343979" y="216827"/>
                </a:lnTo>
                <a:lnTo>
                  <a:pt x="158026" y="216827"/>
                </a:lnTo>
                <a:lnTo>
                  <a:pt x="153212" y="51803"/>
                </a:lnTo>
                <a:lnTo>
                  <a:pt x="342712" y="51803"/>
                </a:lnTo>
                <a:lnTo>
                  <a:pt x="339398" y="35500"/>
                </a:lnTo>
                <a:lnTo>
                  <a:pt x="326928" y="17046"/>
                </a:lnTo>
                <a:lnTo>
                  <a:pt x="308473" y="4578"/>
                </a:lnTo>
                <a:lnTo>
                  <a:pt x="285940" y="0"/>
                </a:lnTo>
                <a:close/>
              </a:path>
              <a:path w="344170" h="381000">
                <a:moveTo>
                  <a:pt x="343979" y="244678"/>
                </a:moveTo>
                <a:lnTo>
                  <a:pt x="169722" y="244678"/>
                </a:lnTo>
                <a:lnTo>
                  <a:pt x="178110" y="246268"/>
                </a:lnTo>
                <a:lnTo>
                  <a:pt x="184502" y="250694"/>
                </a:lnTo>
                <a:lnTo>
                  <a:pt x="188575" y="257440"/>
                </a:lnTo>
                <a:lnTo>
                  <a:pt x="190004" y="265988"/>
                </a:lnTo>
                <a:lnTo>
                  <a:pt x="188575" y="274399"/>
                </a:lnTo>
                <a:lnTo>
                  <a:pt x="184502" y="281165"/>
                </a:lnTo>
                <a:lnTo>
                  <a:pt x="178110" y="285673"/>
                </a:lnTo>
                <a:lnTo>
                  <a:pt x="169722" y="287312"/>
                </a:lnTo>
                <a:lnTo>
                  <a:pt x="343700" y="287312"/>
                </a:lnTo>
                <a:lnTo>
                  <a:pt x="343979" y="285940"/>
                </a:lnTo>
                <a:lnTo>
                  <a:pt x="343979" y="244678"/>
                </a:lnTo>
                <a:close/>
              </a:path>
              <a:path w="344170" h="381000">
                <a:moveTo>
                  <a:pt x="342712" y="51803"/>
                </a:moveTo>
                <a:lnTo>
                  <a:pt x="186220" y="51803"/>
                </a:lnTo>
                <a:lnTo>
                  <a:pt x="181406" y="216827"/>
                </a:lnTo>
                <a:lnTo>
                  <a:pt x="343979" y="216827"/>
                </a:lnTo>
                <a:lnTo>
                  <a:pt x="343979" y="58038"/>
                </a:lnTo>
                <a:lnTo>
                  <a:pt x="342712" y="518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124" y="694080"/>
            <a:ext cx="1971039" cy="2540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650" spc="5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AN</a:t>
            </a:r>
            <a:r>
              <a:rPr sz="650" spc="-1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CURS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65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TREINADORE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65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05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25" dirty="0">
                <a:solidFill>
                  <a:srgbClr val="DCC75F"/>
                </a:solidFill>
                <a:latin typeface="Calibri"/>
                <a:cs typeface="Calibri"/>
              </a:rPr>
              <a:t>GRAU</a:t>
            </a:r>
            <a:r>
              <a:rPr sz="650" b="1" spc="-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20" dirty="0">
                <a:solidFill>
                  <a:srgbClr val="DCC75F"/>
                </a:solidFill>
                <a:latin typeface="Calibri"/>
                <a:cs typeface="Calibri"/>
              </a:rPr>
              <a:t>II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100" y="8812829"/>
            <a:ext cx="3486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70" dirty="0">
                <a:solidFill>
                  <a:srgbClr val="9D9FA2"/>
                </a:solidFill>
                <a:latin typeface="Trebuchet MS"/>
                <a:cs typeface="Trebuchet MS"/>
              </a:rPr>
              <a:t>6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624" y="1599368"/>
            <a:ext cx="239395" cy="218694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588010">
              <a:lnSpc>
                <a:spcPct val="100000"/>
              </a:lnSpc>
              <a:spcBef>
                <a:spcPts val="65"/>
              </a:spcBef>
            </a:pP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INSTITUTO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3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PORTUGAL</a:t>
            </a:r>
            <a:r>
              <a:rPr sz="65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PROGRAMA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NACIONAL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FORMAÇÃO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-10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TREINADORES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1598" y="9271986"/>
            <a:ext cx="160782" cy="1600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767969" y="1580715"/>
            <a:ext cx="3915410" cy="7066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 marR="81280" indent="179705">
              <a:lnSpc>
                <a:spcPct val="122200"/>
              </a:lnSpc>
              <a:spcBef>
                <a:spcPts val="100"/>
              </a:spcBef>
            </a:pP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teoria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exposta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será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seguramente considerada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como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uma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achega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evolução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conhecimento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compreensão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impor-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tante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fenómeno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social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fins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século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XX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princípio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século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XXI.</a:t>
            </a:r>
            <a:endParaRPr sz="900">
              <a:latin typeface="Trebuchet MS"/>
              <a:cs typeface="Trebuchet MS"/>
            </a:endParaRPr>
          </a:p>
          <a:p>
            <a:pPr marL="255904" marR="62230">
              <a:lnSpc>
                <a:spcPct val="122200"/>
              </a:lnSpc>
            </a:pP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consulta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literatura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sobre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desporto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publicada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nos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últimos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trinta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anos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permite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explicar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que,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apesar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amplitude,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designadamente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estudos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trabalhos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investigação,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teoria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apresenta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er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eno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deixado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pousi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 marL="255904" marR="48260" indent="179705">
              <a:lnSpc>
                <a:spcPct val="122200"/>
              </a:lnSpc>
            </a:pP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deficiência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das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“ferramentas”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conceptuais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estudar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desporto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 como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fenómeno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sociocultural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flagrante.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tem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conseguido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propor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construção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conceito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seja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operacional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modo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satisfatório.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Esta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situação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claramente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obstáculo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ultrapassar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falta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conhecimento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compreensão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desta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realidade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sociocultural.</a:t>
            </a:r>
            <a:endParaRPr sz="900">
              <a:latin typeface="Trebuchet MS"/>
              <a:cs typeface="Trebuchet MS"/>
            </a:endParaRPr>
          </a:p>
          <a:p>
            <a:pPr marL="435609">
              <a:lnSpc>
                <a:spcPct val="100000"/>
              </a:lnSpc>
              <a:spcBef>
                <a:spcPts val="240"/>
              </a:spcBef>
            </a:pP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conseguir,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houve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lançar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mão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estudo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levado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cabo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endParaRPr sz="900">
              <a:latin typeface="Trebuchet MS"/>
              <a:cs typeface="Trebuchet MS"/>
            </a:endParaRPr>
          </a:p>
          <a:p>
            <a:pPr marL="255904" marR="79375" indent="-218440" algn="just">
              <a:lnSpc>
                <a:spcPct val="122200"/>
              </a:lnSpc>
            </a:pPr>
            <a:r>
              <a:rPr sz="900" u="dash" spc="-8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      </a:t>
            </a:r>
            <a:r>
              <a:rPr sz="900" u="dash" spc="-10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dash" spc="-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Donal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Guay</a:t>
            </a:r>
            <a:r>
              <a:rPr sz="750" b="1" spc="-60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4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nos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apresenta,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livro,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resultado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trabalho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jus-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tamente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tentativa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construir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conceito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maneira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fenómeno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seja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circunscrito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objeto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observação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campo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seja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delimitado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modo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relativamente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satisfatório.</a:t>
            </a:r>
            <a:endParaRPr sz="900">
              <a:latin typeface="Trebuchet MS"/>
              <a:cs typeface="Trebuchet MS"/>
            </a:endParaRPr>
          </a:p>
          <a:p>
            <a:pPr marL="255904" marR="70485" indent="179705">
              <a:lnSpc>
                <a:spcPct val="122200"/>
              </a:lnSpc>
            </a:pP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Nos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últimos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trinta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anos,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desporto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nacional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tem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sido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campo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inú-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meras atividades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debates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numa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procura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saídas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novas abordagens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aos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problemas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questões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têm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impedido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efetivo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desenvolvimento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todas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respetivas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manifestações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práticas.</a:t>
            </a:r>
            <a:endParaRPr sz="900">
              <a:latin typeface="Trebuchet MS"/>
              <a:cs typeface="Trebuchet MS"/>
            </a:endParaRPr>
          </a:p>
          <a:p>
            <a:pPr marL="435609">
              <a:lnSpc>
                <a:spcPct val="100000"/>
              </a:lnSpc>
              <a:spcBef>
                <a:spcPts val="240"/>
              </a:spcBef>
            </a:pP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realidade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desportiva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Portugal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tal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comentou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José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Pache-</a:t>
            </a:r>
            <a:endParaRPr sz="900">
              <a:latin typeface="Trebuchet MS"/>
              <a:cs typeface="Trebuchet MS"/>
            </a:endParaRPr>
          </a:p>
          <a:p>
            <a:pPr marL="255904" marR="30480" indent="-218440">
              <a:lnSpc>
                <a:spcPct val="122200"/>
              </a:lnSpc>
              <a:tabLst>
                <a:tab pos="255904" algn="l"/>
              </a:tabLst>
            </a:pPr>
            <a:r>
              <a:rPr sz="900" u="dash" spc="-8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 	</a:t>
            </a:r>
            <a:r>
              <a:rPr sz="900" u="dash" spc="-2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co</a:t>
            </a:r>
            <a:r>
              <a:rPr sz="900" u="dash" spc="-8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dash" spc="-4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Per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eira</a:t>
            </a:r>
            <a:r>
              <a:rPr sz="750" b="1" spc="-67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5 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seu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escrito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i="1" spc="-60" dirty="0">
                <a:solidFill>
                  <a:srgbClr val="414042"/>
                </a:solidFill>
                <a:latin typeface="Trebuchet MS"/>
                <a:cs typeface="Trebuchet MS"/>
              </a:rPr>
              <a:t>Público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:</a:t>
            </a:r>
            <a:r>
              <a:rPr sz="900" spc="-1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“Só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genuína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náusea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pode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rea-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ção saudável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ver-se 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vida pública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portuguesa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completamente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envene-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nada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pela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irrelevância,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sob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forma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atual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doença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futebol.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Num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país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sérios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problemas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desenvolvimento,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atraso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ameaça tornar-se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endémico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relação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Europa,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graves problemas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estruturais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todas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áreas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decisivas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Estado,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educação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saúde,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administração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pública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segurança,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nada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mais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faz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empurrar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incansavelmente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moinho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orações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banalidade,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vacuidade,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tudo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mau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hábitos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indivi-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duais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coletivos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portugueses.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vislumbra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assunto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futebolístico,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ocupa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três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quartos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“notícias”,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domina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esmagadora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maioria</a:t>
            </a:r>
            <a:endParaRPr sz="900">
              <a:latin typeface="Trebuchet MS"/>
              <a:cs typeface="Trebuchet MS"/>
            </a:endParaRPr>
          </a:p>
          <a:p>
            <a:pPr marL="255904" marR="40005">
              <a:lnSpc>
                <a:spcPct val="122200"/>
              </a:lnSpc>
            </a:pP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conversas,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suscita 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quase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totalidade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das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excitações,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provoca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inundaçã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pal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imagen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noss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espa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ç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públi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qualque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alor 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educ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ti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qualque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time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nob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qualque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benefíci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pa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oletividade  e para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país,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nada de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resulte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qualquer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melhoramento individual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ou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co-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letivo.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Desafio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alguém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mostrar-me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contrário.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futebol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galáxia,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seus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múltiplos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negócios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anexos,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corte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dirigentes,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jornalistas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ramo,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comentadores,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representam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hoje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país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uma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atividade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sem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qualquer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utilidade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pública,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bem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pelo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contrário.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Seria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corajoso 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saudável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retirar-lhe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tudo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efetivamente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tem direito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termos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regalias,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isenções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fiscais,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benefícios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outros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deixar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mundo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futebol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14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nada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90295" y="3623819"/>
            <a:ext cx="6350" cy="334645"/>
            <a:chOff x="2790295" y="3623819"/>
            <a:chExt cx="6350" cy="334645"/>
          </a:xfrm>
        </p:grpSpPr>
        <p:sp>
          <p:nvSpPr>
            <p:cNvPr id="8" name="object 8"/>
            <p:cNvSpPr/>
            <p:nvPr/>
          </p:nvSpPr>
          <p:spPr>
            <a:xfrm>
              <a:off x="2793470" y="3639597"/>
              <a:ext cx="0" cy="309245"/>
            </a:xfrm>
            <a:custGeom>
              <a:avLst/>
              <a:gdLst/>
              <a:ahLst/>
              <a:cxnLst/>
              <a:rect l="l" t="t" r="r" b="b"/>
              <a:pathLst>
                <a:path h="309245">
                  <a:moveTo>
                    <a:pt x="0" y="0"/>
                  </a:moveTo>
                  <a:lnTo>
                    <a:pt x="0" y="308800"/>
                  </a:lnTo>
                </a:path>
              </a:pathLst>
            </a:custGeom>
            <a:ln w="635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90291" y="3623830"/>
              <a:ext cx="6350" cy="334645"/>
            </a:xfrm>
            <a:custGeom>
              <a:avLst/>
              <a:gdLst/>
              <a:ahLst/>
              <a:cxnLst/>
              <a:rect l="l" t="t" r="r" b="b"/>
              <a:pathLst>
                <a:path w="6350" h="334645">
                  <a:moveTo>
                    <a:pt x="6350" y="330873"/>
                  </a:moveTo>
                  <a:lnTo>
                    <a:pt x="5422" y="328625"/>
                  </a:lnTo>
                  <a:lnTo>
                    <a:pt x="3175" y="327698"/>
                  </a:lnTo>
                  <a:lnTo>
                    <a:pt x="927" y="328625"/>
                  </a:lnTo>
                  <a:lnTo>
                    <a:pt x="0" y="330873"/>
                  </a:lnTo>
                  <a:lnTo>
                    <a:pt x="927" y="333108"/>
                  </a:lnTo>
                  <a:lnTo>
                    <a:pt x="3175" y="334048"/>
                  </a:lnTo>
                  <a:lnTo>
                    <a:pt x="5422" y="333108"/>
                  </a:lnTo>
                  <a:lnTo>
                    <a:pt x="6350" y="330873"/>
                  </a:lnTo>
                  <a:close/>
                </a:path>
                <a:path w="6350" h="334645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322599" y="3941995"/>
            <a:ext cx="25400" cy="25400"/>
            <a:chOff x="3322599" y="3941995"/>
            <a:chExt cx="25400" cy="25400"/>
          </a:xfrm>
        </p:grpSpPr>
        <p:sp>
          <p:nvSpPr>
            <p:cNvPr id="11" name="object 11"/>
            <p:cNvSpPr/>
            <p:nvPr/>
          </p:nvSpPr>
          <p:spPr>
            <a:xfrm>
              <a:off x="3332128" y="395151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5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5"/>
                  </a:lnTo>
                  <a:lnTo>
                    <a:pt x="5420" y="5420"/>
                  </a:lnTo>
                  <a:lnTo>
                    <a:pt x="3175" y="6350"/>
                  </a:lnTo>
                  <a:lnTo>
                    <a:pt x="929" y="542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22599" y="394199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5689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790295" y="5137419"/>
            <a:ext cx="6350" cy="334645"/>
            <a:chOff x="2790295" y="5137419"/>
            <a:chExt cx="6350" cy="334645"/>
          </a:xfrm>
        </p:grpSpPr>
        <p:sp>
          <p:nvSpPr>
            <p:cNvPr id="14" name="object 14"/>
            <p:cNvSpPr/>
            <p:nvPr/>
          </p:nvSpPr>
          <p:spPr>
            <a:xfrm>
              <a:off x="2793470" y="5153199"/>
              <a:ext cx="0" cy="309245"/>
            </a:xfrm>
            <a:custGeom>
              <a:avLst/>
              <a:gdLst/>
              <a:ahLst/>
              <a:cxnLst/>
              <a:rect l="l" t="t" r="r" b="b"/>
              <a:pathLst>
                <a:path h="309245">
                  <a:moveTo>
                    <a:pt x="0" y="0"/>
                  </a:moveTo>
                  <a:lnTo>
                    <a:pt x="0" y="308800"/>
                  </a:lnTo>
                </a:path>
              </a:pathLst>
            </a:custGeom>
            <a:ln w="635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90291" y="5137429"/>
              <a:ext cx="6350" cy="334645"/>
            </a:xfrm>
            <a:custGeom>
              <a:avLst/>
              <a:gdLst/>
              <a:ahLst/>
              <a:cxnLst/>
              <a:rect l="l" t="t" r="r" b="b"/>
              <a:pathLst>
                <a:path w="6350" h="334645">
                  <a:moveTo>
                    <a:pt x="6350" y="330873"/>
                  </a:moveTo>
                  <a:lnTo>
                    <a:pt x="5422" y="328625"/>
                  </a:lnTo>
                  <a:lnTo>
                    <a:pt x="3175" y="327698"/>
                  </a:lnTo>
                  <a:lnTo>
                    <a:pt x="927" y="328625"/>
                  </a:lnTo>
                  <a:lnTo>
                    <a:pt x="0" y="330873"/>
                  </a:lnTo>
                  <a:lnTo>
                    <a:pt x="927" y="333108"/>
                  </a:lnTo>
                  <a:lnTo>
                    <a:pt x="3175" y="334048"/>
                  </a:lnTo>
                  <a:lnTo>
                    <a:pt x="5422" y="333108"/>
                  </a:lnTo>
                  <a:lnTo>
                    <a:pt x="6350" y="330873"/>
                  </a:lnTo>
                  <a:close/>
                </a:path>
                <a:path w="6350" h="334645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322599" y="5455596"/>
            <a:ext cx="25400" cy="25400"/>
            <a:chOff x="3322599" y="5455596"/>
            <a:chExt cx="25400" cy="25400"/>
          </a:xfrm>
        </p:grpSpPr>
        <p:sp>
          <p:nvSpPr>
            <p:cNvPr id="17" name="object 17"/>
            <p:cNvSpPr/>
            <p:nvPr/>
          </p:nvSpPr>
          <p:spPr>
            <a:xfrm>
              <a:off x="3332128" y="546511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5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5"/>
                  </a:lnTo>
                  <a:lnTo>
                    <a:pt x="5420" y="5420"/>
                  </a:lnTo>
                  <a:lnTo>
                    <a:pt x="3175" y="6350"/>
                  </a:lnTo>
                  <a:lnTo>
                    <a:pt x="929" y="542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22599" y="54555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5689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37141" y="3583071"/>
            <a:ext cx="159067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227965" algn="r">
              <a:lnSpc>
                <a:spcPct val="111100"/>
              </a:lnSpc>
              <a:spcBef>
                <a:spcPts val="100"/>
              </a:spcBef>
            </a:pPr>
            <a:r>
              <a:rPr sz="750" b="1" spc="7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4 </a:t>
            </a:r>
            <a:r>
              <a:rPr sz="750" b="1" spc="-44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 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Gu</a:t>
            </a:r>
            <a:r>
              <a:rPr sz="750" i="1" spc="-3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y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2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750" i="1" spc="-35" dirty="0">
                <a:solidFill>
                  <a:srgbClr val="414042"/>
                </a:solidFill>
                <a:latin typeface="Trebuchet MS"/>
                <a:cs typeface="Trebuchet MS"/>
              </a:rPr>
              <a:t>onal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(1993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)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95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750" i="1" spc="-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ultur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Sp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ti</a:t>
            </a:r>
            <a:r>
              <a:rPr sz="750" i="1" spc="-85" dirty="0">
                <a:solidFill>
                  <a:srgbClr val="414042"/>
                </a:solidFill>
                <a:latin typeface="Trebuchet MS"/>
                <a:cs typeface="Trebuchet MS"/>
              </a:rPr>
              <a:t>ve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esse</a:t>
            </a:r>
            <a:r>
              <a:rPr sz="750" i="1" spc="-3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Uni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ersitai</a:t>
            </a:r>
            <a:r>
              <a:rPr sz="750" i="1" spc="-7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70" dirty="0">
                <a:solidFill>
                  <a:srgbClr val="414042"/>
                </a:solidFill>
                <a:latin typeface="Trebuchet MS"/>
                <a:cs typeface="Trebuchet MS"/>
              </a:rPr>
              <a:t>F</a:t>
            </a:r>
            <a:r>
              <a:rPr sz="750" i="1" spc="-9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25" dirty="0">
                <a:solidFill>
                  <a:srgbClr val="414042"/>
                </a:solidFill>
                <a:latin typeface="Trebuchet MS"/>
                <a:cs typeface="Trebuchet MS"/>
              </a:rPr>
              <a:t>an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750" i="1" spc="-8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750">
              <a:latin typeface="Trebuchet MS"/>
              <a:cs typeface="Trebuchet MS"/>
            </a:endParaRPr>
          </a:p>
          <a:p>
            <a:pPr marR="31115" algn="r">
              <a:lnSpc>
                <a:spcPct val="100000"/>
              </a:lnSpc>
              <a:spcBef>
                <a:spcPts val="100"/>
              </a:spcBef>
            </a:pP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ari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750" i="1" spc="-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750" i="1" spc="-15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35" dirty="0">
                <a:solidFill>
                  <a:srgbClr val="414042"/>
                </a:solidFill>
                <a:latin typeface="Trebuchet MS"/>
                <a:cs typeface="Trebuchet MS"/>
              </a:rPr>
              <a:t>10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2151" y="5096671"/>
            <a:ext cx="157035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0" algn="r">
              <a:lnSpc>
                <a:spcPct val="111100"/>
              </a:lnSpc>
              <a:spcBef>
                <a:spcPts val="100"/>
              </a:spcBef>
            </a:pPr>
            <a:r>
              <a:rPr sz="750" b="1" spc="7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5 </a:t>
            </a:r>
            <a:r>
              <a:rPr sz="750" b="1" spc="-15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 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750" i="1" spc="-8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70" dirty="0">
                <a:solidFill>
                  <a:srgbClr val="414042"/>
                </a:solidFill>
                <a:latin typeface="Trebuchet MS"/>
                <a:cs typeface="Trebuchet MS"/>
              </a:rPr>
              <a:t>ei</a:t>
            </a:r>
            <a:r>
              <a:rPr sz="750" i="1" spc="-8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a,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J.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114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(2002)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95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2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país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en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- 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15" dirty="0">
                <a:solidFill>
                  <a:srgbClr val="414042"/>
                </a:solidFill>
                <a:latin typeface="Trebuchet MS"/>
                <a:cs typeface="Trebuchet MS"/>
              </a:rPr>
              <a:t>nado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25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ela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70" dirty="0">
                <a:solidFill>
                  <a:srgbClr val="414042"/>
                </a:solidFill>
                <a:latin typeface="Trebuchet MS"/>
                <a:cs typeface="Trebuchet MS"/>
              </a:rPr>
              <a:t>ir</a:t>
            </a:r>
            <a:r>
              <a:rPr sz="750" i="1" spc="-8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ele</a:t>
            </a:r>
            <a:r>
              <a:rPr sz="750" i="1" spc="-7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ância.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Públi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25" dirty="0">
                <a:solidFill>
                  <a:srgbClr val="414042"/>
                </a:solidFill>
                <a:latin typeface="Trebuchet MS"/>
                <a:cs typeface="Trebuchet MS"/>
              </a:rPr>
              <a:t>20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Junho</a:t>
            </a:r>
            <a:endParaRPr sz="75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2002.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750" i="1" spc="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750" i="1" spc="-10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25" dirty="0">
                <a:solidFill>
                  <a:srgbClr val="414042"/>
                </a:solidFill>
                <a:latin typeface="Trebuchet MS"/>
                <a:cs typeface="Trebuchet MS"/>
              </a:rPr>
              <a:t>9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67300" y="5992906"/>
            <a:ext cx="1598295" cy="123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895" indent="400685">
              <a:lnSpc>
                <a:spcPct val="113100"/>
              </a:lnSpc>
              <a:spcBef>
                <a:spcPts val="100"/>
              </a:spcBef>
            </a:pPr>
            <a:r>
              <a:rPr sz="1400" spc="-210" dirty="0">
                <a:solidFill>
                  <a:srgbClr val="54B948"/>
                </a:solidFill>
                <a:latin typeface="Trebuchet MS"/>
                <a:cs typeface="Trebuchet MS"/>
              </a:rPr>
              <a:t>(...</a:t>
            </a:r>
            <a:r>
              <a:rPr sz="1400" spc="-165" dirty="0">
                <a:solidFill>
                  <a:srgbClr val="54B948"/>
                </a:solidFill>
                <a:latin typeface="Trebuchet MS"/>
                <a:cs typeface="Trebuchet MS"/>
              </a:rPr>
              <a:t>)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54B948"/>
                </a:solidFill>
                <a:latin typeface="Trebuchet MS"/>
                <a:cs typeface="Trebuchet MS"/>
              </a:rPr>
              <a:t>futebo</a:t>
            </a:r>
            <a:r>
              <a:rPr sz="1400" spc="-25" dirty="0">
                <a:solidFill>
                  <a:srgbClr val="54B948"/>
                </a:solidFill>
                <a:latin typeface="Trebuchet MS"/>
                <a:cs typeface="Trebuchet MS"/>
              </a:rPr>
              <a:t>l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54B948"/>
                </a:solidFill>
                <a:latin typeface="Trebuchet MS"/>
                <a:cs typeface="Trebuchet MS"/>
              </a:rPr>
              <a:t>e  </a:t>
            </a:r>
            <a:r>
              <a:rPr sz="1400" spc="-10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54B948"/>
                </a:solidFill>
                <a:latin typeface="Trebuchet MS"/>
                <a:cs typeface="Trebuchet MS"/>
              </a:rPr>
              <a:t>su</a:t>
            </a:r>
            <a:r>
              <a:rPr sz="1400" spc="40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54B948"/>
                </a:solidFill>
                <a:latin typeface="Trebuchet MS"/>
                <a:cs typeface="Trebuchet MS"/>
              </a:rPr>
              <a:t>galáxia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,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40" dirty="0">
                <a:solidFill>
                  <a:srgbClr val="54B948"/>
                </a:solidFill>
                <a:latin typeface="Trebuchet MS"/>
                <a:cs typeface="Trebuchet MS"/>
              </a:rPr>
              <a:t>s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4B948"/>
                </a:solidFill>
                <a:latin typeface="Trebuchet MS"/>
                <a:cs typeface="Trebuchet MS"/>
              </a:rPr>
              <a:t>seus 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múltiplo</a:t>
            </a:r>
            <a:r>
              <a:rPr sz="1400" spc="-25" dirty="0">
                <a:solidFill>
                  <a:srgbClr val="54B948"/>
                </a:solidFill>
                <a:latin typeface="Trebuchet MS"/>
                <a:cs typeface="Trebuchet MS"/>
              </a:rPr>
              <a:t>s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negócios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13100"/>
              </a:lnSpc>
            </a:pPr>
            <a:r>
              <a:rPr sz="1400" spc="-85" dirty="0">
                <a:solidFill>
                  <a:srgbClr val="54B948"/>
                </a:solidFill>
                <a:latin typeface="Trebuchet MS"/>
                <a:cs typeface="Trebuchet MS"/>
              </a:rPr>
              <a:t>anexos</a:t>
            </a:r>
            <a:r>
              <a:rPr sz="1400" spc="-30" dirty="0">
                <a:solidFill>
                  <a:srgbClr val="54B948"/>
                </a:solidFill>
                <a:latin typeface="Trebuchet MS"/>
                <a:cs typeface="Trebuchet MS"/>
              </a:rPr>
              <a:t>,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54B948"/>
                </a:solidFill>
                <a:latin typeface="Trebuchet MS"/>
                <a:cs typeface="Trebuchet MS"/>
              </a:rPr>
              <a:t>su</a:t>
            </a:r>
            <a:r>
              <a:rPr sz="1400" spc="40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54B948"/>
                </a:solidFill>
                <a:latin typeface="Trebuchet MS"/>
                <a:cs typeface="Trebuchet MS"/>
              </a:rPr>
              <a:t>cort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de  </a:t>
            </a:r>
            <a:r>
              <a:rPr sz="1400" spc="-95" dirty="0">
                <a:solidFill>
                  <a:srgbClr val="54B948"/>
                </a:solidFill>
                <a:latin typeface="Trebuchet MS"/>
                <a:cs typeface="Trebuchet MS"/>
              </a:rPr>
              <a:t>dirigentes</a:t>
            </a:r>
            <a:r>
              <a:rPr sz="1400" spc="-40" dirty="0">
                <a:solidFill>
                  <a:srgbClr val="54B948"/>
                </a:solidFill>
                <a:latin typeface="Trebuchet MS"/>
                <a:cs typeface="Trebuchet MS"/>
              </a:rPr>
              <a:t>,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jornalistas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67300" y="7199406"/>
            <a:ext cx="1739264" cy="147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d</a:t>
            </a:r>
            <a:r>
              <a:rPr sz="1400" spc="-20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-22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54B948"/>
                </a:solidFill>
                <a:latin typeface="Trebuchet MS"/>
                <a:cs typeface="Trebuchet MS"/>
              </a:rPr>
              <a:t>ramo</a:t>
            </a:r>
            <a:r>
              <a:rPr sz="1400" spc="-45" dirty="0">
                <a:solidFill>
                  <a:srgbClr val="54B948"/>
                </a:solidFill>
                <a:latin typeface="Trebuchet MS"/>
                <a:cs typeface="Trebuchet MS"/>
              </a:rPr>
              <a:t>,</a:t>
            </a:r>
            <a:r>
              <a:rPr sz="1400" spc="-22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comentadores,  </a:t>
            </a:r>
            <a:r>
              <a:rPr sz="1400" spc="-60" dirty="0">
                <a:solidFill>
                  <a:srgbClr val="54B948"/>
                </a:solidFill>
                <a:latin typeface="Trebuchet MS"/>
                <a:cs typeface="Trebuchet MS"/>
              </a:rPr>
              <a:t>representa</a:t>
            </a:r>
            <a:r>
              <a:rPr sz="1400" spc="-20" dirty="0">
                <a:solidFill>
                  <a:srgbClr val="54B948"/>
                </a:solidFill>
                <a:latin typeface="Trebuchet MS"/>
                <a:cs typeface="Trebuchet MS"/>
              </a:rPr>
              <a:t>m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54B948"/>
                </a:solidFill>
                <a:latin typeface="Trebuchet MS"/>
                <a:cs typeface="Trebuchet MS"/>
              </a:rPr>
              <a:t>hoj</a:t>
            </a:r>
            <a:r>
              <a:rPr sz="1400" spc="-60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para  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54B948"/>
                </a:solidFill>
                <a:latin typeface="Trebuchet MS"/>
                <a:cs typeface="Trebuchet MS"/>
              </a:rPr>
              <a:t>paí</a:t>
            </a:r>
            <a:r>
              <a:rPr sz="1400" spc="10" dirty="0">
                <a:solidFill>
                  <a:srgbClr val="54B948"/>
                </a:solidFill>
                <a:latin typeface="Trebuchet MS"/>
                <a:cs typeface="Trebuchet MS"/>
              </a:rPr>
              <a:t>s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54B948"/>
                </a:solidFill>
                <a:latin typeface="Trebuchet MS"/>
                <a:cs typeface="Trebuchet MS"/>
              </a:rPr>
              <a:t>um</a:t>
            </a:r>
            <a:r>
              <a:rPr sz="1400" spc="15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54B948"/>
                </a:solidFill>
                <a:latin typeface="Trebuchet MS"/>
                <a:cs typeface="Trebuchet MS"/>
              </a:rPr>
              <a:t>atividade  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se</a:t>
            </a:r>
            <a:r>
              <a:rPr sz="1400" spc="50" dirty="0">
                <a:solidFill>
                  <a:srgbClr val="54B948"/>
                </a:solidFill>
                <a:latin typeface="Trebuchet MS"/>
                <a:cs typeface="Trebuchet MS"/>
              </a:rPr>
              <a:t>m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qualque</a:t>
            </a:r>
            <a:r>
              <a:rPr sz="1400" spc="-25" dirty="0">
                <a:solidFill>
                  <a:srgbClr val="54B948"/>
                </a:solidFill>
                <a:latin typeface="Trebuchet MS"/>
                <a:cs typeface="Trebuchet MS"/>
              </a:rPr>
              <a:t>r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54B948"/>
                </a:solidFill>
                <a:latin typeface="Trebuchet MS"/>
                <a:cs typeface="Trebuchet MS"/>
              </a:rPr>
              <a:t>utilidade  </a:t>
            </a:r>
            <a:r>
              <a:rPr sz="1400" spc="-130" dirty="0">
                <a:solidFill>
                  <a:srgbClr val="54B948"/>
                </a:solidFill>
                <a:latin typeface="Trebuchet MS"/>
                <a:cs typeface="Trebuchet MS"/>
              </a:rPr>
              <a:t>pública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,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be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m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54B948"/>
                </a:solidFill>
                <a:latin typeface="Trebuchet MS"/>
                <a:cs typeface="Trebuchet MS"/>
              </a:rPr>
              <a:t>pelo  </a:t>
            </a:r>
            <a:r>
              <a:rPr sz="1400" spc="-90" dirty="0">
                <a:solidFill>
                  <a:srgbClr val="54B948"/>
                </a:solidFill>
                <a:latin typeface="Trebuchet MS"/>
                <a:cs typeface="Trebuchet MS"/>
              </a:rPr>
              <a:t>contrário.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080000" y="5873996"/>
            <a:ext cx="344170" cy="381000"/>
            <a:chOff x="1080000" y="5873996"/>
            <a:chExt cx="344170" cy="381000"/>
          </a:xfrm>
        </p:grpSpPr>
        <p:sp>
          <p:nvSpPr>
            <p:cNvPr id="24" name="object 24"/>
            <p:cNvSpPr/>
            <p:nvPr/>
          </p:nvSpPr>
          <p:spPr>
            <a:xfrm>
              <a:off x="1080000" y="5873996"/>
              <a:ext cx="344170" cy="381000"/>
            </a:xfrm>
            <a:custGeom>
              <a:avLst/>
              <a:gdLst/>
              <a:ahLst/>
              <a:cxnLst/>
              <a:rect l="l" t="t" r="r" b="b"/>
              <a:pathLst>
                <a:path w="344169" h="381000">
                  <a:moveTo>
                    <a:pt x="285940" y="0"/>
                  </a:moveTo>
                  <a:lnTo>
                    <a:pt x="58038" y="0"/>
                  </a:lnTo>
                  <a:lnTo>
                    <a:pt x="35500" y="4578"/>
                  </a:lnTo>
                  <a:lnTo>
                    <a:pt x="17046" y="17046"/>
                  </a:lnTo>
                  <a:lnTo>
                    <a:pt x="4578" y="35500"/>
                  </a:lnTo>
                  <a:lnTo>
                    <a:pt x="0" y="58038"/>
                  </a:lnTo>
                  <a:lnTo>
                    <a:pt x="0" y="285940"/>
                  </a:lnTo>
                  <a:lnTo>
                    <a:pt x="4578" y="308473"/>
                  </a:lnTo>
                  <a:lnTo>
                    <a:pt x="17046" y="326928"/>
                  </a:lnTo>
                  <a:lnTo>
                    <a:pt x="35500" y="339398"/>
                  </a:lnTo>
                  <a:lnTo>
                    <a:pt x="58038" y="343979"/>
                  </a:lnTo>
                  <a:lnTo>
                    <a:pt x="58762" y="380834"/>
                  </a:lnTo>
                  <a:lnTo>
                    <a:pt x="100329" y="343979"/>
                  </a:lnTo>
                  <a:lnTo>
                    <a:pt x="285940" y="343979"/>
                  </a:lnTo>
                  <a:lnTo>
                    <a:pt x="308473" y="339398"/>
                  </a:lnTo>
                  <a:lnTo>
                    <a:pt x="326928" y="326928"/>
                  </a:lnTo>
                  <a:lnTo>
                    <a:pt x="339398" y="308473"/>
                  </a:lnTo>
                  <a:lnTo>
                    <a:pt x="343979" y="285940"/>
                  </a:lnTo>
                  <a:lnTo>
                    <a:pt x="343979" y="58038"/>
                  </a:lnTo>
                  <a:lnTo>
                    <a:pt x="339398" y="35500"/>
                  </a:lnTo>
                  <a:lnTo>
                    <a:pt x="326928" y="17046"/>
                  </a:lnTo>
                  <a:lnTo>
                    <a:pt x="308473" y="4578"/>
                  </a:lnTo>
                  <a:lnTo>
                    <a:pt x="285940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29434" y="5925795"/>
              <a:ext cx="40640" cy="235585"/>
            </a:xfrm>
            <a:custGeom>
              <a:avLst/>
              <a:gdLst/>
              <a:ahLst/>
              <a:cxnLst/>
              <a:rect l="l" t="t" r="r" b="b"/>
              <a:pathLst>
                <a:path w="40640" h="235585">
                  <a:moveTo>
                    <a:pt x="20281" y="192874"/>
                  </a:moveTo>
                  <a:lnTo>
                    <a:pt x="12183" y="194465"/>
                  </a:lnTo>
                  <a:lnTo>
                    <a:pt x="5759" y="198893"/>
                  </a:lnTo>
                  <a:lnTo>
                    <a:pt x="1525" y="205642"/>
                  </a:lnTo>
                  <a:lnTo>
                    <a:pt x="0" y="214198"/>
                  </a:lnTo>
                  <a:lnTo>
                    <a:pt x="1472" y="222601"/>
                  </a:lnTo>
                  <a:lnTo>
                    <a:pt x="5587" y="229363"/>
                  </a:lnTo>
                  <a:lnTo>
                    <a:pt x="11894" y="233870"/>
                  </a:lnTo>
                  <a:lnTo>
                    <a:pt x="19938" y="235508"/>
                  </a:lnTo>
                  <a:lnTo>
                    <a:pt x="20281" y="235508"/>
                  </a:lnTo>
                  <a:lnTo>
                    <a:pt x="28674" y="233870"/>
                  </a:lnTo>
                  <a:lnTo>
                    <a:pt x="35066" y="229363"/>
                  </a:lnTo>
                  <a:lnTo>
                    <a:pt x="39136" y="222601"/>
                  </a:lnTo>
                  <a:lnTo>
                    <a:pt x="40563" y="214198"/>
                  </a:lnTo>
                  <a:lnTo>
                    <a:pt x="39136" y="205642"/>
                  </a:lnTo>
                  <a:lnTo>
                    <a:pt x="35066" y="198893"/>
                  </a:lnTo>
                  <a:lnTo>
                    <a:pt x="28674" y="194465"/>
                  </a:lnTo>
                  <a:lnTo>
                    <a:pt x="20281" y="192874"/>
                  </a:lnTo>
                  <a:close/>
                </a:path>
                <a:path w="40640" h="235585">
                  <a:moveTo>
                    <a:pt x="36791" y="0"/>
                  </a:moveTo>
                  <a:lnTo>
                    <a:pt x="3784" y="0"/>
                  </a:lnTo>
                  <a:lnTo>
                    <a:pt x="8597" y="165023"/>
                  </a:lnTo>
                  <a:lnTo>
                    <a:pt x="31978" y="165023"/>
                  </a:lnTo>
                  <a:lnTo>
                    <a:pt x="36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2212" y="8812829"/>
            <a:ext cx="3486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70" dirty="0">
                <a:solidFill>
                  <a:srgbClr val="9D9FA2"/>
                </a:solidFill>
                <a:latin typeface="Trebuchet MS"/>
                <a:cs typeface="Trebuchet MS"/>
              </a:rPr>
              <a:t>7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9530" y="675546"/>
            <a:ext cx="2363470" cy="3175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35560">
              <a:lnSpc>
                <a:spcPts val="1100"/>
              </a:lnSpc>
              <a:spcBef>
                <a:spcPts val="220"/>
              </a:spcBef>
            </a:pPr>
            <a:r>
              <a:rPr sz="100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Trebuchet MS"/>
                <a:cs typeface="Trebuchet MS"/>
              </a:rPr>
              <a:t>importância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treinadores 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414042"/>
                </a:solidFill>
                <a:latin typeface="Trebuchet MS"/>
                <a:cs typeface="Trebuchet MS"/>
              </a:rPr>
              <a:t>fator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desenvolvimento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desportivo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399" y="9271986"/>
            <a:ext cx="160781" cy="16000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379995" y="4176001"/>
            <a:ext cx="180340" cy="522605"/>
          </a:xfrm>
          <a:custGeom>
            <a:avLst/>
            <a:gdLst/>
            <a:ahLst/>
            <a:cxnLst/>
            <a:rect l="l" t="t" r="r" b="b"/>
            <a:pathLst>
              <a:path w="180340" h="522604">
                <a:moveTo>
                  <a:pt x="179997" y="0"/>
                </a:moveTo>
                <a:lnTo>
                  <a:pt x="0" y="0"/>
                </a:lnTo>
                <a:lnTo>
                  <a:pt x="0" y="521995"/>
                </a:lnTo>
                <a:lnTo>
                  <a:pt x="179997" y="521995"/>
                </a:lnTo>
                <a:lnTo>
                  <a:pt x="179997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74606" y="4109953"/>
            <a:ext cx="49530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775" algn="just">
              <a:lnSpc>
                <a:spcPct val="136400"/>
              </a:lnSpc>
              <a:spcBef>
                <a:spcPts val="100"/>
              </a:spcBef>
            </a:pPr>
            <a:r>
              <a:rPr sz="550" spc="5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550" spc="-10" dirty="0">
                <a:solidFill>
                  <a:srgbClr val="414042"/>
                </a:solidFill>
                <a:latin typeface="Trebuchet MS"/>
                <a:cs typeface="Trebuchet MS"/>
              </a:rPr>
              <a:t>TIC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550" spc="-20" dirty="0">
                <a:solidFill>
                  <a:srgbClr val="414042"/>
                </a:solidFill>
                <a:latin typeface="Trebuchet MS"/>
                <a:cs typeface="Trebuchet MS"/>
              </a:rPr>
              <a:t> E  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DEON</a:t>
            </a:r>
            <a:r>
              <a:rPr sz="55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550" spc="-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OGIA  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5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1997" y="1619999"/>
            <a:ext cx="1728000" cy="172801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61899" y="1580715"/>
            <a:ext cx="3712210" cy="321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2705">
              <a:lnSpc>
                <a:spcPct val="122200"/>
              </a:lnSpc>
              <a:spcBef>
                <a:spcPts val="100"/>
              </a:spcBef>
            </a:pP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ver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futebol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14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seja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pago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pelos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adeptos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exclusivamente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pelos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contribuintes.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Seria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bom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isso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acontecesse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Estado,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como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pressuposta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pessoa de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bem,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estivesse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envolvido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no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espetáculo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público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futebol,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hoje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pernicioso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país.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portugueses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mostram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excecional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vocação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estarem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sentados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bancada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alto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sua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meia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dúzia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metros,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perorar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sobre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resto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mundo,</a:t>
            </a:r>
            <a:r>
              <a:rPr sz="900" spc="-1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“sabendo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opinando”</a:t>
            </a:r>
            <a:r>
              <a:rPr sz="900" spc="-1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sobre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tudo.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“Treinadores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bancada”,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eis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desígnio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nacional.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falam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“treinadores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bancada”?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“culpa”.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Como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vociferante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café,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acha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ele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próprio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culpa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nada,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vive-se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obsessão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“culpa”,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preferência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alguém</a:t>
            </a:r>
            <a:r>
              <a:rPr sz="900" spc="-1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“poderoso”,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alguém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seja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tão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mesquinho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endParaRPr sz="900">
              <a:latin typeface="Trebuchet MS"/>
              <a:cs typeface="Trebuchet MS"/>
            </a:endParaRPr>
          </a:p>
          <a:p>
            <a:pPr marL="38100" marR="30480">
              <a:lnSpc>
                <a:spcPct val="122200"/>
              </a:lnSpc>
            </a:pP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eu.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fala,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fala,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fala.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hoje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cem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microfones,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fora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programas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direto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espalhar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esse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imenso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manto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“culpa”.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uma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doença,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doença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mediocridade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feita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palavras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fáceis,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trabalho,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sem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responsabilidade.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De-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safio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alguém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mostrar-me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utilidade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desta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espécie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masturbação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coletiva.”</a:t>
            </a:r>
            <a:endParaRPr sz="900">
              <a:latin typeface="Trebuchet MS"/>
              <a:cs typeface="Trebuchet MS"/>
            </a:endParaRPr>
          </a:p>
          <a:p>
            <a:pPr marL="38100" marR="81915" indent="179705">
              <a:lnSpc>
                <a:spcPct val="122200"/>
              </a:lnSpc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acontece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âmbito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atividades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federado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José Pacheco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Pereira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 pronuncie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tanta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dureza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sobre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futebol?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fazem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podem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fazer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federações?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federações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procuram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aumentar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número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praticantes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clubes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seus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filiados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disponíveis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participar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nas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competições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federadas,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seja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nível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nacional,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seja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regional</a:t>
            </a:r>
            <a:r>
              <a:rPr sz="750" b="1" spc="-75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6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900" spc="-1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Toda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atividade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7299" y="4765875"/>
            <a:ext cx="359600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federação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visa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dar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acolhimento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maior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número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possível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praticantes,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masculinos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femininos,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subdivididos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diversas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categorias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escalões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etários.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299" y="6945195"/>
            <a:ext cx="365442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>
              <a:lnSpc>
                <a:spcPct val="1222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podemos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concluir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federações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associações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são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estruturas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organizativas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dão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resposta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crescimento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número de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praticantes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modalidade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enquadram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proporcionam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quadros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competitivos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acolhi-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mento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aos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quais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correspondem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regulamentação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própria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elas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promovidos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aprovados.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Podemos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concluir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ainda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que, face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legislação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vigor,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simples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criação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categoria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ou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escalão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etário,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decididos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11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federação,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constituem,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por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si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só,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fatores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tenham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consequência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aumento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número de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praticantes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ou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clubes.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Responsabilizar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as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federações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pelo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número de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praticantes </a:t>
            </a:r>
            <a:r>
              <a:rPr sz="900" spc="-110" dirty="0">
                <a:solidFill>
                  <a:srgbClr val="414042"/>
                </a:solidFill>
                <a:latin typeface="Trebuchet MS"/>
                <a:cs typeface="Trebuchet MS"/>
              </a:rPr>
              <a:t>é,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mínimo,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desconhecer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condicionamentos 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estão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submetidas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pelas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leis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pelos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seus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próprios</a:t>
            </a:r>
            <a:r>
              <a:rPr sz="900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estatutos!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70005" y="7010577"/>
            <a:ext cx="1728000" cy="160406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87299" y="5440905"/>
            <a:ext cx="5605145" cy="123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0685">
              <a:lnSpc>
                <a:spcPct val="113100"/>
              </a:lnSpc>
              <a:spcBef>
                <a:spcPts val="100"/>
              </a:spcBef>
            </a:pPr>
            <a:r>
              <a:rPr sz="1400" spc="-35" dirty="0">
                <a:solidFill>
                  <a:srgbClr val="54B948"/>
                </a:solidFill>
                <a:latin typeface="Trebuchet MS"/>
                <a:cs typeface="Trebuchet MS"/>
              </a:rPr>
              <a:t>Para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mobilizar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54B948"/>
                </a:solidFill>
                <a:latin typeface="Trebuchet MS"/>
                <a:cs typeface="Trebuchet MS"/>
              </a:rPr>
              <a:t>atrair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54B948"/>
                </a:solidFill>
                <a:latin typeface="Trebuchet MS"/>
                <a:cs typeface="Trebuchet MS"/>
              </a:rPr>
              <a:t>esses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54B948"/>
                </a:solidFill>
                <a:latin typeface="Trebuchet MS"/>
                <a:cs typeface="Trebuchet MS"/>
              </a:rPr>
              <a:t>praticantes,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54B948"/>
                </a:solidFill>
                <a:latin typeface="Trebuchet MS"/>
                <a:cs typeface="Trebuchet MS"/>
              </a:rPr>
              <a:t>uma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54B948"/>
                </a:solidFill>
                <a:latin typeface="Trebuchet MS"/>
                <a:cs typeface="Trebuchet MS"/>
              </a:rPr>
              <a:t>federação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54B948"/>
                </a:solidFill>
                <a:latin typeface="Trebuchet MS"/>
                <a:cs typeface="Trebuchet MS"/>
              </a:rPr>
              <a:t>as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respetivas </a:t>
            </a:r>
            <a:r>
              <a:rPr sz="1400" spc="-5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54B948"/>
                </a:solidFill>
                <a:latin typeface="Trebuchet MS"/>
                <a:cs typeface="Trebuchet MS"/>
              </a:rPr>
              <a:t>associações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regionais </a:t>
            </a:r>
            <a:r>
              <a:rPr sz="1400" spc="5" dirty="0">
                <a:solidFill>
                  <a:srgbClr val="54B948"/>
                </a:solidFill>
                <a:latin typeface="Trebuchet MS"/>
                <a:cs typeface="Trebuchet MS"/>
              </a:rPr>
              <a:t>são </a:t>
            </a:r>
            <a:r>
              <a:rPr sz="1400" spc="-50" dirty="0">
                <a:solidFill>
                  <a:srgbClr val="54B948"/>
                </a:solidFill>
                <a:latin typeface="Trebuchet MS"/>
                <a:cs typeface="Trebuchet MS"/>
              </a:rPr>
              <a:t>obrigadas </a:t>
            </a:r>
            <a:r>
              <a:rPr sz="1400" spc="-10" dirty="0">
                <a:solidFill>
                  <a:srgbClr val="54B948"/>
                </a:solidFill>
                <a:latin typeface="Trebuchet MS"/>
                <a:cs typeface="Trebuchet MS"/>
              </a:rPr>
              <a:t>a </a:t>
            </a:r>
            <a:r>
              <a:rPr sz="1400" spc="-60" dirty="0">
                <a:solidFill>
                  <a:srgbClr val="54B948"/>
                </a:solidFill>
                <a:latin typeface="Trebuchet MS"/>
                <a:cs typeface="Trebuchet MS"/>
              </a:rPr>
              <a:t>organizar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competições </a:t>
            </a:r>
            <a:r>
              <a:rPr sz="1400" spc="-25" dirty="0">
                <a:solidFill>
                  <a:srgbClr val="54B948"/>
                </a:solidFill>
                <a:latin typeface="Trebuchet MS"/>
                <a:cs typeface="Trebuchet MS"/>
              </a:rPr>
              <a:t>em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condições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organizativas que </a:t>
            </a:r>
            <a:r>
              <a:rPr sz="1400" spc="-25" dirty="0">
                <a:solidFill>
                  <a:srgbClr val="54B948"/>
                </a:solidFill>
                <a:latin typeface="Trebuchet MS"/>
                <a:cs typeface="Trebuchet MS"/>
              </a:rPr>
              <a:t>assegurem 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o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respetivo acolhimento </a:t>
            </a:r>
            <a:r>
              <a:rPr sz="1400" spc="-25" dirty="0">
                <a:solidFill>
                  <a:srgbClr val="54B948"/>
                </a:solidFill>
                <a:latin typeface="Trebuchet MS"/>
                <a:cs typeface="Trebuchet MS"/>
              </a:rPr>
              <a:t>em </a:t>
            </a:r>
            <a:r>
              <a:rPr sz="1400" spc="-45" dirty="0">
                <a:solidFill>
                  <a:srgbClr val="54B948"/>
                </a:solidFill>
                <a:latin typeface="Trebuchet MS"/>
                <a:cs typeface="Trebuchet MS"/>
              </a:rPr>
              <a:t>quadros </a:t>
            </a:r>
            <a:r>
              <a:rPr sz="1400" spc="-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competitivos </a:t>
            </a:r>
            <a:r>
              <a:rPr sz="1400" spc="-40" dirty="0">
                <a:solidFill>
                  <a:srgbClr val="54B948"/>
                </a:solidFill>
                <a:latin typeface="Trebuchet MS"/>
                <a:cs typeface="Trebuchet MS"/>
              </a:rPr>
              <a:t>bem </a:t>
            </a:r>
            <a:r>
              <a:rPr sz="1400" spc="-75" dirty="0">
                <a:solidFill>
                  <a:srgbClr val="54B948"/>
                </a:solidFill>
                <a:latin typeface="Trebuchet MS"/>
                <a:cs typeface="Trebuchet MS"/>
              </a:rPr>
              <a:t>definidos. </a:t>
            </a:r>
            <a:r>
              <a:rPr sz="1400" spc="15" dirty="0">
                <a:solidFill>
                  <a:srgbClr val="54B948"/>
                </a:solidFill>
                <a:latin typeface="Trebuchet MS"/>
                <a:cs typeface="Trebuchet MS"/>
              </a:rPr>
              <a:t>A </a:t>
            </a:r>
            <a:r>
              <a:rPr sz="1400" spc="-85" dirty="0">
                <a:solidFill>
                  <a:srgbClr val="54B948"/>
                </a:solidFill>
                <a:latin typeface="Trebuchet MS"/>
                <a:cs typeface="Trebuchet MS"/>
              </a:rPr>
              <a:t>realidade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é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que </a:t>
            </a:r>
            <a:r>
              <a:rPr sz="1400" spc="-10" dirty="0">
                <a:solidFill>
                  <a:srgbClr val="54B948"/>
                </a:solidFill>
                <a:latin typeface="Trebuchet MS"/>
                <a:cs typeface="Trebuchet MS"/>
              </a:rPr>
              <a:t>uma </a:t>
            </a:r>
            <a:r>
              <a:rPr sz="1400" spc="-80" dirty="0">
                <a:solidFill>
                  <a:srgbClr val="54B948"/>
                </a:solidFill>
                <a:latin typeface="Trebuchet MS"/>
                <a:cs typeface="Trebuchet MS"/>
              </a:rPr>
              <a:t>federação </a:t>
            </a:r>
            <a:r>
              <a:rPr sz="1400" spc="-20" dirty="0">
                <a:solidFill>
                  <a:srgbClr val="54B948"/>
                </a:solidFill>
                <a:latin typeface="Trebuchet MS"/>
                <a:cs typeface="Trebuchet MS"/>
              </a:rPr>
              <a:t>não </a:t>
            </a:r>
            <a:r>
              <a:rPr sz="1400" spc="-60" dirty="0">
                <a:solidFill>
                  <a:srgbClr val="54B948"/>
                </a:solidFill>
                <a:latin typeface="Trebuchet MS"/>
                <a:cs typeface="Trebuchet MS"/>
              </a:rPr>
              <a:t>forma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54B948"/>
                </a:solidFill>
                <a:latin typeface="Trebuchet MS"/>
                <a:cs typeface="Trebuchet MS"/>
              </a:rPr>
              <a:t>diretamente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54B948"/>
                </a:solidFill>
                <a:latin typeface="Trebuchet MS"/>
                <a:cs typeface="Trebuchet MS"/>
              </a:rPr>
              <a:t>praticantes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54B948"/>
                </a:solidFill>
                <a:latin typeface="Trebuchet MS"/>
                <a:cs typeface="Trebuchet MS"/>
              </a:rPr>
              <a:t>nem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54B948"/>
                </a:solidFill>
                <a:latin typeface="Trebuchet MS"/>
                <a:cs typeface="Trebuchet MS"/>
              </a:rPr>
              <a:t>estrutura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novos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54B948"/>
                </a:solidFill>
                <a:latin typeface="Trebuchet MS"/>
                <a:cs typeface="Trebuchet MS"/>
              </a:rPr>
              <a:t>clubes,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54B948"/>
                </a:solidFill>
                <a:latin typeface="Trebuchet MS"/>
                <a:cs typeface="Trebuchet MS"/>
              </a:rPr>
              <a:t>nem</a:t>
            </a:r>
            <a:r>
              <a:rPr sz="1400" spc="-1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54B948"/>
                </a:solidFill>
                <a:latin typeface="Trebuchet MS"/>
                <a:cs typeface="Trebuchet MS"/>
              </a:rPr>
              <a:t>novas</a:t>
            </a:r>
            <a:r>
              <a:rPr sz="1400" spc="-18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54B948"/>
                </a:solidFill>
                <a:latin typeface="Trebuchet MS"/>
                <a:cs typeface="Trebuchet MS"/>
              </a:rPr>
              <a:t>associações.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00004" y="5328001"/>
            <a:ext cx="344170" cy="381000"/>
            <a:chOff x="900004" y="5328001"/>
            <a:chExt cx="344170" cy="381000"/>
          </a:xfrm>
        </p:grpSpPr>
        <p:sp>
          <p:nvSpPr>
            <p:cNvPr id="14" name="object 14"/>
            <p:cNvSpPr/>
            <p:nvPr/>
          </p:nvSpPr>
          <p:spPr>
            <a:xfrm>
              <a:off x="900004" y="5328001"/>
              <a:ext cx="344170" cy="381000"/>
            </a:xfrm>
            <a:custGeom>
              <a:avLst/>
              <a:gdLst/>
              <a:ahLst/>
              <a:cxnLst/>
              <a:rect l="l" t="t" r="r" b="b"/>
              <a:pathLst>
                <a:path w="344169" h="381000">
                  <a:moveTo>
                    <a:pt x="285788" y="0"/>
                  </a:moveTo>
                  <a:lnTo>
                    <a:pt x="58013" y="0"/>
                  </a:lnTo>
                  <a:lnTo>
                    <a:pt x="35484" y="4576"/>
                  </a:lnTo>
                  <a:lnTo>
                    <a:pt x="17038" y="17037"/>
                  </a:lnTo>
                  <a:lnTo>
                    <a:pt x="4576" y="35479"/>
                  </a:lnTo>
                  <a:lnTo>
                    <a:pt x="0" y="58000"/>
                  </a:lnTo>
                  <a:lnTo>
                    <a:pt x="0" y="285788"/>
                  </a:lnTo>
                  <a:lnTo>
                    <a:pt x="4576" y="308309"/>
                  </a:lnTo>
                  <a:lnTo>
                    <a:pt x="17038" y="326751"/>
                  </a:lnTo>
                  <a:lnTo>
                    <a:pt x="35484" y="339212"/>
                  </a:lnTo>
                  <a:lnTo>
                    <a:pt x="58013" y="343788"/>
                  </a:lnTo>
                  <a:lnTo>
                    <a:pt x="58737" y="380631"/>
                  </a:lnTo>
                  <a:lnTo>
                    <a:pt x="100279" y="343788"/>
                  </a:lnTo>
                  <a:lnTo>
                    <a:pt x="285788" y="343788"/>
                  </a:lnTo>
                  <a:lnTo>
                    <a:pt x="308311" y="339212"/>
                  </a:lnTo>
                  <a:lnTo>
                    <a:pt x="326758" y="326751"/>
                  </a:lnTo>
                  <a:lnTo>
                    <a:pt x="339223" y="308309"/>
                  </a:lnTo>
                  <a:lnTo>
                    <a:pt x="343801" y="285788"/>
                  </a:lnTo>
                  <a:lnTo>
                    <a:pt x="343801" y="58000"/>
                  </a:lnTo>
                  <a:lnTo>
                    <a:pt x="339223" y="35479"/>
                  </a:lnTo>
                  <a:lnTo>
                    <a:pt x="326758" y="17037"/>
                  </a:lnTo>
                  <a:lnTo>
                    <a:pt x="308311" y="4576"/>
                  </a:lnTo>
                  <a:lnTo>
                    <a:pt x="285788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4082" y="5378740"/>
              <a:ext cx="239078" cy="240017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3313799" y="4453195"/>
            <a:ext cx="1386205" cy="344170"/>
            <a:chOff x="3313799" y="4453195"/>
            <a:chExt cx="1386205" cy="344170"/>
          </a:xfrm>
        </p:grpSpPr>
        <p:sp>
          <p:nvSpPr>
            <p:cNvPr id="17" name="object 17"/>
            <p:cNvSpPr/>
            <p:nvPr/>
          </p:nvSpPr>
          <p:spPr>
            <a:xfrm>
              <a:off x="4696330" y="4468973"/>
              <a:ext cx="0" cy="309245"/>
            </a:xfrm>
            <a:custGeom>
              <a:avLst/>
              <a:gdLst/>
              <a:ahLst/>
              <a:cxnLst/>
              <a:rect l="l" t="t" r="r" b="b"/>
              <a:pathLst>
                <a:path h="309245">
                  <a:moveTo>
                    <a:pt x="0" y="0"/>
                  </a:moveTo>
                  <a:lnTo>
                    <a:pt x="0" y="308800"/>
                  </a:lnTo>
                </a:path>
              </a:pathLst>
            </a:custGeom>
            <a:ln w="635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32836" y="4784070"/>
              <a:ext cx="1351280" cy="0"/>
            </a:xfrm>
            <a:custGeom>
              <a:avLst/>
              <a:gdLst/>
              <a:ahLst/>
              <a:cxnLst/>
              <a:rect l="l" t="t" r="r" b="b"/>
              <a:pathLst>
                <a:path w="1351279">
                  <a:moveTo>
                    <a:pt x="135081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23310" y="4453203"/>
              <a:ext cx="1376680" cy="334645"/>
            </a:xfrm>
            <a:custGeom>
              <a:avLst/>
              <a:gdLst/>
              <a:ahLst/>
              <a:cxnLst/>
              <a:rect l="l" t="t" r="r" b="b"/>
              <a:pathLst>
                <a:path w="1376679" h="334645">
                  <a:moveTo>
                    <a:pt x="6350" y="330873"/>
                  </a:moveTo>
                  <a:lnTo>
                    <a:pt x="5422" y="328625"/>
                  </a:lnTo>
                  <a:lnTo>
                    <a:pt x="3175" y="327698"/>
                  </a:lnTo>
                  <a:lnTo>
                    <a:pt x="939" y="328625"/>
                  </a:lnTo>
                  <a:lnTo>
                    <a:pt x="0" y="330873"/>
                  </a:lnTo>
                  <a:lnTo>
                    <a:pt x="939" y="333121"/>
                  </a:lnTo>
                  <a:lnTo>
                    <a:pt x="3175" y="334048"/>
                  </a:lnTo>
                  <a:lnTo>
                    <a:pt x="5422" y="333121"/>
                  </a:lnTo>
                  <a:lnTo>
                    <a:pt x="6350" y="330873"/>
                  </a:lnTo>
                  <a:close/>
                </a:path>
                <a:path w="1376679" h="334645">
                  <a:moveTo>
                    <a:pt x="1376184" y="330873"/>
                  </a:moveTo>
                  <a:lnTo>
                    <a:pt x="1375257" y="328625"/>
                  </a:lnTo>
                  <a:lnTo>
                    <a:pt x="1373009" y="327698"/>
                  </a:lnTo>
                  <a:lnTo>
                    <a:pt x="1370774" y="328625"/>
                  </a:lnTo>
                  <a:lnTo>
                    <a:pt x="1369834" y="330873"/>
                  </a:lnTo>
                  <a:lnTo>
                    <a:pt x="1370774" y="333121"/>
                  </a:lnTo>
                  <a:lnTo>
                    <a:pt x="1373009" y="334048"/>
                  </a:lnTo>
                  <a:lnTo>
                    <a:pt x="1375257" y="333121"/>
                  </a:lnTo>
                  <a:lnTo>
                    <a:pt x="1376184" y="330873"/>
                  </a:lnTo>
                  <a:close/>
                </a:path>
                <a:path w="1376679" h="334645">
                  <a:moveTo>
                    <a:pt x="1376184" y="3175"/>
                  </a:moveTo>
                  <a:lnTo>
                    <a:pt x="1375257" y="927"/>
                  </a:lnTo>
                  <a:lnTo>
                    <a:pt x="1373009" y="0"/>
                  </a:lnTo>
                  <a:lnTo>
                    <a:pt x="1370774" y="927"/>
                  </a:lnTo>
                  <a:lnTo>
                    <a:pt x="1369834" y="3175"/>
                  </a:lnTo>
                  <a:lnTo>
                    <a:pt x="1370774" y="5422"/>
                  </a:lnTo>
                  <a:lnTo>
                    <a:pt x="1373009" y="6350"/>
                  </a:lnTo>
                  <a:lnTo>
                    <a:pt x="1375257" y="5422"/>
                  </a:lnTo>
                  <a:lnTo>
                    <a:pt x="1376184" y="3175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13799" y="477137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5689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728300" y="4411070"/>
            <a:ext cx="15106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11100"/>
              </a:lnSpc>
              <a:spcBef>
                <a:spcPts val="100"/>
              </a:spcBef>
            </a:pPr>
            <a:r>
              <a:rPr sz="750" b="1" spc="7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6 </a:t>
            </a:r>
            <a:r>
              <a:rPr sz="750" b="1" spc="-97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 </a:t>
            </a:r>
            <a:r>
              <a:rPr sz="750" i="1" spc="-70" dirty="0">
                <a:solidFill>
                  <a:srgbClr val="414042"/>
                </a:solidFill>
                <a:latin typeface="Trebuchet MS"/>
                <a:cs typeface="Trebuchet MS"/>
              </a:rPr>
              <a:t>Lima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14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750" i="1" spc="-75" dirty="0">
                <a:solidFill>
                  <a:srgbClr val="414042"/>
                </a:solidFill>
                <a:latin typeface="Trebuchet MS"/>
                <a:cs typeface="Trebuchet MS"/>
              </a:rPr>
              <a:t>eo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óni</a:t>
            </a:r>
            <a:r>
              <a:rPr sz="750" i="1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(1981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)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95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Alt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750" i="1" spc="-35" dirty="0">
                <a:solidFill>
                  <a:srgbClr val="414042"/>
                </a:solidFill>
                <a:latin typeface="Trebuchet MS"/>
                <a:cs typeface="Trebuchet MS"/>
              </a:rPr>
              <a:t>omp</a:t>
            </a:r>
            <a:r>
              <a:rPr sz="750" i="1" spc="-95" dirty="0">
                <a:solidFill>
                  <a:srgbClr val="414042"/>
                </a:solidFill>
                <a:latin typeface="Trebuchet MS"/>
                <a:cs typeface="Trebuchet MS"/>
              </a:rPr>
              <a:t>et</a:t>
            </a:r>
            <a:r>
              <a:rPr sz="750" i="1" spc="-70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- 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ç</a:t>
            </a:r>
            <a:r>
              <a:rPr sz="750" i="1" spc="-25" dirty="0">
                <a:solidFill>
                  <a:srgbClr val="414042"/>
                </a:solidFill>
                <a:latin typeface="Trebuchet MS"/>
                <a:cs typeface="Trebuchet MS"/>
              </a:rPr>
              <a:t>ã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. </a:t>
            </a:r>
            <a:r>
              <a:rPr sz="750" i="1" spc="1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esp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10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750" i="1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imensõ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25" dirty="0">
                <a:solidFill>
                  <a:srgbClr val="414042"/>
                </a:solidFill>
                <a:latin typeface="Trebuchet MS"/>
                <a:cs typeface="Trebuchet MS"/>
              </a:rPr>
              <a:t>Humanas?  </a:t>
            </a:r>
            <a:r>
              <a:rPr sz="750" i="1" spc="-70" dirty="0">
                <a:solidFill>
                  <a:srgbClr val="414042"/>
                </a:solidFill>
                <a:latin typeface="Trebuchet MS"/>
                <a:cs typeface="Trebuchet MS"/>
              </a:rPr>
              <a:t>Livr</a:t>
            </a:r>
            <a:r>
              <a:rPr sz="750" i="1" spc="-3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Hori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z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on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. 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750" i="1" spc="-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750" i="1" spc="-25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750" i="1" spc="-80" dirty="0">
                <a:solidFill>
                  <a:srgbClr val="414042"/>
                </a:solidFill>
                <a:latin typeface="Trebuchet MS"/>
                <a:cs typeface="Trebuchet MS"/>
              </a:rPr>
              <a:t>.55/58</a:t>
            </a:r>
            <a:endParaRPr sz="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124" y="694080"/>
            <a:ext cx="1971039" cy="2540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650" spc="5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AN</a:t>
            </a:r>
            <a:r>
              <a:rPr sz="650" spc="-1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CURS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65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TREINADORE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650" spc="-15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650" dirty="0">
                <a:solidFill>
                  <a:srgbClr val="414042"/>
                </a:solidFill>
                <a:latin typeface="Trebuchet MS"/>
                <a:cs typeface="Trebuchet MS"/>
              </a:rPr>
              <a:t>DESPO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65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05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25" dirty="0">
                <a:solidFill>
                  <a:srgbClr val="DCC75F"/>
                </a:solidFill>
                <a:latin typeface="Calibri"/>
                <a:cs typeface="Calibri"/>
              </a:rPr>
              <a:t>GRAU</a:t>
            </a:r>
            <a:r>
              <a:rPr sz="650" b="1" spc="-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20" dirty="0">
                <a:solidFill>
                  <a:srgbClr val="DCC75F"/>
                </a:solidFill>
                <a:latin typeface="Calibri"/>
                <a:cs typeface="Calibri"/>
              </a:rPr>
              <a:t>II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100" y="8812829"/>
            <a:ext cx="3486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70" dirty="0">
                <a:solidFill>
                  <a:srgbClr val="9D9FA2"/>
                </a:solidFill>
                <a:latin typeface="Trebuchet MS"/>
                <a:cs typeface="Trebuchet MS"/>
              </a:rPr>
              <a:t>8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624" y="1599368"/>
            <a:ext cx="239395" cy="218694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588010">
              <a:lnSpc>
                <a:spcPct val="100000"/>
              </a:lnSpc>
              <a:spcBef>
                <a:spcPts val="65"/>
              </a:spcBef>
            </a:pPr>
            <a:r>
              <a:rPr sz="650" spc="-5" dirty="0">
                <a:solidFill>
                  <a:srgbClr val="414042"/>
                </a:solidFill>
                <a:latin typeface="Trebuchet MS"/>
                <a:cs typeface="Trebuchet MS"/>
              </a:rPr>
              <a:t>INSTITUTO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3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414042"/>
                </a:solidFill>
                <a:latin typeface="Trebuchet MS"/>
                <a:cs typeface="Trebuchet MS"/>
              </a:rPr>
              <a:t>DESPORTO</a:t>
            </a:r>
            <a:r>
              <a:rPr sz="65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1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65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5" dirty="0">
                <a:solidFill>
                  <a:srgbClr val="414042"/>
                </a:solidFill>
                <a:latin typeface="Trebuchet MS"/>
                <a:cs typeface="Trebuchet MS"/>
              </a:rPr>
              <a:t>PORTUGAL</a:t>
            </a:r>
            <a:r>
              <a:rPr sz="65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650" spc="-114" dirty="0">
                <a:solidFill>
                  <a:srgbClr val="414042"/>
                </a:solidFill>
                <a:latin typeface="Trebuchet MS"/>
                <a:cs typeface="Trebuchet MS"/>
              </a:rPr>
              <a:t>//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PROGRAMA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NACIONAL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0" dirty="0">
                <a:solidFill>
                  <a:srgbClr val="DCC75F"/>
                </a:solidFill>
                <a:latin typeface="Calibri"/>
                <a:cs typeface="Calibri"/>
              </a:rPr>
              <a:t>FORMAÇÃO</a:t>
            </a:r>
            <a:r>
              <a:rPr sz="650" b="1" spc="15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35" dirty="0">
                <a:solidFill>
                  <a:srgbClr val="DCC75F"/>
                </a:solidFill>
                <a:latin typeface="Calibri"/>
                <a:cs typeface="Calibri"/>
              </a:rPr>
              <a:t>DE</a:t>
            </a:r>
            <a:r>
              <a:rPr sz="650" b="1" spc="-10" dirty="0">
                <a:solidFill>
                  <a:srgbClr val="DCC75F"/>
                </a:solidFill>
                <a:latin typeface="Calibri"/>
                <a:cs typeface="Calibri"/>
              </a:rPr>
              <a:t> </a:t>
            </a:r>
            <a:r>
              <a:rPr sz="650" b="1" spc="40" dirty="0">
                <a:solidFill>
                  <a:srgbClr val="DCC75F"/>
                </a:solidFill>
                <a:latin typeface="Calibri"/>
                <a:cs typeface="Calibri"/>
              </a:rPr>
              <a:t>TREINADORES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1598" y="9271986"/>
            <a:ext cx="160782" cy="1600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11299" y="1580713"/>
            <a:ext cx="347345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>
              <a:lnSpc>
                <a:spcPct val="122200"/>
              </a:lnSpc>
              <a:spcBef>
                <a:spcPts val="100"/>
              </a:spcBef>
            </a:pP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Ao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pretender</a:t>
            </a:r>
            <a:r>
              <a:rPr sz="900" b="1" spc="-1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promover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o</a:t>
            </a:r>
            <a:r>
              <a:rPr sz="900" b="1" spc="-1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desenvolvimento</a:t>
            </a:r>
            <a:r>
              <a:rPr sz="900" b="1" spc="-1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da</a:t>
            </a:r>
            <a:r>
              <a:rPr sz="900" b="1" spc="-1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sua</a:t>
            </a:r>
            <a:r>
              <a:rPr sz="900" b="1" spc="-1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modalidade,</a:t>
            </a:r>
            <a:r>
              <a:rPr sz="900" b="1" spc="-1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ao </a:t>
            </a:r>
            <a:r>
              <a:rPr sz="900" b="1" spc="-19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procurar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proceder ao aperfeiçoamento técnico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dos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seus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filiados,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uma </a:t>
            </a:r>
            <a:r>
              <a:rPr sz="900" b="1" spc="25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federação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procede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4B948"/>
                </a:solidFill>
                <a:latin typeface="Calibri"/>
                <a:cs typeface="Calibri"/>
              </a:rPr>
              <a:t>por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54B948"/>
                </a:solidFill>
                <a:latin typeface="Calibri"/>
                <a:cs typeface="Calibri"/>
              </a:rPr>
              <a:t>via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54B948"/>
                </a:solidFill>
                <a:latin typeface="Calibri"/>
                <a:cs typeface="Calibri"/>
              </a:rPr>
              <a:t>indireta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através</a:t>
            </a:r>
            <a:r>
              <a:rPr sz="900" b="1" spc="-20" dirty="0">
                <a:solidFill>
                  <a:srgbClr val="54B948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54B948"/>
                </a:solidFill>
                <a:latin typeface="Calibri"/>
                <a:cs typeface="Calibri"/>
              </a:rPr>
              <a:t>de: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7299" y="2256356"/>
            <a:ext cx="1750060" cy="102616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56210" marR="5080" indent="-144145">
              <a:lnSpc>
                <a:spcPts val="1320"/>
              </a:lnSpc>
              <a:spcBef>
                <a:spcPts val="145"/>
              </a:spcBef>
            </a:pPr>
            <a:r>
              <a:rPr sz="600" spc="90" dirty="0">
                <a:solidFill>
                  <a:srgbClr val="54B948"/>
                </a:solidFill>
                <a:latin typeface="Arial"/>
                <a:cs typeface="Arial"/>
              </a:rPr>
              <a:t>■   </a:t>
            </a:r>
            <a:r>
              <a:rPr sz="600" spc="10" dirty="0">
                <a:solidFill>
                  <a:srgbClr val="54B948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54B948"/>
                </a:solidFill>
                <a:latin typeface="Trebuchet MS"/>
                <a:cs typeface="Trebuchet MS"/>
              </a:rPr>
              <a:t>regulamentaçã</a:t>
            </a:r>
            <a:r>
              <a:rPr sz="1100" spc="-20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100" spc="-9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100" spc="5" dirty="0">
                <a:solidFill>
                  <a:srgbClr val="54B948"/>
                </a:solidFill>
                <a:latin typeface="Trebuchet MS"/>
                <a:cs typeface="Trebuchet MS"/>
              </a:rPr>
              <a:t>da</a:t>
            </a:r>
            <a:r>
              <a:rPr sz="1100" spc="15" dirty="0">
                <a:solidFill>
                  <a:srgbClr val="54B948"/>
                </a:solidFill>
                <a:latin typeface="Trebuchet MS"/>
                <a:cs typeface="Trebuchet MS"/>
              </a:rPr>
              <a:t>s</a:t>
            </a:r>
            <a:r>
              <a:rPr sz="1100" spc="-9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54B948"/>
                </a:solidFill>
                <a:latin typeface="Trebuchet MS"/>
                <a:cs typeface="Trebuchet MS"/>
              </a:rPr>
              <a:t>pro</a:t>
            </a:r>
            <a:r>
              <a:rPr sz="1100" spc="70" dirty="0">
                <a:solidFill>
                  <a:srgbClr val="54B948"/>
                </a:solidFill>
                <a:latin typeface="Trebuchet MS"/>
                <a:cs typeface="Trebuchet MS"/>
              </a:rPr>
              <a:t>-  </a:t>
            </a:r>
            <a:r>
              <a:rPr sz="1100" spc="10" dirty="0">
                <a:solidFill>
                  <a:srgbClr val="54B948"/>
                </a:solidFill>
                <a:latin typeface="Trebuchet MS"/>
                <a:cs typeface="Trebuchet MS"/>
              </a:rPr>
              <a:t>vas </a:t>
            </a:r>
            <a:r>
              <a:rPr sz="1100" spc="-25" dirty="0">
                <a:solidFill>
                  <a:srgbClr val="54B948"/>
                </a:solidFill>
                <a:latin typeface="Trebuchet MS"/>
                <a:cs typeface="Trebuchet MS"/>
              </a:rPr>
              <a:t>nacionais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estabelecendo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ondi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ç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õe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ac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ess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ao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quad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 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ompetiti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: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cr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ér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io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passa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- 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ge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ionai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ao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nacionai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  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subida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divisã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8099" y="2256356"/>
            <a:ext cx="1743710" cy="52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210" marR="5080" indent="-144145" algn="just">
              <a:lnSpc>
                <a:spcPct val="107600"/>
              </a:lnSpc>
            </a:pPr>
            <a:r>
              <a:rPr sz="600" spc="90" dirty="0">
                <a:solidFill>
                  <a:srgbClr val="54B948"/>
                </a:solidFill>
                <a:latin typeface="Arial"/>
                <a:cs typeface="Arial"/>
              </a:rPr>
              <a:t>■   </a:t>
            </a:r>
            <a:r>
              <a:rPr sz="600" spc="10" dirty="0">
                <a:solidFill>
                  <a:srgbClr val="54B948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54B948"/>
                </a:solidFill>
                <a:latin typeface="Trebuchet MS"/>
                <a:cs typeface="Trebuchet MS"/>
              </a:rPr>
              <a:t>preparaçã</a:t>
            </a:r>
            <a:r>
              <a:rPr sz="1100" spc="-2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100" spc="-9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100" spc="5" dirty="0">
                <a:solidFill>
                  <a:srgbClr val="54B948"/>
                </a:solidFill>
                <a:latin typeface="Trebuchet MS"/>
                <a:cs typeface="Trebuchet MS"/>
              </a:rPr>
              <a:t>da</a:t>
            </a:r>
            <a:r>
              <a:rPr sz="1100" spc="15" dirty="0">
                <a:solidFill>
                  <a:srgbClr val="54B948"/>
                </a:solidFill>
                <a:latin typeface="Trebuchet MS"/>
                <a:cs typeface="Trebuchet MS"/>
              </a:rPr>
              <a:t>s</a:t>
            </a:r>
            <a:r>
              <a:rPr sz="1100" spc="-9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54B948"/>
                </a:solidFill>
                <a:latin typeface="Trebuchet MS"/>
                <a:cs typeface="Trebuchet MS"/>
              </a:rPr>
              <a:t>equipa</a:t>
            </a:r>
            <a:r>
              <a:rPr sz="1100" spc="-10" dirty="0">
                <a:solidFill>
                  <a:srgbClr val="54B948"/>
                </a:solidFill>
                <a:latin typeface="Trebuchet MS"/>
                <a:cs typeface="Trebuchet MS"/>
              </a:rPr>
              <a:t>s</a:t>
            </a:r>
            <a:r>
              <a:rPr sz="1100" spc="-9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54B948"/>
                </a:solidFill>
                <a:latin typeface="Trebuchet MS"/>
                <a:cs typeface="Trebuchet MS"/>
              </a:rPr>
              <a:t>de  </a:t>
            </a:r>
            <a:r>
              <a:rPr sz="1100" spc="-35" dirty="0">
                <a:solidFill>
                  <a:srgbClr val="54B948"/>
                </a:solidFill>
                <a:latin typeface="Trebuchet MS"/>
                <a:cs typeface="Trebuchet MS"/>
              </a:rPr>
              <a:t>seleçã</a:t>
            </a:r>
            <a:r>
              <a:rPr sz="1100" spc="-20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100" spc="-16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epr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ese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ti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país 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ompeti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ç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õe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er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nacionai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88899" y="2256356"/>
            <a:ext cx="1711960" cy="858519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56210" marR="5080" indent="-144145">
              <a:lnSpc>
                <a:spcPts val="1320"/>
              </a:lnSpc>
              <a:spcBef>
                <a:spcPts val="145"/>
              </a:spcBef>
            </a:pPr>
            <a:r>
              <a:rPr sz="600" spc="90" dirty="0">
                <a:solidFill>
                  <a:srgbClr val="54B948"/>
                </a:solidFill>
                <a:latin typeface="Arial"/>
                <a:cs typeface="Arial"/>
              </a:rPr>
              <a:t>■   </a:t>
            </a:r>
            <a:r>
              <a:rPr sz="600" spc="10" dirty="0">
                <a:solidFill>
                  <a:srgbClr val="54B948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54B948"/>
                </a:solidFill>
                <a:latin typeface="Trebuchet MS"/>
                <a:cs typeface="Trebuchet MS"/>
              </a:rPr>
              <a:t>realizaçã</a:t>
            </a:r>
            <a:r>
              <a:rPr sz="1100" spc="-3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100" spc="-9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54B948"/>
                </a:solidFill>
                <a:latin typeface="Trebuchet MS"/>
                <a:cs typeface="Trebuchet MS"/>
              </a:rPr>
              <a:t>d</a:t>
            </a:r>
            <a:r>
              <a:rPr sz="1100" spc="-30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100" spc="-9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54B948"/>
                </a:solidFill>
                <a:latin typeface="Trebuchet MS"/>
                <a:cs typeface="Trebuchet MS"/>
              </a:rPr>
              <a:t>estágio</a:t>
            </a:r>
            <a:r>
              <a:rPr sz="1100" spc="5" dirty="0">
                <a:solidFill>
                  <a:srgbClr val="54B948"/>
                </a:solidFill>
                <a:latin typeface="Trebuchet MS"/>
                <a:cs typeface="Trebuchet MS"/>
              </a:rPr>
              <a:t>s</a:t>
            </a:r>
            <a:r>
              <a:rPr sz="1100" spc="-9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54B948"/>
                </a:solidFill>
                <a:latin typeface="Trebuchet MS"/>
                <a:cs typeface="Trebuchet MS"/>
              </a:rPr>
              <a:t>de  aperfeiçoament</a:t>
            </a:r>
            <a:r>
              <a:rPr sz="1100" spc="-2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100" spc="-9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54B948"/>
                </a:solidFill>
                <a:latin typeface="Trebuchet MS"/>
                <a:cs typeface="Trebuchet MS"/>
              </a:rPr>
              <a:t>d</a:t>
            </a:r>
            <a:r>
              <a:rPr sz="1100" spc="-30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100" spc="-9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54B948"/>
                </a:solidFill>
                <a:latin typeface="Trebuchet MS"/>
                <a:cs typeface="Trebuchet MS"/>
              </a:rPr>
              <a:t>prati</a:t>
            </a:r>
            <a:r>
              <a:rPr sz="1100" spc="70" dirty="0">
                <a:solidFill>
                  <a:srgbClr val="54B948"/>
                </a:solidFill>
                <a:latin typeface="Trebuchet MS"/>
                <a:cs typeface="Trebuchet MS"/>
              </a:rPr>
              <a:t>-  </a:t>
            </a:r>
            <a:r>
              <a:rPr sz="1100" spc="-25" dirty="0">
                <a:solidFill>
                  <a:srgbClr val="54B948"/>
                </a:solidFill>
                <a:latin typeface="Trebuchet MS"/>
                <a:cs typeface="Trebuchet MS"/>
              </a:rPr>
              <a:t>cante</a:t>
            </a:r>
            <a:r>
              <a:rPr sz="1100" spc="-5" dirty="0">
                <a:solidFill>
                  <a:srgbClr val="54B948"/>
                </a:solidFill>
                <a:latin typeface="Trebuchet MS"/>
                <a:cs typeface="Trebuchet MS"/>
              </a:rPr>
              <a:t>s</a:t>
            </a:r>
            <a:r>
              <a:rPr sz="1100" spc="-9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di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ersa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egor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ia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30" dirty="0">
                <a:solidFill>
                  <a:srgbClr val="414042"/>
                </a:solidFill>
                <a:latin typeface="Trebuchet MS"/>
                <a:cs typeface="Trebuchet MS"/>
              </a:rPr>
              <a:t>, 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nor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malme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vinculado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- 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peçã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65" dirty="0">
                <a:solidFill>
                  <a:srgbClr val="414042"/>
                </a:solidFill>
                <a:latin typeface="Trebuchet MS"/>
                <a:cs typeface="Trebuchet MS"/>
              </a:rPr>
              <a:t>“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alo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selecion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á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ei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305" dirty="0">
                <a:solidFill>
                  <a:srgbClr val="414042"/>
                </a:solidFill>
                <a:latin typeface="Trebuchet MS"/>
                <a:cs typeface="Trebuchet MS"/>
              </a:rPr>
              <a:t>”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94824" y="2318819"/>
            <a:ext cx="6350" cy="951865"/>
            <a:chOff x="2894824" y="2318819"/>
            <a:chExt cx="6350" cy="951865"/>
          </a:xfrm>
        </p:grpSpPr>
        <p:sp>
          <p:nvSpPr>
            <p:cNvPr id="11" name="object 11"/>
            <p:cNvSpPr/>
            <p:nvPr/>
          </p:nvSpPr>
          <p:spPr>
            <a:xfrm>
              <a:off x="2897999" y="2334765"/>
              <a:ext cx="0" cy="926465"/>
            </a:xfrm>
            <a:custGeom>
              <a:avLst/>
              <a:gdLst/>
              <a:ahLst/>
              <a:cxnLst/>
              <a:rect l="l" t="t" r="r" b="b"/>
              <a:pathLst>
                <a:path h="926464">
                  <a:moveTo>
                    <a:pt x="0" y="0"/>
                  </a:moveTo>
                  <a:lnTo>
                    <a:pt x="0" y="925842"/>
                  </a:lnTo>
                </a:path>
              </a:pathLst>
            </a:custGeom>
            <a:ln w="635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94812" y="2318829"/>
              <a:ext cx="6350" cy="951865"/>
            </a:xfrm>
            <a:custGeom>
              <a:avLst/>
              <a:gdLst/>
              <a:ahLst/>
              <a:cxnLst/>
              <a:rect l="l" t="t" r="r" b="b"/>
              <a:pathLst>
                <a:path w="6350" h="951864">
                  <a:moveTo>
                    <a:pt x="6350" y="948169"/>
                  </a:moveTo>
                  <a:lnTo>
                    <a:pt x="5422" y="945921"/>
                  </a:lnTo>
                  <a:lnTo>
                    <a:pt x="3175" y="944994"/>
                  </a:lnTo>
                  <a:lnTo>
                    <a:pt x="939" y="945921"/>
                  </a:lnTo>
                  <a:lnTo>
                    <a:pt x="0" y="948169"/>
                  </a:lnTo>
                  <a:lnTo>
                    <a:pt x="939" y="950404"/>
                  </a:lnTo>
                  <a:lnTo>
                    <a:pt x="3175" y="951344"/>
                  </a:lnTo>
                  <a:lnTo>
                    <a:pt x="5422" y="950404"/>
                  </a:lnTo>
                  <a:lnTo>
                    <a:pt x="6350" y="948169"/>
                  </a:lnTo>
                  <a:close/>
                </a:path>
                <a:path w="6350" h="951864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823999" y="2318819"/>
            <a:ext cx="6350" cy="951865"/>
            <a:chOff x="4823999" y="2318819"/>
            <a:chExt cx="6350" cy="951865"/>
          </a:xfrm>
        </p:grpSpPr>
        <p:sp>
          <p:nvSpPr>
            <p:cNvPr id="14" name="object 14"/>
            <p:cNvSpPr/>
            <p:nvPr/>
          </p:nvSpPr>
          <p:spPr>
            <a:xfrm>
              <a:off x="4827174" y="2334765"/>
              <a:ext cx="0" cy="926465"/>
            </a:xfrm>
            <a:custGeom>
              <a:avLst/>
              <a:gdLst/>
              <a:ahLst/>
              <a:cxnLst/>
              <a:rect l="l" t="t" r="r" b="b"/>
              <a:pathLst>
                <a:path h="926464">
                  <a:moveTo>
                    <a:pt x="0" y="0"/>
                  </a:moveTo>
                  <a:lnTo>
                    <a:pt x="0" y="925842"/>
                  </a:lnTo>
                </a:path>
              </a:pathLst>
            </a:custGeom>
            <a:ln w="635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23993" y="2318829"/>
              <a:ext cx="6350" cy="951865"/>
            </a:xfrm>
            <a:custGeom>
              <a:avLst/>
              <a:gdLst/>
              <a:ahLst/>
              <a:cxnLst/>
              <a:rect l="l" t="t" r="r" b="b"/>
              <a:pathLst>
                <a:path w="6350" h="951864">
                  <a:moveTo>
                    <a:pt x="6350" y="948169"/>
                  </a:moveTo>
                  <a:lnTo>
                    <a:pt x="5422" y="945921"/>
                  </a:lnTo>
                  <a:lnTo>
                    <a:pt x="3175" y="944994"/>
                  </a:lnTo>
                  <a:lnTo>
                    <a:pt x="927" y="945921"/>
                  </a:lnTo>
                  <a:lnTo>
                    <a:pt x="0" y="948169"/>
                  </a:lnTo>
                  <a:lnTo>
                    <a:pt x="927" y="950404"/>
                  </a:lnTo>
                  <a:lnTo>
                    <a:pt x="3175" y="951344"/>
                  </a:lnTo>
                  <a:lnTo>
                    <a:pt x="5422" y="950404"/>
                  </a:lnTo>
                  <a:lnTo>
                    <a:pt x="6350" y="948169"/>
                  </a:lnTo>
                  <a:close/>
                </a:path>
                <a:path w="6350" h="951864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741300" y="4616495"/>
            <a:ext cx="3859529" cy="84581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64160" marR="873760" indent="-252095">
              <a:lnSpc>
                <a:spcPts val="1700"/>
              </a:lnSpc>
              <a:spcBef>
                <a:spcPts val="340"/>
              </a:spcBef>
            </a:pPr>
            <a:r>
              <a:rPr sz="1200" spc="-60" dirty="0">
                <a:solidFill>
                  <a:srgbClr val="54B948"/>
                </a:solidFill>
                <a:latin typeface="Trebuchet MS"/>
                <a:cs typeface="Trebuchet MS"/>
              </a:rPr>
              <a:t>1.</a:t>
            </a:r>
            <a:r>
              <a:rPr sz="1200" spc="-50" dirty="0">
                <a:solidFill>
                  <a:srgbClr val="54B948"/>
                </a:solidFill>
                <a:latin typeface="Trebuchet MS"/>
                <a:cs typeface="Trebuchet MS"/>
              </a:rPr>
              <a:t>2</a:t>
            </a:r>
            <a:r>
              <a:rPr sz="1200" spc="75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54B948"/>
                </a:solidFill>
                <a:latin typeface="Trebuchet MS"/>
                <a:cs typeface="Trebuchet MS"/>
              </a:rPr>
              <a:t>importânci</a:t>
            </a:r>
            <a:r>
              <a:rPr sz="1600" spc="-30" dirty="0">
                <a:solidFill>
                  <a:srgbClr val="54B948"/>
                </a:solidFill>
                <a:latin typeface="Trebuchet MS"/>
                <a:cs typeface="Trebuchet MS"/>
              </a:rPr>
              <a:t>a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54B948"/>
                </a:solidFill>
                <a:latin typeface="Trebuchet MS"/>
                <a:cs typeface="Trebuchet MS"/>
              </a:rPr>
              <a:t>necessidad</a:t>
            </a:r>
            <a:r>
              <a:rPr sz="1600" spc="-15" dirty="0">
                <a:solidFill>
                  <a:srgbClr val="54B948"/>
                </a:solidFill>
                <a:latin typeface="Trebuchet MS"/>
                <a:cs typeface="Trebuchet MS"/>
              </a:rPr>
              <a:t>e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54B948"/>
                </a:solidFill>
                <a:latin typeface="Trebuchet MS"/>
                <a:cs typeface="Trebuchet MS"/>
              </a:rPr>
              <a:t>da  </a:t>
            </a:r>
            <a:r>
              <a:rPr sz="1600" spc="-45" dirty="0">
                <a:solidFill>
                  <a:srgbClr val="54B948"/>
                </a:solidFill>
                <a:latin typeface="Trebuchet MS"/>
                <a:cs typeface="Trebuchet MS"/>
              </a:rPr>
              <a:t>formaçã</a:t>
            </a:r>
            <a:r>
              <a:rPr sz="1600" spc="-25" dirty="0">
                <a:solidFill>
                  <a:srgbClr val="54B948"/>
                </a:solidFill>
                <a:latin typeface="Trebuchet MS"/>
                <a:cs typeface="Trebuchet MS"/>
              </a:rPr>
              <a:t>o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54B948"/>
                </a:solidFill>
                <a:latin typeface="Trebuchet MS"/>
                <a:cs typeface="Trebuchet MS"/>
              </a:rPr>
              <a:t>do</a:t>
            </a:r>
            <a:r>
              <a:rPr sz="1600" spc="25" dirty="0">
                <a:solidFill>
                  <a:srgbClr val="54B948"/>
                </a:solidFill>
                <a:latin typeface="Trebuchet MS"/>
                <a:cs typeface="Trebuchet MS"/>
              </a:rPr>
              <a:t>s</a:t>
            </a:r>
            <a:r>
              <a:rPr sz="1600" spc="-140" dirty="0">
                <a:solidFill>
                  <a:srgbClr val="54B948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54B948"/>
                </a:solidFill>
                <a:latin typeface="Trebuchet MS"/>
                <a:cs typeface="Trebuchet MS"/>
              </a:rPr>
              <a:t>treinadores</a:t>
            </a:r>
            <a:endParaRPr sz="1600">
              <a:latin typeface="Trebuchet MS"/>
              <a:cs typeface="Trebuchet MS"/>
            </a:endParaRPr>
          </a:p>
          <a:p>
            <a:pPr marL="282575" marR="5080" indent="179705">
              <a:lnSpc>
                <a:spcPct val="122200"/>
              </a:lnSpc>
              <a:spcBef>
                <a:spcPts val="175"/>
              </a:spcBef>
            </a:pP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melhoria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qualitativa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promovida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através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formação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permanente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dos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técnicos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desportivos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constitui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outra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possibilidade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reveste,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entanto,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93299" y="3424755"/>
            <a:ext cx="355917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>
              <a:lnSpc>
                <a:spcPct val="122200"/>
              </a:lnSpc>
              <a:spcBef>
                <a:spcPts val="100"/>
              </a:spcBef>
            </a:pP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Nã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rv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ençã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egula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sis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emá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tic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ofunda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- 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venção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circunscreve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número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limitado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clubes.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praticantes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envolvidos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nestas ações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são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agentes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transmissão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ou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ensino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conhecimentos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adquiridos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mas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apenas,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quando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muito,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serão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divulgadores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algumas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experiências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vividas.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68058" y="5436435"/>
            <a:ext cx="3910965" cy="321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 marR="115570">
              <a:lnSpc>
                <a:spcPct val="122200"/>
              </a:lnSpc>
              <a:spcBef>
                <a:spcPts val="100"/>
              </a:spcBef>
            </a:pP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diversas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limitações,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dado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federações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dispõem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quadro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técnico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especificamente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preparado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vocacionado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tarefas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pedagógi-</a:t>
            </a:r>
            <a:endParaRPr sz="9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240"/>
              </a:spcBef>
              <a:tabLst>
                <a:tab pos="255270" algn="l"/>
              </a:tabLst>
            </a:pPr>
            <a:r>
              <a:rPr sz="900" u="dash" spc="-8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 	</a:t>
            </a:r>
            <a:r>
              <a:rPr sz="900" u="dash" spc="-5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ca</a:t>
            </a:r>
            <a:r>
              <a:rPr sz="900" u="dash" spc="-10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s</a:t>
            </a:r>
            <a:r>
              <a:rPr sz="900" u="dash" spc="-100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dash" spc="-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d</a:t>
            </a:r>
            <a:r>
              <a:rPr sz="900" u="dash" spc="-40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a</a:t>
            </a:r>
            <a:r>
              <a:rPr sz="900" u="dash" spc="-100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dash" spc="-9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f</a:t>
            </a:r>
            <a:r>
              <a:rPr sz="900" u="dash" spc="-3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or</a:t>
            </a:r>
            <a:r>
              <a:rPr sz="900" u="dash" spc="-40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maçã</a:t>
            </a:r>
            <a:r>
              <a:rPr sz="900" u="dash" spc="10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o</a:t>
            </a:r>
            <a:r>
              <a:rPr sz="900" u="dash" spc="-100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einado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es</a:t>
            </a:r>
            <a:r>
              <a:rPr sz="750" b="1" spc="-7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7</a:t>
            </a:r>
            <a:r>
              <a:rPr sz="900" spc="-145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 marL="435609">
              <a:lnSpc>
                <a:spcPct val="100000"/>
              </a:lnSpc>
              <a:spcBef>
                <a:spcPts val="240"/>
              </a:spcBef>
            </a:pP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prática,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federações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interessadas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atualização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treinadores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têm-</a:t>
            </a:r>
            <a:endParaRPr sz="900">
              <a:latin typeface="Trebuchet MS"/>
              <a:cs typeface="Trebuchet MS"/>
            </a:endParaRPr>
          </a:p>
          <a:p>
            <a:pPr marL="255904" marR="32384">
              <a:lnSpc>
                <a:spcPct val="122200"/>
              </a:lnSpc>
            </a:pP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-se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limitado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levantar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suas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necessidades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têm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vindo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apoiadas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ealizaçã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curso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einado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outra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aç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õe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car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z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écni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-peda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- 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gógico.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treinadores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tem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constituído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nó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górdio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desporto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federado,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dado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foi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sempre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temática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mal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vista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pelas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federações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por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muitos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dirigentes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desportivos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jamais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defenderam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uma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solução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ade-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quada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desenvolvimento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todas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modalidades.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Registe-se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propósito</a:t>
            </a:r>
            <a:endParaRPr sz="900">
              <a:latin typeface="Trebuchet MS"/>
              <a:cs typeface="Trebuchet MS"/>
            </a:endParaRPr>
          </a:p>
          <a:p>
            <a:pPr marL="255904" marR="30480">
              <a:lnSpc>
                <a:spcPct val="122200"/>
              </a:lnSpc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publicação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2010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Programa Nacional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Formação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Treinadores,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editado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pelo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Instituto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Desporto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Portugal,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tomada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posição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governamental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sobre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problemática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treinadores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des-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porto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português.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Sobre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esta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temática,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permitimo-nos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transcrever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opinião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endParaRPr sz="9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240"/>
              </a:spcBef>
              <a:tabLst>
                <a:tab pos="255270" algn="l"/>
              </a:tabLst>
            </a:pPr>
            <a:r>
              <a:rPr sz="900" u="dash" spc="-8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 	</a:t>
            </a:r>
            <a:r>
              <a:rPr sz="900" u="dash" spc="-3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Vasconcelos</a:t>
            </a:r>
            <a:r>
              <a:rPr sz="900" u="dash" spc="-100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dash" spc="-20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Raposo</a:t>
            </a:r>
            <a:r>
              <a:rPr sz="900" u="dash" spc="-9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dash" spc="-30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publicada</a:t>
            </a:r>
            <a:r>
              <a:rPr sz="900" u="dash" spc="-100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dash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no</a:t>
            </a:r>
            <a:r>
              <a:rPr sz="900" u="dash" spc="-9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dash" spc="-50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jornal</a:t>
            </a:r>
            <a:r>
              <a:rPr sz="900" u="dash" spc="-100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i="1" u="dash" spc="-40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A</a:t>
            </a:r>
            <a:r>
              <a:rPr sz="900" i="1" u="dash" spc="-12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i="1" u="dash" spc="-4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Bola</a:t>
            </a:r>
            <a:r>
              <a:rPr sz="900" i="1" u="dash" spc="-100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dash" spc="-2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em</a:t>
            </a:r>
            <a:r>
              <a:rPr sz="900" u="dash" spc="-9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dash" spc="-20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20</a:t>
            </a:r>
            <a:r>
              <a:rPr sz="900" u="dash" spc="-9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dash" spc="-2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de</a:t>
            </a:r>
            <a:r>
              <a:rPr sz="900" u="dash" spc="-9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maio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2010</a:t>
            </a:r>
            <a:r>
              <a:rPr sz="750" b="1" spc="-60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8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:</a:t>
            </a:r>
            <a:endParaRPr sz="900">
              <a:latin typeface="Trebuchet MS"/>
              <a:cs typeface="Trebuchet MS"/>
            </a:endParaRPr>
          </a:p>
          <a:p>
            <a:pPr marL="255904" marR="151130" indent="179705">
              <a:lnSpc>
                <a:spcPct val="122200"/>
              </a:lnSpc>
            </a:pPr>
            <a:r>
              <a:rPr sz="900" spc="1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afirmação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treinadores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constitui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mais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importantes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pilares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desenvolvimento desportivo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uma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realidade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recorrente.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Isto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significa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legislação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enquadra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tudo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refere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f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ormaçã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daquele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ofissionai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v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também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ealidade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790295" y="5522821"/>
            <a:ext cx="6350" cy="451484"/>
            <a:chOff x="2790295" y="5522821"/>
            <a:chExt cx="6350" cy="451484"/>
          </a:xfrm>
        </p:grpSpPr>
        <p:sp>
          <p:nvSpPr>
            <p:cNvPr id="20" name="object 20"/>
            <p:cNvSpPr/>
            <p:nvPr/>
          </p:nvSpPr>
          <p:spPr>
            <a:xfrm>
              <a:off x="2793470" y="5538702"/>
              <a:ext cx="0" cy="426084"/>
            </a:xfrm>
            <a:custGeom>
              <a:avLst/>
              <a:gdLst/>
              <a:ahLst/>
              <a:cxnLst/>
              <a:rect l="l" t="t" r="r" b="b"/>
              <a:pathLst>
                <a:path h="426085">
                  <a:moveTo>
                    <a:pt x="0" y="0"/>
                  </a:moveTo>
                  <a:lnTo>
                    <a:pt x="0" y="425640"/>
                  </a:lnTo>
                </a:path>
              </a:pathLst>
            </a:custGeom>
            <a:ln w="635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90291" y="5522823"/>
              <a:ext cx="6350" cy="451484"/>
            </a:xfrm>
            <a:custGeom>
              <a:avLst/>
              <a:gdLst/>
              <a:ahLst/>
              <a:cxnLst/>
              <a:rect l="l" t="t" r="r" b="b"/>
              <a:pathLst>
                <a:path w="6350" h="451485">
                  <a:moveTo>
                    <a:pt x="6350" y="447878"/>
                  </a:moveTo>
                  <a:lnTo>
                    <a:pt x="5422" y="445643"/>
                  </a:lnTo>
                  <a:lnTo>
                    <a:pt x="3175" y="444703"/>
                  </a:lnTo>
                  <a:lnTo>
                    <a:pt x="927" y="445643"/>
                  </a:lnTo>
                  <a:lnTo>
                    <a:pt x="0" y="447878"/>
                  </a:lnTo>
                  <a:lnTo>
                    <a:pt x="927" y="450126"/>
                  </a:lnTo>
                  <a:lnTo>
                    <a:pt x="3175" y="451053"/>
                  </a:lnTo>
                  <a:lnTo>
                    <a:pt x="5422" y="450126"/>
                  </a:lnTo>
                  <a:lnTo>
                    <a:pt x="6350" y="447878"/>
                  </a:lnTo>
                  <a:close/>
                </a:path>
                <a:path w="6350" h="451485">
                  <a:moveTo>
                    <a:pt x="6350" y="3175"/>
                  </a:moveTo>
                  <a:lnTo>
                    <a:pt x="5422" y="939"/>
                  </a:lnTo>
                  <a:lnTo>
                    <a:pt x="3175" y="0"/>
                  </a:lnTo>
                  <a:lnTo>
                    <a:pt x="927" y="939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808599" y="5957995"/>
            <a:ext cx="25400" cy="25400"/>
            <a:chOff x="3808599" y="5957995"/>
            <a:chExt cx="25400" cy="25400"/>
          </a:xfrm>
        </p:grpSpPr>
        <p:sp>
          <p:nvSpPr>
            <p:cNvPr id="23" name="object 23"/>
            <p:cNvSpPr/>
            <p:nvPr/>
          </p:nvSpPr>
          <p:spPr>
            <a:xfrm>
              <a:off x="3818119" y="596752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4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4"/>
                  </a:lnTo>
                  <a:lnTo>
                    <a:pt x="5420" y="5420"/>
                  </a:lnTo>
                  <a:lnTo>
                    <a:pt x="3175" y="6349"/>
                  </a:lnTo>
                  <a:lnTo>
                    <a:pt x="929" y="5420"/>
                  </a:lnTo>
                  <a:lnTo>
                    <a:pt x="0" y="3174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08599" y="595799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5689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790295" y="7657420"/>
            <a:ext cx="6350" cy="325120"/>
            <a:chOff x="2790295" y="7657420"/>
            <a:chExt cx="6350" cy="325120"/>
          </a:xfrm>
        </p:grpSpPr>
        <p:sp>
          <p:nvSpPr>
            <p:cNvPr id="26" name="object 26"/>
            <p:cNvSpPr/>
            <p:nvPr/>
          </p:nvSpPr>
          <p:spPr>
            <a:xfrm>
              <a:off x="2793470" y="7673344"/>
              <a:ext cx="0" cy="299720"/>
            </a:xfrm>
            <a:custGeom>
              <a:avLst/>
              <a:gdLst/>
              <a:ahLst/>
              <a:cxnLst/>
              <a:rect l="l" t="t" r="r" b="b"/>
              <a:pathLst>
                <a:path h="299720">
                  <a:moveTo>
                    <a:pt x="0" y="0"/>
                  </a:moveTo>
                  <a:lnTo>
                    <a:pt x="0" y="299580"/>
                  </a:lnTo>
                </a:path>
              </a:pathLst>
            </a:custGeom>
            <a:ln w="635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90291" y="7657427"/>
              <a:ext cx="6350" cy="325120"/>
            </a:xfrm>
            <a:custGeom>
              <a:avLst/>
              <a:gdLst/>
              <a:ahLst/>
              <a:cxnLst/>
              <a:rect l="l" t="t" r="r" b="b"/>
              <a:pathLst>
                <a:path w="6350" h="325120">
                  <a:moveTo>
                    <a:pt x="6350" y="321868"/>
                  </a:moveTo>
                  <a:lnTo>
                    <a:pt x="5422" y="319620"/>
                  </a:lnTo>
                  <a:lnTo>
                    <a:pt x="3175" y="318693"/>
                  </a:lnTo>
                  <a:lnTo>
                    <a:pt x="927" y="319620"/>
                  </a:lnTo>
                  <a:lnTo>
                    <a:pt x="0" y="321868"/>
                  </a:lnTo>
                  <a:lnTo>
                    <a:pt x="927" y="324116"/>
                  </a:lnTo>
                  <a:lnTo>
                    <a:pt x="3175" y="325043"/>
                  </a:lnTo>
                  <a:lnTo>
                    <a:pt x="5422" y="324116"/>
                  </a:lnTo>
                  <a:lnTo>
                    <a:pt x="6350" y="321868"/>
                  </a:lnTo>
                  <a:close/>
                </a:path>
                <a:path w="6350" h="32512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662599" y="7966595"/>
            <a:ext cx="25400" cy="25400"/>
            <a:chOff x="5662599" y="7966595"/>
            <a:chExt cx="25400" cy="25400"/>
          </a:xfrm>
        </p:grpSpPr>
        <p:sp>
          <p:nvSpPr>
            <p:cNvPr id="29" name="object 29"/>
            <p:cNvSpPr/>
            <p:nvPr/>
          </p:nvSpPr>
          <p:spPr>
            <a:xfrm>
              <a:off x="5672128" y="797611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4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4"/>
                  </a:lnTo>
                  <a:lnTo>
                    <a:pt x="5420" y="5420"/>
                  </a:lnTo>
                  <a:lnTo>
                    <a:pt x="3175" y="6349"/>
                  </a:lnTo>
                  <a:lnTo>
                    <a:pt x="929" y="5420"/>
                  </a:lnTo>
                  <a:lnTo>
                    <a:pt x="0" y="3174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62599" y="796659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5689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069738" y="5472070"/>
            <a:ext cx="1632585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 marR="5080" indent="-5080" algn="r">
              <a:lnSpc>
                <a:spcPct val="111100"/>
              </a:lnSpc>
              <a:spcBef>
                <a:spcPts val="100"/>
              </a:spcBef>
            </a:pPr>
            <a:r>
              <a:rPr sz="750" b="1" spc="7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7 </a:t>
            </a:r>
            <a:r>
              <a:rPr sz="750" b="1" spc="-15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 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750" i="1" spc="-15" dirty="0">
                <a:solidFill>
                  <a:srgbClr val="414042"/>
                </a:solidFill>
                <a:latin typeface="Trebuchet MS"/>
                <a:cs typeface="Trebuchet MS"/>
              </a:rPr>
              <a:t>omo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i="1" spc="-70" dirty="0">
                <a:solidFill>
                  <a:srgbClr val="414042"/>
                </a:solidFill>
                <a:latin typeface="Trebuchet MS"/>
                <a:cs typeface="Trebuchet MS"/>
              </a:rPr>
              <a:t>x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ç</a:t>
            </a:r>
            <a:r>
              <a:rPr sz="750" i="1" spc="-10" dirty="0">
                <a:solidFill>
                  <a:srgbClr val="414042"/>
                </a:solidFill>
                <a:latin typeface="Trebuchet MS"/>
                <a:cs typeface="Trebuchet MS"/>
              </a:rPr>
              <a:t>ão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t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emos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8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75" dirty="0">
                <a:solidFill>
                  <a:srgbClr val="414042"/>
                </a:solidFill>
                <a:latin typeface="Trebuchet MS"/>
                <a:cs typeface="Trebuchet MS"/>
              </a:rPr>
              <a:t>eferir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5" dirty="0">
                <a:solidFill>
                  <a:srgbClr val="414042"/>
                </a:solidFill>
                <a:latin typeface="Trebuchet MS"/>
                <a:cs typeface="Trebuchet MS"/>
              </a:rPr>
              <a:t>exis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ê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n- 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cia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1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35" dirty="0">
                <a:solidFill>
                  <a:srgbClr val="414042"/>
                </a:solidFill>
                <a:latin typeface="Trebuchet MS"/>
                <a:cs typeface="Trebuchet MS"/>
              </a:rPr>
              <a:t>Es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ola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25" dirty="0">
                <a:solidFill>
                  <a:srgbClr val="414042"/>
                </a:solidFill>
                <a:latin typeface="Trebuchet MS"/>
                <a:cs typeface="Trebuchet MS"/>
              </a:rPr>
              <a:t>Nacional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Basque</a:t>
            </a:r>
            <a:r>
              <a:rPr sz="750" i="1" spc="-3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eb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ol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" dirty="0">
                <a:solidFill>
                  <a:srgbClr val="414042"/>
                </a:solidFill>
                <a:latin typeface="Trebuchet MS"/>
                <a:cs typeface="Trebuchet MS"/>
              </a:rPr>
              <a:t>a  </a:t>
            </a:r>
            <a:r>
              <a:rPr sz="750" i="1" spc="-35" dirty="0">
                <a:solidFill>
                  <a:srgbClr val="414042"/>
                </a:solidFill>
                <a:latin typeface="Trebuchet MS"/>
                <a:cs typeface="Trebuchet MS"/>
              </a:rPr>
              <a:t>funcionar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15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seio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1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750" i="1" spc="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70" dirty="0">
                <a:solidFill>
                  <a:srgbClr val="414042"/>
                </a:solidFill>
                <a:latin typeface="Trebuchet MS"/>
                <a:cs typeface="Trebuchet MS"/>
              </a:rPr>
              <a:t>F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ede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2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ç</a:t>
            </a:r>
            <a:r>
              <a:rPr sz="750" i="1" spc="-10" dirty="0">
                <a:solidFill>
                  <a:srgbClr val="414042"/>
                </a:solidFill>
                <a:latin typeface="Trebuchet MS"/>
                <a:cs typeface="Trebuchet MS"/>
              </a:rPr>
              <a:t>ão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2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750" i="1" spc="-65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750" i="1" spc="-25" dirty="0">
                <a:solidFill>
                  <a:srgbClr val="414042"/>
                </a:solidFill>
                <a:latin typeface="Trebuchet MS"/>
                <a:cs typeface="Trebuchet MS"/>
              </a:rPr>
              <a:t>gu</a:t>
            </a:r>
            <a:r>
              <a:rPr sz="750" i="1" spc="-2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-</a:t>
            </a:r>
            <a:endParaRPr sz="75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750" i="1" spc="-15" dirty="0">
                <a:solidFill>
                  <a:srgbClr val="414042"/>
                </a:solidFill>
                <a:latin typeface="Trebuchet MS"/>
                <a:cs typeface="Trebuchet MS"/>
              </a:rPr>
              <a:t>sa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Basque</a:t>
            </a:r>
            <a:r>
              <a:rPr sz="750" i="1" spc="-3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eb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02509" y="7606671"/>
            <a:ext cx="149987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marR="5080" indent="-126364" algn="r">
              <a:lnSpc>
                <a:spcPct val="111100"/>
              </a:lnSpc>
              <a:spcBef>
                <a:spcPts val="100"/>
              </a:spcBef>
            </a:pPr>
            <a:r>
              <a:rPr sz="750" b="1" spc="7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8</a:t>
            </a:r>
            <a:r>
              <a:rPr sz="750" b="1" spc="195" baseline="33333" dirty="0">
                <a:solidFill>
                  <a:srgbClr val="54B948"/>
                </a:solidFill>
                <a:latin typeface="Century Gothic"/>
                <a:cs typeface="Century Gothic"/>
              </a:rPr>
              <a:t> 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Raposo,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35" dirty="0">
                <a:solidFill>
                  <a:srgbClr val="414042"/>
                </a:solidFill>
                <a:latin typeface="Trebuchet MS"/>
                <a:cs typeface="Trebuchet MS"/>
              </a:rPr>
              <a:t>Vasconcelos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(2010)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95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750" i="1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5" dirty="0">
                <a:solidFill>
                  <a:srgbClr val="414042"/>
                </a:solidFill>
                <a:latin typeface="Trebuchet MS"/>
                <a:cs typeface="Trebuchet MS"/>
              </a:rPr>
              <a:t>Formar </a:t>
            </a:r>
            <a:r>
              <a:rPr sz="750" i="1" spc="-2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8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750" i="1" spc="-8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einado</a:t>
            </a:r>
            <a:r>
              <a:rPr sz="750" i="1" spc="-3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es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i="1" spc="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30" dirty="0">
                <a:solidFill>
                  <a:srgbClr val="414042"/>
                </a:solidFill>
                <a:latin typeface="Trebuchet MS"/>
                <a:cs typeface="Trebuchet MS"/>
              </a:rPr>
              <a:t>piniã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85" dirty="0">
                <a:solidFill>
                  <a:srgbClr val="414042"/>
                </a:solidFill>
                <a:latin typeface="Trebuchet MS"/>
                <a:cs typeface="Trebuchet MS"/>
              </a:rPr>
              <a:t>J</a:t>
            </a:r>
            <a:r>
              <a:rPr sz="750" i="1" spc="-35" dirty="0">
                <a:solidFill>
                  <a:srgbClr val="414042"/>
                </a:solidFill>
                <a:latin typeface="Trebuchet MS"/>
                <a:cs typeface="Trebuchet MS"/>
              </a:rPr>
              <a:t>ornal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3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B</a:t>
            </a: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ola.</a:t>
            </a:r>
            <a:endParaRPr sz="75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750" i="1" spc="-50" dirty="0">
                <a:solidFill>
                  <a:srgbClr val="414042"/>
                </a:solidFill>
                <a:latin typeface="Trebuchet MS"/>
                <a:cs typeface="Trebuchet MS"/>
              </a:rPr>
              <a:t>P</a:t>
            </a:r>
            <a:r>
              <a:rPr sz="750" i="1" spc="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750" i="1" spc="-10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750" i="1" spc="-75" dirty="0">
                <a:solidFill>
                  <a:srgbClr val="414042"/>
                </a:solidFill>
                <a:latin typeface="Trebuchet MS"/>
                <a:cs typeface="Trebuchet MS"/>
              </a:rPr>
              <a:t>.39.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60" dirty="0">
                <a:solidFill>
                  <a:srgbClr val="414042"/>
                </a:solidFill>
                <a:latin typeface="Trebuchet MS"/>
                <a:cs typeface="Trebuchet MS"/>
              </a:rPr>
              <a:t>20.</a:t>
            </a:r>
            <a:r>
              <a:rPr sz="750" i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50" i="1" spc="-25" dirty="0">
                <a:solidFill>
                  <a:srgbClr val="414042"/>
                </a:solidFill>
                <a:latin typeface="Trebuchet MS"/>
                <a:cs typeface="Trebuchet MS"/>
              </a:rPr>
              <a:t>mai</a:t>
            </a:r>
            <a:r>
              <a:rPr sz="750" i="1" spc="-4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750" i="1" spc="-120" dirty="0">
                <a:solidFill>
                  <a:srgbClr val="414042"/>
                </a:solidFill>
                <a:latin typeface="Trebuchet MS"/>
                <a:cs typeface="Trebuchet MS"/>
              </a:rPr>
              <a:t>.</a:t>
            </a:r>
            <a:endParaRPr sz="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2212" y="8812829"/>
            <a:ext cx="3486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70" dirty="0">
                <a:solidFill>
                  <a:srgbClr val="9D9FA2"/>
                </a:solidFill>
                <a:latin typeface="Trebuchet MS"/>
                <a:cs typeface="Trebuchet MS"/>
              </a:rPr>
              <a:t>9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9530" y="675546"/>
            <a:ext cx="2363470" cy="3175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35560">
              <a:lnSpc>
                <a:spcPts val="1100"/>
              </a:lnSpc>
              <a:spcBef>
                <a:spcPts val="220"/>
              </a:spcBef>
            </a:pPr>
            <a:r>
              <a:rPr sz="100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Trebuchet MS"/>
                <a:cs typeface="Trebuchet MS"/>
              </a:rPr>
              <a:t>importância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treinadores 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como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414042"/>
                </a:solidFill>
                <a:latin typeface="Trebuchet MS"/>
                <a:cs typeface="Trebuchet MS"/>
              </a:rPr>
              <a:t>fator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Trebuchet MS"/>
                <a:cs typeface="Trebuchet MS"/>
              </a:rPr>
              <a:t>desenvolvimento</a:t>
            </a:r>
            <a:r>
              <a:rPr sz="1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Trebuchet MS"/>
                <a:cs typeface="Trebuchet MS"/>
              </a:rPr>
              <a:t>desportivo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399" y="9271986"/>
            <a:ext cx="160781" cy="16000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379995" y="4176001"/>
            <a:ext cx="180340" cy="522605"/>
          </a:xfrm>
          <a:custGeom>
            <a:avLst/>
            <a:gdLst/>
            <a:ahLst/>
            <a:cxnLst/>
            <a:rect l="l" t="t" r="r" b="b"/>
            <a:pathLst>
              <a:path w="180340" h="522604">
                <a:moveTo>
                  <a:pt x="179997" y="0"/>
                </a:moveTo>
                <a:lnTo>
                  <a:pt x="0" y="0"/>
                </a:lnTo>
                <a:lnTo>
                  <a:pt x="0" y="521995"/>
                </a:lnTo>
                <a:lnTo>
                  <a:pt x="179997" y="521995"/>
                </a:lnTo>
                <a:lnTo>
                  <a:pt x="179997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74606" y="4109953"/>
            <a:ext cx="49530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775" algn="just">
              <a:lnSpc>
                <a:spcPct val="136400"/>
              </a:lnSpc>
              <a:spcBef>
                <a:spcPts val="100"/>
              </a:spcBef>
            </a:pPr>
            <a:r>
              <a:rPr sz="550" spc="5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550" spc="-10" dirty="0">
                <a:solidFill>
                  <a:srgbClr val="414042"/>
                </a:solidFill>
                <a:latin typeface="Trebuchet MS"/>
                <a:cs typeface="Trebuchet MS"/>
              </a:rPr>
              <a:t>TIC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550" spc="-20" dirty="0">
                <a:solidFill>
                  <a:srgbClr val="414042"/>
                </a:solidFill>
                <a:latin typeface="Trebuchet MS"/>
                <a:cs typeface="Trebuchet MS"/>
              </a:rPr>
              <a:t> E  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DEON</a:t>
            </a:r>
            <a:r>
              <a:rPr sz="55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550" spc="-5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550" spc="15" dirty="0">
                <a:solidFill>
                  <a:srgbClr val="414042"/>
                </a:solidFill>
                <a:latin typeface="Trebuchet MS"/>
                <a:cs typeface="Trebuchet MS"/>
              </a:rPr>
              <a:t>OGIA  </a:t>
            </a:r>
            <a:r>
              <a:rPr sz="550" spc="1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299" y="4765875"/>
            <a:ext cx="3637279" cy="388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465">
              <a:lnSpc>
                <a:spcPct val="122200"/>
              </a:lnSpc>
              <a:spcBef>
                <a:spcPts val="100"/>
              </a:spcBef>
            </a:pP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necessidades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nosso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país.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Tendo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surgido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em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março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despacho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presidente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IDP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sobre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treinadores,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despacho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cujo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apareci-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mento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saudou,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importa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clarifique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alguns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aspetos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para,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após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análise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quem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direito,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introduza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algumas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correções.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Abordemos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hoje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uma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primeira.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Quando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fala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sobre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grau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1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cuja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área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intervenção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destina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à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iniciação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prática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numa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modalidade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desportiva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cuja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composta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por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40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horas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geral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mais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40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horas</a:t>
            </a:r>
            <a:endParaRPr sz="900">
              <a:latin typeface="Trebuchet MS"/>
              <a:cs typeface="Trebuchet MS"/>
            </a:endParaRPr>
          </a:p>
          <a:p>
            <a:pPr marL="12700" marR="5080">
              <a:lnSpc>
                <a:spcPct val="122200"/>
              </a:lnSpc>
            </a:pP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formação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específica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juntam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600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horas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estágio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profissio-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nal,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questiona-se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qual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necessidade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de,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no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exercício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 sua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profissão,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ter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depender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uma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supervisão.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Isto </a:t>
            </a:r>
            <a:r>
              <a:rPr sz="900" spc="-105" dirty="0">
                <a:solidFill>
                  <a:srgbClr val="414042"/>
                </a:solidFill>
                <a:latin typeface="Trebuchet MS"/>
                <a:cs typeface="Trebuchet MS"/>
              </a:rPr>
              <a:t>é,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ter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autonomia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desempenho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 sua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função.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Considerando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realidade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nacional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necessidade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fazer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surgir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locais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prática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distribuídos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por todo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país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não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será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rever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esta </a:t>
            </a:r>
            <a:r>
              <a:rPr sz="900" spc="-2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situação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encontrando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outras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alternativas?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Considero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haver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uma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manifestação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falta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confiança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no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efeito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irá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414042"/>
                </a:solidFill>
                <a:latin typeface="Trebuchet MS"/>
                <a:cs typeface="Trebuchet MS"/>
              </a:rPr>
              <a:t>ter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nos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candidatos.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Com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os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conteúdos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definidos,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preletores competentes,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com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operacionalização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do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curso </a:t>
            </a:r>
            <a:r>
              <a:rPr sz="900" dirty="0">
                <a:solidFill>
                  <a:srgbClr val="414042"/>
                </a:solidFill>
                <a:latin typeface="Trebuchet MS"/>
                <a:cs typeface="Trebuchet MS"/>
              </a:rPr>
              <a:t>no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respeita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ao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número de pessoas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assistirem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ao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mesmo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um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estágio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profissionalizante,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devidamente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orientado,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julgo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estarem</a:t>
            </a:r>
            <a:r>
              <a:rPr sz="9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reunidas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as condições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confiar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na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qualidade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segurança metodológica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 </a:t>
            </a:r>
            <a:r>
              <a:rPr sz="900" spc="-10" dirty="0">
                <a:solidFill>
                  <a:srgbClr val="414042"/>
                </a:solidFill>
                <a:latin typeface="Trebuchet MS"/>
                <a:cs typeface="Trebuchet MS"/>
              </a:rPr>
              <a:t>um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cidadão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recebe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Título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Profissional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Treinador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Desporto.</a:t>
            </a:r>
            <a:r>
              <a:rPr sz="900" spc="-1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Tendo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por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base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outra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lei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que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impõe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existência</a:t>
            </a:r>
            <a:r>
              <a:rPr sz="9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responsáveis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técnicos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Trebuchet MS"/>
                <a:cs typeface="Trebuchet MS"/>
              </a:rPr>
              <a:t>nas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instalações </a:t>
            </a:r>
            <a:r>
              <a:rPr sz="900" spc="-254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desportivas, </a:t>
            </a:r>
            <a:r>
              <a:rPr sz="900" spc="-70" dirty="0">
                <a:solidFill>
                  <a:srgbClr val="414042"/>
                </a:solidFill>
                <a:latin typeface="Trebuchet MS"/>
                <a:cs typeface="Trebuchet MS"/>
              </a:rPr>
              <a:t>justifica,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na minha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opinião,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se </a:t>
            </a:r>
            <a:r>
              <a:rPr sz="900" spc="-65" dirty="0">
                <a:solidFill>
                  <a:srgbClr val="414042"/>
                </a:solidFill>
                <a:latin typeface="Trebuchet MS"/>
                <a:cs typeface="Trebuchet MS"/>
              </a:rPr>
              <a:t>refletir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sobre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temática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da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formação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Trebuchet MS"/>
                <a:cs typeface="Trebuchet MS"/>
              </a:rPr>
              <a:t>dos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Trebuchet MS"/>
                <a:cs typeface="Trebuchet MS"/>
              </a:rPr>
              <a:t>treinadores.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Trebuchet MS"/>
                <a:cs typeface="Trebuchet MS"/>
              </a:rPr>
              <a:t>pior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é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onde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não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Trebuchet MS"/>
                <a:cs typeface="Trebuchet MS"/>
              </a:rPr>
              <a:t>existe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414042"/>
                </a:solidFill>
                <a:latin typeface="Trebuchet MS"/>
                <a:cs typeface="Trebuchet MS"/>
              </a:rPr>
              <a:t>ninguém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estes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técnicos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vão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ser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Trebuchet MS"/>
                <a:cs typeface="Trebuchet MS"/>
              </a:rPr>
              <a:t>importantes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para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arranque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Trebuchet MS"/>
                <a:cs typeface="Trebuchet MS"/>
              </a:rPr>
              <a:t>das</a:t>
            </a:r>
            <a:r>
              <a:rPr sz="9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414042"/>
                </a:solidFill>
                <a:latin typeface="Trebuchet MS"/>
                <a:cs typeface="Trebuchet MS"/>
              </a:rPr>
              <a:t>atividades</a:t>
            </a:r>
            <a:r>
              <a:rPr sz="9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14042"/>
                </a:solidFill>
                <a:latin typeface="Trebuchet MS"/>
                <a:cs typeface="Trebuchet MS"/>
              </a:rPr>
              <a:t>desportivas.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619999"/>
            <a:ext cx="6485890" cy="2916555"/>
            <a:chOff x="0" y="1619999"/>
            <a:chExt cx="6485890" cy="291655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19999"/>
              <a:ext cx="6485656" cy="291599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63998" y="1619999"/>
              <a:ext cx="1716405" cy="2916555"/>
            </a:xfrm>
            <a:custGeom>
              <a:avLst/>
              <a:gdLst/>
              <a:ahLst/>
              <a:cxnLst/>
              <a:rect l="l" t="t" r="r" b="b"/>
              <a:pathLst>
                <a:path w="1716404" h="2916554">
                  <a:moveTo>
                    <a:pt x="1715998" y="0"/>
                  </a:moveTo>
                  <a:lnTo>
                    <a:pt x="0" y="0"/>
                  </a:lnTo>
                  <a:lnTo>
                    <a:pt x="0" y="2915996"/>
                  </a:lnTo>
                  <a:lnTo>
                    <a:pt x="1715998" y="2915996"/>
                  </a:lnTo>
                  <a:lnTo>
                    <a:pt x="1715998" y="0"/>
                  </a:lnTo>
                  <a:close/>
                </a:path>
              </a:pathLst>
            </a:custGeom>
            <a:solidFill>
              <a:srgbClr val="41404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68735" y="1697456"/>
              <a:ext cx="1278890" cy="613410"/>
            </a:xfrm>
            <a:custGeom>
              <a:avLst/>
              <a:gdLst/>
              <a:ahLst/>
              <a:cxnLst/>
              <a:rect l="l" t="t" r="r" b="b"/>
              <a:pathLst>
                <a:path w="1278889" h="613410">
                  <a:moveTo>
                    <a:pt x="126352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3822" y="19050"/>
                  </a:lnTo>
                  <a:lnTo>
                    <a:pt x="53822" y="175260"/>
                  </a:lnTo>
                  <a:lnTo>
                    <a:pt x="73025" y="175260"/>
                  </a:lnTo>
                  <a:lnTo>
                    <a:pt x="73025" y="19050"/>
                  </a:lnTo>
                  <a:lnTo>
                    <a:pt x="126352" y="19050"/>
                  </a:lnTo>
                  <a:lnTo>
                    <a:pt x="126352" y="0"/>
                  </a:lnTo>
                  <a:close/>
                </a:path>
                <a:path w="1278889" h="613410">
                  <a:moveTo>
                    <a:pt x="271767" y="243928"/>
                  </a:moveTo>
                  <a:lnTo>
                    <a:pt x="260959" y="241757"/>
                  </a:lnTo>
                  <a:lnTo>
                    <a:pt x="232981" y="236982"/>
                  </a:lnTo>
                  <a:lnTo>
                    <a:pt x="194475" y="232206"/>
                  </a:lnTo>
                  <a:lnTo>
                    <a:pt x="152120" y="230035"/>
                  </a:lnTo>
                  <a:lnTo>
                    <a:pt x="102692" y="235927"/>
                  </a:lnTo>
                  <a:lnTo>
                    <a:pt x="65570" y="253174"/>
                  </a:lnTo>
                  <a:lnTo>
                    <a:pt x="39281" y="281114"/>
                  </a:lnTo>
                  <a:lnTo>
                    <a:pt x="22339" y="319062"/>
                  </a:lnTo>
                  <a:lnTo>
                    <a:pt x="13271" y="366344"/>
                  </a:lnTo>
                  <a:lnTo>
                    <a:pt x="10566" y="422325"/>
                  </a:lnTo>
                  <a:lnTo>
                    <a:pt x="13347" y="478180"/>
                  </a:lnTo>
                  <a:lnTo>
                    <a:pt x="22606" y="525183"/>
                  </a:lnTo>
                  <a:lnTo>
                    <a:pt x="39751" y="562737"/>
                  </a:lnTo>
                  <a:lnTo>
                    <a:pt x="66205" y="590283"/>
                  </a:lnTo>
                  <a:lnTo>
                    <a:pt x="103365" y="607237"/>
                  </a:lnTo>
                  <a:lnTo>
                    <a:pt x="152654" y="613016"/>
                  </a:lnTo>
                  <a:lnTo>
                    <a:pt x="178854" y="612800"/>
                  </a:lnTo>
                  <a:lnTo>
                    <a:pt x="199999" y="611339"/>
                  </a:lnTo>
                  <a:lnTo>
                    <a:pt x="227253" y="607377"/>
                  </a:lnTo>
                  <a:lnTo>
                    <a:pt x="271767" y="599655"/>
                  </a:lnTo>
                  <a:lnTo>
                    <a:pt x="271767" y="419658"/>
                  </a:lnTo>
                  <a:lnTo>
                    <a:pt x="170815" y="419658"/>
                  </a:lnTo>
                  <a:lnTo>
                    <a:pt x="170815" y="450100"/>
                  </a:lnTo>
                  <a:lnTo>
                    <a:pt x="239179" y="450100"/>
                  </a:lnTo>
                  <a:lnTo>
                    <a:pt x="239179" y="572960"/>
                  </a:lnTo>
                  <a:lnTo>
                    <a:pt x="208546" y="577227"/>
                  </a:lnTo>
                  <a:lnTo>
                    <a:pt x="181571" y="580174"/>
                  </a:lnTo>
                  <a:lnTo>
                    <a:pt x="154254" y="581507"/>
                  </a:lnTo>
                  <a:lnTo>
                    <a:pt x="108204" y="574840"/>
                  </a:lnTo>
                  <a:lnTo>
                    <a:pt x="76720" y="555167"/>
                  </a:lnTo>
                  <a:lnTo>
                    <a:pt x="57302" y="522884"/>
                  </a:lnTo>
                  <a:lnTo>
                    <a:pt x="47485" y="478459"/>
                  </a:lnTo>
                  <a:lnTo>
                    <a:pt x="44754" y="422325"/>
                  </a:lnTo>
                  <a:lnTo>
                    <a:pt x="47485" y="365810"/>
                  </a:lnTo>
                  <a:lnTo>
                    <a:pt x="57340" y="320967"/>
                  </a:lnTo>
                  <a:lnTo>
                    <a:pt x="76835" y="288302"/>
                  </a:lnTo>
                  <a:lnTo>
                    <a:pt x="108483" y="268325"/>
                  </a:lnTo>
                  <a:lnTo>
                    <a:pt x="154787" y="261556"/>
                  </a:lnTo>
                  <a:lnTo>
                    <a:pt x="183934" y="261747"/>
                  </a:lnTo>
                  <a:lnTo>
                    <a:pt x="205663" y="263093"/>
                  </a:lnTo>
                  <a:lnTo>
                    <a:pt x="230809" y="266738"/>
                  </a:lnTo>
                  <a:lnTo>
                    <a:pt x="270167" y="273837"/>
                  </a:lnTo>
                  <a:lnTo>
                    <a:pt x="271767" y="243928"/>
                  </a:lnTo>
                  <a:close/>
                </a:path>
                <a:path w="1278889" h="613410">
                  <a:moveTo>
                    <a:pt x="486473" y="335254"/>
                  </a:moveTo>
                  <a:lnTo>
                    <a:pt x="454304" y="341655"/>
                  </a:lnTo>
                  <a:lnTo>
                    <a:pt x="433387" y="348284"/>
                  </a:lnTo>
                  <a:lnTo>
                    <a:pt x="414591" y="359232"/>
                  </a:lnTo>
                  <a:lnTo>
                    <a:pt x="388721" y="378523"/>
                  </a:lnTo>
                  <a:lnTo>
                    <a:pt x="388721" y="340601"/>
                  </a:lnTo>
                  <a:lnTo>
                    <a:pt x="356679" y="340601"/>
                  </a:lnTo>
                  <a:lnTo>
                    <a:pt x="356679" y="607669"/>
                  </a:lnTo>
                  <a:lnTo>
                    <a:pt x="388721" y="607669"/>
                  </a:lnTo>
                  <a:lnTo>
                    <a:pt x="388721" y="408432"/>
                  </a:lnTo>
                  <a:lnTo>
                    <a:pt x="396862" y="403517"/>
                  </a:lnTo>
                  <a:lnTo>
                    <a:pt x="418566" y="391947"/>
                  </a:lnTo>
                  <a:lnTo>
                    <a:pt x="449795" y="378472"/>
                  </a:lnTo>
                  <a:lnTo>
                    <a:pt x="486473" y="367842"/>
                  </a:lnTo>
                  <a:lnTo>
                    <a:pt x="486473" y="335254"/>
                  </a:lnTo>
                  <a:close/>
                </a:path>
                <a:path w="1278889" h="613410">
                  <a:moveTo>
                    <a:pt x="759955" y="584708"/>
                  </a:moveTo>
                  <a:lnTo>
                    <a:pt x="747318" y="582383"/>
                  </a:lnTo>
                  <a:lnTo>
                    <a:pt x="736587" y="578091"/>
                  </a:lnTo>
                  <a:lnTo>
                    <a:pt x="728853" y="571080"/>
                  </a:lnTo>
                  <a:lnTo>
                    <a:pt x="725233" y="560666"/>
                  </a:lnTo>
                  <a:lnTo>
                    <a:pt x="725233" y="471995"/>
                  </a:lnTo>
                  <a:lnTo>
                    <a:pt x="725233" y="421259"/>
                  </a:lnTo>
                  <a:lnTo>
                    <a:pt x="720267" y="383120"/>
                  </a:lnTo>
                  <a:lnTo>
                    <a:pt x="679704" y="340893"/>
                  </a:lnTo>
                  <a:lnTo>
                    <a:pt x="643509" y="335800"/>
                  </a:lnTo>
                  <a:lnTo>
                    <a:pt x="618439" y="335953"/>
                  </a:lnTo>
                  <a:lnTo>
                    <a:pt x="599173" y="337070"/>
                  </a:lnTo>
                  <a:lnTo>
                    <a:pt x="575906" y="340080"/>
                  </a:lnTo>
                  <a:lnTo>
                    <a:pt x="538822" y="345948"/>
                  </a:lnTo>
                  <a:lnTo>
                    <a:pt x="540956" y="374789"/>
                  </a:lnTo>
                  <a:lnTo>
                    <a:pt x="551319" y="373456"/>
                  </a:lnTo>
                  <a:lnTo>
                    <a:pt x="577075" y="370509"/>
                  </a:lnTo>
                  <a:lnTo>
                    <a:pt x="610133" y="367576"/>
                  </a:lnTo>
                  <a:lnTo>
                    <a:pt x="642442" y="366242"/>
                  </a:lnTo>
                  <a:lnTo>
                    <a:pt x="664425" y="369430"/>
                  </a:lnTo>
                  <a:lnTo>
                    <a:pt x="680504" y="379323"/>
                  </a:lnTo>
                  <a:lnTo>
                    <a:pt x="690359" y="396443"/>
                  </a:lnTo>
                  <a:lnTo>
                    <a:pt x="693724" y="421259"/>
                  </a:lnTo>
                  <a:lnTo>
                    <a:pt x="693724" y="445300"/>
                  </a:lnTo>
                  <a:lnTo>
                    <a:pt x="693724" y="471995"/>
                  </a:lnTo>
                  <a:lnTo>
                    <a:pt x="693724" y="566547"/>
                  </a:lnTo>
                  <a:lnTo>
                    <a:pt x="685330" y="569379"/>
                  </a:lnTo>
                  <a:lnTo>
                    <a:pt x="663473" y="575627"/>
                  </a:lnTo>
                  <a:lnTo>
                    <a:pt x="633107" y="581863"/>
                  </a:lnTo>
                  <a:lnTo>
                    <a:pt x="599186" y="584708"/>
                  </a:lnTo>
                  <a:lnTo>
                    <a:pt x="581621" y="581253"/>
                  </a:lnTo>
                  <a:lnTo>
                    <a:pt x="568528" y="571080"/>
                  </a:lnTo>
                  <a:lnTo>
                    <a:pt x="560336" y="554507"/>
                  </a:lnTo>
                  <a:lnTo>
                    <a:pt x="557517" y="531825"/>
                  </a:lnTo>
                  <a:lnTo>
                    <a:pt x="560158" y="511784"/>
                  </a:lnTo>
                  <a:lnTo>
                    <a:pt x="568655" y="496112"/>
                  </a:lnTo>
                  <a:lnTo>
                    <a:pt x="583869" y="485330"/>
                  </a:lnTo>
                  <a:lnTo>
                    <a:pt x="606653" y="480021"/>
                  </a:lnTo>
                  <a:lnTo>
                    <a:pt x="693724" y="471995"/>
                  </a:lnTo>
                  <a:lnTo>
                    <a:pt x="693724" y="445300"/>
                  </a:lnTo>
                  <a:lnTo>
                    <a:pt x="602919" y="454380"/>
                  </a:lnTo>
                  <a:lnTo>
                    <a:pt x="543217" y="476745"/>
                  </a:lnTo>
                  <a:lnTo>
                    <a:pt x="524395" y="532358"/>
                  </a:lnTo>
                  <a:lnTo>
                    <a:pt x="529183" y="567042"/>
                  </a:lnTo>
                  <a:lnTo>
                    <a:pt x="543090" y="592315"/>
                  </a:lnTo>
                  <a:lnTo>
                    <a:pt x="565404" y="607771"/>
                  </a:lnTo>
                  <a:lnTo>
                    <a:pt x="595439" y="613016"/>
                  </a:lnTo>
                  <a:lnTo>
                    <a:pt x="627684" y="612686"/>
                  </a:lnTo>
                  <a:lnTo>
                    <a:pt x="649109" y="610412"/>
                  </a:lnTo>
                  <a:lnTo>
                    <a:pt x="669340" y="604227"/>
                  </a:lnTo>
                  <a:lnTo>
                    <a:pt x="697992" y="592188"/>
                  </a:lnTo>
                  <a:lnTo>
                    <a:pt x="708990" y="601662"/>
                  </a:lnTo>
                  <a:lnTo>
                    <a:pt x="722363" y="607936"/>
                  </a:lnTo>
                  <a:lnTo>
                    <a:pt x="738632" y="611416"/>
                  </a:lnTo>
                  <a:lnTo>
                    <a:pt x="758355" y="612482"/>
                  </a:lnTo>
                  <a:lnTo>
                    <a:pt x="759523" y="592188"/>
                  </a:lnTo>
                  <a:lnTo>
                    <a:pt x="759955" y="584708"/>
                  </a:lnTo>
                  <a:close/>
                </a:path>
                <a:path w="1278889" h="613410">
                  <a:moveTo>
                    <a:pt x="1023264" y="340601"/>
                  </a:moveTo>
                  <a:lnTo>
                    <a:pt x="991743" y="340601"/>
                  </a:lnTo>
                  <a:lnTo>
                    <a:pt x="991743" y="561733"/>
                  </a:lnTo>
                  <a:lnTo>
                    <a:pt x="985113" y="565238"/>
                  </a:lnTo>
                  <a:lnTo>
                    <a:pt x="967511" y="572947"/>
                  </a:lnTo>
                  <a:lnTo>
                    <a:pt x="942403" y="580656"/>
                  </a:lnTo>
                  <a:lnTo>
                    <a:pt x="913231" y="584161"/>
                  </a:lnTo>
                  <a:lnTo>
                    <a:pt x="881100" y="578993"/>
                  </a:lnTo>
                  <a:lnTo>
                    <a:pt x="862495" y="561606"/>
                  </a:lnTo>
                  <a:lnTo>
                    <a:pt x="853897" y="529183"/>
                  </a:lnTo>
                  <a:lnTo>
                    <a:pt x="851801" y="478942"/>
                  </a:lnTo>
                  <a:lnTo>
                    <a:pt x="851801" y="340601"/>
                  </a:lnTo>
                  <a:lnTo>
                    <a:pt x="820293" y="340601"/>
                  </a:lnTo>
                  <a:lnTo>
                    <a:pt x="820293" y="480009"/>
                  </a:lnTo>
                  <a:lnTo>
                    <a:pt x="823798" y="543153"/>
                  </a:lnTo>
                  <a:lnTo>
                    <a:pt x="837057" y="584161"/>
                  </a:lnTo>
                  <a:lnTo>
                    <a:pt x="864235" y="606348"/>
                  </a:lnTo>
                  <a:lnTo>
                    <a:pt x="909497" y="613003"/>
                  </a:lnTo>
                  <a:lnTo>
                    <a:pt x="933615" y="612635"/>
                  </a:lnTo>
                  <a:lnTo>
                    <a:pt x="950226" y="610006"/>
                  </a:lnTo>
                  <a:lnTo>
                    <a:pt x="967028" y="602869"/>
                  </a:lnTo>
                  <a:lnTo>
                    <a:pt x="991743" y="588975"/>
                  </a:lnTo>
                  <a:lnTo>
                    <a:pt x="991743" y="607669"/>
                  </a:lnTo>
                  <a:lnTo>
                    <a:pt x="1023264" y="607669"/>
                  </a:lnTo>
                  <a:lnTo>
                    <a:pt x="1023264" y="340601"/>
                  </a:lnTo>
                  <a:close/>
                </a:path>
                <a:path w="1278889" h="613410">
                  <a:moveTo>
                    <a:pt x="1278559" y="235369"/>
                  </a:moveTo>
                  <a:lnTo>
                    <a:pt x="1245984" y="235369"/>
                  </a:lnTo>
                  <a:lnTo>
                    <a:pt x="1245984" y="607656"/>
                  </a:lnTo>
                  <a:lnTo>
                    <a:pt x="1278559" y="607656"/>
                  </a:lnTo>
                  <a:lnTo>
                    <a:pt x="1278559" y="23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16794" y="1697445"/>
              <a:ext cx="122059" cy="17588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274437" y="1697443"/>
              <a:ext cx="161290" cy="175895"/>
            </a:xfrm>
            <a:custGeom>
              <a:avLst/>
              <a:gdLst/>
              <a:ahLst/>
              <a:cxnLst/>
              <a:rect l="l" t="t" r="r" b="b"/>
              <a:pathLst>
                <a:path w="161289" h="175894">
                  <a:moveTo>
                    <a:pt x="106133" y="12"/>
                  </a:moveTo>
                  <a:lnTo>
                    <a:pt x="0" y="12"/>
                  </a:lnTo>
                  <a:lnTo>
                    <a:pt x="0" y="19062"/>
                  </a:lnTo>
                  <a:lnTo>
                    <a:pt x="0" y="77482"/>
                  </a:lnTo>
                  <a:lnTo>
                    <a:pt x="0" y="96532"/>
                  </a:lnTo>
                  <a:lnTo>
                    <a:pt x="0" y="157492"/>
                  </a:lnTo>
                  <a:lnTo>
                    <a:pt x="0" y="175272"/>
                  </a:lnTo>
                  <a:lnTo>
                    <a:pt x="106133" y="175272"/>
                  </a:lnTo>
                  <a:lnTo>
                    <a:pt x="106133" y="157492"/>
                  </a:lnTo>
                  <a:lnTo>
                    <a:pt x="19202" y="157492"/>
                  </a:lnTo>
                  <a:lnTo>
                    <a:pt x="19202" y="96532"/>
                  </a:lnTo>
                  <a:lnTo>
                    <a:pt x="90970" y="96532"/>
                  </a:lnTo>
                  <a:lnTo>
                    <a:pt x="90970" y="77482"/>
                  </a:lnTo>
                  <a:lnTo>
                    <a:pt x="19202" y="77482"/>
                  </a:lnTo>
                  <a:lnTo>
                    <a:pt x="19202" y="19062"/>
                  </a:lnTo>
                  <a:lnTo>
                    <a:pt x="106133" y="19062"/>
                  </a:lnTo>
                  <a:lnTo>
                    <a:pt x="106133" y="12"/>
                  </a:lnTo>
                  <a:close/>
                </a:path>
                <a:path w="161289" h="175894">
                  <a:moveTo>
                    <a:pt x="160705" y="0"/>
                  </a:moveTo>
                  <a:lnTo>
                    <a:pt x="141249" y="0"/>
                  </a:lnTo>
                  <a:lnTo>
                    <a:pt x="141249" y="175882"/>
                  </a:lnTo>
                  <a:lnTo>
                    <a:pt x="160705" y="175882"/>
                  </a:lnTo>
                  <a:lnTo>
                    <a:pt x="160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9355" y="1697445"/>
              <a:ext cx="129641" cy="1758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9023" y="1697445"/>
              <a:ext cx="137985" cy="17588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07050" y="1697446"/>
              <a:ext cx="127114" cy="17588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59643" y="1694919"/>
              <a:ext cx="138226" cy="1809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3725" y="1697445"/>
              <a:ext cx="122059" cy="17588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963363" y="3100577"/>
              <a:ext cx="1308100" cy="1381760"/>
            </a:xfrm>
            <a:custGeom>
              <a:avLst/>
              <a:gdLst/>
              <a:ahLst/>
              <a:cxnLst/>
              <a:rect l="l" t="t" r="r" b="b"/>
              <a:pathLst>
                <a:path w="1308100" h="1381760">
                  <a:moveTo>
                    <a:pt x="12230" y="765721"/>
                  </a:moveTo>
                  <a:lnTo>
                    <a:pt x="11823" y="764743"/>
                  </a:lnTo>
                  <a:lnTo>
                    <a:pt x="11087" y="763917"/>
                  </a:lnTo>
                  <a:lnTo>
                    <a:pt x="9537" y="762381"/>
                  </a:lnTo>
                  <a:lnTo>
                    <a:pt x="6858" y="762381"/>
                  </a:lnTo>
                  <a:lnTo>
                    <a:pt x="5219" y="763917"/>
                  </a:lnTo>
                  <a:lnTo>
                    <a:pt x="4483" y="764743"/>
                  </a:lnTo>
                  <a:lnTo>
                    <a:pt x="4076" y="765721"/>
                  </a:lnTo>
                  <a:lnTo>
                    <a:pt x="4076" y="767829"/>
                  </a:lnTo>
                  <a:lnTo>
                    <a:pt x="4483" y="768896"/>
                  </a:lnTo>
                  <a:lnTo>
                    <a:pt x="5308" y="769708"/>
                  </a:lnTo>
                  <a:lnTo>
                    <a:pt x="6121" y="770432"/>
                  </a:lnTo>
                  <a:lnTo>
                    <a:pt x="7175" y="770851"/>
                  </a:lnTo>
                  <a:lnTo>
                    <a:pt x="8153" y="770851"/>
                  </a:lnTo>
                  <a:lnTo>
                    <a:pt x="9220" y="770851"/>
                  </a:lnTo>
                  <a:lnTo>
                    <a:pt x="10274" y="770432"/>
                  </a:lnTo>
                  <a:lnTo>
                    <a:pt x="11823" y="768896"/>
                  </a:lnTo>
                  <a:lnTo>
                    <a:pt x="12230" y="767829"/>
                  </a:lnTo>
                  <a:lnTo>
                    <a:pt x="12230" y="765721"/>
                  </a:lnTo>
                  <a:close/>
                </a:path>
                <a:path w="1308100" h="1381760">
                  <a:moveTo>
                    <a:pt x="16306" y="1371117"/>
                  </a:moveTo>
                  <a:lnTo>
                    <a:pt x="15494" y="1369072"/>
                  </a:lnTo>
                  <a:lnTo>
                    <a:pt x="10922" y="1364513"/>
                  </a:lnTo>
                  <a:lnTo>
                    <a:pt x="5461" y="1364513"/>
                  </a:lnTo>
                  <a:lnTo>
                    <a:pt x="901" y="1369072"/>
                  </a:lnTo>
                  <a:lnTo>
                    <a:pt x="0" y="1371117"/>
                  </a:lnTo>
                  <a:lnTo>
                    <a:pt x="0" y="1375435"/>
                  </a:lnTo>
                  <a:lnTo>
                    <a:pt x="901" y="1377556"/>
                  </a:lnTo>
                  <a:lnTo>
                    <a:pt x="3911" y="1380566"/>
                  </a:lnTo>
                  <a:lnTo>
                    <a:pt x="6032" y="1381467"/>
                  </a:lnTo>
                  <a:lnTo>
                    <a:pt x="8153" y="1381467"/>
                  </a:lnTo>
                  <a:lnTo>
                    <a:pt x="10350" y="1381467"/>
                  </a:lnTo>
                  <a:lnTo>
                    <a:pt x="12395" y="1380566"/>
                  </a:lnTo>
                  <a:lnTo>
                    <a:pt x="13944" y="1379105"/>
                  </a:lnTo>
                  <a:lnTo>
                    <a:pt x="15494" y="1377556"/>
                  </a:lnTo>
                  <a:lnTo>
                    <a:pt x="16306" y="1375435"/>
                  </a:lnTo>
                  <a:lnTo>
                    <a:pt x="16306" y="1371117"/>
                  </a:lnTo>
                  <a:close/>
                </a:path>
                <a:path w="1308100" h="1381760">
                  <a:moveTo>
                    <a:pt x="16306" y="6680"/>
                  </a:moveTo>
                  <a:lnTo>
                    <a:pt x="15494" y="4559"/>
                  </a:lnTo>
                  <a:lnTo>
                    <a:pt x="13944" y="3098"/>
                  </a:lnTo>
                  <a:lnTo>
                    <a:pt x="10922" y="0"/>
                  </a:lnTo>
                  <a:lnTo>
                    <a:pt x="5384" y="76"/>
                  </a:lnTo>
                  <a:lnTo>
                    <a:pt x="901" y="4559"/>
                  </a:lnTo>
                  <a:lnTo>
                    <a:pt x="0" y="6680"/>
                  </a:lnTo>
                  <a:lnTo>
                    <a:pt x="0" y="10998"/>
                  </a:lnTo>
                  <a:lnTo>
                    <a:pt x="901" y="13119"/>
                  </a:lnTo>
                  <a:lnTo>
                    <a:pt x="3911" y="16129"/>
                  </a:lnTo>
                  <a:lnTo>
                    <a:pt x="6032" y="16954"/>
                  </a:lnTo>
                  <a:lnTo>
                    <a:pt x="8153" y="16954"/>
                  </a:lnTo>
                  <a:lnTo>
                    <a:pt x="10350" y="16954"/>
                  </a:lnTo>
                  <a:lnTo>
                    <a:pt x="12471" y="16129"/>
                  </a:lnTo>
                  <a:lnTo>
                    <a:pt x="13944" y="14592"/>
                  </a:lnTo>
                  <a:lnTo>
                    <a:pt x="15494" y="13119"/>
                  </a:lnTo>
                  <a:lnTo>
                    <a:pt x="16306" y="10998"/>
                  </a:lnTo>
                  <a:lnTo>
                    <a:pt x="16306" y="6680"/>
                  </a:lnTo>
                  <a:close/>
                </a:path>
                <a:path w="1308100" h="1381760">
                  <a:moveTo>
                    <a:pt x="43929" y="764565"/>
                  </a:moveTo>
                  <a:lnTo>
                    <a:pt x="42138" y="762698"/>
                  </a:lnTo>
                  <a:lnTo>
                    <a:pt x="37579" y="762698"/>
                  </a:lnTo>
                  <a:lnTo>
                    <a:pt x="35788" y="764565"/>
                  </a:lnTo>
                  <a:lnTo>
                    <a:pt x="35788" y="769048"/>
                  </a:lnTo>
                  <a:lnTo>
                    <a:pt x="37579" y="770851"/>
                  </a:lnTo>
                  <a:lnTo>
                    <a:pt x="42138" y="770851"/>
                  </a:lnTo>
                  <a:lnTo>
                    <a:pt x="43929" y="769048"/>
                  </a:lnTo>
                  <a:lnTo>
                    <a:pt x="43929" y="764565"/>
                  </a:lnTo>
                  <a:close/>
                </a:path>
                <a:path w="1308100" h="1381760">
                  <a:moveTo>
                    <a:pt x="48577" y="1368742"/>
                  </a:moveTo>
                  <a:lnTo>
                    <a:pt x="44907" y="1365161"/>
                  </a:lnTo>
                  <a:lnTo>
                    <a:pt x="35941" y="1365161"/>
                  </a:lnTo>
                  <a:lnTo>
                    <a:pt x="32270" y="1368742"/>
                  </a:lnTo>
                  <a:lnTo>
                    <a:pt x="32270" y="1377797"/>
                  </a:lnTo>
                  <a:lnTo>
                    <a:pt x="35941" y="1381467"/>
                  </a:lnTo>
                  <a:lnTo>
                    <a:pt x="44907" y="1381467"/>
                  </a:lnTo>
                  <a:lnTo>
                    <a:pt x="48577" y="1377797"/>
                  </a:lnTo>
                  <a:lnTo>
                    <a:pt x="48577" y="1368742"/>
                  </a:lnTo>
                  <a:close/>
                </a:path>
                <a:path w="1308100" h="1381760">
                  <a:moveTo>
                    <a:pt x="48577" y="4330"/>
                  </a:moveTo>
                  <a:lnTo>
                    <a:pt x="44907" y="660"/>
                  </a:lnTo>
                  <a:lnTo>
                    <a:pt x="35941" y="660"/>
                  </a:lnTo>
                  <a:lnTo>
                    <a:pt x="32270" y="4330"/>
                  </a:lnTo>
                  <a:lnTo>
                    <a:pt x="32270" y="13296"/>
                  </a:lnTo>
                  <a:lnTo>
                    <a:pt x="35941" y="16967"/>
                  </a:lnTo>
                  <a:lnTo>
                    <a:pt x="44907" y="16967"/>
                  </a:lnTo>
                  <a:lnTo>
                    <a:pt x="48577" y="13296"/>
                  </a:lnTo>
                  <a:lnTo>
                    <a:pt x="48577" y="4330"/>
                  </a:lnTo>
                  <a:close/>
                </a:path>
                <a:path w="1308100" h="1381760">
                  <a:moveTo>
                    <a:pt x="75641" y="764565"/>
                  </a:moveTo>
                  <a:lnTo>
                    <a:pt x="73761" y="762698"/>
                  </a:lnTo>
                  <a:lnTo>
                    <a:pt x="69278" y="762698"/>
                  </a:lnTo>
                  <a:lnTo>
                    <a:pt x="67487" y="764565"/>
                  </a:lnTo>
                  <a:lnTo>
                    <a:pt x="67487" y="769048"/>
                  </a:lnTo>
                  <a:lnTo>
                    <a:pt x="69278" y="770851"/>
                  </a:lnTo>
                  <a:lnTo>
                    <a:pt x="73761" y="770851"/>
                  </a:lnTo>
                  <a:lnTo>
                    <a:pt x="75641" y="769048"/>
                  </a:lnTo>
                  <a:lnTo>
                    <a:pt x="75641" y="764565"/>
                  </a:lnTo>
                  <a:close/>
                </a:path>
                <a:path w="1308100" h="1381760">
                  <a:moveTo>
                    <a:pt x="80848" y="1368742"/>
                  </a:moveTo>
                  <a:lnTo>
                    <a:pt x="77254" y="1365161"/>
                  </a:lnTo>
                  <a:lnTo>
                    <a:pt x="68211" y="1365161"/>
                  </a:lnTo>
                  <a:lnTo>
                    <a:pt x="64541" y="1368742"/>
                  </a:lnTo>
                  <a:lnTo>
                    <a:pt x="64541" y="1377797"/>
                  </a:lnTo>
                  <a:lnTo>
                    <a:pt x="68211" y="1381467"/>
                  </a:lnTo>
                  <a:lnTo>
                    <a:pt x="77254" y="1381467"/>
                  </a:lnTo>
                  <a:lnTo>
                    <a:pt x="80848" y="1377797"/>
                  </a:lnTo>
                  <a:lnTo>
                    <a:pt x="80848" y="1368742"/>
                  </a:lnTo>
                  <a:close/>
                </a:path>
                <a:path w="1308100" h="1381760">
                  <a:moveTo>
                    <a:pt x="80848" y="4330"/>
                  </a:moveTo>
                  <a:lnTo>
                    <a:pt x="77254" y="660"/>
                  </a:lnTo>
                  <a:lnTo>
                    <a:pt x="68211" y="660"/>
                  </a:lnTo>
                  <a:lnTo>
                    <a:pt x="64541" y="4330"/>
                  </a:lnTo>
                  <a:lnTo>
                    <a:pt x="64541" y="13296"/>
                  </a:lnTo>
                  <a:lnTo>
                    <a:pt x="68211" y="16967"/>
                  </a:lnTo>
                  <a:lnTo>
                    <a:pt x="77254" y="16967"/>
                  </a:lnTo>
                  <a:lnTo>
                    <a:pt x="80848" y="13296"/>
                  </a:lnTo>
                  <a:lnTo>
                    <a:pt x="80848" y="4330"/>
                  </a:lnTo>
                  <a:close/>
                </a:path>
                <a:path w="1308100" h="1381760">
                  <a:moveTo>
                    <a:pt x="107264" y="764565"/>
                  </a:moveTo>
                  <a:lnTo>
                    <a:pt x="105460" y="762698"/>
                  </a:lnTo>
                  <a:lnTo>
                    <a:pt x="100990" y="762698"/>
                  </a:lnTo>
                  <a:lnTo>
                    <a:pt x="99110" y="764565"/>
                  </a:lnTo>
                  <a:lnTo>
                    <a:pt x="99110" y="769048"/>
                  </a:lnTo>
                  <a:lnTo>
                    <a:pt x="100990" y="770851"/>
                  </a:lnTo>
                  <a:lnTo>
                    <a:pt x="105460" y="770851"/>
                  </a:lnTo>
                  <a:lnTo>
                    <a:pt x="107264" y="769048"/>
                  </a:lnTo>
                  <a:lnTo>
                    <a:pt x="107264" y="764565"/>
                  </a:lnTo>
                  <a:close/>
                </a:path>
                <a:path w="1308100" h="1381760">
                  <a:moveTo>
                    <a:pt x="113118" y="1368742"/>
                  </a:moveTo>
                  <a:lnTo>
                    <a:pt x="109537" y="1365161"/>
                  </a:lnTo>
                  <a:lnTo>
                    <a:pt x="100495" y="1365161"/>
                  </a:lnTo>
                  <a:lnTo>
                    <a:pt x="96824" y="1368742"/>
                  </a:lnTo>
                  <a:lnTo>
                    <a:pt x="96824" y="1377797"/>
                  </a:lnTo>
                  <a:lnTo>
                    <a:pt x="100495" y="1381467"/>
                  </a:lnTo>
                  <a:lnTo>
                    <a:pt x="109537" y="1381467"/>
                  </a:lnTo>
                  <a:lnTo>
                    <a:pt x="113118" y="1377797"/>
                  </a:lnTo>
                  <a:lnTo>
                    <a:pt x="113118" y="1368742"/>
                  </a:lnTo>
                  <a:close/>
                </a:path>
                <a:path w="1308100" h="1381760">
                  <a:moveTo>
                    <a:pt x="113118" y="4330"/>
                  </a:moveTo>
                  <a:lnTo>
                    <a:pt x="109537" y="660"/>
                  </a:lnTo>
                  <a:lnTo>
                    <a:pt x="100495" y="660"/>
                  </a:lnTo>
                  <a:lnTo>
                    <a:pt x="96824" y="4330"/>
                  </a:lnTo>
                  <a:lnTo>
                    <a:pt x="96824" y="13296"/>
                  </a:lnTo>
                  <a:lnTo>
                    <a:pt x="100495" y="16967"/>
                  </a:lnTo>
                  <a:lnTo>
                    <a:pt x="109537" y="16967"/>
                  </a:lnTo>
                  <a:lnTo>
                    <a:pt x="113118" y="13296"/>
                  </a:lnTo>
                  <a:lnTo>
                    <a:pt x="113118" y="4330"/>
                  </a:lnTo>
                  <a:close/>
                </a:path>
                <a:path w="1308100" h="1381760">
                  <a:moveTo>
                    <a:pt x="138963" y="764565"/>
                  </a:moveTo>
                  <a:lnTo>
                    <a:pt x="137172" y="762698"/>
                  </a:lnTo>
                  <a:lnTo>
                    <a:pt x="132600" y="762698"/>
                  </a:lnTo>
                  <a:lnTo>
                    <a:pt x="130810" y="764565"/>
                  </a:lnTo>
                  <a:lnTo>
                    <a:pt x="130810" y="769048"/>
                  </a:lnTo>
                  <a:lnTo>
                    <a:pt x="132600" y="770851"/>
                  </a:lnTo>
                  <a:lnTo>
                    <a:pt x="137172" y="770851"/>
                  </a:lnTo>
                  <a:lnTo>
                    <a:pt x="138963" y="769048"/>
                  </a:lnTo>
                  <a:lnTo>
                    <a:pt x="138963" y="764565"/>
                  </a:lnTo>
                  <a:close/>
                </a:path>
                <a:path w="1308100" h="1381760">
                  <a:moveTo>
                    <a:pt x="145402" y="4330"/>
                  </a:moveTo>
                  <a:lnTo>
                    <a:pt x="141808" y="660"/>
                  </a:lnTo>
                  <a:lnTo>
                    <a:pt x="132765" y="660"/>
                  </a:lnTo>
                  <a:lnTo>
                    <a:pt x="129184" y="4330"/>
                  </a:lnTo>
                  <a:lnTo>
                    <a:pt x="129184" y="13296"/>
                  </a:lnTo>
                  <a:lnTo>
                    <a:pt x="132765" y="16967"/>
                  </a:lnTo>
                  <a:lnTo>
                    <a:pt x="141808" y="16967"/>
                  </a:lnTo>
                  <a:lnTo>
                    <a:pt x="145402" y="13296"/>
                  </a:lnTo>
                  <a:lnTo>
                    <a:pt x="145402" y="4330"/>
                  </a:lnTo>
                  <a:close/>
                </a:path>
                <a:path w="1308100" h="1381760">
                  <a:moveTo>
                    <a:pt x="145478" y="1368742"/>
                  </a:moveTo>
                  <a:lnTo>
                    <a:pt x="141808" y="1365161"/>
                  </a:lnTo>
                  <a:lnTo>
                    <a:pt x="132765" y="1365161"/>
                  </a:lnTo>
                  <a:lnTo>
                    <a:pt x="129184" y="1368742"/>
                  </a:lnTo>
                  <a:lnTo>
                    <a:pt x="129184" y="1377797"/>
                  </a:lnTo>
                  <a:lnTo>
                    <a:pt x="132765" y="1381467"/>
                  </a:lnTo>
                  <a:lnTo>
                    <a:pt x="141808" y="1381467"/>
                  </a:lnTo>
                  <a:lnTo>
                    <a:pt x="145478" y="1377797"/>
                  </a:lnTo>
                  <a:lnTo>
                    <a:pt x="145478" y="1368742"/>
                  </a:lnTo>
                  <a:close/>
                </a:path>
                <a:path w="1308100" h="1381760">
                  <a:moveTo>
                    <a:pt x="170662" y="764565"/>
                  </a:moveTo>
                  <a:lnTo>
                    <a:pt x="168795" y="762698"/>
                  </a:lnTo>
                  <a:lnTo>
                    <a:pt x="164312" y="762698"/>
                  </a:lnTo>
                  <a:lnTo>
                    <a:pt x="162521" y="764565"/>
                  </a:lnTo>
                  <a:lnTo>
                    <a:pt x="162521" y="769048"/>
                  </a:lnTo>
                  <a:lnTo>
                    <a:pt x="164312" y="770851"/>
                  </a:lnTo>
                  <a:lnTo>
                    <a:pt x="168795" y="770851"/>
                  </a:lnTo>
                  <a:lnTo>
                    <a:pt x="170662" y="769048"/>
                  </a:lnTo>
                  <a:lnTo>
                    <a:pt x="170662" y="764565"/>
                  </a:lnTo>
                  <a:close/>
                </a:path>
                <a:path w="1308100" h="1381760">
                  <a:moveTo>
                    <a:pt x="177749" y="1368742"/>
                  </a:moveTo>
                  <a:lnTo>
                    <a:pt x="174091" y="1365161"/>
                  </a:lnTo>
                  <a:lnTo>
                    <a:pt x="165036" y="1365161"/>
                  </a:lnTo>
                  <a:lnTo>
                    <a:pt x="161455" y="1368742"/>
                  </a:lnTo>
                  <a:lnTo>
                    <a:pt x="161455" y="1377797"/>
                  </a:lnTo>
                  <a:lnTo>
                    <a:pt x="165036" y="1381467"/>
                  </a:lnTo>
                  <a:lnTo>
                    <a:pt x="174091" y="1381467"/>
                  </a:lnTo>
                  <a:lnTo>
                    <a:pt x="177749" y="1377797"/>
                  </a:lnTo>
                  <a:lnTo>
                    <a:pt x="177749" y="1368742"/>
                  </a:lnTo>
                  <a:close/>
                </a:path>
                <a:path w="1308100" h="1381760">
                  <a:moveTo>
                    <a:pt x="177749" y="4330"/>
                  </a:moveTo>
                  <a:lnTo>
                    <a:pt x="174091" y="660"/>
                  </a:lnTo>
                  <a:lnTo>
                    <a:pt x="165036" y="660"/>
                  </a:lnTo>
                  <a:lnTo>
                    <a:pt x="161378" y="4330"/>
                  </a:lnTo>
                  <a:lnTo>
                    <a:pt x="161378" y="13296"/>
                  </a:lnTo>
                  <a:lnTo>
                    <a:pt x="165036" y="16967"/>
                  </a:lnTo>
                  <a:lnTo>
                    <a:pt x="174091" y="16967"/>
                  </a:lnTo>
                  <a:lnTo>
                    <a:pt x="177749" y="13296"/>
                  </a:lnTo>
                  <a:lnTo>
                    <a:pt x="177749" y="4330"/>
                  </a:lnTo>
                  <a:close/>
                </a:path>
                <a:path w="1308100" h="1381760">
                  <a:moveTo>
                    <a:pt x="202298" y="764565"/>
                  </a:moveTo>
                  <a:lnTo>
                    <a:pt x="200494" y="762698"/>
                  </a:lnTo>
                  <a:lnTo>
                    <a:pt x="196011" y="762698"/>
                  </a:lnTo>
                  <a:lnTo>
                    <a:pt x="194144" y="764565"/>
                  </a:lnTo>
                  <a:lnTo>
                    <a:pt x="194144" y="769048"/>
                  </a:lnTo>
                  <a:lnTo>
                    <a:pt x="196011" y="770851"/>
                  </a:lnTo>
                  <a:lnTo>
                    <a:pt x="200494" y="770851"/>
                  </a:lnTo>
                  <a:lnTo>
                    <a:pt x="202298" y="769048"/>
                  </a:lnTo>
                  <a:lnTo>
                    <a:pt x="202298" y="764565"/>
                  </a:lnTo>
                  <a:close/>
                </a:path>
                <a:path w="1308100" h="1381760">
                  <a:moveTo>
                    <a:pt x="210032" y="1368742"/>
                  </a:moveTo>
                  <a:lnTo>
                    <a:pt x="206362" y="1365161"/>
                  </a:lnTo>
                  <a:lnTo>
                    <a:pt x="197396" y="1365161"/>
                  </a:lnTo>
                  <a:lnTo>
                    <a:pt x="193725" y="1368742"/>
                  </a:lnTo>
                  <a:lnTo>
                    <a:pt x="193725" y="1377797"/>
                  </a:lnTo>
                  <a:lnTo>
                    <a:pt x="197396" y="1381467"/>
                  </a:lnTo>
                  <a:lnTo>
                    <a:pt x="206362" y="1381467"/>
                  </a:lnTo>
                  <a:lnTo>
                    <a:pt x="210032" y="1377797"/>
                  </a:lnTo>
                  <a:lnTo>
                    <a:pt x="210032" y="1368742"/>
                  </a:lnTo>
                  <a:close/>
                </a:path>
                <a:path w="1308100" h="1381760">
                  <a:moveTo>
                    <a:pt x="210032" y="4330"/>
                  </a:moveTo>
                  <a:lnTo>
                    <a:pt x="206362" y="660"/>
                  </a:lnTo>
                  <a:lnTo>
                    <a:pt x="197307" y="660"/>
                  </a:lnTo>
                  <a:lnTo>
                    <a:pt x="193725" y="4330"/>
                  </a:lnTo>
                  <a:lnTo>
                    <a:pt x="193725" y="13296"/>
                  </a:lnTo>
                  <a:lnTo>
                    <a:pt x="197307" y="16967"/>
                  </a:lnTo>
                  <a:lnTo>
                    <a:pt x="206362" y="16967"/>
                  </a:lnTo>
                  <a:lnTo>
                    <a:pt x="210032" y="13296"/>
                  </a:lnTo>
                  <a:lnTo>
                    <a:pt x="210032" y="4330"/>
                  </a:lnTo>
                  <a:close/>
                </a:path>
                <a:path w="1308100" h="1381760">
                  <a:moveTo>
                    <a:pt x="233997" y="764565"/>
                  </a:moveTo>
                  <a:lnTo>
                    <a:pt x="232206" y="762698"/>
                  </a:lnTo>
                  <a:lnTo>
                    <a:pt x="227723" y="762698"/>
                  </a:lnTo>
                  <a:lnTo>
                    <a:pt x="225844" y="764565"/>
                  </a:lnTo>
                  <a:lnTo>
                    <a:pt x="225844" y="769048"/>
                  </a:lnTo>
                  <a:lnTo>
                    <a:pt x="227723" y="770851"/>
                  </a:lnTo>
                  <a:lnTo>
                    <a:pt x="232206" y="770851"/>
                  </a:lnTo>
                  <a:lnTo>
                    <a:pt x="233997" y="769048"/>
                  </a:lnTo>
                  <a:lnTo>
                    <a:pt x="233997" y="764565"/>
                  </a:lnTo>
                  <a:close/>
                </a:path>
                <a:path w="1308100" h="1381760">
                  <a:moveTo>
                    <a:pt x="242303" y="1368742"/>
                  </a:moveTo>
                  <a:lnTo>
                    <a:pt x="238633" y="1365161"/>
                  </a:lnTo>
                  <a:lnTo>
                    <a:pt x="229590" y="1365161"/>
                  </a:lnTo>
                  <a:lnTo>
                    <a:pt x="225996" y="1368742"/>
                  </a:lnTo>
                  <a:lnTo>
                    <a:pt x="225996" y="1377797"/>
                  </a:lnTo>
                  <a:lnTo>
                    <a:pt x="229590" y="1381467"/>
                  </a:lnTo>
                  <a:lnTo>
                    <a:pt x="238633" y="1381467"/>
                  </a:lnTo>
                  <a:lnTo>
                    <a:pt x="242303" y="1377797"/>
                  </a:lnTo>
                  <a:lnTo>
                    <a:pt x="242303" y="1368742"/>
                  </a:lnTo>
                  <a:close/>
                </a:path>
                <a:path w="1308100" h="1381760">
                  <a:moveTo>
                    <a:pt x="242303" y="4330"/>
                  </a:moveTo>
                  <a:lnTo>
                    <a:pt x="238633" y="660"/>
                  </a:lnTo>
                  <a:lnTo>
                    <a:pt x="229590" y="660"/>
                  </a:lnTo>
                  <a:lnTo>
                    <a:pt x="225996" y="4330"/>
                  </a:lnTo>
                  <a:lnTo>
                    <a:pt x="225996" y="13296"/>
                  </a:lnTo>
                  <a:lnTo>
                    <a:pt x="229590" y="16967"/>
                  </a:lnTo>
                  <a:lnTo>
                    <a:pt x="238633" y="16967"/>
                  </a:lnTo>
                  <a:lnTo>
                    <a:pt x="242303" y="13296"/>
                  </a:lnTo>
                  <a:lnTo>
                    <a:pt x="242303" y="4330"/>
                  </a:lnTo>
                  <a:close/>
                </a:path>
                <a:path w="1308100" h="1381760">
                  <a:moveTo>
                    <a:pt x="265696" y="764565"/>
                  </a:moveTo>
                  <a:lnTo>
                    <a:pt x="263906" y="762698"/>
                  </a:lnTo>
                  <a:lnTo>
                    <a:pt x="259346" y="762698"/>
                  </a:lnTo>
                  <a:lnTo>
                    <a:pt x="257556" y="764565"/>
                  </a:lnTo>
                  <a:lnTo>
                    <a:pt x="257556" y="769048"/>
                  </a:lnTo>
                  <a:lnTo>
                    <a:pt x="259346" y="770851"/>
                  </a:lnTo>
                  <a:lnTo>
                    <a:pt x="263906" y="770851"/>
                  </a:lnTo>
                  <a:lnTo>
                    <a:pt x="265696" y="769048"/>
                  </a:lnTo>
                  <a:lnTo>
                    <a:pt x="265696" y="764565"/>
                  </a:lnTo>
                  <a:close/>
                </a:path>
                <a:path w="1308100" h="1381760">
                  <a:moveTo>
                    <a:pt x="274574" y="1368742"/>
                  </a:moveTo>
                  <a:lnTo>
                    <a:pt x="270916" y="1365161"/>
                  </a:lnTo>
                  <a:lnTo>
                    <a:pt x="261950" y="1365161"/>
                  </a:lnTo>
                  <a:lnTo>
                    <a:pt x="258279" y="1368742"/>
                  </a:lnTo>
                  <a:lnTo>
                    <a:pt x="258279" y="1377797"/>
                  </a:lnTo>
                  <a:lnTo>
                    <a:pt x="261950" y="1381467"/>
                  </a:lnTo>
                  <a:lnTo>
                    <a:pt x="270916" y="1381467"/>
                  </a:lnTo>
                  <a:lnTo>
                    <a:pt x="274574" y="1377797"/>
                  </a:lnTo>
                  <a:lnTo>
                    <a:pt x="274574" y="1368742"/>
                  </a:lnTo>
                  <a:close/>
                </a:path>
                <a:path w="1308100" h="1381760">
                  <a:moveTo>
                    <a:pt x="274574" y="4330"/>
                  </a:moveTo>
                  <a:lnTo>
                    <a:pt x="270916" y="660"/>
                  </a:lnTo>
                  <a:lnTo>
                    <a:pt x="261861" y="660"/>
                  </a:lnTo>
                  <a:lnTo>
                    <a:pt x="258279" y="4330"/>
                  </a:lnTo>
                  <a:lnTo>
                    <a:pt x="258279" y="13296"/>
                  </a:lnTo>
                  <a:lnTo>
                    <a:pt x="261861" y="16967"/>
                  </a:lnTo>
                  <a:lnTo>
                    <a:pt x="270916" y="16967"/>
                  </a:lnTo>
                  <a:lnTo>
                    <a:pt x="274574" y="13296"/>
                  </a:lnTo>
                  <a:lnTo>
                    <a:pt x="274574" y="4330"/>
                  </a:lnTo>
                  <a:close/>
                </a:path>
                <a:path w="1308100" h="1381760">
                  <a:moveTo>
                    <a:pt x="297408" y="764565"/>
                  </a:moveTo>
                  <a:lnTo>
                    <a:pt x="295529" y="762698"/>
                  </a:lnTo>
                  <a:lnTo>
                    <a:pt x="291045" y="762698"/>
                  </a:lnTo>
                  <a:lnTo>
                    <a:pt x="289255" y="764565"/>
                  </a:lnTo>
                  <a:lnTo>
                    <a:pt x="289255" y="769048"/>
                  </a:lnTo>
                  <a:lnTo>
                    <a:pt x="291045" y="770851"/>
                  </a:lnTo>
                  <a:lnTo>
                    <a:pt x="295529" y="770851"/>
                  </a:lnTo>
                  <a:lnTo>
                    <a:pt x="297408" y="769048"/>
                  </a:lnTo>
                  <a:lnTo>
                    <a:pt x="297408" y="764565"/>
                  </a:lnTo>
                  <a:close/>
                </a:path>
                <a:path w="1308100" h="1381760">
                  <a:moveTo>
                    <a:pt x="306857" y="1368742"/>
                  </a:moveTo>
                  <a:lnTo>
                    <a:pt x="303187" y="1365161"/>
                  </a:lnTo>
                  <a:lnTo>
                    <a:pt x="294220" y="1365161"/>
                  </a:lnTo>
                  <a:lnTo>
                    <a:pt x="290550" y="1368742"/>
                  </a:lnTo>
                  <a:lnTo>
                    <a:pt x="290550" y="1377797"/>
                  </a:lnTo>
                  <a:lnTo>
                    <a:pt x="294220" y="1381467"/>
                  </a:lnTo>
                  <a:lnTo>
                    <a:pt x="303187" y="1381467"/>
                  </a:lnTo>
                  <a:lnTo>
                    <a:pt x="306857" y="1377797"/>
                  </a:lnTo>
                  <a:lnTo>
                    <a:pt x="306857" y="1368742"/>
                  </a:lnTo>
                  <a:close/>
                </a:path>
                <a:path w="1308100" h="1381760">
                  <a:moveTo>
                    <a:pt x="306857" y="4330"/>
                  </a:moveTo>
                  <a:lnTo>
                    <a:pt x="303187" y="660"/>
                  </a:lnTo>
                  <a:lnTo>
                    <a:pt x="294220" y="660"/>
                  </a:lnTo>
                  <a:lnTo>
                    <a:pt x="290550" y="4330"/>
                  </a:lnTo>
                  <a:lnTo>
                    <a:pt x="290550" y="13296"/>
                  </a:lnTo>
                  <a:lnTo>
                    <a:pt x="294220" y="16967"/>
                  </a:lnTo>
                  <a:lnTo>
                    <a:pt x="303187" y="16967"/>
                  </a:lnTo>
                  <a:lnTo>
                    <a:pt x="306857" y="13296"/>
                  </a:lnTo>
                  <a:lnTo>
                    <a:pt x="306857" y="4330"/>
                  </a:lnTo>
                  <a:close/>
                </a:path>
                <a:path w="1308100" h="1381760">
                  <a:moveTo>
                    <a:pt x="329031" y="764565"/>
                  </a:moveTo>
                  <a:lnTo>
                    <a:pt x="327240" y="762698"/>
                  </a:lnTo>
                  <a:lnTo>
                    <a:pt x="322757" y="762698"/>
                  </a:lnTo>
                  <a:lnTo>
                    <a:pt x="320878" y="764565"/>
                  </a:lnTo>
                  <a:lnTo>
                    <a:pt x="320878" y="769048"/>
                  </a:lnTo>
                  <a:lnTo>
                    <a:pt x="322757" y="770851"/>
                  </a:lnTo>
                  <a:lnTo>
                    <a:pt x="327240" y="770851"/>
                  </a:lnTo>
                  <a:lnTo>
                    <a:pt x="329031" y="769048"/>
                  </a:lnTo>
                  <a:lnTo>
                    <a:pt x="329031" y="764565"/>
                  </a:lnTo>
                  <a:close/>
                </a:path>
                <a:path w="1308100" h="1381760">
                  <a:moveTo>
                    <a:pt x="339128" y="1368742"/>
                  </a:moveTo>
                  <a:lnTo>
                    <a:pt x="335457" y="1365161"/>
                  </a:lnTo>
                  <a:lnTo>
                    <a:pt x="326491" y="1365161"/>
                  </a:lnTo>
                  <a:lnTo>
                    <a:pt x="322834" y="1368742"/>
                  </a:lnTo>
                  <a:lnTo>
                    <a:pt x="322834" y="1377797"/>
                  </a:lnTo>
                  <a:lnTo>
                    <a:pt x="326491" y="1381467"/>
                  </a:lnTo>
                  <a:lnTo>
                    <a:pt x="335457" y="1381467"/>
                  </a:lnTo>
                  <a:lnTo>
                    <a:pt x="339128" y="1377797"/>
                  </a:lnTo>
                  <a:lnTo>
                    <a:pt x="339128" y="1368742"/>
                  </a:lnTo>
                  <a:close/>
                </a:path>
                <a:path w="1308100" h="1381760">
                  <a:moveTo>
                    <a:pt x="339128" y="4330"/>
                  </a:moveTo>
                  <a:lnTo>
                    <a:pt x="335457" y="660"/>
                  </a:lnTo>
                  <a:lnTo>
                    <a:pt x="326491" y="660"/>
                  </a:lnTo>
                  <a:lnTo>
                    <a:pt x="322834" y="4330"/>
                  </a:lnTo>
                  <a:lnTo>
                    <a:pt x="322834" y="13296"/>
                  </a:lnTo>
                  <a:lnTo>
                    <a:pt x="326491" y="16967"/>
                  </a:lnTo>
                  <a:lnTo>
                    <a:pt x="335457" y="16967"/>
                  </a:lnTo>
                  <a:lnTo>
                    <a:pt x="339128" y="13296"/>
                  </a:lnTo>
                  <a:lnTo>
                    <a:pt x="339128" y="4330"/>
                  </a:lnTo>
                  <a:close/>
                </a:path>
                <a:path w="1308100" h="1381760">
                  <a:moveTo>
                    <a:pt x="360730" y="764565"/>
                  </a:moveTo>
                  <a:lnTo>
                    <a:pt x="358940" y="762698"/>
                  </a:lnTo>
                  <a:lnTo>
                    <a:pt x="354368" y="762698"/>
                  </a:lnTo>
                  <a:lnTo>
                    <a:pt x="352577" y="764565"/>
                  </a:lnTo>
                  <a:lnTo>
                    <a:pt x="352577" y="769048"/>
                  </a:lnTo>
                  <a:lnTo>
                    <a:pt x="354368" y="770851"/>
                  </a:lnTo>
                  <a:lnTo>
                    <a:pt x="358940" y="770851"/>
                  </a:lnTo>
                  <a:lnTo>
                    <a:pt x="360730" y="769048"/>
                  </a:lnTo>
                  <a:lnTo>
                    <a:pt x="360730" y="764565"/>
                  </a:lnTo>
                  <a:close/>
                </a:path>
                <a:path w="1308100" h="1381760">
                  <a:moveTo>
                    <a:pt x="371411" y="1368742"/>
                  </a:moveTo>
                  <a:lnTo>
                    <a:pt x="367741" y="1365161"/>
                  </a:lnTo>
                  <a:lnTo>
                    <a:pt x="358775" y="1365161"/>
                  </a:lnTo>
                  <a:lnTo>
                    <a:pt x="355104" y="1368742"/>
                  </a:lnTo>
                  <a:lnTo>
                    <a:pt x="355104" y="1377797"/>
                  </a:lnTo>
                  <a:lnTo>
                    <a:pt x="358775" y="1381467"/>
                  </a:lnTo>
                  <a:lnTo>
                    <a:pt x="367741" y="1381467"/>
                  </a:lnTo>
                  <a:lnTo>
                    <a:pt x="371411" y="1377797"/>
                  </a:lnTo>
                  <a:lnTo>
                    <a:pt x="371411" y="1368742"/>
                  </a:lnTo>
                  <a:close/>
                </a:path>
                <a:path w="1308100" h="1381760">
                  <a:moveTo>
                    <a:pt x="371411" y="4330"/>
                  </a:moveTo>
                  <a:lnTo>
                    <a:pt x="367741" y="660"/>
                  </a:lnTo>
                  <a:lnTo>
                    <a:pt x="358775" y="660"/>
                  </a:lnTo>
                  <a:lnTo>
                    <a:pt x="355104" y="4330"/>
                  </a:lnTo>
                  <a:lnTo>
                    <a:pt x="355104" y="13296"/>
                  </a:lnTo>
                  <a:lnTo>
                    <a:pt x="358775" y="16967"/>
                  </a:lnTo>
                  <a:lnTo>
                    <a:pt x="367741" y="16967"/>
                  </a:lnTo>
                  <a:lnTo>
                    <a:pt x="371411" y="13296"/>
                  </a:lnTo>
                  <a:lnTo>
                    <a:pt x="371411" y="4330"/>
                  </a:lnTo>
                  <a:close/>
                </a:path>
                <a:path w="1308100" h="1381760">
                  <a:moveTo>
                    <a:pt x="392442" y="764565"/>
                  </a:moveTo>
                  <a:lnTo>
                    <a:pt x="390563" y="762698"/>
                  </a:lnTo>
                  <a:lnTo>
                    <a:pt x="386080" y="762698"/>
                  </a:lnTo>
                  <a:lnTo>
                    <a:pt x="384289" y="764565"/>
                  </a:lnTo>
                  <a:lnTo>
                    <a:pt x="384289" y="769048"/>
                  </a:lnTo>
                  <a:lnTo>
                    <a:pt x="386080" y="770851"/>
                  </a:lnTo>
                  <a:lnTo>
                    <a:pt x="390563" y="770851"/>
                  </a:lnTo>
                  <a:lnTo>
                    <a:pt x="392442" y="769048"/>
                  </a:lnTo>
                  <a:lnTo>
                    <a:pt x="392442" y="764565"/>
                  </a:lnTo>
                  <a:close/>
                </a:path>
                <a:path w="1308100" h="1381760">
                  <a:moveTo>
                    <a:pt x="403682" y="1368742"/>
                  </a:moveTo>
                  <a:lnTo>
                    <a:pt x="400011" y="1365161"/>
                  </a:lnTo>
                  <a:lnTo>
                    <a:pt x="391045" y="1365161"/>
                  </a:lnTo>
                  <a:lnTo>
                    <a:pt x="387375" y="1368742"/>
                  </a:lnTo>
                  <a:lnTo>
                    <a:pt x="387375" y="1377797"/>
                  </a:lnTo>
                  <a:lnTo>
                    <a:pt x="391045" y="1381467"/>
                  </a:lnTo>
                  <a:lnTo>
                    <a:pt x="400011" y="1381467"/>
                  </a:lnTo>
                  <a:lnTo>
                    <a:pt x="403682" y="1377797"/>
                  </a:lnTo>
                  <a:lnTo>
                    <a:pt x="403682" y="1368742"/>
                  </a:lnTo>
                  <a:close/>
                </a:path>
                <a:path w="1308100" h="1381760">
                  <a:moveTo>
                    <a:pt x="403682" y="4330"/>
                  </a:moveTo>
                  <a:lnTo>
                    <a:pt x="400011" y="660"/>
                  </a:lnTo>
                  <a:lnTo>
                    <a:pt x="391045" y="660"/>
                  </a:lnTo>
                  <a:lnTo>
                    <a:pt x="387375" y="4330"/>
                  </a:lnTo>
                  <a:lnTo>
                    <a:pt x="387375" y="13296"/>
                  </a:lnTo>
                  <a:lnTo>
                    <a:pt x="391045" y="16967"/>
                  </a:lnTo>
                  <a:lnTo>
                    <a:pt x="400011" y="16967"/>
                  </a:lnTo>
                  <a:lnTo>
                    <a:pt x="403682" y="13296"/>
                  </a:lnTo>
                  <a:lnTo>
                    <a:pt x="403682" y="4330"/>
                  </a:lnTo>
                  <a:close/>
                </a:path>
                <a:path w="1308100" h="1381760">
                  <a:moveTo>
                    <a:pt x="424141" y="764565"/>
                  </a:moveTo>
                  <a:lnTo>
                    <a:pt x="422262" y="762698"/>
                  </a:lnTo>
                  <a:lnTo>
                    <a:pt x="417779" y="762698"/>
                  </a:lnTo>
                  <a:lnTo>
                    <a:pt x="415912" y="764565"/>
                  </a:lnTo>
                  <a:lnTo>
                    <a:pt x="415912" y="769048"/>
                  </a:lnTo>
                  <a:lnTo>
                    <a:pt x="417779" y="770851"/>
                  </a:lnTo>
                  <a:lnTo>
                    <a:pt x="422262" y="770851"/>
                  </a:lnTo>
                  <a:lnTo>
                    <a:pt x="424141" y="769048"/>
                  </a:lnTo>
                  <a:lnTo>
                    <a:pt x="424141" y="764565"/>
                  </a:lnTo>
                  <a:close/>
                </a:path>
                <a:path w="1308100" h="1381760">
                  <a:moveTo>
                    <a:pt x="435952" y="1368742"/>
                  </a:moveTo>
                  <a:lnTo>
                    <a:pt x="432282" y="1365161"/>
                  </a:lnTo>
                  <a:lnTo>
                    <a:pt x="423316" y="1365161"/>
                  </a:lnTo>
                  <a:lnTo>
                    <a:pt x="419658" y="1368742"/>
                  </a:lnTo>
                  <a:lnTo>
                    <a:pt x="419658" y="1377797"/>
                  </a:lnTo>
                  <a:lnTo>
                    <a:pt x="423316" y="1381467"/>
                  </a:lnTo>
                  <a:lnTo>
                    <a:pt x="432282" y="1381467"/>
                  </a:lnTo>
                  <a:lnTo>
                    <a:pt x="435952" y="1377797"/>
                  </a:lnTo>
                  <a:lnTo>
                    <a:pt x="435952" y="1368742"/>
                  </a:lnTo>
                  <a:close/>
                </a:path>
                <a:path w="1308100" h="1381760">
                  <a:moveTo>
                    <a:pt x="435952" y="4330"/>
                  </a:moveTo>
                  <a:lnTo>
                    <a:pt x="432282" y="660"/>
                  </a:lnTo>
                  <a:lnTo>
                    <a:pt x="423316" y="660"/>
                  </a:lnTo>
                  <a:lnTo>
                    <a:pt x="419658" y="4330"/>
                  </a:lnTo>
                  <a:lnTo>
                    <a:pt x="419658" y="13296"/>
                  </a:lnTo>
                  <a:lnTo>
                    <a:pt x="423316" y="16967"/>
                  </a:lnTo>
                  <a:lnTo>
                    <a:pt x="432282" y="16967"/>
                  </a:lnTo>
                  <a:lnTo>
                    <a:pt x="435952" y="13296"/>
                  </a:lnTo>
                  <a:lnTo>
                    <a:pt x="435952" y="4330"/>
                  </a:lnTo>
                  <a:close/>
                </a:path>
                <a:path w="1308100" h="1381760">
                  <a:moveTo>
                    <a:pt x="455764" y="764565"/>
                  </a:moveTo>
                  <a:lnTo>
                    <a:pt x="453974" y="762698"/>
                  </a:lnTo>
                  <a:lnTo>
                    <a:pt x="449491" y="762698"/>
                  </a:lnTo>
                  <a:lnTo>
                    <a:pt x="447611" y="764565"/>
                  </a:lnTo>
                  <a:lnTo>
                    <a:pt x="447611" y="769048"/>
                  </a:lnTo>
                  <a:lnTo>
                    <a:pt x="449491" y="770851"/>
                  </a:lnTo>
                  <a:lnTo>
                    <a:pt x="453974" y="770851"/>
                  </a:lnTo>
                  <a:lnTo>
                    <a:pt x="455764" y="769048"/>
                  </a:lnTo>
                  <a:lnTo>
                    <a:pt x="455764" y="764565"/>
                  </a:lnTo>
                  <a:close/>
                </a:path>
                <a:path w="1308100" h="1381760">
                  <a:moveTo>
                    <a:pt x="468223" y="1368742"/>
                  </a:moveTo>
                  <a:lnTo>
                    <a:pt x="464566" y="1365161"/>
                  </a:lnTo>
                  <a:lnTo>
                    <a:pt x="455599" y="1365161"/>
                  </a:lnTo>
                  <a:lnTo>
                    <a:pt x="451929" y="1368742"/>
                  </a:lnTo>
                  <a:lnTo>
                    <a:pt x="451929" y="1377797"/>
                  </a:lnTo>
                  <a:lnTo>
                    <a:pt x="455599" y="1381467"/>
                  </a:lnTo>
                  <a:lnTo>
                    <a:pt x="464566" y="1381467"/>
                  </a:lnTo>
                  <a:lnTo>
                    <a:pt x="468223" y="1377797"/>
                  </a:lnTo>
                  <a:lnTo>
                    <a:pt x="468223" y="1368742"/>
                  </a:lnTo>
                  <a:close/>
                </a:path>
                <a:path w="1308100" h="1381760">
                  <a:moveTo>
                    <a:pt x="468223" y="4330"/>
                  </a:moveTo>
                  <a:lnTo>
                    <a:pt x="464566" y="660"/>
                  </a:lnTo>
                  <a:lnTo>
                    <a:pt x="455599" y="660"/>
                  </a:lnTo>
                  <a:lnTo>
                    <a:pt x="451929" y="4330"/>
                  </a:lnTo>
                  <a:lnTo>
                    <a:pt x="451929" y="13296"/>
                  </a:lnTo>
                  <a:lnTo>
                    <a:pt x="455599" y="16967"/>
                  </a:lnTo>
                  <a:lnTo>
                    <a:pt x="464566" y="16967"/>
                  </a:lnTo>
                  <a:lnTo>
                    <a:pt x="468223" y="13296"/>
                  </a:lnTo>
                  <a:lnTo>
                    <a:pt x="468223" y="4330"/>
                  </a:lnTo>
                  <a:close/>
                </a:path>
                <a:path w="1308100" h="1381760">
                  <a:moveTo>
                    <a:pt x="487464" y="765721"/>
                  </a:moveTo>
                  <a:lnTo>
                    <a:pt x="487057" y="764743"/>
                  </a:lnTo>
                  <a:lnTo>
                    <a:pt x="486244" y="763917"/>
                  </a:lnTo>
                  <a:lnTo>
                    <a:pt x="484771" y="762457"/>
                  </a:lnTo>
                  <a:lnTo>
                    <a:pt x="482092" y="762381"/>
                  </a:lnTo>
                  <a:lnTo>
                    <a:pt x="480453" y="763917"/>
                  </a:lnTo>
                  <a:lnTo>
                    <a:pt x="479717" y="764743"/>
                  </a:lnTo>
                  <a:lnTo>
                    <a:pt x="479310" y="765721"/>
                  </a:lnTo>
                  <a:lnTo>
                    <a:pt x="479310" y="767829"/>
                  </a:lnTo>
                  <a:lnTo>
                    <a:pt x="479717" y="768896"/>
                  </a:lnTo>
                  <a:lnTo>
                    <a:pt x="480529" y="769708"/>
                  </a:lnTo>
                  <a:lnTo>
                    <a:pt x="481355" y="770432"/>
                  </a:lnTo>
                  <a:lnTo>
                    <a:pt x="482333" y="770851"/>
                  </a:lnTo>
                  <a:lnTo>
                    <a:pt x="483387" y="770851"/>
                  </a:lnTo>
                  <a:lnTo>
                    <a:pt x="484441" y="770851"/>
                  </a:lnTo>
                  <a:lnTo>
                    <a:pt x="485419" y="770432"/>
                  </a:lnTo>
                  <a:lnTo>
                    <a:pt x="486321" y="769620"/>
                  </a:lnTo>
                  <a:lnTo>
                    <a:pt x="487057" y="768896"/>
                  </a:lnTo>
                  <a:lnTo>
                    <a:pt x="487464" y="767829"/>
                  </a:lnTo>
                  <a:lnTo>
                    <a:pt x="487464" y="765721"/>
                  </a:lnTo>
                  <a:close/>
                </a:path>
                <a:path w="1308100" h="1381760">
                  <a:moveTo>
                    <a:pt x="500507" y="1368742"/>
                  </a:moveTo>
                  <a:lnTo>
                    <a:pt x="496836" y="1365161"/>
                  </a:lnTo>
                  <a:lnTo>
                    <a:pt x="487870" y="1365161"/>
                  </a:lnTo>
                  <a:lnTo>
                    <a:pt x="484200" y="1368742"/>
                  </a:lnTo>
                  <a:lnTo>
                    <a:pt x="484200" y="1377797"/>
                  </a:lnTo>
                  <a:lnTo>
                    <a:pt x="487870" y="1381467"/>
                  </a:lnTo>
                  <a:lnTo>
                    <a:pt x="496836" y="1381467"/>
                  </a:lnTo>
                  <a:lnTo>
                    <a:pt x="500507" y="1377797"/>
                  </a:lnTo>
                  <a:lnTo>
                    <a:pt x="500507" y="1368742"/>
                  </a:lnTo>
                  <a:close/>
                </a:path>
                <a:path w="1308100" h="1381760">
                  <a:moveTo>
                    <a:pt x="500507" y="4330"/>
                  </a:moveTo>
                  <a:lnTo>
                    <a:pt x="496836" y="660"/>
                  </a:lnTo>
                  <a:lnTo>
                    <a:pt x="487870" y="660"/>
                  </a:lnTo>
                  <a:lnTo>
                    <a:pt x="484200" y="4330"/>
                  </a:lnTo>
                  <a:lnTo>
                    <a:pt x="484200" y="13296"/>
                  </a:lnTo>
                  <a:lnTo>
                    <a:pt x="487870" y="16967"/>
                  </a:lnTo>
                  <a:lnTo>
                    <a:pt x="496836" y="16967"/>
                  </a:lnTo>
                  <a:lnTo>
                    <a:pt x="500507" y="13296"/>
                  </a:lnTo>
                  <a:lnTo>
                    <a:pt x="500507" y="4330"/>
                  </a:lnTo>
                  <a:close/>
                </a:path>
                <a:path w="1308100" h="1381760">
                  <a:moveTo>
                    <a:pt x="532777" y="1368742"/>
                  </a:moveTo>
                  <a:lnTo>
                    <a:pt x="529196" y="1365161"/>
                  </a:lnTo>
                  <a:lnTo>
                    <a:pt x="520141" y="1365161"/>
                  </a:lnTo>
                  <a:lnTo>
                    <a:pt x="516470" y="1368742"/>
                  </a:lnTo>
                  <a:lnTo>
                    <a:pt x="516470" y="1377797"/>
                  </a:lnTo>
                  <a:lnTo>
                    <a:pt x="520141" y="1381467"/>
                  </a:lnTo>
                  <a:lnTo>
                    <a:pt x="529196" y="1381467"/>
                  </a:lnTo>
                  <a:lnTo>
                    <a:pt x="532777" y="1377797"/>
                  </a:lnTo>
                  <a:lnTo>
                    <a:pt x="532777" y="1368742"/>
                  </a:lnTo>
                  <a:close/>
                </a:path>
                <a:path w="1308100" h="1381760">
                  <a:moveTo>
                    <a:pt x="532777" y="4330"/>
                  </a:moveTo>
                  <a:lnTo>
                    <a:pt x="529196" y="660"/>
                  </a:lnTo>
                  <a:lnTo>
                    <a:pt x="520141" y="660"/>
                  </a:lnTo>
                  <a:lnTo>
                    <a:pt x="516470" y="4330"/>
                  </a:lnTo>
                  <a:lnTo>
                    <a:pt x="516470" y="13296"/>
                  </a:lnTo>
                  <a:lnTo>
                    <a:pt x="520141" y="16967"/>
                  </a:lnTo>
                  <a:lnTo>
                    <a:pt x="529196" y="16967"/>
                  </a:lnTo>
                  <a:lnTo>
                    <a:pt x="532777" y="13296"/>
                  </a:lnTo>
                  <a:lnTo>
                    <a:pt x="532777" y="4330"/>
                  </a:lnTo>
                  <a:close/>
                </a:path>
                <a:path w="1308100" h="1381760">
                  <a:moveTo>
                    <a:pt x="565048" y="1368742"/>
                  </a:moveTo>
                  <a:lnTo>
                    <a:pt x="561467" y="1365161"/>
                  </a:lnTo>
                  <a:lnTo>
                    <a:pt x="552424" y="1365161"/>
                  </a:lnTo>
                  <a:lnTo>
                    <a:pt x="548754" y="1368742"/>
                  </a:lnTo>
                  <a:lnTo>
                    <a:pt x="548754" y="1377797"/>
                  </a:lnTo>
                  <a:lnTo>
                    <a:pt x="552424" y="1381467"/>
                  </a:lnTo>
                  <a:lnTo>
                    <a:pt x="561467" y="1381467"/>
                  </a:lnTo>
                  <a:lnTo>
                    <a:pt x="565048" y="1377797"/>
                  </a:lnTo>
                  <a:lnTo>
                    <a:pt x="565048" y="1368742"/>
                  </a:lnTo>
                  <a:close/>
                </a:path>
                <a:path w="1308100" h="1381760">
                  <a:moveTo>
                    <a:pt x="565048" y="4330"/>
                  </a:moveTo>
                  <a:lnTo>
                    <a:pt x="561467" y="660"/>
                  </a:lnTo>
                  <a:lnTo>
                    <a:pt x="552424" y="660"/>
                  </a:lnTo>
                  <a:lnTo>
                    <a:pt x="548754" y="4330"/>
                  </a:lnTo>
                  <a:lnTo>
                    <a:pt x="548754" y="13296"/>
                  </a:lnTo>
                  <a:lnTo>
                    <a:pt x="552424" y="16967"/>
                  </a:lnTo>
                  <a:lnTo>
                    <a:pt x="561467" y="16967"/>
                  </a:lnTo>
                  <a:lnTo>
                    <a:pt x="565048" y="13296"/>
                  </a:lnTo>
                  <a:lnTo>
                    <a:pt x="565048" y="4330"/>
                  </a:lnTo>
                  <a:close/>
                </a:path>
                <a:path w="1308100" h="1381760">
                  <a:moveTo>
                    <a:pt x="597331" y="1368742"/>
                  </a:moveTo>
                  <a:lnTo>
                    <a:pt x="593737" y="1365161"/>
                  </a:lnTo>
                  <a:lnTo>
                    <a:pt x="584695" y="1365161"/>
                  </a:lnTo>
                  <a:lnTo>
                    <a:pt x="581113" y="1368742"/>
                  </a:lnTo>
                  <a:lnTo>
                    <a:pt x="581113" y="1377797"/>
                  </a:lnTo>
                  <a:lnTo>
                    <a:pt x="584695" y="1381467"/>
                  </a:lnTo>
                  <a:lnTo>
                    <a:pt x="593737" y="1381467"/>
                  </a:lnTo>
                  <a:lnTo>
                    <a:pt x="597331" y="1377797"/>
                  </a:lnTo>
                  <a:lnTo>
                    <a:pt x="597331" y="1368742"/>
                  </a:lnTo>
                  <a:close/>
                </a:path>
                <a:path w="1308100" h="1381760">
                  <a:moveTo>
                    <a:pt x="597408" y="4330"/>
                  </a:moveTo>
                  <a:lnTo>
                    <a:pt x="593737" y="660"/>
                  </a:lnTo>
                  <a:lnTo>
                    <a:pt x="584695" y="660"/>
                  </a:lnTo>
                  <a:lnTo>
                    <a:pt x="581025" y="4330"/>
                  </a:lnTo>
                  <a:lnTo>
                    <a:pt x="581025" y="13296"/>
                  </a:lnTo>
                  <a:lnTo>
                    <a:pt x="584695" y="16967"/>
                  </a:lnTo>
                  <a:lnTo>
                    <a:pt x="593737" y="16967"/>
                  </a:lnTo>
                  <a:lnTo>
                    <a:pt x="597408" y="13296"/>
                  </a:lnTo>
                  <a:lnTo>
                    <a:pt x="597408" y="4330"/>
                  </a:lnTo>
                  <a:close/>
                </a:path>
                <a:path w="1308100" h="1381760">
                  <a:moveTo>
                    <a:pt x="629602" y="1368742"/>
                  </a:moveTo>
                  <a:lnTo>
                    <a:pt x="626021" y="1365161"/>
                  </a:lnTo>
                  <a:lnTo>
                    <a:pt x="616966" y="1365161"/>
                  </a:lnTo>
                  <a:lnTo>
                    <a:pt x="613295" y="1368742"/>
                  </a:lnTo>
                  <a:lnTo>
                    <a:pt x="613295" y="1377797"/>
                  </a:lnTo>
                  <a:lnTo>
                    <a:pt x="616966" y="1381467"/>
                  </a:lnTo>
                  <a:lnTo>
                    <a:pt x="626021" y="1381467"/>
                  </a:lnTo>
                  <a:lnTo>
                    <a:pt x="629602" y="1377797"/>
                  </a:lnTo>
                  <a:lnTo>
                    <a:pt x="629602" y="1368742"/>
                  </a:lnTo>
                  <a:close/>
                </a:path>
                <a:path w="1308100" h="1381760">
                  <a:moveTo>
                    <a:pt x="629691" y="4330"/>
                  </a:moveTo>
                  <a:lnTo>
                    <a:pt x="626021" y="660"/>
                  </a:lnTo>
                  <a:lnTo>
                    <a:pt x="616966" y="660"/>
                  </a:lnTo>
                  <a:lnTo>
                    <a:pt x="613384" y="4330"/>
                  </a:lnTo>
                  <a:lnTo>
                    <a:pt x="613384" y="13296"/>
                  </a:lnTo>
                  <a:lnTo>
                    <a:pt x="616966" y="16967"/>
                  </a:lnTo>
                  <a:lnTo>
                    <a:pt x="626021" y="16967"/>
                  </a:lnTo>
                  <a:lnTo>
                    <a:pt x="629691" y="13296"/>
                  </a:lnTo>
                  <a:lnTo>
                    <a:pt x="629691" y="4330"/>
                  </a:lnTo>
                  <a:close/>
                </a:path>
                <a:path w="1308100" h="1381760">
                  <a:moveTo>
                    <a:pt x="661962" y="1368742"/>
                  </a:moveTo>
                  <a:lnTo>
                    <a:pt x="658291" y="1365161"/>
                  </a:lnTo>
                  <a:lnTo>
                    <a:pt x="649249" y="1365161"/>
                  </a:lnTo>
                  <a:lnTo>
                    <a:pt x="645655" y="1368742"/>
                  </a:lnTo>
                  <a:lnTo>
                    <a:pt x="645655" y="1377797"/>
                  </a:lnTo>
                  <a:lnTo>
                    <a:pt x="649249" y="1381467"/>
                  </a:lnTo>
                  <a:lnTo>
                    <a:pt x="658291" y="1381467"/>
                  </a:lnTo>
                  <a:lnTo>
                    <a:pt x="661962" y="1377797"/>
                  </a:lnTo>
                  <a:lnTo>
                    <a:pt x="661962" y="1368742"/>
                  </a:lnTo>
                  <a:close/>
                </a:path>
                <a:path w="1308100" h="1381760">
                  <a:moveTo>
                    <a:pt x="661962" y="4330"/>
                  </a:moveTo>
                  <a:lnTo>
                    <a:pt x="658291" y="660"/>
                  </a:lnTo>
                  <a:lnTo>
                    <a:pt x="649249" y="660"/>
                  </a:lnTo>
                  <a:lnTo>
                    <a:pt x="645655" y="4330"/>
                  </a:lnTo>
                  <a:lnTo>
                    <a:pt x="645655" y="13296"/>
                  </a:lnTo>
                  <a:lnTo>
                    <a:pt x="649249" y="16967"/>
                  </a:lnTo>
                  <a:lnTo>
                    <a:pt x="658291" y="16967"/>
                  </a:lnTo>
                  <a:lnTo>
                    <a:pt x="661962" y="13296"/>
                  </a:lnTo>
                  <a:lnTo>
                    <a:pt x="661962" y="4330"/>
                  </a:lnTo>
                  <a:close/>
                </a:path>
                <a:path w="1308100" h="1381760">
                  <a:moveTo>
                    <a:pt x="694232" y="1368742"/>
                  </a:moveTo>
                  <a:lnTo>
                    <a:pt x="690562" y="1365161"/>
                  </a:lnTo>
                  <a:lnTo>
                    <a:pt x="681520" y="1365161"/>
                  </a:lnTo>
                  <a:lnTo>
                    <a:pt x="677938" y="1368742"/>
                  </a:lnTo>
                  <a:lnTo>
                    <a:pt x="677938" y="1377797"/>
                  </a:lnTo>
                  <a:lnTo>
                    <a:pt x="681520" y="1381467"/>
                  </a:lnTo>
                  <a:lnTo>
                    <a:pt x="690562" y="1381467"/>
                  </a:lnTo>
                  <a:lnTo>
                    <a:pt x="694232" y="1377797"/>
                  </a:lnTo>
                  <a:lnTo>
                    <a:pt x="694232" y="1368742"/>
                  </a:lnTo>
                  <a:close/>
                </a:path>
                <a:path w="1308100" h="1381760">
                  <a:moveTo>
                    <a:pt x="694232" y="4330"/>
                  </a:moveTo>
                  <a:lnTo>
                    <a:pt x="690562" y="660"/>
                  </a:lnTo>
                  <a:lnTo>
                    <a:pt x="681520" y="660"/>
                  </a:lnTo>
                  <a:lnTo>
                    <a:pt x="677938" y="4330"/>
                  </a:lnTo>
                  <a:lnTo>
                    <a:pt x="677938" y="13296"/>
                  </a:lnTo>
                  <a:lnTo>
                    <a:pt x="681520" y="16967"/>
                  </a:lnTo>
                  <a:lnTo>
                    <a:pt x="690562" y="16967"/>
                  </a:lnTo>
                  <a:lnTo>
                    <a:pt x="694232" y="13296"/>
                  </a:lnTo>
                  <a:lnTo>
                    <a:pt x="694232" y="4330"/>
                  </a:lnTo>
                  <a:close/>
                </a:path>
                <a:path w="1308100" h="1381760">
                  <a:moveTo>
                    <a:pt x="726503" y="1368742"/>
                  </a:moveTo>
                  <a:lnTo>
                    <a:pt x="722845" y="1365161"/>
                  </a:lnTo>
                  <a:lnTo>
                    <a:pt x="713879" y="1365161"/>
                  </a:lnTo>
                  <a:lnTo>
                    <a:pt x="710209" y="1368742"/>
                  </a:lnTo>
                  <a:lnTo>
                    <a:pt x="710209" y="1377797"/>
                  </a:lnTo>
                  <a:lnTo>
                    <a:pt x="713879" y="1381467"/>
                  </a:lnTo>
                  <a:lnTo>
                    <a:pt x="722845" y="1381467"/>
                  </a:lnTo>
                  <a:lnTo>
                    <a:pt x="726503" y="1377797"/>
                  </a:lnTo>
                  <a:lnTo>
                    <a:pt x="726503" y="1368742"/>
                  </a:lnTo>
                  <a:close/>
                </a:path>
                <a:path w="1308100" h="1381760">
                  <a:moveTo>
                    <a:pt x="726503" y="4330"/>
                  </a:moveTo>
                  <a:lnTo>
                    <a:pt x="722845" y="660"/>
                  </a:lnTo>
                  <a:lnTo>
                    <a:pt x="713879" y="660"/>
                  </a:lnTo>
                  <a:lnTo>
                    <a:pt x="710209" y="4330"/>
                  </a:lnTo>
                  <a:lnTo>
                    <a:pt x="710209" y="13296"/>
                  </a:lnTo>
                  <a:lnTo>
                    <a:pt x="713879" y="16967"/>
                  </a:lnTo>
                  <a:lnTo>
                    <a:pt x="722845" y="16967"/>
                  </a:lnTo>
                  <a:lnTo>
                    <a:pt x="726503" y="13296"/>
                  </a:lnTo>
                  <a:lnTo>
                    <a:pt x="726503" y="4330"/>
                  </a:lnTo>
                  <a:close/>
                </a:path>
                <a:path w="1308100" h="1381760">
                  <a:moveTo>
                    <a:pt x="758786" y="1368742"/>
                  </a:moveTo>
                  <a:lnTo>
                    <a:pt x="755116" y="1365161"/>
                  </a:lnTo>
                  <a:lnTo>
                    <a:pt x="746074" y="1365161"/>
                  </a:lnTo>
                  <a:lnTo>
                    <a:pt x="742480" y="1368742"/>
                  </a:lnTo>
                  <a:lnTo>
                    <a:pt x="742480" y="1377797"/>
                  </a:lnTo>
                  <a:lnTo>
                    <a:pt x="746074" y="1381467"/>
                  </a:lnTo>
                  <a:lnTo>
                    <a:pt x="755116" y="1381467"/>
                  </a:lnTo>
                  <a:lnTo>
                    <a:pt x="758786" y="1377797"/>
                  </a:lnTo>
                  <a:lnTo>
                    <a:pt x="758786" y="1368742"/>
                  </a:lnTo>
                  <a:close/>
                </a:path>
                <a:path w="1308100" h="1381760">
                  <a:moveTo>
                    <a:pt x="758786" y="4330"/>
                  </a:moveTo>
                  <a:lnTo>
                    <a:pt x="755116" y="660"/>
                  </a:lnTo>
                  <a:lnTo>
                    <a:pt x="746150" y="660"/>
                  </a:lnTo>
                  <a:lnTo>
                    <a:pt x="742480" y="4330"/>
                  </a:lnTo>
                  <a:lnTo>
                    <a:pt x="742480" y="13296"/>
                  </a:lnTo>
                  <a:lnTo>
                    <a:pt x="746150" y="16967"/>
                  </a:lnTo>
                  <a:lnTo>
                    <a:pt x="755116" y="16967"/>
                  </a:lnTo>
                  <a:lnTo>
                    <a:pt x="758786" y="13296"/>
                  </a:lnTo>
                  <a:lnTo>
                    <a:pt x="758786" y="4330"/>
                  </a:lnTo>
                  <a:close/>
                </a:path>
                <a:path w="1308100" h="1381760">
                  <a:moveTo>
                    <a:pt x="791057" y="1368742"/>
                  </a:moveTo>
                  <a:lnTo>
                    <a:pt x="787387" y="1365161"/>
                  </a:lnTo>
                  <a:lnTo>
                    <a:pt x="778421" y="1365161"/>
                  </a:lnTo>
                  <a:lnTo>
                    <a:pt x="774763" y="1368742"/>
                  </a:lnTo>
                  <a:lnTo>
                    <a:pt x="774763" y="1377797"/>
                  </a:lnTo>
                  <a:lnTo>
                    <a:pt x="778421" y="1381467"/>
                  </a:lnTo>
                  <a:lnTo>
                    <a:pt x="787387" y="1381467"/>
                  </a:lnTo>
                  <a:lnTo>
                    <a:pt x="791057" y="1377797"/>
                  </a:lnTo>
                  <a:lnTo>
                    <a:pt x="791057" y="1368742"/>
                  </a:lnTo>
                  <a:close/>
                </a:path>
                <a:path w="1308100" h="1381760">
                  <a:moveTo>
                    <a:pt x="791057" y="4330"/>
                  </a:moveTo>
                  <a:lnTo>
                    <a:pt x="787387" y="660"/>
                  </a:lnTo>
                  <a:lnTo>
                    <a:pt x="778421" y="660"/>
                  </a:lnTo>
                  <a:lnTo>
                    <a:pt x="774763" y="4330"/>
                  </a:lnTo>
                  <a:lnTo>
                    <a:pt x="774763" y="13296"/>
                  </a:lnTo>
                  <a:lnTo>
                    <a:pt x="778421" y="16967"/>
                  </a:lnTo>
                  <a:lnTo>
                    <a:pt x="787387" y="16967"/>
                  </a:lnTo>
                  <a:lnTo>
                    <a:pt x="791057" y="13296"/>
                  </a:lnTo>
                  <a:lnTo>
                    <a:pt x="791057" y="4330"/>
                  </a:lnTo>
                  <a:close/>
                </a:path>
                <a:path w="1308100" h="1381760">
                  <a:moveTo>
                    <a:pt x="823328" y="1368742"/>
                  </a:moveTo>
                  <a:lnTo>
                    <a:pt x="819670" y="1365161"/>
                  </a:lnTo>
                  <a:lnTo>
                    <a:pt x="810704" y="1365161"/>
                  </a:lnTo>
                  <a:lnTo>
                    <a:pt x="807034" y="1368742"/>
                  </a:lnTo>
                  <a:lnTo>
                    <a:pt x="807034" y="1377797"/>
                  </a:lnTo>
                  <a:lnTo>
                    <a:pt x="810704" y="1381467"/>
                  </a:lnTo>
                  <a:lnTo>
                    <a:pt x="819670" y="1381467"/>
                  </a:lnTo>
                  <a:lnTo>
                    <a:pt x="823328" y="1377797"/>
                  </a:lnTo>
                  <a:lnTo>
                    <a:pt x="823328" y="1368742"/>
                  </a:lnTo>
                  <a:close/>
                </a:path>
                <a:path w="1308100" h="1381760">
                  <a:moveTo>
                    <a:pt x="823328" y="4330"/>
                  </a:moveTo>
                  <a:lnTo>
                    <a:pt x="819670" y="660"/>
                  </a:lnTo>
                  <a:lnTo>
                    <a:pt x="810704" y="660"/>
                  </a:lnTo>
                  <a:lnTo>
                    <a:pt x="807034" y="4330"/>
                  </a:lnTo>
                  <a:lnTo>
                    <a:pt x="807034" y="13296"/>
                  </a:lnTo>
                  <a:lnTo>
                    <a:pt x="810704" y="16967"/>
                  </a:lnTo>
                  <a:lnTo>
                    <a:pt x="819670" y="16967"/>
                  </a:lnTo>
                  <a:lnTo>
                    <a:pt x="823328" y="13296"/>
                  </a:lnTo>
                  <a:lnTo>
                    <a:pt x="823328" y="4330"/>
                  </a:lnTo>
                  <a:close/>
                </a:path>
                <a:path w="1308100" h="1381760">
                  <a:moveTo>
                    <a:pt x="855611" y="1368742"/>
                  </a:moveTo>
                  <a:lnTo>
                    <a:pt x="851941" y="1365161"/>
                  </a:lnTo>
                  <a:lnTo>
                    <a:pt x="842975" y="1365161"/>
                  </a:lnTo>
                  <a:lnTo>
                    <a:pt x="839304" y="1368742"/>
                  </a:lnTo>
                  <a:lnTo>
                    <a:pt x="839304" y="1377797"/>
                  </a:lnTo>
                  <a:lnTo>
                    <a:pt x="842975" y="1381467"/>
                  </a:lnTo>
                  <a:lnTo>
                    <a:pt x="851941" y="1381467"/>
                  </a:lnTo>
                  <a:lnTo>
                    <a:pt x="855611" y="1377797"/>
                  </a:lnTo>
                  <a:lnTo>
                    <a:pt x="855611" y="1368742"/>
                  </a:lnTo>
                  <a:close/>
                </a:path>
                <a:path w="1308100" h="1381760">
                  <a:moveTo>
                    <a:pt x="855611" y="4330"/>
                  </a:moveTo>
                  <a:lnTo>
                    <a:pt x="851941" y="660"/>
                  </a:lnTo>
                  <a:lnTo>
                    <a:pt x="842975" y="660"/>
                  </a:lnTo>
                  <a:lnTo>
                    <a:pt x="839304" y="4330"/>
                  </a:lnTo>
                  <a:lnTo>
                    <a:pt x="839304" y="13296"/>
                  </a:lnTo>
                  <a:lnTo>
                    <a:pt x="842975" y="16967"/>
                  </a:lnTo>
                  <a:lnTo>
                    <a:pt x="851941" y="16967"/>
                  </a:lnTo>
                  <a:lnTo>
                    <a:pt x="855611" y="13296"/>
                  </a:lnTo>
                  <a:lnTo>
                    <a:pt x="855611" y="4330"/>
                  </a:lnTo>
                  <a:close/>
                </a:path>
                <a:path w="1308100" h="1381760">
                  <a:moveTo>
                    <a:pt x="887882" y="1368742"/>
                  </a:moveTo>
                  <a:lnTo>
                    <a:pt x="884212" y="1365161"/>
                  </a:lnTo>
                  <a:lnTo>
                    <a:pt x="875245" y="1365161"/>
                  </a:lnTo>
                  <a:lnTo>
                    <a:pt x="871575" y="1368742"/>
                  </a:lnTo>
                  <a:lnTo>
                    <a:pt x="871575" y="1377797"/>
                  </a:lnTo>
                  <a:lnTo>
                    <a:pt x="875245" y="1381467"/>
                  </a:lnTo>
                  <a:lnTo>
                    <a:pt x="884212" y="1381467"/>
                  </a:lnTo>
                  <a:lnTo>
                    <a:pt x="887882" y="1377797"/>
                  </a:lnTo>
                  <a:lnTo>
                    <a:pt x="887882" y="1368742"/>
                  </a:lnTo>
                  <a:close/>
                </a:path>
                <a:path w="1308100" h="1381760">
                  <a:moveTo>
                    <a:pt x="887882" y="4330"/>
                  </a:moveTo>
                  <a:lnTo>
                    <a:pt x="884212" y="660"/>
                  </a:lnTo>
                  <a:lnTo>
                    <a:pt x="875245" y="660"/>
                  </a:lnTo>
                  <a:lnTo>
                    <a:pt x="871575" y="4330"/>
                  </a:lnTo>
                  <a:lnTo>
                    <a:pt x="871575" y="13296"/>
                  </a:lnTo>
                  <a:lnTo>
                    <a:pt x="875245" y="16967"/>
                  </a:lnTo>
                  <a:lnTo>
                    <a:pt x="884212" y="16967"/>
                  </a:lnTo>
                  <a:lnTo>
                    <a:pt x="887882" y="13296"/>
                  </a:lnTo>
                  <a:lnTo>
                    <a:pt x="887882" y="4330"/>
                  </a:lnTo>
                  <a:close/>
                </a:path>
                <a:path w="1308100" h="1381760">
                  <a:moveTo>
                    <a:pt x="920165" y="1368742"/>
                  </a:moveTo>
                  <a:lnTo>
                    <a:pt x="916495" y="1365161"/>
                  </a:lnTo>
                  <a:lnTo>
                    <a:pt x="907529" y="1365161"/>
                  </a:lnTo>
                  <a:lnTo>
                    <a:pt x="903859" y="1368742"/>
                  </a:lnTo>
                  <a:lnTo>
                    <a:pt x="903859" y="1377797"/>
                  </a:lnTo>
                  <a:lnTo>
                    <a:pt x="907529" y="1381467"/>
                  </a:lnTo>
                  <a:lnTo>
                    <a:pt x="916495" y="1381467"/>
                  </a:lnTo>
                  <a:lnTo>
                    <a:pt x="920165" y="1377797"/>
                  </a:lnTo>
                  <a:lnTo>
                    <a:pt x="920165" y="1368742"/>
                  </a:lnTo>
                  <a:close/>
                </a:path>
                <a:path w="1308100" h="1381760">
                  <a:moveTo>
                    <a:pt x="920165" y="4330"/>
                  </a:moveTo>
                  <a:lnTo>
                    <a:pt x="916495" y="660"/>
                  </a:lnTo>
                  <a:lnTo>
                    <a:pt x="907529" y="660"/>
                  </a:lnTo>
                  <a:lnTo>
                    <a:pt x="903859" y="4330"/>
                  </a:lnTo>
                  <a:lnTo>
                    <a:pt x="903859" y="13296"/>
                  </a:lnTo>
                  <a:lnTo>
                    <a:pt x="907529" y="16967"/>
                  </a:lnTo>
                  <a:lnTo>
                    <a:pt x="916495" y="16967"/>
                  </a:lnTo>
                  <a:lnTo>
                    <a:pt x="920165" y="13296"/>
                  </a:lnTo>
                  <a:lnTo>
                    <a:pt x="920165" y="4330"/>
                  </a:lnTo>
                  <a:close/>
                </a:path>
                <a:path w="1308100" h="1381760">
                  <a:moveTo>
                    <a:pt x="952436" y="1368742"/>
                  </a:moveTo>
                  <a:lnTo>
                    <a:pt x="948842" y="1365161"/>
                  </a:lnTo>
                  <a:lnTo>
                    <a:pt x="939800" y="1365161"/>
                  </a:lnTo>
                  <a:lnTo>
                    <a:pt x="936129" y="1368742"/>
                  </a:lnTo>
                  <a:lnTo>
                    <a:pt x="936129" y="1377797"/>
                  </a:lnTo>
                  <a:lnTo>
                    <a:pt x="939800" y="1381467"/>
                  </a:lnTo>
                  <a:lnTo>
                    <a:pt x="948842" y="1381467"/>
                  </a:lnTo>
                  <a:lnTo>
                    <a:pt x="952436" y="1377797"/>
                  </a:lnTo>
                  <a:lnTo>
                    <a:pt x="952436" y="1368742"/>
                  </a:lnTo>
                  <a:close/>
                </a:path>
                <a:path w="1308100" h="1381760">
                  <a:moveTo>
                    <a:pt x="952436" y="4330"/>
                  </a:moveTo>
                  <a:lnTo>
                    <a:pt x="948842" y="660"/>
                  </a:lnTo>
                  <a:lnTo>
                    <a:pt x="939800" y="660"/>
                  </a:lnTo>
                  <a:lnTo>
                    <a:pt x="936129" y="4330"/>
                  </a:lnTo>
                  <a:lnTo>
                    <a:pt x="936129" y="13296"/>
                  </a:lnTo>
                  <a:lnTo>
                    <a:pt x="939800" y="16967"/>
                  </a:lnTo>
                  <a:lnTo>
                    <a:pt x="948842" y="16967"/>
                  </a:lnTo>
                  <a:lnTo>
                    <a:pt x="952436" y="13296"/>
                  </a:lnTo>
                  <a:lnTo>
                    <a:pt x="952436" y="4330"/>
                  </a:lnTo>
                  <a:close/>
                </a:path>
                <a:path w="1308100" h="1381760">
                  <a:moveTo>
                    <a:pt x="984707" y="1368742"/>
                  </a:moveTo>
                  <a:lnTo>
                    <a:pt x="981036" y="1365161"/>
                  </a:lnTo>
                  <a:lnTo>
                    <a:pt x="972070" y="1365161"/>
                  </a:lnTo>
                  <a:lnTo>
                    <a:pt x="968413" y="1368742"/>
                  </a:lnTo>
                  <a:lnTo>
                    <a:pt x="968413" y="1377797"/>
                  </a:lnTo>
                  <a:lnTo>
                    <a:pt x="972070" y="1381467"/>
                  </a:lnTo>
                  <a:lnTo>
                    <a:pt x="981036" y="1381467"/>
                  </a:lnTo>
                  <a:lnTo>
                    <a:pt x="984707" y="1377797"/>
                  </a:lnTo>
                  <a:lnTo>
                    <a:pt x="984707" y="1368742"/>
                  </a:lnTo>
                  <a:close/>
                </a:path>
                <a:path w="1308100" h="1381760">
                  <a:moveTo>
                    <a:pt x="984707" y="4330"/>
                  </a:moveTo>
                  <a:lnTo>
                    <a:pt x="981036" y="660"/>
                  </a:lnTo>
                  <a:lnTo>
                    <a:pt x="972070" y="660"/>
                  </a:lnTo>
                  <a:lnTo>
                    <a:pt x="968413" y="4330"/>
                  </a:lnTo>
                  <a:lnTo>
                    <a:pt x="968413" y="13296"/>
                  </a:lnTo>
                  <a:lnTo>
                    <a:pt x="972070" y="16967"/>
                  </a:lnTo>
                  <a:lnTo>
                    <a:pt x="981036" y="16967"/>
                  </a:lnTo>
                  <a:lnTo>
                    <a:pt x="984707" y="13296"/>
                  </a:lnTo>
                  <a:lnTo>
                    <a:pt x="984707" y="4330"/>
                  </a:lnTo>
                  <a:close/>
                </a:path>
                <a:path w="1308100" h="1381760">
                  <a:moveTo>
                    <a:pt x="1016977" y="1368742"/>
                  </a:moveTo>
                  <a:lnTo>
                    <a:pt x="1013396" y="1365161"/>
                  </a:lnTo>
                  <a:lnTo>
                    <a:pt x="1004354" y="1365161"/>
                  </a:lnTo>
                  <a:lnTo>
                    <a:pt x="1000683" y="1368742"/>
                  </a:lnTo>
                  <a:lnTo>
                    <a:pt x="1000683" y="1377797"/>
                  </a:lnTo>
                  <a:lnTo>
                    <a:pt x="1004354" y="1381467"/>
                  </a:lnTo>
                  <a:lnTo>
                    <a:pt x="1013396" y="1381467"/>
                  </a:lnTo>
                  <a:lnTo>
                    <a:pt x="1016977" y="1377797"/>
                  </a:lnTo>
                  <a:lnTo>
                    <a:pt x="1016977" y="1368742"/>
                  </a:lnTo>
                  <a:close/>
                </a:path>
                <a:path w="1308100" h="1381760">
                  <a:moveTo>
                    <a:pt x="1016977" y="4330"/>
                  </a:moveTo>
                  <a:lnTo>
                    <a:pt x="1013396" y="660"/>
                  </a:lnTo>
                  <a:lnTo>
                    <a:pt x="1004354" y="660"/>
                  </a:lnTo>
                  <a:lnTo>
                    <a:pt x="1000683" y="4330"/>
                  </a:lnTo>
                  <a:lnTo>
                    <a:pt x="1000683" y="13296"/>
                  </a:lnTo>
                  <a:lnTo>
                    <a:pt x="1004354" y="16967"/>
                  </a:lnTo>
                  <a:lnTo>
                    <a:pt x="1013396" y="16967"/>
                  </a:lnTo>
                  <a:lnTo>
                    <a:pt x="1016977" y="13296"/>
                  </a:lnTo>
                  <a:lnTo>
                    <a:pt x="1016977" y="4330"/>
                  </a:lnTo>
                  <a:close/>
                </a:path>
                <a:path w="1308100" h="1381760">
                  <a:moveTo>
                    <a:pt x="1049261" y="1368742"/>
                  </a:moveTo>
                  <a:lnTo>
                    <a:pt x="1045667" y="1365161"/>
                  </a:lnTo>
                  <a:lnTo>
                    <a:pt x="1036624" y="1365161"/>
                  </a:lnTo>
                  <a:lnTo>
                    <a:pt x="1032954" y="1368742"/>
                  </a:lnTo>
                  <a:lnTo>
                    <a:pt x="1032954" y="1377797"/>
                  </a:lnTo>
                  <a:lnTo>
                    <a:pt x="1036624" y="1381467"/>
                  </a:lnTo>
                  <a:lnTo>
                    <a:pt x="1045667" y="1381467"/>
                  </a:lnTo>
                  <a:lnTo>
                    <a:pt x="1049261" y="1377797"/>
                  </a:lnTo>
                  <a:lnTo>
                    <a:pt x="1049261" y="1368742"/>
                  </a:lnTo>
                  <a:close/>
                </a:path>
                <a:path w="1308100" h="1381760">
                  <a:moveTo>
                    <a:pt x="1049261" y="4330"/>
                  </a:moveTo>
                  <a:lnTo>
                    <a:pt x="1045667" y="660"/>
                  </a:lnTo>
                  <a:lnTo>
                    <a:pt x="1036624" y="660"/>
                  </a:lnTo>
                  <a:lnTo>
                    <a:pt x="1032954" y="4330"/>
                  </a:lnTo>
                  <a:lnTo>
                    <a:pt x="1032954" y="13296"/>
                  </a:lnTo>
                  <a:lnTo>
                    <a:pt x="1036624" y="16967"/>
                  </a:lnTo>
                  <a:lnTo>
                    <a:pt x="1045667" y="16967"/>
                  </a:lnTo>
                  <a:lnTo>
                    <a:pt x="1049261" y="13296"/>
                  </a:lnTo>
                  <a:lnTo>
                    <a:pt x="1049261" y="4330"/>
                  </a:lnTo>
                  <a:close/>
                </a:path>
                <a:path w="1308100" h="1381760">
                  <a:moveTo>
                    <a:pt x="1081532" y="4330"/>
                  </a:moveTo>
                  <a:lnTo>
                    <a:pt x="1077950" y="660"/>
                  </a:lnTo>
                  <a:lnTo>
                    <a:pt x="1068908" y="660"/>
                  </a:lnTo>
                  <a:lnTo>
                    <a:pt x="1065237" y="4330"/>
                  </a:lnTo>
                  <a:lnTo>
                    <a:pt x="1065237" y="13296"/>
                  </a:lnTo>
                  <a:lnTo>
                    <a:pt x="1068908" y="16967"/>
                  </a:lnTo>
                  <a:lnTo>
                    <a:pt x="1077950" y="16967"/>
                  </a:lnTo>
                  <a:lnTo>
                    <a:pt x="1081532" y="13296"/>
                  </a:lnTo>
                  <a:lnTo>
                    <a:pt x="1081532" y="4330"/>
                  </a:lnTo>
                  <a:close/>
                </a:path>
                <a:path w="1308100" h="1381760">
                  <a:moveTo>
                    <a:pt x="1081608" y="1368742"/>
                  </a:moveTo>
                  <a:lnTo>
                    <a:pt x="1077950" y="1365161"/>
                  </a:lnTo>
                  <a:lnTo>
                    <a:pt x="1068908" y="1365161"/>
                  </a:lnTo>
                  <a:lnTo>
                    <a:pt x="1065314" y="1368742"/>
                  </a:lnTo>
                  <a:lnTo>
                    <a:pt x="1065314" y="1377797"/>
                  </a:lnTo>
                  <a:lnTo>
                    <a:pt x="1068908" y="1381467"/>
                  </a:lnTo>
                  <a:lnTo>
                    <a:pt x="1077950" y="1381467"/>
                  </a:lnTo>
                  <a:lnTo>
                    <a:pt x="1081608" y="1377797"/>
                  </a:lnTo>
                  <a:lnTo>
                    <a:pt x="1081608" y="1368742"/>
                  </a:lnTo>
                  <a:close/>
                </a:path>
                <a:path w="1308100" h="1381760">
                  <a:moveTo>
                    <a:pt x="1113891" y="1368742"/>
                  </a:moveTo>
                  <a:lnTo>
                    <a:pt x="1110221" y="1365161"/>
                  </a:lnTo>
                  <a:lnTo>
                    <a:pt x="1101178" y="1365161"/>
                  </a:lnTo>
                  <a:lnTo>
                    <a:pt x="1097584" y="1368742"/>
                  </a:lnTo>
                  <a:lnTo>
                    <a:pt x="1097584" y="1377797"/>
                  </a:lnTo>
                  <a:lnTo>
                    <a:pt x="1101178" y="1381467"/>
                  </a:lnTo>
                  <a:lnTo>
                    <a:pt x="1110221" y="1381467"/>
                  </a:lnTo>
                  <a:lnTo>
                    <a:pt x="1113891" y="1377797"/>
                  </a:lnTo>
                  <a:lnTo>
                    <a:pt x="1113891" y="1368742"/>
                  </a:lnTo>
                  <a:close/>
                </a:path>
                <a:path w="1308100" h="1381760">
                  <a:moveTo>
                    <a:pt x="1113891" y="4330"/>
                  </a:moveTo>
                  <a:lnTo>
                    <a:pt x="1110221" y="660"/>
                  </a:lnTo>
                  <a:lnTo>
                    <a:pt x="1101178" y="660"/>
                  </a:lnTo>
                  <a:lnTo>
                    <a:pt x="1097584" y="4330"/>
                  </a:lnTo>
                  <a:lnTo>
                    <a:pt x="1097584" y="13296"/>
                  </a:lnTo>
                  <a:lnTo>
                    <a:pt x="1101178" y="16967"/>
                  </a:lnTo>
                  <a:lnTo>
                    <a:pt x="1110221" y="16967"/>
                  </a:lnTo>
                  <a:lnTo>
                    <a:pt x="1113891" y="13296"/>
                  </a:lnTo>
                  <a:lnTo>
                    <a:pt x="1113891" y="4330"/>
                  </a:lnTo>
                  <a:close/>
                </a:path>
                <a:path w="1308100" h="1381760">
                  <a:moveTo>
                    <a:pt x="1146162" y="1368742"/>
                  </a:moveTo>
                  <a:lnTo>
                    <a:pt x="1142492" y="1365161"/>
                  </a:lnTo>
                  <a:lnTo>
                    <a:pt x="1133449" y="1365161"/>
                  </a:lnTo>
                  <a:lnTo>
                    <a:pt x="1129868" y="1368742"/>
                  </a:lnTo>
                  <a:lnTo>
                    <a:pt x="1129868" y="1377797"/>
                  </a:lnTo>
                  <a:lnTo>
                    <a:pt x="1133449" y="1381467"/>
                  </a:lnTo>
                  <a:lnTo>
                    <a:pt x="1142492" y="1381467"/>
                  </a:lnTo>
                  <a:lnTo>
                    <a:pt x="1146162" y="1377797"/>
                  </a:lnTo>
                  <a:lnTo>
                    <a:pt x="1146162" y="1368742"/>
                  </a:lnTo>
                  <a:close/>
                </a:path>
                <a:path w="1308100" h="1381760">
                  <a:moveTo>
                    <a:pt x="1146162" y="4330"/>
                  </a:moveTo>
                  <a:lnTo>
                    <a:pt x="1142492" y="660"/>
                  </a:lnTo>
                  <a:lnTo>
                    <a:pt x="1133449" y="660"/>
                  </a:lnTo>
                  <a:lnTo>
                    <a:pt x="1129868" y="4330"/>
                  </a:lnTo>
                  <a:lnTo>
                    <a:pt x="1129868" y="13296"/>
                  </a:lnTo>
                  <a:lnTo>
                    <a:pt x="1133449" y="16967"/>
                  </a:lnTo>
                  <a:lnTo>
                    <a:pt x="1142492" y="16967"/>
                  </a:lnTo>
                  <a:lnTo>
                    <a:pt x="1146162" y="13296"/>
                  </a:lnTo>
                  <a:lnTo>
                    <a:pt x="1146162" y="4330"/>
                  </a:lnTo>
                  <a:close/>
                </a:path>
                <a:path w="1308100" h="1381760">
                  <a:moveTo>
                    <a:pt x="1178445" y="1368742"/>
                  </a:moveTo>
                  <a:lnTo>
                    <a:pt x="1174775" y="1365161"/>
                  </a:lnTo>
                  <a:lnTo>
                    <a:pt x="1165720" y="1365161"/>
                  </a:lnTo>
                  <a:lnTo>
                    <a:pt x="1162138" y="1368742"/>
                  </a:lnTo>
                  <a:lnTo>
                    <a:pt x="1162138" y="1377797"/>
                  </a:lnTo>
                  <a:lnTo>
                    <a:pt x="1165720" y="1381467"/>
                  </a:lnTo>
                  <a:lnTo>
                    <a:pt x="1174775" y="1381467"/>
                  </a:lnTo>
                  <a:lnTo>
                    <a:pt x="1178445" y="1377797"/>
                  </a:lnTo>
                  <a:lnTo>
                    <a:pt x="1178445" y="1368742"/>
                  </a:lnTo>
                  <a:close/>
                </a:path>
                <a:path w="1308100" h="1381760">
                  <a:moveTo>
                    <a:pt x="1178445" y="4330"/>
                  </a:moveTo>
                  <a:lnTo>
                    <a:pt x="1174775" y="660"/>
                  </a:lnTo>
                  <a:lnTo>
                    <a:pt x="1165720" y="660"/>
                  </a:lnTo>
                  <a:lnTo>
                    <a:pt x="1162138" y="4330"/>
                  </a:lnTo>
                  <a:lnTo>
                    <a:pt x="1162138" y="13296"/>
                  </a:lnTo>
                  <a:lnTo>
                    <a:pt x="1165720" y="16967"/>
                  </a:lnTo>
                  <a:lnTo>
                    <a:pt x="1174775" y="16967"/>
                  </a:lnTo>
                  <a:lnTo>
                    <a:pt x="1178445" y="13296"/>
                  </a:lnTo>
                  <a:lnTo>
                    <a:pt x="1178445" y="4330"/>
                  </a:lnTo>
                  <a:close/>
                </a:path>
                <a:path w="1308100" h="1381760">
                  <a:moveTo>
                    <a:pt x="1210716" y="1368742"/>
                  </a:moveTo>
                  <a:lnTo>
                    <a:pt x="1207046" y="1365161"/>
                  </a:lnTo>
                  <a:lnTo>
                    <a:pt x="1198003" y="1365161"/>
                  </a:lnTo>
                  <a:lnTo>
                    <a:pt x="1194409" y="1368742"/>
                  </a:lnTo>
                  <a:lnTo>
                    <a:pt x="1194409" y="1377797"/>
                  </a:lnTo>
                  <a:lnTo>
                    <a:pt x="1198003" y="1381467"/>
                  </a:lnTo>
                  <a:lnTo>
                    <a:pt x="1207046" y="1381467"/>
                  </a:lnTo>
                  <a:lnTo>
                    <a:pt x="1210716" y="1377797"/>
                  </a:lnTo>
                  <a:lnTo>
                    <a:pt x="1210716" y="1368742"/>
                  </a:lnTo>
                  <a:close/>
                </a:path>
                <a:path w="1308100" h="1381760">
                  <a:moveTo>
                    <a:pt x="1210716" y="4330"/>
                  </a:moveTo>
                  <a:lnTo>
                    <a:pt x="1207046" y="660"/>
                  </a:lnTo>
                  <a:lnTo>
                    <a:pt x="1198003" y="660"/>
                  </a:lnTo>
                  <a:lnTo>
                    <a:pt x="1194409" y="4330"/>
                  </a:lnTo>
                  <a:lnTo>
                    <a:pt x="1194409" y="13296"/>
                  </a:lnTo>
                  <a:lnTo>
                    <a:pt x="1198003" y="16967"/>
                  </a:lnTo>
                  <a:lnTo>
                    <a:pt x="1207046" y="16967"/>
                  </a:lnTo>
                  <a:lnTo>
                    <a:pt x="1210716" y="13296"/>
                  </a:lnTo>
                  <a:lnTo>
                    <a:pt x="1210716" y="4330"/>
                  </a:lnTo>
                  <a:close/>
                </a:path>
                <a:path w="1308100" h="1381760">
                  <a:moveTo>
                    <a:pt x="1242987" y="1368742"/>
                  </a:moveTo>
                  <a:lnTo>
                    <a:pt x="1239316" y="1365161"/>
                  </a:lnTo>
                  <a:lnTo>
                    <a:pt x="1230350" y="1365161"/>
                  </a:lnTo>
                  <a:lnTo>
                    <a:pt x="1226693" y="1368742"/>
                  </a:lnTo>
                  <a:lnTo>
                    <a:pt x="1226693" y="1377797"/>
                  </a:lnTo>
                  <a:lnTo>
                    <a:pt x="1230350" y="1381467"/>
                  </a:lnTo>
                  <a:lnTo>
                    <a:pt x="1239316" y="1381467"/>
                  </a:lnTo>
                  <a:lnTo>
                    <a:pt x="1242987" y="1377797"/>
                  </a:lnTo>
                  <a:lnTo>
                    <a:pt x="1242987" y="1368742"/>
                  </a:lnTo>
                  <a:close/>
                </a:path>
                <a:path w="1308100" h="1381760">
                  <a:moveTo>
                    <a:pt x="1242987" y="4330"/>
                  </a:moveTo>
                  <a:lnTo>
                    <a:pt x="1239316" y="660"/>
                  </a:lnTo>
                  <a:lnTo>
                    <a:pt x="1230350" y="660"/>
                  </a:lnTo>
                  <a:lnTo>
                    <a:pt x="1226693" y="4330"/>
                  </a:lnTo>
                  <a:lnTo>
                    <a:pt x="1226693" y="13296"/>
                  </a:lnTo>
                  <a:lnTo>
                    <a:pt x="1230350" y="16967"/>
                  </a:lnTo>
                  <a:lnTo>
                    <a:pt x="1239316" y="16967"/>
                  </a:lnTo>
                  <a:lnTo>
                    <a:pt x="1242987" y="13296"/>
                  </a:lnTo>
                  <a:lnTo>
                    <a:pt x="1242987" y="4330"/>
                  </a:lnTo>
                  <a:close/>
                </a:path>
                <a:path w="1308100" h="1381760">
                  <a:moveTo>
                    <a:pt x="1275270" y="1368742"/>
                  </a:moveTo>
                  <a:lnTo>
                    <a:pt x="1271600" y="1365161"/>
                  </a:lnTo>
                  <a:lnTo>
                    <a:pt x="1262634" y="1365161"/>
                  </a:lnTo>
                  <a:lnTo>
                    <a:pt x="1258963" y="1368742"/>
                  </a:lnTo>
                  <a:lnTo>
                    <a:pt x="1258963" y="1377797"/>
                  </a:lnTo>
                  <a:lnTo>
                    <a:pt x="1262634" y="1381467"/>
                  </a:lnTo>
                  <a:lnTo>
                    <a:pt x="1271600" y="1381467"/>
                  </a:lnTo>
                  <a:lnTo>
                    <a:pt x="1275270" y="1377797"/>
                  </a:lnTo>
                  <a:lnTo>
                    <a:pt x="1275270" y="1368742"/>
                  </a:lnTo>
                  <a:close/>
                </a:path>
                <a:path w="1308100" h="1381760">
                  <a:moveTo>
                    <a:pt x="1275270" y="4330"/>
                  </a:moveTo>
                  <a:lnTo>
                    <a:pt x="1271600" y="660"/>
                  </a:lnTo>
                  <a:lnTo>
                    <a:pt x="1262634" y="660"/>
                  </a:lnTo>
                  <a:lnTo>
                    <a:pt x="1258963" y="4330"/>
                  </a:lnTo>
                  <a:lnTo>
                    <a:pt x="1258963" y="13296"/>
                  </a:lnTo>
                  <a:lnTo>
                    <a:pt x="1262634" y="16967"/>
                  </a:lnTo>
                  <a:lnTo>
                    <a:pt x="1271600" y="16967"/>
                  </a:lnTo>
                  <a:lnTo>
                    <a:pt x="1275270" y="13296"/>
                  </a:lnTo>
                  <a:lnTo>
                    <a:pt x="1275270" y="4330"/>
                  </a:lnTo>
                  <a:close/>
                </a:path>
                <a:path w="1308100" h="1381760">
                  <a:moveTo>
                    <a:pt x="1307541" y="1371117"/>
                  </a:moveTo>
                  <a:lnTo>
                    <a:pt x="1306639" y="1369072"/>
                  </a:lnTo>
                  <a:lnTo>
                    <a:pt x="1305179" y="1367536"/>
                  </a:lnTo>
                  <a:lnTo>
                    <a:pt x="1302080" y="1364513"/>
                  </a:lnTo>
                  <a:lnTo>
                    <a:pt x="1296695" y="1364513"/>
                  </a:lnTo>
                  <a:lnTo>
                    <a:pt x="1293596" y="1367536"/>
                  </a:lnTo>
                  <a:lnTo>
                    <a:pt x="1292136" y="1369072"/>
                  </a:lnTo>
                  <a:lnTo>
                    <a:pt x="1291234" y="1371117"/>
                  </a:lnTo>
                  <a:lnTo>
                    <a:pt x="1291234" y="1375435"/>
                  </a:lnTo>
                  <a:lnTo>
                    <a:pt x="1292136" y="1377556"/>
                  </a:lnTo>
                  <a:lnTo>
                    <a:pt x="1293596" y="1379105"/>
                  </a:lnTo>
                  <a:lnTo>
                    <a:pt x="1295146" y="1380566"/>
                  </a:lnTo>
                  <a:lnTo>
                    <a:pt x="1297266" y="1381467"/>
                  </a:lnTo>
                  <a:lnTo>
                    <a:pt x="1299387" y="1381467"/>
                  </a:lnTo>
                  <a:lnTo>
                    <a:pt x="1301508" y="1381467"/>
                  </a:lnTo>
                  <a:lnTo>
                    <a:pt x="1303629" y="1380566"/>
                  </a:lnTo>
                  <a:lnTo>
                    <a:pt x="1305179" y="1379105"/>
                  </a:lnTo>
                  <a:lnTo>
                    <a:pt x="1306639" y="1377556"/>
                  </a:lnTo>
                  <a:lnTo>
                    <a:pt x="1307541" y="1375435"/>
                  </a:lnTo>
                  <a:lnTo>
                    <a:pt x="1307541" y="1371117"/>
                  </a:lnTo>
                  <a:close/>
                </a:path>
                <a:path w="1308100" h="1381760">
                  <a:moveTo>
                    <a:pt x="1307541" y="6680"/>
                  </a:moveTo>
                  <a:lnTo>
                    <a:pt x="1306639" y="4559"/>
                  </a:lnTo>
                  <a:lnTo>
                    <a:pt x="1305179" y="3098"/>
                  </a:lnTo>
                  <a:lnTo>
                    <a:pt x="1302156" y="0"/>
                  </a:lnTo>
                  <a:lnTo>
                    <a:pt x="1296619" y="0"/>
                  </a:lnTo>
                  <a:lnTo>
                    <a:pt x="1293596" y="3098"/>
                  </a:lnTo>
                  <a:lnTo>
                    <a:pt x="1292136" y="4559"/>
                  </a:lnTo>
                  <a:lnTo>
                    <a:pt x="1291234" y="6680"/>
                  </a:lnTo>
                  <a:lnTo>
                    <a:pt x="1291234" y="10998"/>
                  </a:lnTo>
                  <a:lnTo>
                    <a:pt x="1292136" y="13119"/>
                  </a:lnTo>
                  <a:lnTo>
                    <a:pt x="1295146" y="16129"/>
                  </a:lnTo>
                  <a:lnTo>
                    <a:pt x="1297266" y="16954"/>
                  </a:lnTo>
                  <a:lnTo>
                    <a:pt x="1299387" y="16954"/>
                  </a:lnTo>
                  <a:lnTo>
                    <a:pt x="1301508" y="16954"/>
                  </a:lnTo>
                  <a:lnTo>
                    <a:pt x="1303629" y="16129"/>
                  </a:lnTo>
                  <a:lnTo>
                    <a:pt x="1306639" y="13119"/>
                  </a:lnTo>
                  <a:lnTo>
                    <a:pt x="1307541" y="10998"/>
                  </a:lnTo>
                  <a:lnTo>
                    <a:pt x="1307541" y="66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30834" y="2600525"/>
              <a:ext cx="180989" cy="18099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981888" y="2440744"/>
              <a:ext cx="1275715" cy="617220"/>
            </a:xfrm>
            <a:custGeom>
              <a:avLst/>
              <a:gdLst/>
              <a:ahLst/>
              <a:cxnLst/>
              <a:rect l="l" t="t" r="r" b="b"/>
              <a:pathLst>
                <a:path w="1275714" h="617219">
                  <a:moveTo>
                    <a:pt x="289100" y="585470"/>
                  </a:moveTo>
                  <a:lnTo>
                    <a:pt x="188509" y="585470"/>
                  </a:lnTo>
                  <a:lnTo>
                    <a:pt x="196205" y="586740"/>
                  </a:lnTo>
                  <a:lnTo>
                    <a:pt x="211750" y="586740"/>
                  </a:lnTo>
                  <a:lnTo>
                    <a:pt x="213261" y="593090"/>
                  </a:lnTo>
                  <a:lnTo>
                    <a:pt x="216754" y="600710"/>
                  </a:lnTo>
                  <a:lnTo>
                    <a:pt x="222303" y="605790"/>
                  </a:lnTo>
                  <a:lnTo>
                    <a:pt x="235353" y="614680"/>
                  </a:lnTo>
                  <a:lnTo>
                    <a:pt x="250232" y="617220"/>
                  </a:lnTo>
                  <a:lnTo>
                    <a:pt x="265143" y="614680"/>
                  </a:lnTo>
                  <a:lnTo>
                    <a:pt x="278285" y="605790"/>
                  </a:lnTo>
                  <a:lnTo>
                    <a:pt x="284223" y="599440"/>
                  </a:lnTo>
                  <a:lnTo>
                    <a:pt x="288080" y="590550"/>
                  </a:lnTo>
                  <a:lnTo>
                    <a:pt x="289100" y="585470"/>
                  </a:lnTo>
                  <a:close/>
                </a:path>
                <a:path w="1275714" h="617219">
                  <a:moveTo>
                    <a:pt x="111101" y="525780"/>
                  </a:moveTo>
                  <a:lnTo>
                    <a:pt x="92421" y="525780"/>
                  </a:lnTo>
                  <a:lnTo>
                    <a:pt x="97962" y="533400"/>
                  </a:lnTo>
                  <a:lnTo>
                    <a:pt x="103727" y="541020"/>
                  </a:lnTo>
                  <a:lnTo>
                    <a:pt x="109716" y="547370"/>
                  </a:lnTo>
                  <a:lnTo>
                    <a:pt x="115928" y="553720"/>
                  </a:lnTo>
                  <a:lnTo>
                    <a:pt x="113489" y="565150"/>
                  </a:lnTo>
                  <a:lnTo>
                    <a:pt x="137819" y="604520"/>
                  </a:lnTo>
                  <a:lnTo>
                    <a:pt x="152703" y="608330"/>
                  </a:lnTo>
                  <a:lnTo>
                    <a:pt x="167617" y="604520"/>
                  </a:lnTo>
                  <a:lnTo>
                    <a:pt x="180762" y="595630"/>
                  </a:lnTo>
                  <a:lnTo>
                    <a:pt x="184038" y="593090"/>
                  </a:lnTo>
                  <a:lnTo>
                    <a:pt x="186604" y="589280"/>
                  </a:lnTo>
                  <a:lnTo>
                    <a:pt x="188509" y="585470"/>
                  </a:lnTo>
                  <a:lnTo>
                    <a:pt x="289100" y="585470"/>
                  </a:lnTo>
                  <a:lnTo>
                    <a:pt x="289865" y="581660"/>
                  </a:lnTo>
                  <a:lnTo>
                    <a:pt x="289588" y="572770"/>
                  </a:lnTo>
                  <a:lnTo>
                    <a:pt x="292585" y="571500"/>
                  </a:lnTo>
                  <a:lnTo>
                    <a:pt x="198720" y="571500"/>
                  </a:lnTo>
                  <a:lnTo>
                    <a:pt x="192395" y="570230"/>
                  </a:lnTo>
                  <a:lnTo>
                    <a:pt x="192091" y="562610"/>
                  </a:lnTo>
                  <a:lnTo>
                    <a:pt x="190109" y="554990"/>
                  </a:lnTo>
                  <a:lnTo>
                    <a:pt x="186441" y="547370"/>
                  </a:lnTo>
                  <a:lnTo>
                    <a:pt x="181973" y="541020"/>
                  </a:lnTo>
                  <a:lnTo>
                    <a:pt x="124031" y="541020"/>
                  </a:lnTo>
                  <a:lnTo>
                    <a:pt x="119300" y="535940"/>
                  </a:lnTo>
                  <a:lnTo>
                    <a:pt x="114690" y="530860"/>
                  </a:lnTo>
                  <a:lnTo>
                    <a:pt x="111101" y="525780"/>
                  </a:lnTo>
                  <a:close/>
                </a:path>
                <a:path w="1275714" h="617219">
                  <a:moveTo>
                    <a:pt x="250678" y="538480"/>
                  </a:moveTo>
                  <a:lnTo>
                    <a:pt x="216550" y="556260"/>
                  </a:lnTo>
                  <a:lnTo>
                    <a:pt x="211496" y="571500"/>
                  </a:lnTo>
                  <a:lnTo>
                    <a:pt x="292585" y="571500"/>
                  </a:lnTo>
                  <a:lnTo>
                    <a:pt x="298580" y="568960"/>
                  </a:lnTo>
                  <a:lnTo>
                    <a:pt x="305971" y="565150"/>
                  </a:lnTo>
                  <a:lnTo>
                    <a:pt x="311216" y="561340"/>
                  </a:lnTo>
                  <a:lnTo>
                    <a:pt x="364704" y="561340"/>
                  </a:lnTo>
                  <a:lnTo>
                    <a:pt x="366537" y="560070"/>
                  </a:lnTo>
                  <a:lnTo>
                    <a:pt x="367412" y="558800"/>
                  </a:lnTo>
                  <a:lnTo>
                    <a:pt x="284648" y="558800"/>
                  </a:lnTo>
                  <a:lnTo>
                    <a:pt x="282997" y="554990"/>
                  </a:lnTo>
                  <a:lnTo>
                    <a:pt x="281016" y="552450"/>
                  </a:lnTo>
                  <a:lnTo>
                    <a:pt x="278603" y="549910"/>
                  </a:lnTo>
                  <a:lnTo>
                    <a:pt x="265558" y="542290"/>
                  </a:lnTo>
                  <a:lnTo>
                    <a:pt x="250678" y="538480"/>
                  </a:lnTo>
                  <a:close/>
                </a:path>
                <a:path w="1275714" h="617219">
                  <a:moveTo>
                    <a:pt x="364704" y="561340"/>
                  </a:moveTo>
                  <a:lnTo>
                    <a:pt x="311597" y="561340"/>
                  </a:lnTo>
                  <a:lnTo>
                    <a:pt x="324557" y="568960"/>
                  </a:lnTo>
                  <a:lnTo>
                    <a:pt x="339153" y="571500"/>
                  </a:lnTo>
                  <a:lnTo>
                    <a:pt x="353706" y="568960"/>
                  </a:lnTo>
                  <a:lnTo>
                    <a:pt x="364704" y="561340"/>
                  </a:lnTo>
                  <a:close/>
                </a:path>
                <a:path w="1275714" h="617219">
                  <a:moveTo>
                    <a:pt x="343377" y="492760"/>
                  </a:moveTo>
                  <a:lnTo>
                    <a:pt x="331797" y="492760"/>
                  </a:lnTo>
                  <a:lnTo>
                    <a:pt x="320692" y="496570"/>
                  </a:lnTo>
                  <a:lnTo>
                    <a:pt x="310873" y="504190"/>
                  </a:lnTo>
                  <a:lnTo>
                    <a:pt x="303495" y="514350"/>
                  </a:lnTo>
                  <a:lnTo>
                    <a:pt x="299702" y="525780"/>
                  </a:lnTo>
                  <a:lnTo>
                    <a:pt x="299488" y="537210"/>
                  </a:lnTo>
                  <a:lnTo>
                    <a:pt x="302847" y="548640"/>
                  </a:lnTo>
                  <a:lnTo>
                    <a:pt x="302377" y="549910"/>
                  </a:lnTo>
                  <a:lnTo>
                    <a:pt x="298313" y="552450"/>
                  </a:lnTo>
                  <a:lnTo>
                    <a:pt x="292255" y="554990"/>
                  </a:lnTo>
                  <a:lnTo>
                    <a:pt x="284648" y="558800"/>
                  </a:lnTo>
                  <a:lnTo>
                    <a:pt x="367412" y="558800"/>
                  </a:lnTo>
                  <a:lnTo>
                    <a:pt x="375287" y="547370"/>
                  </a:lnTo>
                  <a:lnTo>
                    <a:pt x="378286" y="532130"/>
                  </a:lnTo>
                  <a:lnTo>
                    <a:pt x="375526" y="518160"/>
                  </a:lnTo>
                  <a:lnTo>
                    <a:pt x="366995" y="504190"/>
                  </a:lnTo>
                  <a:lnTo>
                    <a:pt x="370297" y="500380"/>
                  </a:lnTo>
                  <a:lnTo>
                    <a:pt x="373825" y="496570"/>
                  </a:lnTo>
                  <a:lnTo>
                    <a:pt x="354625" y="496570"/>
                  </a:lnTo>
                  <a:lnTo>
                    <a:pt x="343377" y="492760"/>
                  </a:lnTo>
                  <a:close/>
                </a:path>
                <a:path w="1275714" h="617219">
                  <a:moveTo>
                    <a:pt x="153154" y="528320"/>
                  </a:moveTo>
                  <a:lnTo>
                    <a:pt x="138236" y="530860"/>
                  </a:lnTo>
                  <a:lnTo>
                    <a:pt x="125085" y="539750"/>
                  </a:lnTo>
                  <a:lnTo>
                    <a:pt x="124717" y="539750"/>
                  </a:lnTo>
                  <a:lnTo>
                    <a:pt x="124399" y="541020"/>
                  </a:lnTo>
                  <a:lnTo>
                    <a:pt x="181973" y="541020"/>
                  </a:lnTo>
                  <a:lnTo>
                    <a:pt x="181079" y="539750"/>
                  </a:lnTo>
                  <a:lnTo>
                    <a:pt x="168035" y="532130"/>
                  </a:lnTo>
                  <a:lnTo>
                    <a:pt x="153154" y="528320"/>
                  </a:lnTo>
                  <a:close/>
                </a:path>
                <a:path w="1275714" h="617219">
                  <a:moveTo>
                    <a:pt x="430617" y="494030"/>
                  </a:moveTo>
                  <a:lnTo>
                    <a:pt x="376177" y="494030"/>
                  </a:lnTo>
                  <a:lnTo>
                    <a:pt x="380109" y="500380"/>
                  </a:lnTo>
                  <a:lnTo>
                    <a:pt x="412342" y="528320"/>
                  </a:lnTo>
                  <a:lnTo>
                    <a:pt x="452632" y="538480"/>
                  </a:lnTo>
                  <a:lnTo>
                    <a:pt x="474818" y="535940"/>
                  </a:lnTo>
                  <a:lnTo>
                    <a:pt x="493013" y="530860"/>
                  </a:lnTo>
                  <a:lnTo>
                    <a:pt x="510484" y="523240"/>
                  </a:lnTo>
                  <a:lnTo>
                    <a:pt x="526933" y="513080"/>
                  </a:lnTo>
                  <a:lnTo>
                    <a:pt x="542064" y="499110"/>
                  </a:lnTo>
                  <a:lnTo>
                    <a:pt x="453983" y="499110"/>
                  </a:lnTo>
                  <a:lnTo>
                    <a:pt x="441712" y="497840"/>
                  </a:lnTo>
                  <a:lnTo>
                    <a:pt x="430617" y="494030"/>
                  </a:lnTo>
                  <a:close/>
                </a:path>
                <a:path w="1275714" h="617219">
                  <a:moveTo>
                    <a:pt x="110294" y="146050"/>
                  </a:moveTo>
                  <a:lnTo>
                    <a:pt x="70495" y="170180"/>
                  </a:lnTo>
                  <a:lnTo>
                    <a:pt x="67513" y="185420"/>
                  </a:lnTo>
                  <a:lnTo>
                    <a:pt x="70327" y="200660"/>
                  </a:lnTo>
                  <a:lnTo>
                    <a:pt x="78946" y="213360"/>
                  </a:lnTo>
                  <a:lnTo>
                    <a:pt x="79898" y="214630"/>
                  </a:lnTo>
                  <a:lnTo>
                    <a:pt x="80889" y="214630"/>
                  </a:lnTo>
                  <a:lnTo>
                    <a:pt x="81918" y="215900"/>
                  </a:lnTo>
                  <a:lnTo>
                    <a:pt x="77871" y="223520"/>
                  </a:lnTo>
                  <a:lnTo>
                    <a:pt x="74006" y="231140"/>
                  </a:lnTo>
                  <a:lnTo>
                    <a:pt x="70331" y="238760"/>
                  </a:lnTo>
                  <a:lnTo>
                    <a:pt x="66855" y="245110"/>
                  </a:lnTo>
                  <a:lnTo>
                    <a:pt x="46545" y="245110"/>
                  </a:lnTo>
                  <a:lnTo>
                    <a:pt x="36895" y="248920"/>
                  </a:lnTo>
                  <a:lnTo>
                    <a:pt x="28311" y="255270"/>
                  </a:lnTo>
                  <a:lnTo>
                    <a:pt x="19543" y="267970"/>
                  </a:lnTo>
                  <a:lnTo>
                    <a:pt x="16562" y="283210"/>
                  </a:lnTo>
                  <a:lnTo>
                    <a:pt x="19380" y="298450"/>
                  </a:lnTo>
                  <a:lnTo>
                    <a:pt x="28006" y="311150"/>
                  </a:lnTo>
                  <a:lnTo>
                    <a:pt x="30927" y="314960"/>
                  </a:lnTo>
                  <a:lnTo>
                    <a:pt x="34216" y="316230"/>
                  </a:lnTo>
                  <a:lnTo>
                    <a:pt x="37709" y="318770"/>
                  </a:lnTo>
                  <a:lnTo>
                    <a:pt x="35836" y="325120"/>
                  </a:lnTo>
                  <a:lnTo>
                    <a:pt x="34215" y="331470"/>
                  </a:lnTo>
                  <a:lnTo>
                    <a:pt x="32839" y="337820"/>
                  </a:lnTo>
                  <a:lnTo>
                    <a:pt x="31702" y="344170"/>
                  </a:lnTo>
                  <a:lnTo>
                    <a:pt x="24412" y="345440"/>
                  </a:lnTo>
                  <a:lnTo>
                    <a:pt x="17452" y="349250"/>
                  </a:lnTo>
                  <a:lnTo>
                    <a:pt x="11750" y="354330"/>
                  </a:lnTo>
                  <a:lnTo>
                    <a:pt x="2982" y="367030"/>
                  </a:lnTo>
                  <a:lnTo>
                    <a:pt x="0" y="382270"/>
                  </a:lnTo>
                  <a:lnTo>
                    <a:pt x="2813" y="397510"/>
                  </a:lnTo>
                  <a:lnTo>
                    <a:pt x="11433" y="410210"/>
                  </a:lnTo>
                  <a:lnTo>
                    <a:pt x="18051" y="415290"/>
                  </a:lnTo>
                  <a:lnTo>
                    <a:pt x="25422" y="419100"/>
                  </a:lnTo>
                  <a:lnTo>
                    <a:pt x="33278" y="421640"/>
                  </a:lnTo>
                  <a:lnTo>
                    <a:pt x="41354" y="421640"/>
                  </a:lnTo>
                  <a:lnTo>
                    <a:pt x="44399" y="430530"/>
                  </a:lnTo>
                  <a:lnTo>
                    <a:pt x="47815" y="438150"/>
                  </a:lnTo>
                  <a:lnTo>
                    <a:pt x="51598" y="448310"/>
                  </a:lnTo>
                  <a:lnTo>
                    <a:pt x="55743" y="457200"/>
                  </a:lnTo>
                  <a:lnTo>
                    <a:pt x="54257" y="458470"/>
                  </a:lnTo>
                  <a:lnTo>
                    <a:pt x="53546" y="459740"/>
                  </a:lnTo>
                  <a:lnTo>
                    <a:pt x="44778" y="472440"/>
                  </a:lnTo>
                  <a:lnTo>
                    <a:pt x="41797" y="487680"/>
                  </a:lnTo>
                  <a:lnTo>
                    <a:pt x="44614" y="502920"/>
                  </a:lnTo>
                  <a:lnTo>
                    <a:pt x="53241" y="515620"/>
                  </a:lnTo>
                  <a:lnTo>
                    <a:pt x="61924" y="521970"/>
                  </a:lnTo>
                  <a:lnTo>
                    <a:pt x="71735" y="525780"/>
                  </a:lnTo>
                  <a:lnTo>
                    <a:pt x="82095" y="527050"/>
                  </a:lnTo>
                  <a:lnTo>
                    <a:pt x="92421" y="525780"/>
                  </a:lnTo>
                  <a:lnTo>
                    <a:pt x="111101" y="525780"/>
                  </a:lnTo>
                  <a:lnTo>
                    <a:pt x="110204" y="524510"/>
                  </a:lnTo>
                  <a:lnTo>
                    <a:pt x="105844" y="519430"/>
                  </a:lnTo>
                  <a:lnTo>
                    <a:pt x="108156" y="516890"/>
                  </a:lnTo>
                  <a:lnTo>
                    <a:pt x="109223" y="515620"/>
                  </a:lnTo>
                  <a:lnTo>
                    <a:pt x="117998" y="502920"/>
                  </a:lnTo>
                  <a:lnTo>
                    <a:pt x="120983" y="487680"/>
                  </a:lnTo>
                  <a:lnTo>
                    <a:pt x="118167" y="472440"/>
                  </a:lnTo>
                  <a:lnTo>
                    <a:pt x="109540" y="459740"/>
                  </a:lnTo>
                  <a:lnTo>
                    <a:pt x="100507" y="453390"/>
                  </a:lnTo>
                  <a:lnTo>
                    <a:pt x="90281" y="449580"/>
                  </a:lnTo>
                  <a:lnTo>
                    <a:pt x="68849" y="449580"/>
                  </a:lnTo>
                  <a:lnTo>
                    <a:pt x="65142" y="441960"/>
                  </a:lnTo>
                  <a:lnTo>
                    <a:pt x="61758" y="433070"/>
                  </a:lnTo>
                  <a:lnTo>
                    <a:pt x="58700" y="425450"/>
                  </a:lnTo>
                  <a:lnTo>
                    <a:pt x="55972" y="419100"/>
                  </a:lnTo>
                  <a:lnTo>
                    <a:pt x="60112" y="416560"/>
                  </a:lnTo>
                  <a:lnTo>
                    <a:pt x="64011" y="414020"/>
                  </a:lnTo>
                  <a:lnTo>
                    <a:pt x="67427" y="411480"/>
                  </a:lnTo>
                  <a:lnTo>
                    <a:pt x="76197" y="397510"/>
                  </a:lnTo>
                  <a:lnTo>
                    <a:pt x="79182" y="383540"/>
                  </a:lnTo>
                  <a:lnTo>
                    <a:pt x="76369" y="368300"/>
                  </a:lnTo>
                  <a:lnTo>
                    <a:pt x="67744" y="354330"/>
                  </a:lnTo>
                  <a:lnTo>
                    <a:pt x="61852" y="349250"/>
                  </a:lnTo>
                  <a:lnTo>
                    <a:pt x="54524" y="345440"/>
                  </a:lnTo>
                  <a:lnTo>
                    <a:pt x="46853" y="344170"/>
                  </a:lnTo>
                  <a:lnTo>
                    <a:pt x="48085" y="337820"/>
                  </a:lnTo>
                  <a:lnTo>
                    <a:pt x="49774" y="330200"/>
                  </a:lnTo>
                  <a:lnTo>
                    <a:pt x="51996" y="322580"/>
                  </a:lnTo>
                  <a:lnTo>
                    <a:pt x="60567" y="322580"/>
                  </a:lnTo>
                  <a:lnTo>
                    <a:pt x="68973" y="321310"/>
                  </a:lnTo>
                  <a:lnTo>
                    <a:pt x="76889" y="317500"/>
                  </a:lnTo>
                  <a:lnTo>
                    <a:pt x="83988" y="311150"/>
                  </a:lnTo>
                  <a:lnTo>
                    <a:pt x="92758" y="298450"/>
                  </a:lnTo>
                  <a:lnTo>
                    <a:pt x="95743" y="283210"/>
                  </a:lnTo>
                  <a:lnTo>
                    <a:pt x="92930" y="269240"/>
                  </a:lnTo>
                  <a:lnTo>
                    <a:pt x="84305" y="255270"/>
                  </a:lnTo>
                  <a:lnTo>
                    <a:pt x="83023" y="254000"/>
                  </a:lnTo>
                  <a:lnTo>
                    <a:pt x="81651" y="252730"/>
                  </a:lnTo>
                  <a:lnTo>
                    <a:pt x="80241" y="252730"/>
                  </a:lnTo>
                  <a:lnTo>
                    <a:pt x="83646" y="245110"/>
                  </a:lnTo>
                  <a:lnTo>
                    <a:pt x="66855" y="245110"/>
                  </a:lnTo>
                  <a:lnTo>
                    <a:pt x="56715" y="243840"/>
                  </a:lnTo>
                  <a:lnTo>
                    <a:pt x="84244" y="243840"/>
                  </a:lnTo>
                  <a:lnTo>
                    <a:pt x="87237" y="237490"/>
                  </a:lnTo>
                  <a:lnTo>
                    <a:pt x="91027" y="231140"/>
                  </a:lnTo>
                  <a:lnTo>
                    <a:pt x="95024" y="223520"/>
                  </a:lnTo>
                  <a:lnTo>
                    <a:pt x="116006" y="223520"/>
                  </a:lnTo>
                  <a:lnTo>
                    <a:pt x="126033" y="219710"/>
                  </a:lnTo>
                  <a:lnTo>
                    <a:pt x="134940" y="213360"/>
                  </a:lnTo>
                  <a:lnTo>
                    <a:pt x="143709" y="200660"/>
                  </a:lnTo>
                  <a:lnTo>
                    <a:pt x="146691" y="185420"/>
                  </a:lnTo>
                  <a:lnTo>
                    <a:pt x="143877" y="170180"/>
                  </a:lnTo>
                  <a:lnTo>
                    <a:pt x="135258" y="157480"/>
                  </a:lnTo>
                  <a:lnTo>
                    <a:pt x="134813" y="157480"/>
                  </a:lnTo>
                  <a:lnTo>
                    <a:pt x="134331" y="156210"/>
                  </a:lnTo>
                  <a:lnTo>
                    <a:pt x="133861" y="156210"/>
                  </a:lnTo>
                  <a:lnTo>
                    <a:pt x="136832" y="151130"/>
                  </a:lnTo>
                  <a:lnTo>
                    <a:pt x="138822" y="148590"/>
                  </a:lnTo>
                  <a:lnTo>
                    <a:pt x="121161" y="148590"/>
                  </a:lnTo>
                  <a:lnTo>
                    <a:pt x="110294" y="146050"/>
                  </a:lnTo>
                  <a:close/>
                </a:path>
                <a:path w="1275714" h="617219">
                  <a:moveTo>
                    <a:pt x="723698" y="486410"/>
                  </a:moveTo>
                  <a:lnTo>
                    <a:pt x="553443" y="486410"/>
                  </a:lnTo>
                  <a:lnTo>
                    <a:pt x="598633" y="499110"/>
                  </a:lnTo>
                  <a:lnTo>
                    <a:pt x="644965" y="501650"/>
                  </a:lnTo>
                  <a:lnTo>
                    <a:pt x="691151" y="496570"/>
                  </a:lnTo>
                  <a:lnTo>
                    <a:pt x="723698" y="486410"/>
                  </a:lnTo>
                  <a:close/>
                </a:path>
                <a:path w="1275714" h="617219">
                  <a:moveTo>
                    <a:pt x="526934" y="384810"/>
                  </a:moveTo>
                  <a:lnTo>
                    <a:pt x="427459" y="384810"/>
                  </a:lnTo>
                  <a:lnTo>
                    <a:pt x="434859" y="396240"/>
                  </a:lnTo>
                  <a:lnTo>
                    <a:pt x="460898" y="427990"/>
                  </a:lnTo>
                  <a:lnTo>
                    <a:pt x="501293" y="461010"/>
                  </a:lnTo>
                  <a:lnTo>
                    <a:pt x="515851" y="469900"/>
                  </a:lnTo>
                  <a:lnTo>
                    <a:pt x="504844" y="478790"/>
                  </a:lnTo>
                  <a:lnTo>
                    <a:pt x="492899" y="487680"/>
                  </a:lnTo>
                  <a:lnTo>
                    <a:pt x="480254" y="492760"/>
                  </a:lnTo>
                  <a:lnTo>
                    <a:pt x="467147" y="496570"/>
                  </a:lnTo>
                  <a:lnTo>
                    <a:pt x="453983" y="499110"/>
                  </a:lnTo>
                  <a:lnTo>
                    <a:pt x="542064" y="499110"/>
                  </a:lnTo>
                  <a:lnTo>
                    <a:pt x="545099" y="496570"/>
                  </a:lnTo>
                  <a:lnTo>
                    <a:pt x="548020" y="492760"/>
                  </a:lnTo>
                  <a:lnTo>
                    <a:pt x="551729" y="488950"/>
                  </a:lnTo>
                  <a:lnTo>
                    <a:pt x="552554" y="487680"/>
                  </a:lnTo>
                  <a:lnTo>
                    <a:pt x="553443" y="486410"/>
                  </a:lnTo>
                  <a:lnTo>
                    <a:pt x="723698" y="486410"/>
                  </a:lnTo>
                  <a:lnTo>
                    <a:pt x="735903" y="482600"/>
                  </a:lnTo>
                  <a:lnTo>
                    <a:pt x="777933" y="459740"/>
                  </a:lnTo>
                  <a:lnTo>
                    <a:pt x="815952" y="429260"/>
                  </a:lnTo>
                  <a:lnTo>
                    <a:pt x="818028" y="426720"/>
                  </a:lnTo>
                  <a:lnTo>
                    <a:pt x="638440" y="426720"/>
                  </a:lnTo>
                  <a:lnTo>
                    <a:pt x="593667" y="421640"/>
                  </a:lnTo>
                  <a:lnTo>
                    <a:pt x="551358" y="403860"/>
                  </a:lnTo>
                  <a:lnTo>
                    <a:pt x="526934" y="384810"/>
                  </a:lnTo>
                  <a:close/>
                </a:path>
                <a:path w="1275714" h="617219">
                  <a:moveTo>
                    <a:pt x="407981" y="468630"/>
                  </a:moveTo>
                  <a:lnTo>
                    <a:pt x="361216" y="468630"/>
                  </a:lnTo>
                  <a:lnTo>
                    <a:pt x="363426" y="469900"/>
                  </a:lnTo>
                  <a:lnTo>
                    <a:pt x="365509" y="471170"/>
                  </a:lnTo>
                  <a:lnTo>
                    <a:pt x="367477" y="472440"/>
                  </a:lnTo>
                  <a:lnTo>
                    <a:pt x="368074" y="474980"/>
                  </a:lnTo>
                  <a:lnTo>
                    <a:pt x="368734" y="477520"/>
                  </a:lnTo>
                  <a:lnTo>
                    <a:pt x="369484" y="478790"/>
                  </a:lnTo>
                  <a:lnTo>
                    <a:pt x="360289" y="490220"/>
                  </a:lnTo>
                  <a:lnTo>
                    <a:pt x="354625" y="496570"/>
                  </a:lnTo>
                  <a:lnTo>
                    <a:pt x="373825" y="496570"/>
                  </a:lnTo>
                  <a:lnTo>
                    <a:pt x="376177" y="494030"/>
                  </a:lnTo>
                  <a:lnTo>
                    <a:pt x="430617" y="494030"/>
                  </a:lnTo>
                  <a:lnTo>
                    <a:pt x="420982" y="487680"/>
                  </a:lnTo>
                  <a:lnTo>
                    <a:pt x="407981" y="468630"/>
                  </a:lnTo>
                  <a:close/>
                </a:path>
                <a:path w="1275714" h="617219">
                  <a:moveTo>
                    <a:pt x="319639" y="101600"/>
                  </a:moveTo>
                  <a:lnTo>
                    <a:pt x="294757" y="101600"/>
                  </a:lnTo>
                  <a:lnTo>
                    <a:pt x="300705" y="105410"/>
                  </a:lnTo>
                  <a:lnTo>
                    <a:pt x="306285" y="110490"/>
                  </a:lnTo>
                  <a:lnTo>
                    <a:pt x="311480" y="114300"/>
                  </a:lnTo>
                  <a:lnTo>
                    <a:pt x="316271" y="118110"/>
                  </a:lnTo>
                  <a:lnTo>
                    <a:pt x="311180" y="130810"/>
                  </a:lnTo>
                  <a:lnTo>
                    <a:pt x="310357" y="143510"/>
                  </a:lnTo>
                  <a:lnTo>
                    <a:pt x="335511" y="176530"/>
                  </a:lnTo>
                  <a:lnTo>
                    <a:pt x="334518" y="182880"/>
                  </a:lnTo>
                  <a:lnTo>
                    <a:pt x="333398" y="189230"/>
                  </a:lnTo>
                  <a:lnTo>
                    <a:pt x="332166" y="195580"/>
                  </a:lnTo>
                  <a:lnTo>
                    <a:pt x="330838" y="201930"/>
                  </a:lnTo>
                  <a:lnTo>
                    <a:pt x="313897" y="204470"/>
                  </a:lnTo>
                  <a:lnTo>
                    <a:pt x="305997" y="208280"/>
                  </a:lnTo>
                  <a:lnTo>
                    <a:pt x="298910" y="213360"/>
                  </a:lnTo>
                  <a:lnTo>
                    <a:pt x="290141" y="227330"/>
                  </a:lnTo>
                  <a:lnTo>
                    <a:pt x="287159" y="241300"/>
                  </a:lnTo>
                  <a:lnTo>
                    <a:pt x="289973" y="256540"/>
                  </a:lnTo>
                  <a:lnTo>
                    <a:pt x="298592" y="269240"/>
                  </a:lnTo>
                  <a:lnTo>
                    <a:pt x="303063" y="274320"/>
                  </a:lnTo>
                  <a:lnTo>
                    <a:pt x="308359" y="276860"/>
                  </a:lnTo>
                  <a:lnTo>
                    <a:pt x="313985" y="279400"/>
                  </a:lnTo>
                  <a:lnTo>
                    <a:pt x="310967" y="293370"/>
                  </a:lnTo>
                  <a:lnTo>
                    <a:pt x="309497" y="299720"/>
                  </a:lnTo>
                  <a:lnTo>
                    <a:pt x="308054" y="307340"/>
                  </a:lnTo>
                  <a:lnTo>
                    <a:pt x="300469" y="307340"/>
                  </a:lnTo>
                  <a:lnTo>
                    <a:pt x="268168" y="346710"/>
                  </a:lnTo>
                  <a:lnTo>
                    <a:pt x="270981" y="360680"/>
                  </a:lnTo>
                  <a:lnTo>
                    <a:pt x="279606" y="374650"/>
                  </a:lnTo>
                  <a:lnTo>
                    <a:pt x="285448" y="379730"/>
                  </a:lnTo>
                  <a:lnTo>
                    <a:pt x="292687" y="383540"/>
                  </a:lnTo>
                  <a:lnTo>
                    <a:pt x="300269" y="386080"/>
                  </a:lnTo>
                  <a:lnTo>
                    <a:pt x="301555" y="392430"/>
                  </a:lnTo>
                  <a:lnTo>
                    <a:pt x="303225" y="398780"/>
                  </a:lnTo>
                  <a:lnTo>
                    <a:pt x="305280" y="403860"/>
                  </a:lnTo>
                  <a:lnTo>
                    <a:pt x="307724" y="410210"/>
                  </a:lnTo>
                  <a:lnTo>
                    <a:pt x="306416" y="411480"/>
                  </a:lnTo>
                  <a:lnTo>
                    <a:pt x="305793" y="412750"/>
                  </a:lnTo>
                  <a:lnTo>
                    <a:pt x="297018" y="425450"/>
                  </a:lnTo>
                  <a:lnTo>
                    <a:pt x="294033" y="440690"/>
                  </a:lnTo>
                  <a:lnTo>
                    <a:pt x="296849" y="454660"/>
                  </a:lnTo>
                  <a:lnTo>
                    <a:pt x="305476" y="468630"/>
                  </a:lnTo>
                  <a:lnTo>
                    <a:pt x="318445" y="477520"/>
                  </a:lnTo>
                  <a:lnTo>
                    <a:pt x="333236" y="480060"/>
                  </a:lnTo>
                  <a:lnTo>
                    <a:pt x="348083" y="477520"/>
                  </a:lnTo>
                  <a:lnTo>
                    <a:pt x="361216" y="468630"/>
                  </a:lnTo>
                  <a:lnTo>
                    <a:pt x="407981" y="468630"/>
                  </a:lnTo>
                  <a:lnTo>
                    <a:pt x="407114" y="467360"/>
                  </a:lnTo>
                  <a:lnTo>
                    <a:pt x="403713" y="440690"/>
                  </a:lnTo>
                  <a:lnTo>
                    <a:pt x="409009" y="419100"/>
                  </a:lnTo>
                  <a:lnTo>
                    <a:pt x="367109" y="419100"/>
                  </a:lnTo>
                  <a:lnTo>
                    <a:pt x="365598" y="416560"/>
                  </a:lnTo>
                  <a:lnTo>
                    <a:pt x="363832" y="414020"/>
                  </a:lnTo>
                  <a:lnTo>
                    <a:pt x="361775" y="412750"/>
                  </a:lnTo>
                  <a:lnTo>
                    <a:pt x="352627" y="405130"/>
                  </a:lnTo>
                  <a:lnTo>
                    <a:pt x="345720" y="402590"/>
                  </a:lnTo>
                  <a:lnTo>
                    <a:pt x="320614" y="402590"/>
                  </a:lnTo>
                  <a:lnTo>
                    <a:pt x="318227" y="397510"/>
                  </a:lnTo>
                  <a:lnTo>
                    <a:pt x="316474" y="391160"/>
                  </a:lnTo>
                  <a:lnTo>
                    <a:pt x="315306" y="386080"/>
                  </a:lnTo>
                  <a:lnTo>
                    <a:pt x="322735" y="383540"/>
                  </a:lnTo>
                  <a:lnTo>
                    <a:pt x="329809" y="381000"/>
                  </a:lnTo>
                  <a:lnTo>
                    <a:pt x="335587" y="374650"/>
                  </a:lnTo>
                  <a:lnTo>
                    <a:pt x="344358" y="361950"/>
                  </a:lnTo>
                  <a:lnTo>
                    <a:pt x="347343" y="346710"/>
                  </a:lnTo>
                  <a:lnTo>
                    <a:pt x="344530" y="331470"/>
                  </a:lnTo>
                  <a:lnTo>
                    <a:pt x="335905" y="318770"/>
                  </a:lnTo>
                  <a:lnTo>
                    <a:pt x="332019" y="314960"/>
                  </a:lnTo>
                  <a:lnTo>
                    <a:pt x="327498" y="312420"/>
                  </a:lnTo>
                  <a:lnTo>
                    <a:pt x="322672" y="309880"/>
                  </a:lnTo>
                  <a:lnTo>
                    <a:pt x="325680" y="295910"/>
                  </a:lnTo>
                  <a:lnTo>
                    <a:pt x="328793" y="281940"/>
                  </a:lnTo>
                  <a:lnTo>
                    <a:pt x="335765" y="280670"/>
                  </a:lnTo>
                  <a:lnTo>
                    <a:pt x="342504" y="278130"/>
                  </a:lnTo>
                  <a:lnTo>
                    <a:pt x="348837" y="274320"/>
                  </a:lnTo>
                  <a:lnTo>
                    <a:pt x="354587" y="270510"/>
                  </a:lnTo>
                  <a:lnTo>
                    <a:pt x="363357" y="256540"/>
                  </a:lnTo>
                  <a:lnTo>
                    <a:pt x="366342" y="242570"/>
                  </a:lnTo>
                  <a:lnTo>
                    <a:pt x="363529" y="227330"/>
                  </a:lnTo>
                  <a:lnTo>
                    <a:pt x="354904" y="214630"/>
                  </a:lnTo>
                  <a:lnTo>
                    <a:pt x="351958" y="210820"/>
                  </a:lnTo>
                  <a:lnTo>
                    <a:pt x="348681" y="208280"/>
                  </a:lnTo>
                  <a:lnTo>
                    <a:pt x="345163" y="207010"/>
                  </a:lnTo>
                  <a:lnTo>
                    <a:pt x="346629" y="199390"/>
                  </a:lnTo>
                  <a:lnTo>
                    <a:pt x="347953" y="191770"/>
                  </a:lnTo>
                  <a:lnTo>
                    <a:pt x="349126" y="185420"/>
                  </a:lnTo>
                  <a:lnTo>
                    <a:pt x="350142" y="179070"/>
                  </a:lnTo>
                  <a:lnTo>
                    <a:pt x="357546" y="179070"/>
                  </a:lnTo>
                  <a:lnTo>
                    <a:pt x="364724" y="176530"/>
                  </a:lnTo>
                  <a:lnTo>
                    <a:pt x="371469" y="172720"/>
                  </a:lnTo>
                  <a:lnTo>
                    <a:pt x="377574" y="167640"/>
                  </a:lnTo>
                  <a:lnTo>
                    <a:pt x="386342" y="154940"/>
                  </a:lnTo>
                  <a:lnTo>
                    <a:pt x="389323" y="139700"/>
                  </a:lnTo>
                  <a:lnTo>
                    <a:pt x="386505" y="124460"/>
                  </a:lnTo>
                  <a:lnTo>
                    <a:pt x="377878" y="111760"/>
                  </a:lnTo>
                  <a:lnTo>
                    <a:pt x="372019" y="107950"/>
                  </a:lnTo>
                  <a:lnTo>
                    <a:pt x="326494" y="107950"/>
                  </a:lnTo>
                  <a:lnTo>
                    <a:pt x="321108" y="102870"/>
                  </a:lnTo>
                  <a:lnTo>
                    <a:pt x="319639" y="101600"/>
                  </a:lnTo>
                  <a:close/>
                </a:path>
                <a:path w="1275714" h="617219">
                  <a:moveTo>
                    <a:pt x="79511" y="448310"/>
                  </a:moveTo>
                  <a:lnTo>
                    <a:pt x="68849" y="449580"/>
                  </a:lnTo>
                  <a:lnTo>
                    <a:pt x="90281" y="449580"/>
                  </a:lnTo>
                  <a:lnTo>
                    <a:pt x="79511" y="448310"/>
                  </a:lnTo>
                  <a:close/>
                </a:path>
                <a:path w="1275714" h="617219">
                  <a:moveTo>
                    <a:pt x="1274119" y="74930"/>
                  </a:moveTo>
                  <a:lnTo>
                    <a:pt x="640441" y="74930"/>
                  </a:lnTo>
                  <a:lnTo>
                    <a:pt x="685211" y="80010"/>
                  </a:lnTo>
                  <a:lnTo>
                    <a:pt x="727518" y="97790"/>
                  </a:lnTo>
                  <a:lnTo>
                    <a:pt x="764962" y="127000"/>
                  </a:lnTo>
                  <a:lnTo>
                    <a:pt x="793432" y="165100"/>
                  </a:lnTo>
                  <a:lnTo>
                    <a:pt x="810401" y="207010"/>
                  </a:lnTo>
                  <a:lnTo>
                    <a:pt x="815882" y="251460"/>
                  </a:lnTo>
                  <a:lnTo>
                    <a:pt x="809892" y="297180"/>
                  </a:lnTo>
                  <a:lnTo>
                    <a:pt x="792443" y="339090"/>
                  </a:lnTo>
                  <a:lnTo>
                    <a:pt x="763552" y="375920"/>
                  </a:lnTo>
                  <a:lnTo>
                    <a:pt x="725780" y="405130"/>
                  </a:lnTo>
                  <a:lnTo>
                    <a:pt x="683276" y="421640"/>
                  </a:lnTo>
                  <a:lnTo>
                    <a:pt x="638440" y="426720"/>
                  </a:lnTo>
                  <a:lnTo>
                    <a:pt x="818028" y="426720"/>
                  </a:lnTo>
                  <a:lnTo>
                    <a:pt x="850194" y="387350"/>
                  </a:lnTo>
                  <a:lnTo>
                    <a:pt x="873960" y="340360"/>
                  </a:lnTo>
                  <a:lnTo>
                    <a:pt x="887245" y="290830"/>
                  </a:lnTo>
                  <a:lnTo>
                    <a:pt x="890047" y="238760"/>
                  </a:lnTo>
                  <a:lnTo>
                    <a:pt x="882361" y="187960"/>
                  </a:lnTo>
                  <a:lnTo>
                    <a:pt x="1272505" y="185420"/>
                  </a:lnTo>
                  <a:lnTo>
                    <a:pt x="1274119" y="74930"/>
                  </a:lnTo>
                  <a:close/>
                </a:path>
                <a:path w="1275714" h="617219">
                  <a:moveTo>
                    <a:pt x="663247" y="0"/>
                  </a:moveTo>
                  <a:lnTo>
                    <a:pt x="664975" y="1270"/>
                  </a:lnTo>
                  <a:lnTo>
                    <a:pt x="610802" y="1270"/>
                  </a:lnTo>
                  <a:lnTo>
                    <a:pt x="557703" y="13970"/>
                  </a:lnTo>
                  <a:lnTo>
                    <a:pt x="507725" y="36830"/>
                  </a:lnTo>
                  <a:lnTo>
                    <a:pt x="462918" y="72390"/>
                  </a:lnTo>
                  <a:lnTo>
                    <a:pt x="430163" y="111760"/>
                  </a:lnTo>
                  <a:lnTo>
                    <a:pt x="406845" y="156210"/>
                  </a:lnTo>
                  <a:lnTo>
                    <a:pt x="392969" y="203200"/>
                  </a:lnTo>
                  <a:lnTo>
                    <a:pt x="388540" y="252730"/>
                  </a:lnTo>
                  <a:lnTo>
                    <a:pt x="393562" y="300990"/>
                  </a:lnTo>
                  <a:lnTo>
                    <a:pt x="408041" y="347980"/>
                  </a:lnTo>
                  <a:lnTo>
                    <a:pt x="404294" y="351790"/>
                  </a:lnTo>
                  <a:lnTo>
                    <a:pt x="378147" y="388620"/>
                  </a:lnTo>
                  <a:lnTo>
                    <a:pt x="367109" y="419100"/>
                  </a:lnTo>
                  <a:lnTo>
                    <a:pt x="409009" y="419100"/>
                  </a:lnTo>
                  <a:lnTo>
                    <a:pt x="410567" y="412750"/>
                  </a:lnTo>
                  <a:lnTo>
                    <a:pt x="427459" y="384810"/>
                  </a:lnTo>
                  <a:lnTo>
                    <a:pt x="526934" y="384810"/>
                  </a:lnTo>
                  <a:lnTo>
                    <a:pt x="513908" y="374650"/>
                  </a:lnTo>
                  <a:lnTo>
                    <a:pt x="485447" y="337820"/>
                  </a:lnTo>
                  <a:lnTo>
                    <a:pt x="468484" y="294640"/>
                  </a:lnTo>
                  <a:lnTo>
                    <a:pt x="463003" y="250190"/>
                  </a:lnTo>
                  <a:lnTo>
                    <a:pt x="468993" y="205740"/>
                  </a:lnTo>
                  <a:lnTo>
                    <a:pt x="486440" y="162560"/>
                  </a:lnTo>
                  <a:lnTo>
                    <a:pt x="515331" y="125730"/>
                  </a:lnTo>
                  <a:lnTo>
                    <a:pt x="553103" y="96520"/>
                  </a:lnTo>
                  <a:lnTo>
                    <a:pt x="595606" y="80010"/>
                  </a:lnTo>
                  <a:lnTo>
                    <a:pt x="640441" y="74930"/>
                  </a:lnTo>
                  <a:lnTo>
                    <a:pt x="1274119" y="74930"/>
                  </a:lnTo>
                  <a:lnTo>
                    <a:pt x="1274657" y="38100"/>
                  </a:lnTo>
                  <a:lnTo>
                    <a:pt x="1002957" y="38100"/>
                  </a:lnTo>
                  <a:lnTo>
                    <a:pt x="959183" y="29210"/>
                  </a:lnTo>
                  <a:lnTo>
                    <a:pt x="920803" y="2540"/>
                  </a:lnTo>
                  <a:lnTo>
                    <a:pt x="663247" y="0"/>
                  </a:lnTo>
                  <a:close/>
                </a:path>
                <a:path w="1275714" h="617219">
                  <a:moveTo>
                    <a:pt x="342266" y="401320"/>
                  </a:moveTo>
                  <a:lnTo>
                    <a:pt x="331369" y="401320"/>
                  </a:lnTo>
                  <a:lnTo>
                    <a:pt x="320614" y="402590"/>
                  </a:lnTo>
                  <a:lnTo>
                    <a:pt x="345720" y="402590"/>
                  </a:lnTo>
                  <a:lnTo>
                    <a:pt x="342266" y="401320"/>
                  </a:lnTo>
                  <a:close/>
                </a:path>
                <a:path w="1275714" h="617219">
                  <a:moveTo>
                    <a:pt x="116006" y="223520"/>
                  </a:moveTo>
                  <a:lnTo>
                    <a:pt x="95024" y="223520"/>
                  </a:lnTo>
                  <a:lnTo>
                    <a:pt x="105467" y="224790"/>
                  </a:lnTo>
                  <a:lnTo>
                    <a:pt x="116006" y="223520"/>
                  </a:lnTo>
                  <a:close/>
                </a:path>
                <a:path w="1275714" h="617219">
                  <a:moveTo>
                    <a:pt x="184662" y="143510"/>
                  </a:moveTo>
                  <a:lnTo>
                    <a:pt x="142840" y="143510"/>
                  </a:lnTo>
                  <a:lnTo>
                    <a:pt x="155092" y="148590"/>
                  </a:lnTo>
                  <a:lnTo>
                    <a:pt x="168173" y="149860"/>
                  </a:lnTo>
                  <a:lnTo>
                    <a:pt x="180916" y="146050"/>
                  </a:lnTo>
                  <a:lnTo>
                    <a:pt x="184662" y="143510"/>
                  </a:lnTo>
                  <a:close/>
                </a:path>
                <a:path w="1275714" h="617219">
                  <a:moveTo>
                    <a:pt x="162447" y="69850"/>
                  </a:moveTo>
                  <a:lnTo>
                    <a:pt x="148650" y="73660"/>
                  </a:lnTo>
                  <a:lnTo>
                    <a:pt x="136490" y="81280"/>
                  </a:lnTo>
                  <a:lnTo>
                    <a:pt x="128362" y="92710"/>
                  </a:lnTo>
                  <a:lnTo>
                    <a:pt x="124896" y="106680"/>
                  </a:lnTo>
                  <a:lnTo>
                    <a:pt x="126090" y="119380"/>
                  </a:lnTo>
                  <a:lnTo>
                    <a:pt x="131943" y="132080"/>
                  </a:lnTo>
                  <a:lnTo>
                    <a:pt x="128298" y="137160"/>
                  </a:lnTo>
                  <a:lnTo>
                    <a:pt x="124717" y="143510"/>
                  </a:lnTo>
                  <a:lnTo>
                    <a:pt x="121161" y="148590"/>
                  </a:lnTo>
                  <a:lnTo>
                    <a:pt x="138822" y="148590"/>
                  </a:lnTo>
                  <a:lnTo>
                    <a:pt x="142840" y="143510"/>
                  </a:lnTo>
                  <a:lnTo>
                    <a:pt x="184662" y="143510"/>
                  </a:lnTo>
                  <a:lnTo>
                    <a:pt x="192154" y="138430"/>
                  </a:lnTo>
                  <a:lnTo>
                    <a:pt x="199831" y="127000"/>
                  </a:lnTo>
                  <a:lnTo>
                    <a:pt x="203528" y="115570"/>
                  </a:lnTo>
                  <a:lnTo>
                    <a:pt x="203246" y="102870"/>
                  </a:lnTo>
                  <a:lnTo>
                    <a:pt x="198986" y="90170"/>
                  </a:lnTo>
                  <a:lnTo>
                    <a:pt x="212123" y="85090"/>
                  </a:lnTo>
                  <a:lnTo>
                    <a:pt x="225440" y="82550"/>
                  </a:lnTo>
                  <a:lnTo>
                    <a:pt x="303149" y="82550"/>
                  </a:lnTo>
                  <a:lnTo>
                    <a:pt x="303802" y="78740"/>
                  </a:lnTo>
                  <a:lnTo>
                    <a:pt x="189156" y="78740"/>
                  </a:lnTo>
                  <a:lnTo>
                    <a:pt x="176432" y="72390"/>
                  </a:lnTo>
                  <a:lnTo>
                    <a:pt x="162447" y="69850"/>
                  </a:lnTo>
                  <a:close/>
                </a:path>
                <a:path w="1275714" h="617219">
                  <a:moveTo>
                    <a:pt x="303149" y="82550"/>
                  </a:moveTo>
                  <a:lnTo>
                    <a:pt x="225440" y="82550"/>
                  </a:lnTo>
                  <a:lnTo>
                    <a:pt x="226698" y="90170"/>
                  </a:lnTo>
                  <a:lnTo>
                    <a:pt x="230317" y="97790"/>
                  </a:lnTo>
                  <a:lnTo>
                    <a:pt x="236350" y="104140"/>
                  </a:lnTo>
                  <a:lnTo>
                    <a:pt x="249399" y="113030"/>
                  </a:lnTo>
                  <a:lnTo>
                    <a:pt x="264279" y="115570"/>
                  </a:lnTo>
                  <a:lnTo>
                    <a:pt x="279189" y="113030"/>
                  </a:lnTo>
                  <a:lnTo>
                    <a:pt x="292331" y="104140"/>
                  </a:lnTo>
                  <a:lnTo>
                    <a:pt x="293195" y="102870"/>
                  </a:lnTo>
                  <a:lnTo>
                    <a:pt x="293995" y="102870"/>
                  </a:lnTo>
                  <a:lnTo>
                    <a:pt x="294757" y="101600"/>
                  </a:lnTo>
                  <a:lnTo>
                    <a:pt x="319639" y="101600"/>
                  </a:lnTo>
                  <a:lnTo>
                    <a:pt x="315229" y="97790"/>
                  </a:lnTo>
                  <a:lnTo>
                    <a:pt x="308874" y="92710"/>
                  </a:lnTo>
                  <a:lnTo>
                    <a:pt x="302059" y="88900"/>
                  </a:lnTo>
                  <a:lnTo>
                    <a:pt x="303149" y="82550"/>
                  </a:lnTo>
                  <a:close/>
                </a:path>
                <a:path w="1275714" h="617219">
                  <a:moveTo>
                    <a:pt x="352796" y="100330"/>
                  </a:moveTo>
                  <a:lnTo>
                    <a:pt x="339127" y="101600"/>
                  </a:lnTo>
                  <a:lnTo>
                    <a:pt x="326494" y="107950"/>
                  </a:lnTo>
                  <a:lnTo>
                    <a:pt x="372019" y="107950"/>
                  </a:lnTo>
                  <a:lnTo>
                    <a:pt x="366160" y="104140"/>
                  </a:lnTo>
                  <a:lnTo>
                    <a:pt x="352796" y="100330"/>
                  </a:lnTo>
                  <a:close/>
                </a:path>
                <a:path w="1275714" h="617219">
                  <a:moveTo>
                    <a:pt x="264725" y="36830"/>
                  </a:moveTo>
                  <a:lnTo>
                    <a:pt x="227561" y="59690"/>
                  </a:lnTo>
                  <a:lnTo>
                    <a:pt x="225936" y="67310"/>
                  </a:lnTo>
                  <a:lnTo>
                    <a:pt x="216581" y="68580"/>
                  </a:lnTo>
                  <a:lnTo>
                    <a:pt x="207327" y="71120"/>
                  </a:lnTo>
                  <a:lnTo>
                    <a:pt x="189156" y="78740"/>
                  </a:lnTo>
                  <a:lnTo>
                    <a:pt x="303802" y="78740"/>
                  </a:lnTo>
                  <a:lnTo>
                    <a:pt x="304020" y="77470"/>
                  </a:lnTo>
                  <a:lnTo>
                    <a:pt x="303112" y="67310"/>
                  </a:lnTo>
                  <a:lnTo>
                    <a:pt x="299325" y="57150"/>
                  </a:lnTo>
                  <a:lnTo>
                    <a:pt x="292649" y="48260"/>
                  </a:lnTo>
                  <a:lnTo>
                    <a:pt x="279605" y="39370"/>
                  </a:lnTo>
                  <a:lnTo>
                    <a:pt x="264725" y="36830"/>
                  </a:lnTo>
                  <a:close/>
                </a:path>
                <a:path w="1275714" h="617219">
                  <a:moveTo>
                    <a:pt x="1085510" y="3810"/>
                  </a:moveTo>
                  <a:lnTo>
                    <a:pt x="1046830" y="29210"/>
                  </a:lnTo>
                  <a:lnTo>
                    <a:pt x="1002957" y="38100"/>
                  </a:lnTo>
                  <a:lnTo>
                    <a:pt x="1274657" y="38100"/>
                  </a:lnTo>
                  <a:lnTo>
                    <a:pt x="1275121" y="6350"/>
                  </a:lnTo>
                  <a:lnTo>
                    <a:pt x="1085510" y="3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82635" y="3248517"/>
              <a:ext cx="301269" cy="20507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322189" y="3240442"/>
              <a:ext cx="150495" cy="209550"/>
            </a:xfrm>
            <a:custGeom>
              <a:avLst/>
              <a:gdLst/>
              <a:ahLst/>
              <a:cxnLst/>
              <a:rect l="l" t="t" r="r" b="b"/>
              <a:pathLst>
                <a:path w="150495" h="209550">
                  <a:moveTo>
                    <a:pt x="150495" y="0"/>
                  </a:moveTo>
                  <a:lnTo>
                    <a:pt x="132092" y="0"/>
                  </a:lnTo>
                  <a:lnTo>
                    <a:pt x="132092" y="95250"/>
                  </a:lnTo>
                  <a:lnTo>
                    <a:pt x="18402" y="95250"/>
                  </a:lnTo>
                  <a:lnTo>
                    <a:pt x="18402" y="0"/>
                  </a:lnTo>
                  <a:lnTo>
                    <a:pt x="0" y="0"/>
                  </a:lnTo>
                  <a:lnTo>
                    <a:pt x="0" y="95250"/>
                  </a:lnTo>
                  <a:lnTo>
                    <a:pt x="0" y="113030"/>
                  </a:lnTo>
                  <a:lnTo>
                    <a:pt x="0" y="209550"/>
                  </a:lnTo>
                  <a:lnTo>
                    <a:pt x="18402" y="209550"/>
                  </a:lnTo>
                  <a:lnTo>
                    <a:pt x="18402" y="113030"/>
                  </a:lnTo>
                  <a:lnTo>
                    <a:pt x="132092" y="113030"/>
                  </a:lnTo>
                  <a:lnTo>
                    <a:pt x="132092" y="209550"/>
                  </a:lnTo>
                  <a:lnTo>
                    <a:pt x="150495" y="209550"/>
                  </a:lnTo>
                  <a:lnTo>
                    <a:pt x="150495" y="113030"/>
                  </a:lnTo>
                  <a:lnTo>
                    <a:pt x="150495" y="95250"/>
                  </a:lnTo>
                  <a:lnTo>
                    <a:pt x="150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4084" y="3381302"/>
              <a:ext cx="69545" cy="6927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12070" y="4023103"/>
              <a:ext cx="966185" cy="36266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54570" y="3240435"/>
              <a:ext cx="505684" cy="5311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089967" y="4285690"/>
              <a:ext cx="39370" cy="99060"/>
            </a:xfrm>
            <a:custGeom>
              <a:avLst/>
              <a:gdLst/>
              <a:ahLst/>
              <a:cxnLst/>
              <a:rect l="l" t="t" r="r" b="b"/>
              <a:pathLst>
                <a:path w="39370" h="99060">
                  <a:moveTo>
                    <a:pt x="39179" y="88900"/>
                  </a:moveTo>
                  <a:lnTo>
                    <a:pt x="11303" y="88900"/>
                  </a:lnTo>
                  <a:lnTo>
                    <a:pt x="1130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99060"/>
                  </a:lnTo>
                  <a:lnTo>
                    <a:pt x="39179" y="99060"/>
                  </a:lnTo>
                  <a:lnTo>
                    <a:pt x="39179" y="88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78772" y="3488395"/>
              <a:ext cx="491477" cy="14850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82787" y="3670917"/>
              <a:ext cx="281532" cy="10067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555894" y="3805681"/>
              <a:ext cx="711200" cy="123189"/>
            </a:xfrm>
            <a:custGeom>
              <a:avLst/>
              <a:gdLst/>
              <a:ahLst/>
              <a:cxnLst/>
              <a:rect l="l" t="t" r="r" b="b"/>
              <a:pathLst>
                <a:path w="711200" h="123189">
                  <a:moveTo>
                    <a:pt x="122732" y="54610"/>
                  </a:moveTo>
                  <a:lnTo>
                    <a:pt x="68211" y="54610"/>
                  </a:lnTo>
                  <a:lnTo>
                    <a:pt x="68211" y="0"/>
                  </a:lnTo>
                  <a:lnTo>
                    <a:pt x="54025" y="0"/>
                  </a:lnTo>
                  <a:lnTo>
                    <a:pt x="54025" y="54610"/>
                  </a:lnTo>
                  <a:lnTo>
                    <a:pt x="0" y="54610"/>
                  </a:lnTo>
                  <a:lnTo>
                    <a:pt x="0" y="68580"/>
                  </a:lnTo>
                  <a:lnTo>
                    <a:pt x="54025" y="68580"/>
                  </a:lnTo>
                  <a:lnTo>
                    <a:pt x="54025" y="123190"/>
                  </a:lnTo>
                  <a:lnTo>
                    <a:pt x="68211" y="123190"/>
                  </a:lnTo>
                  <a:lnTo>
                    <a:pt x="68211" y="68580"/>
                  </a:lnTo>
                  <a:lnTo>
                    <a:pt x="122732" y="68580"/>
                  </a:lnTo>
                  <a:lnTo>
                    <a:pt x="122732" y="54610"/>
                  </a:lnTo>
                  <a:close/>
                </a:path>
                <a:path w="711200" h="123189">
                  <a:moveTo>
                    <a:pt x="235699" y="60617"/>
                  </a:moveTo>
                  <a:lnTo>
                    <a:pt x="235292" y="59639"/>
                  </a:lnTo>
                  <a:lnTo>
                    <a:pt x="234556" y="58813"/>
                  </a:lnTo>
                  <a:lnTo>
                    <a:pt x="233006" y="57277"/>
                  </a:lnTo>
                  <a:lnTo>
                    <a:pt x="230314" y="57277"/>
                  </a:lnTo>
                  <a:lnTo>
                    <a:pt x="228688" y="58813"/>
                  </a:lnTo>
                  <a:lnTo>
                    <a:pt x="227952" y="59639"/>
                  </a:lnTo>
                  <a:lnTo>
                    <a:pt x="227545" y="60617"/>
                  </a:lnTo>
                  <a:lnTo>
                    <a:pt x="227545" y="62725"/>
                  </a:lnTo>
                  <a:lnTo>
                    <a:pt x="227952" y="63792"/>
                  </a:lnTo>
                  <a:lnTo>
                    <a:pt x="228765" y="64604"/>
                  </a:lnTo>
                  <a:lnTo>
                    <a:pt x="229590" y="65328"/>
                  </a:lnTo>
                  <a:lnTo>
                    <a:pt x="230644" y="65747"/>
                  </a:lnTo>
                  <a:lnTo>
                    <a:pt x="231622" y="65747"/>
                  </a:lnTo>
                  <a:lnTo>
                    <a:pt x="232676" y="65747"/>
                  </a:lnTo>
                  <a:lnTo>
                    <a:pt x="233743" y="65328"/>
                  </a:lnTo>
                  <a:lnTo>
                    <a:pt x="235292" y="63792"/>
                  </a:lnTo>
                  <a:lnTo>
                    <a:pt x="235699" y="62725"/>
                  </a:lnTo>
                  <a:lnTo>
                    <a:pt x="235699" y="60617"/>
                  </a:lnTo>
                  <a:close/>
                </a:path>
                <a:path w="711200" h="123189">
                  <a:moveTo>
                    <a:pt x="267398" y="59461"/>
                  </a:moveTo>
                  <a:lnTo>
                    <a:pt x="265607" y="57594"/>
                  </a:lnTo>
                  <a:lnTo>
                    <a:pt x="261048" y="57594"/>
                  </a:lnTo>
                  <a:lnTo>
                    <a:pt x="259257" y="59461"/>
                  </a:lnTo>
                  <a:lnTo>
                    <a:pt x="259257" y="63944"/>
                  </a:lnTo>
                  <a:lnTo>
                    <a:pt x="261048" y="65747"/>
                  </a:lnTo>
                  <a:lnTo>
                    <a:pt x="265607" y="65747"/>
                  </a:lnTo>
                  <a:lnTo>
                    <a:pt x="267398" y="63944"/>
                  </a:lnTo>
                  <a:lnTo>
                    <a:pt x="267398" y="59461"/>
                  </a:lnTo>
                  <a:close/>
                </a:path>
                <a:path w="711200" h="123189">
                  <a:moveTo>
                    <a:pt x="299110" y="59461"/>
                  </a:moveTo>
                  <a:lnTo>
                    <a:pt x="297230" y="57594"/>
                  </a:lnTo>
                  <a:lnTo>
                    <a:pt x="292747" y="57594"/>
                  </a:lnTo>
                  <a:lnTo>
                    <a:pt x="290957" y="59461"/>
                  </a:lnTo>
                  <a:lnTo>
                    <a:pt x="290957" y="63944"/>
                  </a:lnTo>
                  <a:lnTo>
                    <a:pt x="292747" y="65747"/>
                  </a:lnTo>
                  <a:lnTo>
                    <a:pt x="297230" y="65747"/>
                  </a:lnTo>
                  <a:lnTo>
                    <a:pt x="299110" y="63944"/>
                  </a:lnTo>
                  <a:lnTo>
                    <a:pt x="299110" y="59461"/>
                  </a:lnTo>
                  <a:close/>
                </a:path>
                <a:path w="711200" h="123189">
                  <a:moveTo>
                    <a:pt x="330733" y="59461"/>
                  </a:moveTo>
                  <a:lnTo>
                    <a:pt x="328930" y="57594"/>
                  </a:lnTo>
                  <a:lnTo>
                    <a:pt x="324459" y="57594"/>
                  </a:lnTo>
                  <a:lnTo>
                    <a:pt x="322580" y="59461"/>
                  </a:lnTo>
                  <a:lnTo>
                    <a:pt x="322580" y="63944"/>
                  </a:lnTo>
                  <a:lnTo>
                    <a:pt x="324459" y="65747"/>
                  </a:lnTo>
                  <a:lnTo>
                    <a:pt x="328930" y="65747"/>
                  </a:lnTo>
                  <a:lnTo>
                    <a:pt x="330733" y="63944"/>
                  </a:lnTo>
                  <a:lnTo>
                    <a:pt x="330733" y="59461"/>
                  </a:lnTo>
                  <a:close/>
                </a:path>
                <a:path w="711200" h="123189">
                  <a:moveTo>
                    <a:pt x="362432" y="59461"/>
                  </a:moveTo>
                  <a:lnTo>
                    <a:pt x="360641" y="57594"/>
                  </a:lnTo>
                  <a:lnTo>
                    <a:pt x="356069" y="57594"/>
                  </a:lnTo>
                  <a:lnTo>
                    <a:pt x="354279" y="59461"/>
                  </a:lnTo>
                  <a:lnTo>
                    <a:pt x="354279" y="63944"/>
                  </a:lnTo>
                  <a:lnTo>
                    <a:pt x="356069" y="65747"/>
                  </a:lnTo>
                  <a:lnTo>
                    <a:pt x="360641" y="65747"/>
                  </a:lnTo>
                  <a:lnTo>
                    <a:pt x="362432" y="63944"/>
                  </a:lnTo>
                  <a:lnTo>
                    <a:pt x="362432" y="59461"/>
                  </a:lnTo>
                  <a:close/>
                </a:path>
                <a:path w="711200" h="123189">
                  <a:moveTo>
                    <a:pt x="394131" y="59461"/>
                  </a:moveTo>
                  <a:lnTo>
                    <a:pt x="392341" y="57594"/>
                  </a:lnTo>
                  <a:lnTo>
                    <a:pt x="387781" y="57594"/>
                  </a:lnTo>
                  <a:lnTo>
                    <a:pt x="385991" y="59461"/>
                  </a:lnTo>
                  <a:lnTo>
                    <a:pt x="385991" y="63944"/>
                  </a:lnTo>
                  <a:lnTo>
                    <a:pt x="387781" y="65747"/>
                  </a:lnTo>
                  <a:lnTo>
                    <a:pt x="392341" y="65747"/>
                  </a:lnTo>
                  <a:lnTo>
                    <a:pt x="394131" y="63944"/>
                  </a:lnTo>
                  <a:lnTo>
                    <a:pt x="394131" y="59461"/>
                  </a:lnTo>
                  <a:close/>
                </a:path>
                <a:path w="711200" h="123189">
                  <a:moveTo>
                    <a:pt x="425843" y="59461"/>
                  </a:moveTo>
                  <a:lnTo>
                    <a:pt x="423964" y="57594"/>
                  </a:lnTo>
                  <a:lnTo>
                    <a:pt x="419481" y="57594"/>
                  </a:lnTo>
                  <a:lnTo>
                    <a:pt x="417690" y="59461"/>
                  </a:lnTo>
                  <a:lnTo>
                    <a:pt x="417690" y="63944"/>
                  </a:lnTo>
                  <a:lnTo>
                    <a:pt x="419481" y="65747"/>
                  </a:lnTo>
                  <a:lnTo>
                    <a:pt x="423964" y="65747"/>
                  </a:lnTo>
                  <a:lnTo>
                    <a:pt x="425843" y="63944"/>
                  </a:lnTo>
                  <a:lnTo>
                    <a:pt x="425843" y="59461"/>
                  </a:lnTo>
                  <a:close/>
                </a:path>
                <a:path w="711200" h="123189">
                  <a:moveTo>
                    <a:pt x="457466" y="59461"/>
                  </a:moveTo>
                  <a:lnTo>
                    <a:pt x="455676" y="57594"/>
                  </a:lnTo>
                  <a:lnTo>
                    <a:pt x="451192" y="57594"/>
                  </a:lnTo>
                  <a:lnTo>
                    <a:pt x="449313" y="59461"/>
                  </a:lnTo>
                  <a:lnTo>
                    <a:pt x="449313" y="63944"/>
                  </a:lnTo>
                  <a:lnTo>
                    <a:pt x="451192" y="65747"/>
                  </a:lnTo>
                  <a:lnTo>
                    <a:pt x="455676" y="65747"/>
                  </a:lnTo>
                  <a:lnTo>
                    <a:pt x="457466" y="63944"/>
                  </a:lnTo>
                  <a:lnTo>
                    <a:pt x="457466" y="59461"/>
                  </a:lnTo>
                  <a:close/>
                </a:path>
                <a:path w="711200" h="123189">
                  <a:moveTo>
                    <a:pt x="489165" y="59461"/>
                  </a:moveTo>
                  <a:lnTo>
                    <a:pt x="487375" y="57594"/>
                  </a:lnTo>
                  <a:lnTo>
                    <a:pt x="482815" y="57594"/>
                  </a:lnTo>
                  <a:lnTo>
                    <a:pt x="481025" y="59461"/>
                  </a:lnTo>
                  <a:lnTo>
                    <a:pt x="481025" y="63944"/>
                  </a:lnTo>
                  <a:lnTo>
                    <a:pt x="482815" y="65747"/>
                  </a:lnTo>
                  <a:lnTo>
                    <a:pt x="487375" y="65747"/>
                  </a:lnTo>
                  <a:lnTo>
                    <a:pt x="489165" y="63944"/>
                  </a:lnTo>
                  <a:lnTo>
                    <a:pt x="489165" y="59461"/>
                  </a:lnTo>
                  <a:close/>
                </a:path>
                <a:path w="711200" h="123189">
                  <a:moveTo>
                    <a:pt x="520877" y="59461"/>
                  </a:moveTo>
                  <a:lnTo>
                    <a:pt x="518998" y="57594"/>
                  </a:lnTo>
                  <a:lnTo>
                    <a:pt x="514515" y="57594"/>
                  </a:lnTo>
                  <a:lnTo>
                    <a:pt x="512724" y="59461"/>
                  </a:lnTo>
                  <a:lnTo>
                    <a:pt x="512724" y="63944"/>
                  </a:lnTo>
                  <a:lnTo>
                    <a:pt x="514515" y="65747"/>
                  </a:lnTo>
                  <a:lnTo>
                    <a:pt x="518998" y="65747"/>
                  </a:lnTo>
                  <a:lnTo>
                    <a:pt x="520877" y="63944"/>
                  </a:lnTo>
                  <a:lnTo>
                    <a:pt x="520877" y="59461"/>
                  </a:lnTo>
                  <a:close/>
                </a:path>
                <a:path w="711200" h="123189">
                  <a:moveTo>
                    <a:pt x="552577" y="59461"/>
                  </a:moveTo>
                  <a:lnTo>
                    <a:pt x="550697" y="57594"/>
                  </a:lnTo>
                  <a:lnTo>
                    <a:pt x="546227" y="57594"/>
                  </a:lnTo>
                  <a:lnTo>
                    <a:pt x="544347" y="59461"/>
                  </a:lnTo>
                  <a:lnTo>
                    <a:pt x="544347" y="63944"/>
                  </a:lnTo>
                  <a:lnTo>
                    <a:pt x="546227" y="65747"/>
                  </a:lnTo>
                  <a:lnTo>
                    <a:pt x="550697" y="65747"/>
                  </a:lnTo>
                  <a:lnTo>
                    <a:pt x="552577" y="63944"/>
                  </a:lnTo>
                  <a:lnTo>
                    <a:pt x="552577" y="59461"/>
                  </a:lnTo>
                  <a:close/>
                </a:path>
                <a:path w="711200" h="123189">
                  <a:moveTo>
                    <a:pt x="584200" y="59461"/>
                  </a:moveTo>
                  <a:lnTo>
                    <a:pt x="582409" y="57594"/>
                  </a:lnTo>
                  <a:lnTo>
                    <a:pt x="577926" y="57594"/>
                  </a:lnTo>
                  <a:lnTo>
                    <a:pt x="576046" y="59461"/>
                  </a:lnTo>
                  <a:lnTo>
                    <a:pt x="576046" y="63944"/>
                  </a:lnTo>
                  <a:lnTo>
                    <a:pt x="577926" y="65747"/>
                  </a:lnTo>
                  <a:lnTo>
                    <a:pt x="582409" y="65747"/>
                  </a:lnTo>
                  <a:lnTo>
                    <a:pt x="584200" y="63944"/>
                  </a:lnTo>
                  <a:lnTo>
                    <a:pt x="584200" y="59461"/>
                  </a:lnTo>
                  <a:close/>
                </a:path>
                <a:path w="711200" h="123189">
                  <a:moveTo>
                    <a:pt x="615899" y="59461"/>
                  </a:moveTo>
                  <a:lnTo>
                    <a:pt x="614032" y="57594"/>
                  </a:lnTo>
                  <a:lnTo>
                    <a:pt x="609549" y="57594"/>
                  </a:lnTo>
                  <a:lnTo>
                    <a:pt x="607758" y="59461"/>
                  </a:lnTo>
                  <a:lnTo>
                    <a:pt x="607758" y="63944"/>
                  </a:lnTo>
                  <a:lnTo>
                    <a:pt x="609549" y="65747"/>
                  </a:lnTo>
                  <a:lnTo>
                    <a:pt x="614032" y="65747"/>
                  </a:lnTo>
                  <a:lnTo>
                    <a:pt x="615899" y="63944"/>
                  </a:lnTo>
                  <a:lnTo>
                    <a:pt x="615899" y="59461"/>
                  </a:lnTo>
                  <a:close/>
                </a:path>
                <a:path w="711200" h="123189">
                  <a:moveTo>
                    <a:pt x="647611" y="59461"/>
                  </a:moveTo>
                  <a:lnTo>
                    <a:pt x="645731" y="57594"/>
                  </a:lnTo>
                  <a:lnTo>
                    <a:pt x="641248" y="57594"/>
                  </a:lnTo>
                  <a:lnTo>
                    <a:pt x="639381" y="59461"/>
                  </a:lnTo>
                  <a:lnTo>
                    <a:pt x="639381" y="63944"/>
                  </a:lnTo>
                  <a:lnTo>
                    <a:pt x="641248" y="65747"/>
                  </a:lnTo>
                  <a:lnTo>
                    <a:pt x="645731" y="65747"/>
                  </a:lnTo>
                  <a:lnTo>
                    <a:pt x="647611" y="63944"/>
                  </a:lnTo>
                  <a:lnTo>
                    <a:pt x="647611" y="59461"/>
                  </a:lnTo>
                  <a:close/>
                </a:path>
                <a:path w="711200" h="123189">
                  <a:moveTo>
                    <a:pt x="679234" y="59461"/>
                  </a:moveTo>
                  <a:lnTo>
                    <a:pt x="677443" y="57594"/>
                  </a:lnTo>
                  <a:lnTo>
                    <a:pt x="672960" y="57594"/>
                  </a:lnTo>
                  <a:lnTo>
                    <a:pt x="671080" y="59461"/>
                  </a:lnTo>
                  <a:lnTo>
                    <a:pt x="671080" y="63944"/>
                  </a:lnTo>
                  <a:lnTo>
                    <a:pt x="672960" y="65747"/>
                  </a:lnTo>
                  <a:lnTo>
                    <a:pt x="677443" y="65747"/>
                  </a:lnTo>
                  <a:lnTo>
                    <a:pt x="679234" y="63944"/>
                  </a:lnTo>
                  <a:lnTo>
                    <a:pt x="679234" y="59461"/>
                  </a:lnTo>
                  <a:close/>
                </a:path>
                <a:path w="711200" h="123189">
                  <a:moveTo>
                    <a:pt x="710933" y="60617"/>
                  </a:moveTo>
                  <a:lnTo>
                    <a:pt x="710526" y="59639"/>
                  </a:lnTo>
                  <a:lnTo>
                    <a:pt x="709714" y="58813"/>
                  </a:lnTo>
                  <a:lnTo>
                    <a:pt x="708240" y="57277"/>
                  </a:lnTo>
                  <a:lnTo>
                    <a:pt x="705472" y="57277"/>
                  </a:lnTo>
                  <a:lnTo>
                    <a:pt x="703922" y="58813"/>
                  </a:lnTo>
                  <a:lnTo>
                    <a:pt x="703186" y="59639"/>
                  </a:lnTo>
                  <a:lnTo>
                    <a:pt x="702779" y="60617"/>
                  </a:lnTo>
                  <a:lnTo>
                    <a:pt x="702779" y="62725"/>
                  </a:lnTo>
                  <a:lnTo>
                    <a:pt x="703186" y="63792"/>
                  </a:lnTo>
                  <a:lnTo>
                    <a:pt x="704735" y="65328"/>
                  </a:lnTo>
                  <a:lnTo>
                    <a:pt x="705802" y="65747"/>
                  </a:lnTo>
                  <a:lnTo>
                    <a:pt x="706856" y="65747"/>
                  </a:lnTo>
                  <a:lnTo>
                    <a:pt x="707910" y="65747"/>
                  </a:lnTo>
                  <a:lnTo>
                    <a:pt x="708888" y="65328"/>
                  </a:lnTo>
                  <a:lnTo>
                    <a:pt x="709790" y="64516"/>
                  </a:lnTo>
                  <a:lnTo>
                    <a:pt x="710526" y="63792"/>
                  </a:lnTo>
                  <a:lnTo>
                    <a:pt x="710933" y="62725"/>
                  </a:lnTo>
                  <a:lnTo>
                    <a:pt x="710933" y="606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12604</Words>
  <Application>Microsoft Office PowerPoint</Application>
  <PresentationFormat>Personalizados</PresentationFormat>
  <Paragraphs>731</Paragraphs>
  <Slides>38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38</vt:i4>
      </vt:variant>
    </vt:vector>
  </HeadingPairs>
  <TitlesOfParts>
    <vt:vector size="44" baseType="lpstr">
      <vt:lpstr>Arial</vt:lpstr>
      <vt:lpstr>Calibri</vt:lpstr>
      <vt:lpstr>Century Gothic</vt:lpstr>
      <vt:lpstr>Times New Roman</vt:lpstr>
      <vt:lpstr>Trebuchet MS</vt:lpstr>
      <vt:lpstr>Office Theme</vt:lpstr>
      <vt:lpstr>Apresentação do PowerPoint</vt:lpstr>
      <vt:lpstr>Índice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Índice</vt:lpstr>
      <vt:lpstr>Apresentação do PowerPoint</vt:lpstr>
      <vt:lpstr>2.1 Os deveres do treinador Respeito pelos participantes e pelas personagens do universo do despor-  to. O treinador tem a obrigação ética de respeitar todos os que participam nas  atividades desportivas no exercício de funções que lhes são próprias.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Índice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FICHA TÉCNICA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Utilizador</cp:lastModifiedBy>
  <cp:revision>1</cp:revision>
  <dcterms:created xsi:type="dcterms:W3CDTF">2021-09-21T10:44:19Z</dcterms:created>
  <dcterms:modified xsi:type="dcterms:W3CDTF">2021-09-21T10:45:47Z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2016-11-18T00:00:00Z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2021-09-21T00:00:00Z</vt:filetime>
  </property>
</Properties>
</file>